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303" r:id="rId2"/>
    <p:sldId id="308" r:id="rId3"/>
    <p:sldId id="307" r:id="rId4"/>
    <p:sldId id="302" r:id="rId5"/>
    <p:sldId id="309" r:id="rId6"/>
    <p:sldId id="296" r:id="rId7"/>
    <p:sldId id="298" r:id="rId8"/>
    <p:sldId id="299" r:id="rId9"/>
    <p:sldId id="310" r:id="rId10"/>
    <p:sldId id="311" r:id="rId11"/>
    <p:sldId id="294" r:id="rId12"/>
    <p:sldId id="301" r:id="rId13"/>
    <p:sldId id="300" r:id="rId1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FFFF"/>
    <a:srgbClr val="FF66FF"/>
    <a:srgbClr val="FFFF99"/>
    <a:srgbClr val="FF9900"/>
    <a:srgbClr val="000099"/>
    <a:srgbClr val="CC99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505" autoAdjust="0"/>
    <p:restoredTop sz="94711" autoAdjust="0"/>
  </p:normalViewPr>
  <p:slideViewPr>
    <p:cSldViewPr snapToGrid="0">
      <p:cViewPr varScale="1">
        <p:scale>
          <a:sx n="70" d="100"/>
          <a:sy n="70" d="100"/>
        </p:scale>
        <p:origin x="74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77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767C385-8300-4132-AC94-C4269C829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28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Talk about how everything is connected – edge beams connected to column, not girder.  Load paths!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280CFD-8FA9-4A32-870C-9974B8EC846B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3915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CE18A8-11B4-42DC-BFB7-C254329BE8E5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2023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777C0-518C-4E26-A6EB-853F0500F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04183-08D9-4905-8C03-3C4DDFDBC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2C18B-A3ED-441E-B6F3-67DACCA09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B6BE0-9E38-45B3-9DD2-8D8193D66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4D9B3-C412-4C9A-9D7C-3F2B72294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CC14C-3A90-4DCB-A060-DAD06AC09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4107D-3C97-49AF-A77F-248631C41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0FF2A-FC7C-4972-9AB8-E4B3BC222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E6523-8A51-4D61-BEF1-F3FB72BFE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05272-BE53-4884-A3F1-A9AB2C6FE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9E724-881A-42D2-92A7-FBBFDF9F7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844BE1B-4E8B-4856-9D2A-4BAD53B74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9938" y="566738"/>
            <a:ext cx="7648575" cy="600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dirty="0"/>
              <a:t>Bir yapının projelendirilmesinde, yapının fonksiyonu, yapı elemanlarının biçimi, malzemesi, </a:t>
            </a:r>
            <a:r>
              <a:rPr lang="tr-TR" dirty="0" smtClean="0"/>
              <a:t>kullanma </a:t>
            </a:r>
            <a:r>
              <a:rPr lang="tr-TR" dirty="0"/>
              <a:t>amacı, inşaa edileceği yer gibi etkenler sorgulanmalıdır.</a:t>
            </a:r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tr-TR" dirty="0"/>
              <a:t>Yapıların ağırlık ve dış yüklerini, yere aktaran sisteme TAŞIYICI SİSTEM denir.</a:t>
            </a:r>
          </a:p>
          <a:p>
            <a:pPr>
              <a:defRPr/>
            </a:pPr>
            <a:endParaRPr lang="tr-TR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tr-TR" dirty="0"/>
              <a:t> Makas sistemler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dirty="0"/>
              <a:t> Kablolar &amp; Kemer yapılar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dirty="0"/>
              <a:t> Çerçeveler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dirty="0"/>
              <a:t> Yüzeysel yapılar</a:t>
            </a:r>
          </a:p>
          <a:p>
            <a:pPr marL="457200" indent="-457200">
              <a:defRPr/>
            </a:pPr>
            <a:endParaRPr lang="tr-TR" dirty="0"/>
          </a:p>
          <a:p>
            <a:pPr marL="457200" indent="-457200">
              <a:defRPr/>
            </a:pPr>
            <a:r>
              <a:rPr lang="tr-TR" dirty="0"/>
              <a:t>Uygulamada bu yapı sistemleri üç ayrı tipteki yapı elemanlarının birleşiminden oluşmaktadır. (</a:t>
            </a:r>
            <a:r>
              <a:rPr lang="tr-TR" b="1" dirty="0"/>
              <a:t>çubuklar-tek boyutlu elemanlar</a:t>
            </a:r>
            <a:r>
              <a:rPr lang="tr-TR" dirty="0"/>
              <a:t>,yüzeysel taşıyıcı elemanlar-iki boyutlu elemanlar, üç boyutlu elemanlar)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777C0-518C-4E26-A6EB-853F0500FC2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85813" y="152400"/>
            <a:ext cx="70677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3200" dirty="0" smtClean="0">
                <a:solidFill>
                  <a:srgbClr val="FFFF00"/>
                </a:solidFill>
                <a:latin typeface="Arial" charset="0"/>
              </a:rPr>
              <a:t>Yük Etki Alanı</a:t>
            </a:r>
            <a:r>
              <a:rPr lang="en-US" sz="3200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3200" dirty="0">
                <a:solidFill>
                  <a:srgbClr val="FFFF00"/>
                </a:solidFill>
                <a:latin typeface="Arial" charset="0"/>
              </a:rPr>
              <a:t>– </a:t>
            </a:r>
            <a:r>
              <a:rPr lang="tr-TR" sz="3200" dirty="0" smtClean="0">
                <a:solidFill>
                  <a:srgbClr val="FFFF00"/>
                </a:solidFill>
                <a:latin typeface="Arial" charset="0"/>
              </a:rPr>
              <a:t>Kiriş</a:t>
            </a:r>
            <a:r>
              <a:rPr lang="en-US" sz="3200" dirty="0" smtClean="0">
                <a:solidFill>
                  <a:srgbClr val="FFFF00"/>
                </a:solidFill>
                <a:latin typeface="Arial" charset="0"/>
              </a:rPr>
              <a:t>/</a:t>
            </a:r>
            <a:r>
              <a:rPr lang="tr-TR" sz="3200" dirty="0" smtClean="0">
                <a:solidFill>
                  <a:srgbClr val="FFFF00"/>
                </a:solidFill>
                <a:latin typeface="Arial" charset="0"/>
              </a:rPr>
              <a:t>Kolon</a:t>
            </a:r>
            <a:r>
              <a:rPr lang="en-US" sz="3200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tr-TR" sz="3200" dirty="0" smtClean="0">
                <a:solidFill>
                  <a:srgbClr val="FFFF00"/>
                </a:solidFill>
                <a:latin typeface="Arial" charset="0"/>
              </a:rPr>
              <a:t>Bağlantısı</a:t>
            </a:r>
            <a:endParaRPr lang="en-US" sz="32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grpSp>
        <p:nvGrpSpPr>
          <p:cNvPr id="2" name="Group 1398"/>
          <p:cNvGrpSpPr>
            <a:grpSpLocks/>
          </p:cNvGrpSpPr>
          <p:nvPr/>
        </p:nvGrpSpPr>
        <p:grpSpPr bwMode="auto">
          <a:xfrm>
            <a:off x="1030288" y="854075"/>
            <a:ext cx="6107112" cy="5518150"/>
            <a:chOff x="-205" y="738"/>
            <a:chExt cx="5965" cy="5741"/>
          </a:xfrm>
        </p:grpSpPr>
        <p:grpSp>
          <p:nvGrpSpPr>
            <p:cNvPr id="3" name="Group 92"/>
            <p:cNvGrpSpPr>
              <a:grpSpLocks/>
            </p:cNvGrpSpPr>
            <p:nvPr/>
          </p:nvGrpSpPr>
          <p:grpSpPr bwMode="auto">
            <a:xfrm>
              <a:off x="2311" y="1204"/>
              <a:ext cx="3449" cy="3906"/>
              <a:chOff x="1715" y="956"/>
              <a:chExt cx="2587" cy="3253"/>
            </a:xfrm>
          </p:grpSpPr>
          <p:grpSp>
            <p:nvGrpSpPr>
              <p:cNvPr id="4" name="Group 93"/>
              <p:cNvGrpSpPr>
                <a:grpSpLocks/>
              </p:cNvGrpSpPr>
              <p:nvPr/>
            </p:nvGrpSpPr>
            <p:grpSpPr bwMode="auto">
              <a:xfrm>
                <a:off x="1715" y="1172"/>
                <a:ext cx="598" cy="2433"/>
                <a:chOff x="1715" y="1172"/>
                <a:chExt cx="598" cy="2433"/>
              </a:xfrm>
            </p:grpSpPr>
            <p:grpSp>
              <p:nvGrpSpPr>
                <p:cNvPr id="5" name="Group 94"/>
                <p:cNvGrpSpPr>
                  <a:grpSpLocks/>
                </p:cNvGrpSpPr>
                <p:nvPr/>
              </p:nvGrpSpPr>
              <p:grpSpPr bwMode="auto">
                <a:xfrm>
                  <a:off x="1715" y="1172"/>
                  <a:ext cx="598" cy="2433"/>
                  <a:chOff x="1715" y="1172"/>
                  <a:chExt cx="598" cy="2433"/>
                </a:xfrm>
              </p:grpSpPr>
              <p:grpSp>
                <p:nvGrpSpPr>
                  <p:cNvPr id="6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1715" y="3241"/>
                    <a:ext cx="598" cy="364"/>
                    <a:chOff x="1715" y="3241"/>
                    <a:chExt cx="598" cy="364"/>
                  </a:xfrm>
                </p:grpSpPr>
                <p:sp>
                  <p:nvSpPr>
                    <p:cNvPr id="11540" name="Freeform 96"/>
                    <p:cNvSpPr>
                      <a:spLocks/>
                    </p:cNvSpPr>
                    <p:nvPr/>
                  </p:nvSpPr>
                  <p:spPr bwMode="auto">
                    <a:xfrm>
                      <a:off x="1718" y="3449"/>
                      <a:ext cx="300" cy="156"/>
                    </a:xfrm>
                    <a:custGeom>
                      <a:avLst/>
                      <a:gdLst>
                        <a:gd name="T0" fmla="*/ 0 w 300"/>
                        <a:gd name="T1" fmla="*/ 57 h 156"/>
                        <a:gd name="T2" fmla="*/ 0 w 300"/>
                        <a:gd name="T3" fmla="*/ 0 h 156"/>
                        <a:gd name="T4" fmla="*/ 300 w 300"/>
                        <a:gd name="T5" fmla="*/ 93 h 156"/>
                        <a:gd name="T6" fmla="*/ 300 w 300"/>
                        <a:gd name="T7" fmla="*/ 156 h 156"/>
                        <a:gd name="T8" fmla="*/ 0 w 300"/>
                        <a:gd name="T9" fmla="*/ 57 h 15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00"/>
                        <a:gd name="T16" fmla="*/ 0 h 156"/>
                        <a:gd name="T17" fmla="*/ 300 w 300"/>
                        <a:gd name="T18" fmla="*/ 156 h 15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00" h="156">
                          <a:moveTo>
                            <a:pt x="0" y="57"/>
                          </a:moveTo>
                          <a:lnTo>
                            <a:pt x="0" y="0"/>
                          </a:lnTo>
                          <a:lnTo>
                            <a:pt x="300" y="93"/>
                          </a:lnTo>
                          <a:lnTo>
                            <a:pt x="300" y="156"/>
                          </a:lnTo>
                          <a:lnTo>
                            <a:pt x="0" y="57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541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2016" y="3446"/>
                      <a:ext cx="297" cy="159"/>
                    </a:xfrm>
                    <a:custGeom>
                      <a:avLst/>
                      <a:gdLst>
                        <a:gd name="T0" fmla="*/ 297 w 297"/>
                        <a:gd name="T1" fmla="*/ 57 h 159"/>
                        <a:gd name="T2" fmla="*/ 297 w 297"/>
                        <a:gd name="T3" fmla="*/ 0 h 159"/>
                        <a:gd name="T4" fmla="*/ 0 w 297"/>
                        <a:gd name="T5" fmla="*/ 96 h 159"/>
                        <a:gd name="T6" fmla="*/ 0 w 297"/>
                        <a:gd name="T7" fmla="*/ 159 h 159"/>
                        <a:gd name="T8" fmla="*/ 297 w 297"/>
                        <a:gd name="T9" fmla="*/ 57 h 15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97"/>
                        <a:gd name="T16" fmla="*/ 0 h 159"/>
                        <a:gd name="T17" fmla="*/ 297 w 297"/>
                        <a:gd name="T18" fmla="*/ 159 h 15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97" h="159">
                          <a:moveTo>
                            <a:pt x="297" y="57"/>
                          </a:moveTo>
                          <a:lnTo>
                            <a:pt x="297" y="0"/>
                          </a:lnTo>
                          <a:lnTo>
                            <a:pt x="0" y="96"/>
                          </a:lnTo>
                          <a:lnTo>
                            <a:pt x="0" y="159"/>
                          </a:lnTo>
                          <a:lnTo>
                            <a:pt x="297" y="57"/>
                          </a:lnTo>
                          <a:close/>
                        </a:path>
                      </a:pathLst>
                    </a:custGeom>
                    <a:solidFill>
                      <a:srgbClr val="969696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542" name="Freeform 98"/>
                    <p:cNvSpPr>
                      <a:spLocks/>
                    </p:cNvSpPr>
                    <p:nvPr/>
                  </p:nvSpPr>
                  <p:spPr bwMode="auto">
                    <a:xfrm>
                      <a:off x="1715" y="3369"/>
                      <a:ext cx="594" cy="170"/>
                    </a:xfrm>
                    <a:custGeom>
                      <a:avLst/>
                      <a:gdLst>
                        <a:gd name="T0" fmla="*/ 0 w 594"/>
                        <a:gd name="T1" fmla="*/ 81 h 170"/>
                        <a:gd name="T2" fmla="*/ 300 w 594"/>
                        <a:gd name="T3" fmla="*/ 170 h 170"/>
                        <a:gd name="T4" fmla="*/ 594 w 594"/>
                        <a:gd name="T5" fmla="*/ 78 h 170"/>
                        <a:gd name="T6" fmla="*/ 297 w 594"/>
                        <a:gd name="T7" fmla="*/ 0 h 170"/>
                        <a:gd name="T8" fmla="*/ 0 w 594"/>
                        <a:gd name="T9" fmla="*/ 81 h 17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594"/>
                        <a:gd name="T16" fmla="*/ 0 h 170"/>
                        <a:gd name="T17" fmla="*/ 594 w 594"/>
                        <a:gd name="T18" fmla="*/ 170 h 17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594" h="170">
                          <a:moveTo>
                            <a:pt x="0" y="81"/>
                          </a:moveTo>
                          <a:lnTo>
                            <a:pt x="300" y="170"/>
                          </a:lnTo>
                          <a:lnTo>
                            <a:pt x="594" y="78"/>
                          </a:lnTo>
                          <a:lnTo>
                            <a:pt x="297" y="0"/>
                          </a:lnTo>
                          <a:lnTo>
                            <a:pt x="0" y="81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grpSp>
                  <p:nvGrpSpPr>
                    <p:cNvPr id="7" name="Group 9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05" y="3248"/>
                      <a:ext cx="230" cy="222"/>
                      <a:chOff x="1905" y="3248"/>
                      <a:chExt cx="230" cy="222"/>
                    </a:xfrm>
                  </p:grpSpPr>
                  <p:sp>
                    <p:nvSpPr>
                      <p:cNvPr id="11548" name="Freeform 1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20" y="3279"/>
                        <a:ext cx="115" cy="191"/>
                      </a:xfrm>
                      <a:custGeom>
                        <a:avLst/>
                        <a:gdLst>
                          <a:gd name="T0" fmla="*/ 0 w 115"/>
                          <a:gd name="T1" fmla="*/ 35 h 191"/>
                          <a:gd name="T2" fmla="*/ 0 w 115"/>
                          <a:gd name="T3" fmla="*/ 191 h 191"/>
                          <a:gd name="T4" fmla="*/ 115 w 115"/>
                          <a:gd name="T5" fmla="*/ 153 h 191"/>
                          <a:gd name="T6" fmla="*/ 115 w 115"/>
                          <a:gd name="T7" fmla="*/ 0 h 191"/>
                          <a:gd name="T8" fmla="*/ 0 w 115"/>
                          <a:gd name="T9" fmla="*/ 35 h 19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15"/>
                          <a:gd name="T16" fmla="*/ 0 h 191"/>
                          <a:gd name="T17" fmla="*/ 115 w 115"/>
                          <a:gd name="T18" fmla="*/ 191 h 19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15" h="191">
                            <a:moveTo>
                              <a:pt x="0" y="35"/>
                            </a:moveTo>
                            <a:lnTo>
                              <a:pt x="0" y="191"/>
                            </a:lnTo>
                            <a:lnTo>
                              <a:pt x="115" y="153"/>
                            </a:lnTo>
                            <a:lnTo>
                              <a:pt x="115" y="0"/>
                            </a:lnTo>
                            <a:lnTo>
                              <a:pt x="0" y="35"/>
                            </a:lnTo>
                            <a:close/>
                          </a:path>
                        </a:pathLst>
                      </a:custGeom>
                      <a:solidFill>
                        <a:srgbClr val="969696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549" name="Freeform 1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06" y="3279"/>
                        <a:ext cx="115" cy="190"/>
                      </a:xfrm>
                      <a:custGeom>
                        <a:avLst/>
                        <a:gdLst>
                          <a:gd name="T0" fmla="*/ 115 w 115"/>
                          <a:gd name="T1" fmla="*/ 35 h 190"/>
                          <a:gd name="T2" fmla="*/ 112 w 115"/>
                          <a:gd name="T3" fmla="*/ 190 h 190"/>
                          <a:gd name="T4" fmla="*/ 0 w 115"/>
                          <a:gd name="T5" fmla="*/ 157 h 190"/>
                          <a:gd name="T6" fmla="*/ 0 w 115"/>
                          <a:gd name="T7" fmla="*/ 0 h 190"/>
                          <a:gd name="T8" fmla="*/ 115 w 115"/>
                          <a:gd name="T9" fmla="*/ 35 h 190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15"/>
                          <a:gd name="T16" fmla="*/ 0 h 190"/>
                          <a:gd name="T17" fmla="*/ 115 w 115"/>
                          <a:gd name="T18" fmla="*/ 190 h 190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15" h="190">
                            <a:moveTo>
                              <a:pt x="115" y="35"/>
                            </a:moveTo>
                            <a:lnTo>
                              <a:pt x="112" y="190"/>
                            </a:lnTo>
                            <a:lnTo>
                              <a:pt x="0" y="157"/>
                            </a:lnTo>
                            <a:lnTo>
                              <a:pt x="0" y="0"/>
                            </a:lnTo>
                            <a:lnTo>
                              <a:pt x="115" y="35"/>
                            </a:lnTo>
                            <a:close/>
                          </a:path>
                        </a:pathLst>
                      </a:cu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550" name="Freeform 1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05" y="3248"/>
                        <a:ext cx="230" cy="63"/>
                      </a:xfrm>
                      <a:custGeom>
                        <a:avLst/>
                        <a:gdLst>
                          <a:gd name="T0" fmla="*/ 0 w 230"/>
                          <a:gd name="T1" fmla="*/ 32 h 63"/>
                          <a:gd name="T2" fmla="*/ 116 w 230"/>
                          <a:gd name="T3" fmla="*/ 63 h 63"/>
                          <a:gd name="T4" fmla="*/ 230 w 230"/>
                          <a:gd name="T5" fmla="*/ 31 h 63"/>
                          <a:gd name="T6" fmla="*/ 119 w 230"/>
                          <a:gd name="T7" fmla="*/ 0 h 63"/>
                          <a:gd name="T8" fmla="*/ 0 w 230"/>
                          <a:gd name="T9" fmla="*/ 32 h 63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230"/>
                          <a:gd name="T16" fmla="*/ 0 h 63"/>
                          <a:gd name="T17" fmla="*/ 230 w 230"/>
                          <a:gd name="T18" fmla="*/ 63 h 63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230" h="63">
                            <a:moveTo>
                              <a:pt x="0" y="32"/>
                            </a:moveTo>
                            <a:lnTo>
                              <a:pt x="116" y="63"/>
                            </a:lnTo>
                            <a:lnTo>
                              <a:pt x="230" y="31"/>
                            </a:lnTo>
                            <a:lnTo>
                              <a:pt x="119" y="0"/>
                            </a:lnTo>
                            <a:lnTo>
                              <a:pt x="0" y="32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8" name="Group 1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36" y="3241"/>
                      <a:ext cx="172" cy="60"/>
                      <a:chOff x="2038" y="4455"/>
                      <a:chExt cx="232" cy="123"/>
                    </a:xfrm>
                  </p:grpSpPr>
                  <p:sp>
                    <p:nvSpPr>
                      <p:cNvPr id="11545" name="Freeform 10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55" y="4503"/>
                        <a:ext cx="115" cy="74"/>
                      </a:xfrm>
                      <a:custGeom>
                        <a:avLst/>
                        <a:gdLst>
                          <a:gd name="T0" fmla="*/ 0 w 115"/>
                          <a:gd name="T1" fmla="*/ 56 h 74"/>
                          <a:gd name="T2" fmla="*/ 0 w 115"/>
                          <a:gd name="T3" fmla="*/ 74 h 74"/>
                          <a:gd name="T4" fmla="*/ 115 w 115"/>
                          <a:gd name="T5" fmla="*/ 18 h 74"/>
                          <a:gd name="T6" fmla="*/ 115 w 115"/>
                          <a:gd name="T7" fmla="*/ 0 h 74"/>
                          <a:gd name="T8" fmla="*/ 0 w 115"/>
                          <a:gd name="T9" fmla="*/ 56 h 7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15"/>
                          <a:gd name="T16" fmla="*/ 0 h 74"/>
                          <a:gd name="T17" fmla="*/ 115 w 115"/>
                          <a:gd name="T18" fmla="*/ 74 h 7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15" h="74">
                            <a:moveTo>
                              <a:pt x="0" y="56"/>
                            </a:moveTo>
                            <a:lnTo>
                              <a:pt x="0" y="74"/>
                            </a:lnTo>
                            <a:lnTo>
                              <a:pt x="115" y="18"/>
                            </a:lnTo>
                            <a:lnTo>
                              <a:pt x="115" y="0"/>
                            </a:lnTo>
                            <a:lnTo>
                              <a:pt x="0" y="56"/>
                            </a:lnTo>
                            <a:close/>
                          </a:path>
                        </a:pathLst>
                      </a:custGeom>
                      <a:solidFill>
                        <a:srgbClr val="DDDDDD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546" name="Freeform 1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39" y="4508"/>
                        <a:ext cx="117" cy="70"/>
                      </a:xfrm>
                      <a:custGeom>
                        <a:avLst/>
                        <a:gdLst>
                          <a:gd name="T0" fmla="*/ 117 w 117"/>
                          <a:gd name="T1" fmla="*/ 52 h 70"/>
                          <a:gd name="T2" fmla="*/ 117 w 117"/>
                          <a:gd name="T3" fmla="*/ 70 h 70"/>
                          <a:gd name="T4" fmla="*/ 0 w 117"/>
                          <a:gd name="T5" fmla="*/ 16 h 70"/>
                          <a:gd name="T6" fmla="*/ 0 w 117"/>
                          <a:gd name="T7" fmla="*/ 0 h 70"/>
                          <a:gd name="T8" fmla="*/ 117 w 117"/>
                          <a:gd name="T9" fmla="*/ 52 h 70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17"/>
                          <a:gd name="T16" fmla="*/ 0 h 70"/>
                          <a:gd name="T17" fmla="*/ 117 w 117"/>
                          <a:gd name="T18" fmla="*/ 70 h 70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17" h="70">
                            <a:moveTo>
                              <a:pt x="117" y="52"/>
                            </a:moveTo>
                            <a:lnTo>
                              <a:pt x="117" y="70"/>
                            </a:lnTo>
                            <a:lnTo>
                              <a:pt x="0" y="16"/>
                            </a:lnTo>
                            <a:lnTo>
                              <a:pt x="0" y="0"/>
                            </a:lnTo>
                            <a:lnTo>
                              <a:pt x="117" y="52"/>
                            </a:lnTo>
                            <a:close/>
                          </a:path>
                        </a:pathLst>
                      </a:cu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547" name="Freeform 1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38" y="4455"/>
                        <a:ext cx="231" cy="103"/>
                      </a:xfrm>
                      <a:custGeom>
                        <a:avLst/>
                        <a:gdLst>
                          <a:gd name="T0" fmla="*/ 117 w 231"/>
                          <a:gd name="T1" fmla="*/ 103 h 103"/>
                          <a:gd name="T2" fmla="*/ 0 w 231"/>
                          <a:gd name="T3" fmla="*/ 52 h 103"/>
                          <a:gd name="T4" fmla="*/ 118 w 231"/>
                          <a:gd name="T5" fmla="*/ 0 h 103"/>
                          <a:gd name="T6" fmla="*/ 231 w 231"/>
                          <a:gd name="T7" fmla="*/ 48 h 103"/>
                          <a:gd name="T8" fmla="*/ 117 w 231"/>
                          <a:gd name="T9" fmla="*/ 103 h 103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231"/>
                          <a:gd name="T16" fmla="*/ 0 h 103"/>
                          <a:gd name="T17" fmla="*/ 231 w 231"/>
                          <a:gd name="T18" fmla="*/ 103 h 103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231" h="103">
                            <a:moveTo>
                              <a:pt x="117" y="103"/>
                            </a:moveTo>
                            <a:lnTo>
                              <a:pt x="0" y="52"/>
                            </a:lnTo>
                            <a:lnTo>
                              <a:pt x="118" y="0"/>
                            </a:lnTo>
                            <a:lnTo>
                              <a:pt x="231" y="48"/>
                            </a:lnTo>
                            <a:lnTo>
                              <a:pt x="117" y="103"/>
                            </a:lnTo>
                            <a:close/>
                          </a:path>
                        </a:pathLst>
                      </a:custGeom>
                      <a:solidFill>
                        <a:srgbClr val="5F5F5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</p:grpSp>
              </p:grpSp>
              <p:grpSp>
                <p:nvGrpSpPr>
                  <p:cNvPr id="9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1959" y="1172"/>
                    <a:ext cx="121" cy="2108"/>
                    <a:chOff x="2074" y="568"/>
                    <a:chExt cx="162" cy="3969"/>
                  </a:xfrm>
                </p:grpSpPr>
                <p:grpSp>
                  <p:nvGrpSpPr>
                    <p:cNvPr id="10" name="Group 1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74" y="580"/>
                      <a:ext cx="91" cy="3926"/>
                      <a:chOff x="2074" y="580"/>
                      <a:chExt cx="91" cy="3926"/>
                    </a:xfrm>
                  </p:grpSpPr>
                  <p:sp>
                    <p:nvSpPr>
                      <p:cNvPr id="11538" name="Freeform 1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74" y="581"/>
                        <a:ext cx="14" cy="3924"/>
                      </a:xfrm>
                      <a:custGeom>
                        <a:avLst/>
                        <a:gdLst>
                          <a:gd name="T0" fmla="*/ 14 w 14"/>
                          <a:gd name="T1" fmla="*/ 0 h 3924"/>
                          <a:gd name="T2" fmla="*/ 0 w 14"/>
                          <a:gd name="T3" fmla="*/ 1 h 3924"/>
                          <a:gd name="T4" fmla="*/ 0 w 14"/>
                          <a:gd name="T5" fmla="*/ 3921 h 3924"/>
                          <a:gd name="T6" fmla="*/ 13 w 14"/>
                          <a:gd name="T7" fmla="*/ 3924 h 3924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4"/>
                          <a:gd name="T13" fmla="*/ 0 h 3924"/>
                          <a:gd name="T14" fmla="*/ 14 w 14"/>
                          <a:gd name="T15" fmla="*/ 3924 h 3924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4" h="3924">
                            <a:moveTo>
                              <a:pt x="14" y="0"/>
                            </a:moveTo>
                            <a:lnTo>
                              <a:pt x="0" y="1"/>
                            </a:lnTo>
                            <a:lnTo>
                              <a:pt x="0" y="3921"/>
                            </a:lnTo>
                            <a:lnTo>
                              <a:pt x="13" y="3924"/>
                            </a:lnTo>
                          </a:path>
                        </a:pathLst>
                      </a:cu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539" name="Freeform 1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81" y="580"/>
                        <a:ext cx="84" cy="3926"/>
                      </a:xfrm>
                      <a:custGeom>
                        <a:avLst/>
                        <a:gdLst>
                          <a:gd name="T0" fmla="*/ 0 w 84"/>
                          <a:gd name="T1" fmla="*/ 0 h 3969"/>
                          <a:gd name="T2" fmla="*/ 0 w 84"/>
                          <a:gd name="T3" fmla="*/ 3520 h 3969"/>
                          <a:gd name="T4" fmla="*/ 84 w 84"/>
                          <a:gd name="T5" fmla="*/ 3486 h 3969"/>
                          <a:gd name="T6" fmla="*/ 82 w 84"/>
                          <a:gd name="T7" fmla="*/ 20 h 3969"/>
                          <a:gd name="T8" fmla="*/ 0 w 84"/>
                          <a:gd name="T9" fmla="*/ 0 h 396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4"/>
                          <a:gd name="T16" fmla="*/ 0 h 3969"/>
                          <a:gd name="T17" fmla="*/ 84 w 84"/>
                          <a:gd name="T18" fmla="*/ 3969 h 396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4" h="3969">
                            <a:moveTo>
                              <a:pt x="0" y="0"/>
                            </a:moveTo>
                            <a:lnTo>
                              <a:pt x="0" y="3969"/>
                            </a:lnTo>
                            <a:lnTo>
                              <a:pt x="84" y="3930"/>
                            </a:lnTo>
                            <a:lnTo>
                              <a:pt x="82" y="2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EAEAEA"/>
                          </a:gs>
                          <a:gs pos="50000">
                            <a:srgbClr val="1C1C1C"/>
                          </a:gs>
                          <a:gs pos="100000">
                            <a:srgbClr val="EAEAEA"/>
                          </a:gs>
                        </a:gsLst>
                        <a:lin ang="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</p:grpSp>
                <p:sp>
                  <p:nvSpPr>
                    <p:cNvPr id="11534" name="Freeform 111"/>
                    <p:cNvSpPr>
                      <a:spLocks/>
                    </p:cNvSpPr>
                    <p:nvPr/>
                  </p:nvSpPr>
                  <p:spPr bwMode="auto">
                    <a:xfrm>
                      <a:off x="2120" y="581"/>
                      <a:ext cx="73" cy="3937"/>
                    </a:xfrm>
                    <a:custGeom>
                      <a:avLst/>
                      <a:gdLst>
                        <a:gd name="T0" fmla="*/ 72 w 73"/>
                        <a:gd name="T1" fmla="*/ 0 h 3942"/>
                        <a:gd name="T2" fmla="*/ 73 w 73"/>
                        <a:gd name="T3" fmla="*/ 3887 h 3942"/>
                        <a:gd name="T4" fmla="*/ 0 w 73"/>
                        <a:gd name="T5" fmla="*/ 3857 h 3942"/>
                        <a:gd name="T6" fmla="*/ 0 w 73"/>
                        <a:gd name="T7" fmla="*/ 8 h 3942"/>
                        <a:gd name="T8" fmla="*/ 72 w 73"/>
                        <a:gd name="T9" fmla="*/ 0 h 394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3"/>
                        <a:gd name="T16" fmla="*/ 0 h 3942"/>
                        <a:gd name="T17" fmla="*/ 73 w 73"/>
                        <a:gd name="T18" fmla="*/ 3942 h 394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3" h="3942">
                          <a:moveTo>
                            <a:pt x="72" y="0"/>
                          </a:moveTo>
                          <a:lnTo>
                            <a:pt x="73" y="3942"/>
                          </a:lnTo>
                          <a:lnTo>
                            <a:pt x="0" y="3912"/>
                          </a:lnTo>
                          <a:lnTo>
                            <a:pt x="0" y="8"/>
                          </a:lnTo>
                          <a:lnTo>
                            <a:pt x="72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00"/>
                        </a:gs>
                        <a:gs pos="100000">
                          <a:srgbClr val="969696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grpSp>
                  <p:nvGrpSpPr>
                    <p:cNvPr id="11" name="Group 1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45" y="568"/>
                      <a:ext cx="91" cy="3969"/>
                      <a:chOff x="2145" y="566"/>
                      <a:chExt cx="91" cy="3969"/>
                    </a:xfrm>
                  </p:grpSpPr>
                  <p:sp>
                    <p:nvSpPr>
                      <p:cNvPr id="11536" name="Freeform 1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45" y="568"/>
                        <a:ext cx="14" cy="3964"/>
                      </a:xfrm>
                      <a:custGeom>
                        <a:avLst/>
                        <a:gdLst>
                          <a:gd name="T0" fmla="*/ 14 w 14"/>
                          <a:gd name="T1" fmla="*/ 0 h 3964"/>
                          <a:gd name="T2" fmla="*/ 0 w 14"/>
                          <a:gd name="T3" fmla="*/ 2 h 3964"/>
                          <a:gd name="T4" fmla="*/ 0 w 14"/>
                          <a:gd name="T5" fmla="*/ 3963 h 3964"/>
                          <a:gd name="T6" fmla="*/ 12 w 14"/>
                          <a:gd name="T7" fmla="*/ 3964 h 3964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4"/>
                          <a:gd name="T13" fmla="*/ 0 h 3964"/>
                          <a:gd name="T14" fmla="*/ 14 w 14"/>
                          <a:gd name="T15" fmla="*/ 3964 h 3964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4" h="3964">
                            <a:moveTo>
                              <a:pt x="14" y="0"/>
                            </a:moveTo>
                            <a:lnTo>
                              <a:pt x="0" y="2"/>
                            </a:lnTo>
                            <a:lnTo>
                              <a:pt x="0" y="3963"/>
                            </a:lnTo>
                            <a:lnTo>
                              <a:pt x="12" y="3964"/>
                            </a:lnTo>
                          </a:path>
                        </a:pathLst>
                      </a:cu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537" name="Freeform 1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52" y="566"/>
                        <a:ext cx="84" cy="3969"/>
                      </a:xfrm>
                      <a:custGeom>
                        <a:avLst/>
                        <a:gdLst>
                          <a:gd name="T0" fmla="*/ 0 w 84"/>
                          <a:gd name="T1" fmla="*/ 0 h 3969"/>
                          <a:gd name="T2" fmla="*/ 0 w 84"/>
                          <a:gd name="T3" fmla="*/ 3969 h 3969"/>
                          <a:gd name="T4" fmla="*/ 84 w 84"/>
                          <a:gd name="T5" fmla="*/ 3930 h 3969"/>
                          <a:gd name="T6" fmla="*/ 82 w 84"/>
                          <a:gd name="T7" fmla="*/ 20 h 3969"/>
                          <a:gd name="T8" fmla="*/ 0 w 84"/>
                          <a:gd name="T9" fmla="*/ 0 h 396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4"/>
                          <a:gd name="T16" fmla="*/ 0 h 3969"/>
                          <a:gd name="T17" fmla="*/ 84 w 84"/>
                          <a:gd name="T18" fmla="*/ 3969 h 396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4" h="3969">
                            <a:moveTo>
                              <a:pt x="0" y="0"/>
                            </a:moveTo>
                            <a:lnTo>
                              <a:pt x="0" y="3969"/>
                            </a:lnTo>
                            <a:lnTo>
                              <a:pt x="84" y="3930"/>
                            </a:lnTo>
                            <a:lnTo>
                              <a:pt x="82" y="2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AEAEA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2" name="Group 115"/>
                <p:cNvGrpSpPr>
                  <a:grpSpLocks/>
                </p:cNvGrpSpPr>
                <p:nvPr/>
              </p:nvGrpSpPr>
              <p:grpSpPr bwMode="auto">
                <a:xfrm>
                  <a:off x="1971" y="2315"/>
                  <a:ext cx="37" cy="13"/>
                  <a:chOff x="2088" y="2813"/>
                  <a:chExt cx="51" cy="24"/>
                </a:xfrm>
              </p:grpSpPr>
              <p:sp>
                <p:nvSpPr>
                  <p:cNvPr id="11529" name="Freeform 116"/>
                  <p:cNvSpPr>
                    <a:spLocks/>
                  </p:cNvSpPr>
                  <p:nvPr/>
                </p:nvSpPr>
                <p:spPr bwMode="auto">
                  <a:xfrm>
                    <a:off x="2088" y="2817"/>
                    <a:ext cx="51" cy="20"/>
                  </a:xfrm>
                  <a:custGeom>
                    <a:avLst/>
                    <a:gdLst>
                      <a:gd name="T0" fmla="*/ 0 w 51"/>
                      <a:gd name="T1" fmla="*/ 0 h 20"/>
                      <a:gd name="T2" fmla="*/ 0 w 51"/>
                      <a:gd name="T3" fmla="*/ 11 h 20"/>
                      <a:gd name="T4" fmla="*/ 51 w 51"/>
                      <a:gd name="T5" fmla="*/ 20 h 20"/>
                      <a:gd name="T6" fmla="*/ 51 w 51"/>
                      <a:gd name="T7" fmla="*/ 6 h 2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1"/>
                      <a:gd name="T13" fmla="*/ 0 h 20"/>
                      <a:gd name="T14" fmla="*/ 51 w 51"/>
                      <a:gd name="T15" fmla="*/ 20 h 2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1" h="20">
                        <a:moveTo>
                          <a:pt x="0" y="0"/>
                        </a:moveTo>
                        <a:lnTo>
                          <a:pt x="0" y="11"/>
                        </a:lnTo>
                        <a:lnTo>
                          <a:pt x="51" y="20"/>
                        </a:lnTo>
                        <a:lnTo>
                          <a:pt x="51" y="6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530" name="Freeform 117"/>
                  <p:cNvSpPr>
                    <a:spLocks/>
                  </p:cNvSpPr>
                  <p:nvPr/>
                </p:nvSpPr>
                <p:spPr bwMode="auto">
                  <a:xfrm>
                    <a:off x="2090" y="2813"/>
                    <a:ext cx="49" cy="10"/>
                  </a:xfrm>
                  <a:custGeom>
                    <a:avLst/>
                    <a:gdLst>
                      <a:gd name="T0" fmla="*/ 49 w 49"/>
                      <a:gd name="T1" fmla="*/ 3 h 10"/>
                      <a:gd name="T2" fmla="*/ 49 w 49"/>
                      <a:gd name="T3" fmla="*/ 10 h 10"/>
                      <a:gd name="T4" fmla="*/ 0 w 49"/>
                      <a:gd name="T5" fmla="*/ 3 h 10"/>
                      <a:gd name="T6" fmla="*/ 27 w 49"/>
                      <a:gd name="T7" fmla="*/ 0 h 10"/>
                      <a:gd name="T8" fmla="*/ 49 w 49"/>
                      <a:gd name="T9" fmla="*/ 3 h 1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"/>
                      <a:gd name="T16" fmla="*/ 0 h 10"/>
                      <a:gd name="T17" fmla="*/ 49 w 49"/>
                      <a:gd name="T18" fmla="*/ 10 h 1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" h="10">
                        <a:moveTo>
                          <a:pt x="49" y="3"/>
                        </a:moveTo>
                        <a:lnTo>
                          <a:pt x="49" y="10"/>
                        </a:lnTo>
                        <a:lnTo>
                          <a:pt x="0" y="3"/>
                        </a:lnTo>
                        <a:lnTo>
                          <a:pt x="27" y="0"/>
                        </a:lnTo>
                        <a:lnTo>
                          <a:pt x="49" y="3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3" name="Group 118"/>
                <p:cNvGrpSpPr>
                  <a:grpSpLocks/>
                </p:cNvGrpSpPr>
                <p:nvPr/>
              </p:nvGrpSpPr>
              <p:grpSpPr bwMode="auto">
                <a:xfrm>
                  <a:off x="1971" y="2443"/>
                  <a:ext cx="39" cy="14"/>
                  <a:chOff x="2090" y="3066"/>
                  <a:chExt cx="53" cy="28"/>
                </a:xfrm>
              </p:grpSpPr>
              <p:sp>
                <p:nvSpPr>
                  <p:cNvPr id="11527" name="Freeform 119"/>
                  <p:cNvSpPr>
                    <a:spLocks/>
                  </p:cNvSpPr>
                  <p:nvPr/>
                </p:nvSpPr>
                <p:spPr bwMode="auto">
                  <a:xfrm>
                    <a:off x="2090" y="3072"/>
                    <a:ext cx="52" cy="22"/>
                  </a:xfrm>
                  <a:custGeom>
                    <a:avLst/>
                    <a:gdLst>
                      <a:gd name="T0" fmla="*/ 0 w 52"/>
                      <a:gd name="T1" fmla="*/ 0 h 22"/>
                      <a:gd name="T2" fmla="*/ 0 w 52"/>
                      <a:gd name="T3" fmla="*/ 12 h 22"/>
                      <a:gd name="T4" fmla="*/ 52 w 52"/>
                      <a:gd name="T5" fmla="*/ 22 h 22"/>
                      <a:gd name="T6" fmla="*/ 52 w 52"/>
                      <a:gd name="T7" fmla="*/ 8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2"/>
                      <a:gd name="T13" fmla="*/ 0 h 22"/>
                      <a:gd name="T14" fmla="*/ 52 w 52"/>
                      <a:gd name="T15" fmla="*/ 22 h 2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2" h="22">
                        <a:moveTo>
                          <a:pt x="0" y="0"/>
                        </a:moveTo>
                        <a:lnTo>
                          <a:pt x="0" y="12"/>
                        </a:lnTo>
                        <a:lnTo>
                          <a:pt x="52" y="22"/>
                        </a:lnTo>
                        <a:lnTo>
                          <a:pt x="52" y="8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528" name="Freeform 120"/>
                  <p:cNvSpPr>
                    <a:spLocks/>
                  </p:cNvSpPr>
                  <p:nvPr/>
                </p:nvSpPr>
                <p:spPr bwMode="auto">
                  <a:xfrm>
                    <a:off x="2091" y="3066"/>
                    <a:ext cx="52" cy="14"/>
                  </a:xfrm>
                  <a:custGeom>
                    <a:avLst/>
                    <a:gdLst>
                      <a:gd name="T0" fmla="*/ 52 w 52"/>
                      <a:gd name="T1" fmla="*/ 3 h 14"/>
                      <a:gd name="T2" fmla="*/ 51 w 52"/>
                      <a:gd name="T3" fmla="*/ 14 h 14"/>
                      <a:gd name="T4" fmla="*/ 0 w 52"/>
                      <a:gd name="T5" fmla="*/ 5 h 14"/>
                      <a:gd name="T6" fmla="*/ 31 w 52"/>
                      <a:gd name="T7" fmla="*/ 0 h 14"/>
                      <a:gd name="T8" fmla="*/ 52 w 52"/>
                      <a:gd name="T9" fmla="*/ 3 h 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52"/>
                      <a:gd name="T16" fmla="*/ 0 h 14"/>
                      <a:gd name="T17" fmla="*/ 52 w 52"/>
                      <a:gd name="T18" fmla="*/ 14 h 1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52" h="14">
                        <a:moveTo>
                          <a:pt x="52" y="3"/>
                        </a:moveTo>
                        <a:lnTo>
                          <a:pt x="51" y="14"/>
                        </a:lnTo>
                        <a:lnTo>
                          <a:pt x="0" y="5"/>
                        </a:lnTo>
                        <a:lnTo>
                          <a:pt x="31" y="0"/>
                        </a:lnTo>
                        <a:lnTo>
                          <a:pt x="52" y="3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4" name="Group 121"/>
                <p:cNvGrpSpPr>
                  <a:grpSpLocks/>
                </p:cNvGrpSpPr>
                <p:nvPr/>
              </p:nvGrpSpPr>
              <p:grpSpPr bwMode="auto">
                <a:xfrm flipV="1">
                  <a:off x="1971" y="1302"/>
                  <a:ext cx="38" cy="11"/>
                  <a:chOff x="2088" y="2813"/>
                  <a:chExt cx="51" cy="24"/>
                </a:xfrm>
              </p:grpSpPr>
              <p:sp>
                <p:nvSpPr>
                  <p:cNvPr id="11525" name="Freeform 122"/>
                  <p:cNvSpPr>
                    <a:spLocks/>
                  </p:cNvSpPr>
                  <p:nvPr/>
                </p:nvSpPr>
                <p:spPr bwMode="auto">
                  <a:xfrm>
                    <a:off x="2088" y="2817"/>
                    <a:ext cx="51" cy="20"/>
                  </a:xfrm>
                  <a:custGeom>
                    <a:avLst/>
                    <a:gdLst>
                      <a:gd name="T0" fmla="*/ 0 w 51"/>
                      <a:gd name="T1" fmla="*/ 0 h 20"/>
                      <a:gd name="T2" fmla="*/ 0 w 51"/>
                      <a:gd name="T3" fmla="*/ 11 h 20"/>
                      <a:gd name="T4" fmla="*/ 51 w 51"/>
                      <a:gd name="T5" fmla="*/ 20 h 20"/>
                      <a:gd name="T6" fmla="*/ 51 w 51"/>
                      <a:gd name="T7" fmla="*/ 6 h 2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1"/>
                      <a:gd name="T13" fmla="*/ 0 h 20"/>
                      <a:gd name="T14" fmla="*/ 51 w 51"/>
                      <a:gd name="T15" fmla="*/ 20 h 2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1" h="20">
                        <a:moveTo>
                          <a:pt x="0" y="0"/>
                        </a:moveTo>
                        <a:lnTo>
                          <a:pt x="0" y="11"/>
                        </a:lnTo>
                        <a:lnTo>
                          <a:pt x="51" y="20"/>
                        </a:lnTo>
                        <a:lnTo>
                          <a:pt x="51" y="6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526" name="Freeform 123"/>
                  <p:cNvSpPr>
                    <a:spLocks/>
                  </p:cNvSpPr>
                  <p:nvPr/>
                </p:nvSpPr>
                <p:spPr bwMode="auto">
                  <a:xfrm>
                    <a:off x="2090" y="2813"/>
                    <a:ext cx="49" cy="10"/>
                  </a:xfrm>
                  <a:custGeom>
                    <a:avLst/>
                    <a:gdLst>
                      <a:gd name="T0" fmla="*/ 49 w 49"/>
                      <a:gd name="T1" fmla="*/ 3 h 10"/>
                      <a:gd name="T2" fmla="*/ 49 w 49"/>
                      <a:gd name="T3" fmla="*/ 10 h 10"/>
                      <a:gd name="T4" fmla="*/ 0 w 49"/>
                      <a:gd name="T5" fmla="*/ 3 h 10"/>
                      <a:gd name="T6" fmla="*/ 27 w 49"/>
                      <a:gd name="T7" fmla="*/ 0 h 10"/>
                      <a:gd name="T8" fmla="*/ 49 w 49"/>
                      <a:gd name="T9" fmla="*/ 3 h 1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"/>
                      <a:gd name="T16" fmla="*/ 0 h 10"/>
                      <a:gd name="T17" fmla="*/ 49 w 49"/>
                      <a:gd name="T18" fmla="*/ 10 h 1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" h="10">
                        <a:moveTo>
                          <a:pt x="49" y="3"/>
                        </a:moveTo>
                        <a:lnTo>
                          <a:pt x="49" y="10"/>
                        </a:lnTo>
                        <a:lnTo>
                          <a:pt x="0" y="3"/>
                        </a:lnTo>
                        <a:lnTo>
                          <a:pt x="27" y="0"/>
                        </a:lnTo>
                        <a:lnTo>
                          <a:pt x="49" y="3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5" name="Group 124"/>
                <p:cNvGrpSpPr>
                  <a:grpSpLocks/>
                </p:cNvGrpSpPr>
                <p:nvPr/>
              </p:nvGrpSpPr>
              <p:grpSpPr bwMode="auto">
                <a:xfrm flipV="1">
                  <a:off x="1971" y="1174"/>
                  <a:ext cx="40" cy="15"/>
                  <a:chOff x="2090" y="3066"/>
                  <a:chExt cx="53" cy="28"/>
                </a:xfrm>
              </p:grpSpPr>
              <p:sp>
                <p:nvSpPr>
                  <p:cNvPr id="11523" name="Freeform 125"/>
                  <p:cNvSpPr>
                    <a:spLocks/>
                  </p:cNvSpPr>
                  <p:nvPr/>
                </p:nvSpPr>
                <p:spPr bwMode="auto">
                  <a:xfrm>
                    <a:off x="2090" y="3072"/>
                    <a:ext cx="52" cy="22"/>
                  </a:xfrm>
                  <a:custGeom>
                    <a:avLst/>
                    <a:gdLst>
                      <a:gd name="T0" fmla="*/ 0 w 52"/>
                      <a:gd name="T1" fmla="*/ 0 h 22"/>
                      <a:gd name="T2" fmla="*/ 0 w 52"/>
                      <a:gd name="T3" fmla="*/ 12 h 22"/>
                      <a:gd name="T4" fmla="*/ 52 w 52"/>
                      <a:gd name="T5" fmla="*/ 22 h 22"/>
                      <a:gd name="T6" fmla="*/ 52 w 52"/>
                      <a:gd name="T7" fmla="*/ 8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2"/>
                      <a:gd name="T13" fmla="*/ 0 h 22"/>
                      <a:gd name="T14" fmla="*/ 52 w 52"/>
                      <a:gd name="T15" fmla="*/ 22 h 2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2" h="22">
                        <a:moveTo>
                          <a:pt x="0" y="0"/>
                        </a:moveTo>
                        <a:lnTo>
                          <a:pt x="0" y="12"/>
                        </a:lnTo>
                        <a:lnTo>
                          <a:pt x="52" y="22"/>
                        </a:lnTo>
                        <a:lnTo>
                          <a:pt x="52" y="8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524" name="Freeform 126"/>
                  <p:cNvSpPr>
                    <a:spLocks/>
                  </p:cNvSpPr>
                  <p:nvPr/>
                </p:nvSpPr>
                <p:spPr bwMode="auto">
                  <a:xfrm>
                    <a:off x="2091" y="3066"/>
                    <a:ext cx="52" cy="14"/>
                  </a:xfrm>
                  <a:custGeom>
                    <a:avLst/>
                    <a:gdLst>
                      <a:gd name="T0" fmla="*/ 52 w 52"/>
                      <a:gd name="T1" fmla="*/ 3 h 14"/>
                      <a:gd name="T2" fmla="*/ 51 w 52"/>
                      <a:gd name="T3" fmla="*/ 14 h 14"/>
                      <a:gd name="T4" fmla="*/ 0 w 52"/>
                      <a:gd name="T5" fmla="*/ 5 h 14"/>
                      <a:gd name="T6" fmla="*/ 31 w 52"/>
                      <a:gd name="T7" fmla="*/ 0 h 14"/>
                      <a:gd name="T8" fmla="*/ 52 w 52"/>
                      <a:gd name="T9" fmla="*/ 3 h 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52"/>
                      <a:gd name="T16" fmla="*/ 0 h 14"/>
                      <a:gd name="T17" fmla="*/ 52 w 52"/>
                      <a:gd name="T18" fmla="*/ 14 h 1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52" h="14">
                        <a:moveTo>
                          <a:pt x="52" y="3"/>
                        </a:moveTo>
                        <a:lnTo>
                          <a:pt x="51" y="14"/>
                        </a:lnTo>
                        <a:lnTo>
                          <a:pt x="0" y="5"/>
                        </a:lnTo>
                        <a:lnTo>
                          <a:pt x="31" y="0"/>
                        </a:lnTo>
                        <a:lnTo>
                          <a:pt x="52" y="3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16" name="Group 127"/>
              <p:cNvGrpSpPr>
                <a:grpSpLocks/>
              </p:cNvGrpSpPr>
              <p:nvPr/>
            </p:nvGrpSpPr>
            <p:grpSpPr bwMode="auto">
              <a:xfrm>
                <a:off x="2021" y="1096"/>
                <a:ext cx="924" cy="215"/>
                <a:chOff x="2021" y="1096"/>
                <a:chExt cx="924" cy="215"/>
              </a:xfrm>
            </p:grpSpPr>
            <p:sp>
              <p:nvSpPr>
                <p:cNvPr id="11513" name="Freeform 128"/>
                <p:cNvSpPr>
                  <a:spLocks/>
                </p:cNvSpPr>
                <p:nvPr/>
              </p:nvSpPr>
              <p:spPr bwMode="auto">
                <a:xfrm>
                  <a:off x="2021" y="1096"/>
                  <a:ext cx="873" cy="89"/>
                </a:xfrm>
                <a:custGeom>
                  <a:avLst/>
                  <a:gdLst>
                    <a:gd name="T0" fmla="*/ 0 w 873"/>
                    <a:gd name="T1" fmla="*/ 89 h 89"/>
                    <a:gd name="T2" fmla="*/ 0 w 873"/>
                    <a:gd name="T3" fmla="*/ 82 h 89"/>
                    <a:gd name="T4" fmla="*/ 873 w 873"/>
                    <a:gd name="T5" fmla="*/ 0 h 89"/>
                    <a:gd name="T6" fmla="*/ 873 w 873"/>
                    <a:gd name="T7" fmla="*/ 7 h 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73"/>
                    <a:gd name="T13" fmla="*/ 0 h 89"/>
                    <a:gd name="T14" fmla="*/ 873 w 873"/>
                    <a:gd name="T15" fmla="*/ 89 h 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73" h="89">
                      <a:moveTo>
                        <a:pt x="0" y="89"/>
                      </a:moveTo>
                      <a:lnTo>
                        <a:pt x="0" y="82"/>
                      </a:lnTo>
                      <a:lnTo>
                        <a:pt x="873" y="0"/>
                      </a:lnTo>
                      <a:lnTo>
                        <a:pt x="873" y="7"/>
                      </a:lnTo>
                    </a:path>
                  </a:pathLst>
                </a:cu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1514" name="Freeform 129"/>
                <p:cNvSpPr>
                  <a:spLocks/>
                </p:cNvSpPr>
                <p:nvPr/>
              </p:nvSpPr>
              <p:spPr bwMode="auto">
                <a:xfrm>
                  <a:off x="2024" y="1103"/>
                  <a:ext cx="921" cy="84"/>
                </a:xfrm>
                <a:custGeom>
                  <a:avLst/>
                  <a:gdLst>
                    <a:gd name="T0" fmla="*/ 0 w 921"/>
                    <a:gd name="T1" fmla="*/ 79 h 84"/>
                    <a:gd name="T2" fmla="*/ 40 w 921"/>
                    <a:gd name="T3" fmla="*/ 84 h 84"/>
                    <a:gd name="T4" fmla="*/ 921 w 921"/>
                    <a:gd name="T5" fmla="*/ 7 h 84"/>
                    <a:gd name="T6" fmla="*/ 869 w 921"/>
                    <a:gd name="T7" fmla="*/ 0 h 84"/>
                    <a:gd name="T8" fmla="*/ 0 w 921"/>
                    <a:gd name="T9" fmla="*/ 79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21"/>
                    <a:gd name="T16" fmla="*/ 0 h 84"/>
                    <a:gd name="T17" fmla="*/ 921 w 921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21" h="84">
                      <a:moveTo>
                        <a:pt x="0" y="79"/>
                      </a:moveTo>
                      <a:lnTo>
                        <a:pt x="40" y="84"/>
                      </a:lnTo>
                      <a:lnTo>
                        <a:pt x="921" y="7"/>
                      </a:lnTo>
                      <a:lnTo>
                        <a:pt x="869" y="0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6969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1515" name="Freeform 130"/>
                <p:cNvSpPr>
                  <a:spLocks/>
                </p:cNvSpPr>
                <p:nvPr/>
              </p:nvSpPr>
              <p:spPr bwMode="auto">
                <a:xfrm>
                  <a:off x="2036" y="1111"/>
                  <a:ext cx="876" cy="188"/>
                </a:xfrm>
                <a:custGeom>
                  <a:avLst/>
                  <a:gdLst>
                    <a:gd name="T0" fmla="*/ 0 w 876"/>
                    <a:gd name="T1" fmla="*/ 77 h 188"/>
                    <a:gd name="T2" fmla="*/ 0 w 876"/>
                    <a:gd name="T3" fmla="*/ 188 h 188"/>
                    <a:gd name="T4" fmla="*/ 876 w 876"/>
                    <a:gd name="T5" fmla="*/ 121 h 188"/>
                    <a:gd name="T6" fmla="*/ 876 w 876"/>
                    <a:gd name="T7" fmla="*/ 0 h 188"/>
                    <a:gd name="T8" fmla="*/ 0 w 876"/>
                    <a:gd name="T9" fmla="*/ 77 h 1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76"/>
                    <a:gd name="T16" fmla="*/ 0 h 188"/>
                    <a:gd name="T17" fmla="*/ 876 w 876"/>
                    <a:gd name="T18" fmla="*/ 188 h 1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76" h="188">
                      <a:moveTo>
                        <a:pt x="0" y="77"/>
                      </a:moveTo>
                      <a:lnTo>
                        <a:pt x="0" y="188"/>
                      </a:lnTo>
                      <a:lnTo>
                        <a:pt x="876" y="121"/>
                      </a:lnTo>
                      <a:lnTo>
                        <a:pt x="876" y="0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96969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1516" name="Freeform 131"/>
                <p:cNvSpPr>
                  <a:spLocks/>
                </p:cNvSpPr>
                <p:nvPr/>
              </p:nvSpPr>
              <p:spPr bwMode="auto">
                <a:xfrm>
                  <a:off x="2021" y="1235"/>
                  <a:ext cx="873" cy="75"/>
                </a:xfrm>
                <a:custGeom>
                  <a:avLst/>
                  <a:gdLst>
                    <a:gd name="T0" fmla="*/ 0 w 873"/>
                    <a:gd name="T1" fmla="*/ 75 h 75"/>
                    <a:gd name="T2" fmla="*/ 0 w 873"/>
                    <a:gd name="T3" fmla="*/ 67 h 75"/>
                    <a:gd name="T4" fmla="*/ 873 w 873"/>
                    <a:gd name="T5" fmla="*/ 0 h 75"/>
                    <a:gd name="T6" fmla="*/ 873 w 873"/>
                    <a:gd name="T7" fmla="*/ 10 h 7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73"/>
                    <a:gd name="T13" fmla="*/ 0 h 75"/>
                    <a:gd name="T14" fmla="*/ 873 w 873"/>
                    <a:gd name="T15" fmla="*/ 75 h 7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73" h="75">
                      <a:moveTo>
                        <a:pt x="0" y="75"/>
                      </a:moveTo>
                      <a:lnTo>
                        <a:pt x="0" y="67"/>
                      </a:lnTo>
                      <a:lnTo>
                        <a:pt x="873" y="0"/>
                      </a:lnTo>
                      <a:lnTo>
                        <a:pt x="873" y="10"/>
                      </a:lnTo>
                    </a:path>
                  </a:pathLst>
                </a:cu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1517" name="Freeform 132"/>
                <p:cNvSpPr>
                  <a:spLocks/>
                </p:cNvSpPr>
                <p:nvPr/>
              </p:nvSpPr>
              <p:spPr bwMode="auto">
                <a:xfrm>
                  <a:off x="2022" y="1244"/>
                  <a:ext cx="920" cy="67"/>
                </a:xfrm>
                <a:custGeom>
                  <a:avLst/>
                  <a:gdLst>
                    <a:gd name="T0" fmla="*/ 0 w 920"/>
                    <a:gd name="T1" fmla="*/ 64 h 67"/>
                    <a:gd name="T2" fmla="*/ 42 w 920"/>
                    <a:gd name="T3" fmla="*/ 67 h 67"/>
                    <a:gd name="T4" fmla="*/ 920 w 920"/>
                    <a:gd name="T5" fmla="*/ 9 h 67"/>
                    <a:gd name="T6" fmla="*/ 862 w 920"/>
                    <a:gd name="T7" fmla="*/ 0 h 67"/>
                    <a:gd name="T8" fmla="*/ 0 w 920"/>
                    <a:gd name="T9" fmla="*/ 64 h 6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20"/>
                    <a:gd name="T16" fmla="*/ 0 h 67"/>
                    <a:gd name="T17" fmla="*/ 920 w 920"/>
                    <a:gd name="T18" fmla="*/ 67 h 6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20" h="67">
                      <a:moveTo>
                        <a:pt x="0" y="64"/>
                      </a:moveTo>
                      <a:lnTo>
                        <a:pt x="42" y="67"/>
                      </a:lnTo>
                      <a:lnTo>
                        <a:pt x="920" y="9"/>
                      </a:lnTo>
                      <a:lnTo>
                        <a:pt x="862" y="0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7" name="Group 133"/>
              <p:cNvGrpSpPr>
                <a:grpSpLocks/>
              </p:cNvGrpSpPr>
              <p:nvPr/>
            </p:nvGrpSpPr>
            <p:grpSpPr bwMode="auto">
              <a:xfrm>
                <a:off x="2015" y="2322"/>
                <a:ext cx="932" cy="229"/>
                <a:chOff x="2957" y="2402"/>
                <a:chExt cx="1066" cy="273"/>
              </a:xfrm>
            </p:grpSpPr>
            <p:sp>
              <p:nvSpPr>
                <p:cNvPr id="11508" name="Freeform 134"/>
                <p:cNvSpPr>
                  <a:spLocks/>
                </p:cNvSpPr>
                <p:nvPr/>
              </p:nvSpPr>
              <p:spPr bwMode="auto">
                <a:xfrm>
                  <a:off x="2967" y="2550"/>
                  <a:ext cx="999" cy="125"/>
                </a:xfrm>
                <a:custGeom>
                  <a:avLst/>
                  <a:gdLst>
                    <a:gd name="T0" fmla="*/ 0 w 999"/>
                    <a:gd name="T1" fmla="*/ 0 h 125"/>
                    <a:gd name="T2" fmla="*/ 0 w 999"/>
                    <a:gd name="T3" fmla="*/ 9 h 125"/>
                    <a:gd name="T4" fmla="*/ 999 w 999"/>
                    <a:gd name="T5" fmla="*/ 125 h 125"/>
                    <a:gd name="T6" fmla="*/ 999 w 999"/>
                    <a:gd name="T7" fmla="*/ 117 h 12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99"/>
                    <a:gd name="T13" fmla="*/ 0 h 125"/>
                    <a:gd name="T14" fmla="*/ 999 w 999"/>
                    <a:gd name="T15" fmla="*/ 125 h 12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99" h="125">
                      <a:moveTo>
                        <a:pt x="0" y="0"/>
                      </a:moveTo>
                      <a:lnTo>
                        <a:pt x="0" y="9"/>
                      </a:lnTo>
                      <a:lnTo>
                        <a:pt x="999" y="125"/>
                      </a:lnTo>
                      <a:lnTo>
                        <a:pt x="999" y="117"/>
                      </a:lnTo>
                    </a:path>
                  </a:pathLst>
                </a:cu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1509" name="Freeform 135"/>
                <p:cNvSpPr>
                  <a:spLocks/>
                </p:cNvSpPr>
                <p:nvPr/>
              </p:nvSpPr>
              <p:spPr bwMode="auto">
                <a:xfrm>
                  <a:off x="2966" y="2541"/>
                  <a:ext cx="1057" cy="123"/>
                </a:xfrm>
                <a:custGeom>
                  <a:avLst/>
                  <a:gdLst>
                    <a:gd name="T0" fmla="*/ 0 w 1057"/>
                    <a:gd name="T1" fmla="*/ 11 h 123"/>
                    <a:gd name="T2" fmla="*/ 55 w 1057"/>
                    <a:gd name="T3" fmla="*/ 0 h 123"/>
                    <a:gd name="T4" fmla="*/ 1057 w 1057"/>
                    <a:gd name="T5" fmla="*/ 114 h 123"/>
                    <a:gd name="T6" fmla="*/ 998 w 1057"/>
                    <a:gd name="T7" fmla="*/ 123 h 123"/>
                    <a:gd name="T8" fmla="*/ 0 w 1057"/>
                    <a:gd name="T9" fmla="*/ 11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57"/>
                    <a:gd name="T16" fmla="*/ 0 h 123"/>
                    <a:gd name="T17" fmla="*/ 1057 w 1057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57" h="123">
                      <a:moveTo>
                        <a:pt x="0" y="11"/>
                      </a:moveTo>
                      <a:lnTo>
                        <a:pt x="55" y="0"/>
                      </a:lnTo>
                      <a:lnTo>
                        <a:pt x="1057" y="114"/>
                      </a:lnTo>
                      <a:lnTo>
                        <a:pt x="998" y="123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6969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1510" name="Freeform 136"/>
                <p:cNvSpPr>
                  <a:spLocks/>
                </p:cNvSpPr>
                <p:nvPr/>
              </p:nvSpPr>
              <p:spPr bwMode="auto">
                <a:xfrm>
                  <a:off x="2994" y="2415"/>
                  <a:ext cx="988" cy="246"/>
                </a:xfrm>
                <a:custGeom>
                  <a:avLst/>
                  <a:gdLst>
                    <a:gd name="T0" fmla="*/ 0 w 988"/>
                    <a:gd name="T1" fmla="*/ 130 h 246"/>
                    <a:gd name="T2" fmla="*/ 0 w 988"/>
                    <a:gd name="T3" fmla="*/ 0 h 246"/>
                    <a:gd name="T4" fmla="*/ 988 w 988"/>
                    <a:gd name="T5" fmla="*/ 98 h 246"/>
                    <a:gd name="T6" fmla="*/ 986 w 988"/>
                    <a:gd name="T7" fmla="*/ 246 h 246"/>
                    <a:gd name="T8" fmla="*/ 0 w 988"/>
                    <a:gd name="T9" fmla="*/ 130 h 2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88"/>
                    <a:gd name="T16" fmla="*/ 0 h 246"/>
                    <a:gd name="T17" fmla="*/ 988 w 988"/>
                    <a:gd name="T18" fmla="*/ 246 h 2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88" h="246">
                      <a:moveTo>
                        <a:pt x="0" y="130"/>
                      </a:moveTo>
                      <a:lnTo>
                        <a:pt x="0" y="0"/>
                      </a:lnTo>
                      <a:lnTo>
                        <a:pt x="988" y="98"/>
                      </a:lnTo>
                      <a:lnTo>
                        <a:pt x="986" y="24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96969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1511" name="Freeform 137"/>
                <p:cNvSpPr>
                  <a:spLocks/>
                </p:cNvSpPr>
                <p:nvPr/>
              </p:nvSpPr>
              <p:spPr bwMode="auto">
                <a:xfrm>
                  <a:off x="2965" y="2412"/>
                  <a:ext cx="990" cy="96"/>
                </a:xfrm>
                <a:custGeom>
                  <a:avLst/>
                  <a:gdLst>
                    <a:gd name="T0" fmla="*/ 0 w 998"/>
                    <a:gd name="T1" fmla="*/ 0 h 96"/>
                    <a:gd name="T2" fmla="*/ 0 w 998"/>
                    <a:gd name="T3" fmla="*/ 5 h 96"/>
                    <a:gd name="T4" fmla="*/ 913 w 998"/>
                    <a:gd name="T5" fmla="*/ 96 h 96"/>
                    <a:gd name="T6" fmla="*/ 913 w 998"/>
                    <a:gd name="T7" fmla="*/ 89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98"/>
                    <a:gd name="T13" fmla="*/ 0 h 96"/>
                    <a:gd name="T14" fmla="*/ 998 w 99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98" h="96">
                      <a:moveTo>
                        <a:pt x="0" y="0"/>
                      </a:moveTo>
                      <a:lnTo>
                        <a:pt x="0" y="5"/>
                      </a:lnTo>
                      <a:lnTo>
                        <a:pt x="998" y="96"/>
                      </a:lnTo>
                      <a:lnTo>
                        <a:pt x="998" y="89"/>
                      </a:lnTo>
                    </a:path>
                  </a:pathLst>
                </a:cu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1512" name="Freeform 138"/>
                <p:cNvSpPr>
                  <a:spLocks/>
                </p:cNvSpPr>
                <p:nvPr/>
              </p:nvSpPr>
              <p:spPr bwMode="auto">
                <a:xfrm>
                  <a:off x="2957" y="2402"/>
                  <a:ext cx="1065" cy="94"/>
                </a:xfrm>
                <a:custGeom>
                  <a:avLst/>
                  <a:gdLst>
                    <a:gd name="T0" fmla="*/ 0 w 1065"/>
                    <a:gd name="T1" fmla="*/ 6 h 94"/>
                    <a:gd name="T2" fmla="*/ 58 w 1065"/>
                    <a:gd name="T3" fmla="*/ 0 h 94"/>
                    <a:gd name="T4" fmla="*/ 1065 w 1065"/>
                    <a:gd name="T5" fmla="*/ 81 h 94"/>
                    <a:gd name="T6" fmla="*/ 995 w 1065"/>
                    <a:gd name="T7" fmla="*/ 94 h 94"/>
                    <a:gd name="T8" fmla="*/ 0 w 1065"/>
                    <a:gd name="T9" fmla="*/ 6 h 9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65"/>
                    <a:gd name="T16" fmla="*/ 0 h 94"/>
                    <a:gd name="T17" fmla="*/ 1065 w 1065"/>
                    <a:gd name="T18" fmla="*/ 94 h 9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65" h="94">
                      <a:moveTo>
                        <a:pt x="0" y="6"/>
                      </a:moveTo>
                      <a:lnTo>
                        <a:pt x="58" y="0"/>
                      </a:lnTo>
                      <a:lnTo>
                        <a:pt x="1065" y="81"/>
                      </a:lnTo>
                      <a:lnTo>
                        <a:pt x="995" y="9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8" name="Group 139"/>
              <p:cNvGrpSpPr>
                <a:grpSpLocks/>
              </p:cNvGrpSpPr>
              <p:nvPr/>
            </p:nvGrpSpPr>
            <p:grpSpPr bwMode="auto">
              <a:xfrm>
                <a:off x="2633" y="1078"/>
                <a:ext cx="622" cy="2809"/>
                <a:chOff x="2633" y="1078"/>
                <a:chExt cx="622" cy="2809"/>
              </a:xfrm>
            </p:grpSpPr>
            <p:grpSp>
              <p:nvGrpSpPr>
                <p:cNvPr id="19" name="Group 140"/>
                <p:cNvGrpSpPr>
                  <a:grpSpLocks/>
                </p:cNvGrpSpPr>
                <p:nvPr/>
              </p:nvGrpSpPr>
              <p:grpSpPr bwMode="auto">
                <a:xfrm>
                  <a:off x="2633" y="1078"/>
                  <a:ext cx="622" cy="2809"/>
                  <a:chOff x="2633" y="1078"/>
                  <a:chExt cx="622" cy="2809"/>
                </a:xfrm>
              </p:grpSpPr>
              <p:grpSp>
                <p:nvGrpSpPr>
                  <p:cNvPr id="20" name="Group 141"/>
                  <p:cNvGrpSpPr>
                    <a:grpSpLocks/>
                  </p:cNvGrpSpPr>
                  <p:nvPr/>
                </p:nvGrpSpPr>
                <p:grpSpPr bwMode="auto">
                  <a:xfrm>
                    <a:off x="2633" y="3608"/>
                    <a:ext cx="622" cy="279"/>
                    <a:chOff x="2633" y="3608"/>
                    <a:chExt cx="622" cy="279"/>
                  </a:xfrm>
                </p:grpSpPr>
                <p:sp>
                  <p:nvSpPr>
                    <p:cNvPr id="11505" name="Freeform 142"/>
                    <p:cNvSpPr>
                      <a:spLocks/>
                    </p:cNvSpPr>
                    <p:nvPr/>
                  </p:nvSpPr>
                  <p:spPr bwMode="auto">
                    <a:xfrm>
                      <a:off x="2633" y="3716"/>
                      <a:ext cx="336" cy="171"/>
                    </a:xfrm>
                    <a:custGeom>
                      <a:avLst/>
                      <a:gdLst>
                        <a:gd name="T0" fmla="*/ 0 w 336"/>
                        <a:gd name="T1" fmla="*/ 66 h 171"/>
                        <a:gd name="T2" fmla="*/ 0 w 336"/>
                        <a:gd name="T3" fmla="*/ 0 h 171"/>
                        <a:gd name="T4" fmla="*/ 336 w 336"/>
                        <a:gd name="T5" fmla="*/ 96 h 171"/>
                        <a:gd name="T6" fmla="*/ 336 w 336"/>
                        <a:gd name="T7" fmla="*/ 171 h 171"/>
                        <a:gd name="T8" fmla="*/ 0 w 336"/>
                        <a:gd name="T9" fmla="*/ 66 h 17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36"/>
                        <a:gd name="T16" fmla="*/ 0 h 171"/>
                        <a:gd name="T17" fmla="*/ 336 w 336"/>
                        <a:gd name="T18" fmla="*/ 171 h 17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36" h="171">
                          <a:moveTo>
                            <a:pt x="0" y="66"/>
                          </a:moveTo>
                          <a:lnTo>
                            <a:pt x="0" y="0"/>
                          </a:lnTo>
                          <a:lnTo>
                            <a:pt x="336" y="96"/>
                          </a:lnTo>
                          <a:lnTo>
                            <a:pt x="336" y="171"/>
                          </a:lnTo>
                          <a:lnTo>
                            <a:pt x="0" y="66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506" name="Freeform 143"/>
                    <p:cNvSpPr>
                      <a:spLocks/>
                    </p:cNvSpPr>
                    <p:nvPr/>
                  </p:nvSpPr>
                  <p:spPr bwMode="auto">
                    <a:xfrm>
                      <a:off x="2969" y="3695"/>
                      <a:ext cx="286" cy="192"/>
                    </a:xfrm>
                    <a:custGeom>
                      <a:avLst/>
                      <a:gdLst>
                        <a:gd name="T0" fmla="*/ 286 w 286"/>
                        <a:gd name="T1" fmla="*/ 63 h 192"/>
                        <a:gd name="T2" fmla="*/ 286 w 286"/>
                        <a:gd name="T3" fmla="*/ 0 h 192"/>
                        <a:gd name="T4" fmla="*/ 0 w 286"/>
                        <a:gd name="T5" fmla="*/ 116 h 192"/>
                        <a:gd name="T6" fmla="*/ 1 w 286"/>
                        <a:gd name="T7" fmla="*/ 192 h 192"/>
                        <a:gd name="T8" fmla="*/ 286 w 286"/>
                        <a:gd name="T9" fmla="*/ 63 h 19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86"/>
                        <a:gd name="T16" fmla="*/ 0 h 192"/>
                        <a:gd name="T17" fmla="*/ 286 w 286"/>
                        <a:gd name="T18" fmla="*/ 192 h 19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86" h="192">
                          <a:moveTo>
                            <a:pt x="286" y="63"/>
                          </a:moveTo>
                          <a:lnTo>
                            <a:pt x="286" y="0"/>
                          </a:lnTo>
                          <a:lnTo>
                            <a:pt x="0" y="116"/>
                          </a:lnTo>
                          <a:lnTo>
                            <a:pt x="1" y="192"/>
                          </a:lnTo>
                          <a:lnTo>
                            <a:pt x="286" y="63"/>
                          </a:lnTo>
                          <a:close/>
                        </a:path>
                      </a:pathLst>
                    </a:custGeom>
                    <a:solidFill>
                      <a:srgbClr val="969696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507" name="Freeform 144"/>
                    <p:cNvSpPr>
                      <a:spLocks/>
                    </p:cNvSpPr>
                    <p:nvPr/>
                  </p:nvSpPr>
                  <p:spPr bwMode="auto">
                    <a:xfrm>
                      <a:off x="2633" y="3608"/>
                      <a:ext cx="622" cy="203"/>
                    </a:xfrm>
                    <a:custGeom>
                      <a:avLst/>
                      <a:gdLst>
                        <a:gd name="T0" fmla="*/ 0 w 622"/>
                        <a:gd name="T1" fmla="*/ 106 h 203"/>
                        <a:gd name="T2" fmla="*/ 333 w 622"/>
                        <a:gd name="T3" fmla="*/ 203 h 203"/>
                        <a:gd name="T4" fmla="*/ 622 w 622"/>
                        <a:gd name="T5" fmla="*/ 85 h 203"/>
                        <a:gd name="T6" fmla="*/ 300 w 622"/>
                        <a:gd name="T7" fmla="*/ 0 h 203"/>
                        <a:gd name="T8" fmla="*/ 0 w 622"/>
                        <a:gd name="T9" fmla="*/ 106 h 20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622"/>
                        <a:gd name="T16" fmla="*/ 0 h 203"/>
                        <a:gd name="T17" fmla="*/ 622 w 622"/>
                        <a:gd name="T18" fmla="*/ 203 h 20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622" h="203">
                          <a:moveTo>
                            <a:pt x="0" y="106"/>
                          </a:moveTo>
                          <a:lnTo>
                            <a:pt x="333" y="203"/>
                          </a:lnTo>
                          <a:lnTo>
                            <a:pt x="622" y="85"/>
                          </a:lnTo>
                          <a:lnTo>
                            <a:pt x="300" y="0"/>
                          </a:lnTo>
                          <a:lnTo>
                            <a:pt x="0" y="106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sp>
                <p:nvSpPr>
                  <p:cNvPr id="11490" name="Freeform 145"/>
                  <p:cNvSpPr>
                    <a:spLocks/>
                  </p:cNvSpPr>
                  <p:nvPr/>
                </p:nvSpPr>
                <p:spPr bwMode="auto">
                  <a:xfrm>
                    <a:off x="2957" y="3509"/>
                    <a:ext cx="123" cy="223"/>
                  </a:xfrm>
                  <a:custGeom>
                    <a:avLst/>
                    <a:gdLst>
                      <a:gd name="T0" fmla="*/ 0 w 123"/>
                      <a:gd name="T1" fmla="*/ 40 h 223"/>
                      <a:gd name="T2" fmla="*/ 0 w 123"/>
                      <a:gd name="T3" fmla="*/ 223 h 223"/>
                      <a:gd name="T4" fmla="*/ 123 w 123"/>
                      <a:gd name="T5" fmla="*/ 177 h 223"/>
                      <a:gd name="T6" fmla="*/ 123 w 123"/>
                      <a:gd name="T7" fmla="*/ 0 h 223"/>
                      <a:gd name="T8" fmla="*/ 0 w 123"/>
                      <a:gd name="T9" fmla="*/ 40 h 22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3"/>
                      <a:gd name="T16" fmla="*/ 0 h 223"/>
                      <a:gd name="T17" fmla="*/ 123 w 123"/>
                      <a:gd name="T18" fmla="*/ 223 h 22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3" h="223">
                        <a:moveTo>
                          <a:pt x="0" y="40"/>
                        </a:moveTo>
                        <a:lnTo>
                          <a:pt x="0" y="223"/>
                        </a:lnTo>
                        <a:lnTo>
                          <a:pt x="123" y="177"/>
                        </a:lnTo>
                        <a:lnTo>
                          <a:pt x="123" y="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96969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491" name="Freeform 146"/>
                  <p:cNvSpPr>
                    <a:spLocks/>
                  </p:cNvSpPr>
                  <p:nvPr/>
                </p:nvSpPr>
                <p:spPr bwMode="auto">
                  <a:xfrm>
                    <a:off x="2832" y="3518"/>
                    <a:ext cx="124" cy="217"/>
                  </a:xfrm>
                  <a:custGeom>
                    <a:avLst/>
                    <a:gdLst>
                      <a:gd name="T0" fmla="*/ 124 w 124"/>
                      <a:gd name="T1" fmla="*/ 34 h 217"/>
                      <a:gd name="T2" fmla="*/ 124 w 124"/>
                      <a:gd name="T3" fmla="*/ 217 h 217"/>
                      <a:gd name="T4" fmla="*/ 0 w 124"/>
                      <a:gd name="T5" fmla="*/ 180 h 217"/>
                      <a:gd name="T6" fmla="*/ 0 w 124"/>
                      <a:gd name="T7" fmla="*/ 0 h 217"/>
                      <a:gd name="T8" fmla="*/ 124 w 124"/>
                      <a:gd name="T9" fmla="*/ 34 h 2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4"/>
                      <a:gd name="T16" fmla="*/ 0 h 217"/>
                      <a:gd name="T17" fmla="*/ 124 w 124"/>
                      <a:gd name="T18" fmla="*/ 217 h 21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4" h="217">
                        <a:moveTo>
                          <a:pt x="124" y="34"/>
                        </a:moveTo>
                        <a:lnTo>
                          <a:pt x="124" y="217"/>
                        </a:lnTo>
                        <a:lnTo>
                          <a:pt x="0" y="180"/>
                        </a:lnTo>
                        <a:lnTo>
                          <a:pt x="0" y="0"/>
                        </a:lnTo>
                        <a:lnTo>
                          <a:pt x="124" y="34"/>
                        </a:lnTo>
                        <a:close/>
                      </a:path>
                    </a:pathLst>
                  </a:cu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492" name="Freeform 147"/>
                  <p:cNvSpPr>
                    <a:spLocks/>
                  </p:cNvSpPr>
                  <p:nvPr/>
                </p:nvSpPr>
                <p:spPr bwMode="auto">
                  <a:xfrm>
                    <a:off x="2838" y="3476"/>
                    <a:ext cx="240" cy="71"/>
                  </a:xfrm>
                  <a:custGeom>
                    <a:avLst/>
                    <a:gdLst>
                      <a:gd name="T0" fmla="*/ 119 w 240"/>
                      <a:gd name="T1" fmla="*/ 71 h 71"/>
                      <a:gd name="T2" fmla="*/ 240 w 240"/>
                      <a:gd name="T3" fmla="*/ 34 h 71"/>
                      <a:gd name="T4" fmla="*/ 123 w 240"/>
                      <a:gd name="T5" fmla="*/ 0 h 71"/>
                      <a:gd name="T6" fmla="*/ 0 w 240"/>
                      <a:gd name="T7" fmla="*/ 40 h 71"/>
                      <a:gd name="T8" fmla="*/ 119 w 240"/>
                      <a:gd name="T9" fmla="*/ 71 h 7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40"/>
                      <a:gd name="T16" fmla="*/ 0 h 71"/>
                      <a:gd name="T17" fmla="*/ 240 w 240"/>
                      <a:gd name="T18" fmla="*/ 71 h 7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40" h="71">
                        <a:moveTo>
                          <a:pt x="119" y="71"/>
                        </a:moveTo>
                        <a:lnTo>
                          <a:pt x="240" y="34"/>
                        </a:lnTo>
                        <a:lnTo>
                          <a:pt x="123" y="0"/>
                        </a:lnTo>
                        <a:lnTo>
                          <a:pt x="0" y="40"/>
                        </a:lnTo>
                        <a:lnTo>
                          <a:pt x="119" y="71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grpSp>
                <p:nvGrpSpPr>
                  <p:cNvPr id="21" name="Group 148"/>
                  <p:cNvGrpSpPr>
                    <a:grpSpLocks/>
                  </p:cNvGrpSpPr>
                  <p:nvPr/>
                </p:nvGrpSpPr>
                <p:grpSpPr bwMode="auto">
                  <a:xfrm>
                    <a:off x="2859" y="3471"/>
                    <a:ext cx="188" cy="65"/>
                    <a:chOff x="3078" y="4121"/>
                    <a:chExt cx="213" cy="101"/>
                  </a:xfrm>
                </p:grpSpPr>
                <p:sp>
                  <p:nvSpPr>
                    <p:cNvPr id="11502" name="Freeform 149"/>
                    <p:cNvSpPr>
                      <a:spLocks/>
                    </p:cNvSpPr>
                    <p:nvPr/>
                  </p:nvSpPr>
                  <p:spPr bwMode="auto">
                    <a:xfrm>
                      <a:off x="3196" y="4160"/>
                      <a:ext cx="95" cy="61"/>
                    </a:xfrm>
                    <a:custGeom>
                      <a:avLst/>
                      <a:gdLst>
                        <a:gd name="T0" fmla="*/ 0 w 115"/>
                        <a:gd name="T1" fmla="*/ 7 h 74"/>
                        <a:gd name="T2" fmla="*/ 0 w 115"/>
                        <a:gd name="T3" fmla="*/ 9 h 74"/>
                        <a:gd name="T4" fmla="*/ 14 w 115"/>
                        <a:gd name="T5" fmla="*/ 2 h 74"/>
                        <a:gd name="T6" fmla="*/ 14 w 115"/>
                        <a:gd name="T7" fmla="*/ 0 h 74"/>
                        <a:gd name="T8" fmla="*/ 0 w 115"/>
                        <a:gd name="T9" fmla="*/ 7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15"/>
                        <a:gd name="T16" fmla="*/ 0 h 74"/>
                        <a:gd name="T17" fmla="*/ 115 w 11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15" h="74">
                          <a:moveTo>
                            <a:pt x="0" y="56"/>
                          </a:moveTo>
                          <a:lnTo>
                            <a:pt x="0" y="74"/>
                          </a:lnTo>
                          <a:lnTo>
                            <a:pt x="115" y="18"/>
                          </a:lnTo>
                          <a:lnTo>
                            <a:pt x="115" y="0"/>
                          </a:lnTo>
                          <a:lnTo>
                            <a:pt x="0" y="56"/>
                          </a:lnTo>
                          <a:close/>
                        </a:path>
                      </a:pathLst>
                    </a:custGeom>
                    <a:solidFill>
                      <a:srgbClr val="DDDDDD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503" name="Freeform 150"/>
                    <p:cNvSpPr>
                      <a:spLocks/>
                    </p:cNvSpPr>
                    <p:nvPr/>
                  </p:nvSpPr>
                  <p:spPr bwMode="auto">
                    <a:xfrm>
                      <a:off x="3078" y="4166"/>
                      <a:ext cx="119" cy="56"/>
                    </a:xfrm>
                    <a:custGeom>
                      <a:avLst/>
                      <a:gdLst>
                        <a:gd name="T0" fmla="*/ 119 w 119"/>
                        <a:gd name="T1" fmla="*/ 41 h 56"/>
                        <a:gd name="T2" fmla="*/ 119 w 119"/>
                        <a:gd name="T3" fmla="*/ 56 h 56"/>
                        <a:gd name="T4" fmla="*/ 0 w 119"/>
                        <a:gd name="T5" fmla="*/ 18 h 56"/>
                        <a:gd name="T6" fmla="*/ 0 w 119"/>
                        <a:gd name="T7" fmla="*/ 0 h 56"/>
                        <a:gd name="T8" fmla="*/ 119 w 119"/>
                        <a:gd name="T9" fmla="*/ 41 h 5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19"/>
                        <a:gd name="T16" fmla="*/ 0 h 56"/>
                        <a:gd name="T17" fmla="*/ 119 w 119"/>
                        <a:gd name="T18" fmla="*/ 56 h 5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19" h="56">
                          <a:moveTo>
                            <a:pt x="119" y="41"/>
                          </a:moveTo>
                          <a:lnTo>
                            <a:pt x="119" y="56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lnTo>
                            <a:pt x="119" y="41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504" name="Freeform 151"/>
                    <p:cNvSpPr>
                      <a:spLocks/>
                    </p:cNvSpPr>
                    <p:nvPr/>
                  </p:nvSpPr>
                  <p:spPr bwMode="auto">
                    <a:xfrm>
                      <a:off x="3078" y="4121"/>
                      <a:ext cx="212" cy="85"/>
                    </a:xfrm>
                    <a:custGeom>
                      <a:avLst/>
                      <a:gdLst>
                        <a:gd name="T0" fmla="*/ 118 w 212"/>
                        <a:gd name="T1" fmla="*/ 85 h 85"/>
                        <a:gd name="T2" fmla="*/ 0 w 212"/>
                        <a:gd name="T3" fmla="*/ 43 h 85"/>
                        <a:gd name="T4" fmla="*/ 89 w 212"/>
                        <a:gd name="T5" fmla="*/ 0 h 85"/>
                        <a:gd name="T6" fmla="*/ 212 w 212"/>
                        <a:gd name="T7" fmla="*/ 40 h 85"/>
                        <a:gd name="T8" fmla="*/ 118 w 212"/>
                        <a:gd name="T9" fmla="*/ 85 h 8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12"/>
                        <a:gd name="T16" fmla="*/ 0 h 85"/>
                        <a:gd name="T17" fmla="*/ 212 w 212"/>
                        <a:gd name="T18" fmla="*/ 85 h 8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12" h="85">
                          <a:moveTo>
                            <a:pt x="118" y="85"/>
                          </a:moveTo>
                          <a:lnTo>
                            <a:pt x="0" y="43"/>
                          </a:lnTo>
                          <a:lnTo>
                            <a:pt x="89" y="0"/>
                          </a:lnTo>
                          <a:lnTo>
                            <a:pt x="212" y="40"/>
                          </a:lnTo>
                          <a:lnTo>
                            <a:pt x="118" y="85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22" name="Group 152"/>
                  <p:cNvGrpSpPr>
                    <a:grpSpLocks/>
                  </p:cNvGrpSpPr>
                  <p:nvPr/>
                </p:nvGrpSpPr>
                <p:grpSpPr bwMode="auto">
                  <a:xfrm>
                    <a:off x="2889" y="1078"/>
                    <a:ext cx="130" cy="2439"/>
                    <a:chOff x="3110" y="785"/>
                    <a:chExt cx="147" cy="3409"/>
                  </a:xfrm>
                </p:grpSpPr>
                <p:grpSp>
                  <p:nvGrpSpPr>
                    <p:cNvPr id="23" name="Group 1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10" y="795"/>
                      <a:ext cx="75" cy="3370"/>
                      <a:chOff x="2074" y="580"/>
                      <a:chExt cx="91" cy="3926"/>
                    </a:xfrm>
                  </p:grpSpPr>
                  <p:sp>
                    <p:nvSpPr>
                      <p:cNvPr id="11500" name="Freeform 1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74" y="581"/>
                        <a:ext cx="14" cy="3924"/>
                      </a:xfrm>
                      <a:custGeom>
                        <a:avLst/>
                        <a:gdLst>
                          <a:gd name="T0" fmla="*/ 14 w 14"/>
                          <a:gd name="T1" fmla="*/ 0 h 3924"/>
                          <a:gd name="T2" fmla="*/ 0 w 14"/>
                          <a:gd name="T3" fmla="*/ 1 h 3924"/>
                          <a:gd name="T4" fmla="*/ 0 w 14"/>
                          <a:gd name="T5" fmla="*/ 3921 h 3924"/>
                          <a:gd name="T6" fmla="*/ 13 w 14"/>
                          <a:gd name="T7" fmla="*/ 3924 h 3924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4"/>
                          <a:gd name="T13" fmla="*/ 0 h 3924"/>
                          <a:gd name="T14" fmla="*/ 14 w 14"/>
                          <a:gd name="T15" fmla="*/ 3924 h 3924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4" h="3924">
                            <a:moveTo>
                              <a:pt x="14" y="0"/>
                            </a:moveTo>
                            <a:lnTo>
                              <a:pt x="0" y="1"/>
                            </a:lnTo>
                            <a:lnTo>
                              <a:pt x="0" y="3921"/>
                            </a:lnTo>
                            <a:lnTo>
                              <a:pt x="13" y="3924"/>
                            </a:lnTo>
                          </a:path>
                        </a:pathLst>
                      </a:cu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501" name="Freeform 1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81" y="580"/>
                        <a:ext cx="84" cy="3926"/>
                      </a:xfrm>
                      <a:custGeom>
                        <a:avLst/>
                        <a:gdLst>
                          <a:gd name="T0" fmla="*/ 0 w 84"/>
                          <a:gd name="T1" fmla="*/ 0 h 3969"/>
                          <a:gd name="T2" fmla="*/ 0 w 84"/>
                          <a:gd name="T3" fmla="*/ 3520 h 3969"/>
                          <a:gd name="T4" fmla="*/ 84 w 84"/>
                          <a:gd name="T5" fmla="*/ 3486 h 3969"/>
                          <a:gd name="T6" fmla="*/ 82 w 84"/>
                          <a:gd name="T7" fmla="*/ 20 h 3969"/>
                          <a:gd name="T8" fmla="*/ 0 w 84"/>
                          <a:gd name="T9" fmla="*/ 0 h 396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4"/>
                          <a:gd name="T16" fmla="*/ 0 h 3969"/>
                          <a:gd name="T17" fmla="*/ 84 w 84"/>
                          <a:gd name="T18" fmla="*/ 3969 h 396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4" h="3969">
                            <a:moveTo>
                              <a:pt x="0" y="0"/>
                            </a:moveTo>
                            <a:lnTo>
                              <a:pt x="0" y="3969"/>
                            </a:lnTo>
                            <a:lnTo>
                              <a:pt x="84" y="3930"/>
                            </a:lnTo>
                            <a:lnTo>
                              <a:pt x="82" y="2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EAEAEA"/>
                          </a:gs>
                          <a:gs pos="50000">
                            <a:srgbClr val="1C1C1C"/>
                          </a:gs>
                          <a:gs pos="100000">
                            <a:srgbClr val="EAEAEA"/>
                          </a:gs>
                        </a:gsLst>
                        <a:lin ang="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</p:grpSp>
                <p:sp>
                  <p:nvSpPr>
                    <p:cNvPr id="11496" name="Freeform 156"/>
                    <p:cNvSpPr>
                      <a:spLocks/>
                    </p:cNvSpPr>
                    <p:nvPr/>
                  </p:nvSpPr>
                  <p:spPr bwMode="auto">
                    <a:xfrm>
                      <a:off x="3154" y="799"/>
                      <a:ext cx="75" cy="3370"/>
                    </a:xfrm>
                    <a:custGeom>
                      <a:avLst/>
                      <a:gdLst>
                        <a:gd name="T0" fmla="*/ 95 w 73"/>
                        <a:gd name="T1" fmla="*/ 0 h 3942"/>
                        <a:gd name="T2" fmla="*/ 96 w 73"/>
                        <a:gd name="T3" fmla="*/ 703 h 3942"/>
                        <a:gd name="T4" fmla="*/ 0 w 73"/>
                        <a:gd name="T5" fmla="*/ 698 h 3942"/>
                        <a:gd name="T6" fmla="*/ 0 w 73"/>
                        <a:gd name="T7" fmla="*/ 3 h 3942"/>
                        <a:gd name="T8" fmla="*/ 95 w 73"/>
                        <a:gd name="T9" fmla="*/ 0 h 394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3"/>
                        <a:gd name="T16" fmla="*/ 0 h 3942"/>
                        <a:gd name="T17" fmla="*/ 73 w 73"/>
                        <a:gd name="T18" fmla="*/ 3942 h 394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3" h="3942">
                          <a:moveTo>
                            <a:pt x="72" y="0"/>
                          </a:moveTo>
                          <a:lnTo>
                            <a:pt x="73" y="3942"/>
                          </a:lnTo>
                          <a:lnTo>
                            <a:pt x="0" y="3912"/>
                          </a:lnTo>
                          <a:lnTo>
                            <a:pt x="0" y="8"/>
                          </a:lnTo>
                          <a:lnTo>
                            <a:pt x="72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00"/>
                        </a:gs>
                        <a:gs pos="100000">
                          <a:srgbClr val="969696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grpSp>
                  <p:nvGrpSpPr>
                    <p:cNvPr id="24" name="Group 1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82" y="785"/>
                      <a:ext cx="75" cy="3409"/>
                      <a:chOff x="2145" y="566"/>
                      <a:chExt cx="91" cy="3969"/>
                    </a:xfrm>
                  </p:grpSpPr>
                  <p:sp>
                    <p:nvSpPr>
                      <p:cNvPr id="11498" name="Freeform 1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45" y="568"/>
                        <a:ext cx="14" cy="3964"/>
                      </a:xfrm>
                      <a:custGeom>
                        <a:avLst/>
                        <a:gdLst>
                          <a:gd name="T0" fmla="*/ 14 w 14"/>
                          <a:gd name="T1" fmla="*/ 0 h 3964"/>
                          <a:gd name="T2" fmla="*/ 0 w 14"/>
                          <a:gd name="T3" fmla="*/ 2 h 3964"/>
                          <a:gd name="T4" fmla="*/ 0 w 14"/>
                          <a:gd name="T5" fmla="*/ 3963 h 3964"/>
                          <a:gd name="T6" fmla="*/ 12 w 14"/>
                          <a:gd name="T7" fmla="*/ 3964 h 3964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4"/>
                          <a:gd name="T13" fmla="*/ 0 h 3964"/>
                          <a:gd name="T14" fmla="*/ 14 w 14"/>
                          <a:gd name="T15" fmla="*/ 3964 h 3964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4" h="3964">
                            <a:moveTo>
                              <a:pt x="14" y="0"/>
                            </a:moveTo>
                            <a:lnTo>
                              <a:pt x="0" y="2"/>
                            </a:lnTo>
                            <a:lnTo>
                              <a:pt x="0" y="3963"/>
                            </a:lnTo>
                            <a:lnTo>
                              <a:pt x="12" y="3964"/>
                            </a:lnTo>
                          </a:path>
                        </a:pathLst>
                      </a:cu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499" name="Freeform 1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52" y="566"/>
                        <a:ext cx="84" cy="3969"/>
                      </a:xfrm>
                      <a:custGeom>
                        <a:avLst/>
                        <a:gdLst>
                          <a:gd name="T0" fmla="*/ 0 w 84"/>
                          <a:gd name="T1" fmla="*/ 0 h 3969"/>
                          <a:gd name="T2" fmla="*/ 0 w 84"/>
                          <a:gd name="T3" fmla="*/ 3969 h 3969"/>
                          <a:gd name="T4" fmla="*/ 84 w 84"/>
                          <a:gd name="T5" fmla="*/ 3930 h 3969"/>
                          <a:gd name="T6" fmla="*/ 82 w 84"/>
                          <a:gd name="T7" fmla="*/ 20 h 3969"/>
                          <a:gd name="T8" fmla="*/ 0 w 84"/>
                          <a:gd name="T9" fmla="*/ 0 h 396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4"/>
                          <a:gd name="T16" fmla="*/ 0 h 3969"/>
                          <a:gd name="T17" fmla="*/ 84 w 84"/>
                          <a:gd name="T18" fmla="*/ 3969 h 396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4" h="3969">
                            <a:moveTo>
                              <a:pt x="0" y="0"/>
                            </a:moveTo>
                            <a:lnTo>
                              <a:pt x="0" y="3969"/>
                            </a:lnTo>
                            <a:lnTo>
                              <a:pt x="84" y="3930"/>
                            </a:lnTo>
                            <a:lnTo>
                              <a:pt x="82" y="2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AEAEA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25" name="Group 160"/>
                <p:cNvGrpSpPr>
                  <a:grpSpLocks/>
                </p:cNvGrpSpPr>
                <p:nvPr/>
              </p:nvGrpSpPr>
              <p:grpSpPr bwMode="auto">
                <a:xfrm>
                  <a:off x="2902" y="2402"/>
                  <a:ext cx="47" cy="156"/>
                  <a:chOff x="2902" y="2402"/>
                  <a:chExt cx="47" cy="156"/>
                </a:xfrm>
              </p:grpSpPr>
              <p:grpSp>
                <p:nvGrpSpPr>
                  <p:cNvPr id="26" name="Group 161"/>
                  <p:cNvGrpSpPr>
                    <a:grpSpLocks/>
                  </p:cNvGrpSpPr>
                  <p:nvPr/>
                </p:nvGrpSpPr>
                <p:grpSpPr bwMode="auto">
                  <a:xfrm>
                    <a:off x="2902" y="2402"/>
                    <a:ext cx="45" cy="14"/>
                    <a:chOff x="2088" y="2813"/>
                    <a:chExt cx="51" cy="24"/>
                  </a:xfrm>
                </p:grpSpPr>
                <p:sp>
                  <p:nvSpPr>
                    <p:cNvPr id="11487" name="Freeform 162"/>
                    <p:cNvSpPr>
                      <a:spLocks/>
                    </p:cNvSpPr>
                    <p:nvPr/>
                  </p:nvSpPr>
                  <p:spPr bwMode="auto">
                    <a:xfrm>
                      <a:off x="2088" y="2817"/>
                      <a:ext cx="51" cy="20"/>
                    </a:xfrm>
                    <a:custGeom>
                      <a:avLst/>
                      <a:gdLst>
                        <a:gd name="T0" fmla="*/ 0 w 51"/>
                        <a:gd name="T1" fmla="*/ 0 h 20"/>
                        <a:gd name="T2" fmla="*/ 0 w 51"/>
                        <a:gd name="T3" fmla="*/ 11 h 20"/>
                        <a:gd name="T4" fmla="*/ 51 w 51"/>
                        <a:gd name="T5" fmla="*/ 20 h 20"/>
                        <a:gd name="T6" fmla="*/ 51 w 51"/>
                        <a:gd name="T7" fmla="*/ 6 h 2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51"/>
                        <a:gd name="T13" fmla="*/ 0 h 20"/>
                        <a:gd name="T14" fmla="*/ 51 w 51"/>
                        <a:gd name="T15" fmla="*/ 20 h 2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51" h="20">
                          <a:moveTo>
                            <a:pt x="0" y="0"/>
                          </a:moveTo>
                          <a:lnTo>
                            <a:pt x="0" y="11"/>
                          </a:lnTo>
                          <a:lnTo>
                            <a:pt x="51" y="20"/>
                          </a:lnTo>
                          <a:lnTo>
                            <a:pt x="51" y="6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488" name="Freeform 163"/>
                    <p:cNvSpPr>
                      <a:spLocks/>
                    </p:cNvSpPr>
                    <p:nvPr/>
                  </p:nvSpPr>
                  <p:spPr bwMode="auto">
                    <a:xfrm>
                      <a:off x="2090" y="2813"/>
                      <a:ext cx="49" cy="10"/>
                    </a:xfrm>
                    <a:custGeom>
                      <a:avLst/>
                      <a:gdLst>
                        <a:gd name="T0" fmla="*/ 49 w 49"/>
                        <a:gd name="T1" fmla="*/ 3 h 10"/>
                        <a:gd name="T2" fmla="*/ 49 w 49"/>
                        <a:gd name="T3" fmla="*/ 10 h 10"/>
                        <a:gd name="T4" fmla="*/ 0 w 49"/>
                        <a:gd name="T5" fmla="*/ 3 h 10"/>
                        <a:gd name="T6" fmla="*/ 27 w 49"/>
                        <a:gd name="T7" fmla="*/ 0 h 10"/>
                        <a:gd name="T8" fmla="*/ 49 w 49"/>
                        <a:gd name="T9" fmla="*/ 3 h 1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9"/>
                        <a:gd name="T16" fmla="*/ 0 h 10"/>
                        <a:gd name="T17" fmla="*/ 49 w 49"/>
                        <a:gd name="T18" fmla="*/ 10 h 1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9" h="10">
                          <a:moveTo>
                            <a:pt x="49" y="3"/>
                          </a:moveTo>
                          <a:lnTo>
                            <a:pt x="49" y="10"/>
                          </a:lnTo>
                          <a:lnTo>
                            <a:pt x="0" y="3"/>
                          </a:lnTo>
                          <a:lnTo>
                            <a:pt x="27" y="0"/>
                          </a:lnTo>
                          <a:lnTo>
                            <a:pt x="49" y="3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27" name="Group 164"/>
                  <p:cNvGrpSpPr>
                    <a:grpSpLocks/>
                  </p:cNvGrpSpPr>
                  <p:nvPr/>
                </p:nvGrpSpPr>
                <p:grpSpPr bwMode="auto">
                  <a:xfrm>
                    <a:off x="2902" y="2542"/>
                    <a:ext cx="47" cy="16"/>
                    <a:chOff x="2090" y="3066"/>
                    <a:chExt cx="53" cy="28"/>
                  </a:xfrm>
                </p:grpSpPr>
                <p:sp>
                  <p:nvSpPr>
                    <p:cNvPr id="11485" name="Freeform 165"/>
                    <p:cNvSpPr>
                      <a:spLocks/>
                    </p:cNvSpPr>
                    <p:nvPr/>
                  </p:nvSpPr>
                  <p:spPr bwMode="auto">
                    <a:xfrm>
                      <a:off x="2090" y="3072"/>
                      <a:ext cx="52" cy="22"/>
                    </a:xfrm>
                    <a:custGeom>
                      <a:avLst/>
                      <a:gdLst>
                        <a:gd name="T0" fmla="*/ 0 w 52"/>
                        <a:gd name="T1" fmla="*/ 0 h 22"/>
                        <a:gd name="T2" fmla="*/ 0 w 52"/>
                        <a:gd name="T3" fmla="*/ 12 h 22"/>
                        <a:gd name="T4" fmla="*/ 52 w 52"/>
                        <a:gd name="T5" fmla="*/ 22 h 22"/>
                        <a:gd name="T6" fmla="*/ 52 w 52"/>
                        <a:gd name="T7" fmla="*/ 8 h 2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52"/>
                        <a:gd name="T13" fmla="*/ 0 h 22"/>
                        <a:gd name="T14" fmla="*/ 52 w 52"/>
                        <a:gd name="T15" fmla="*/ 22 h 2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52" h="22">
                          <a:moveTo>
                            <a:pt x="0" y="0"/>
                          </a:moveTo>
                          <a:lnTo>
                            <a:pt x="0" y="12"/>
                          </a:lnTo>
                          <a:lnTo>
                            <a:pt x="52" y="22"/>
                          </a:lnTo>
                          <a:lnTo>
                            <a:pt x="52" y="8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486" name="Freeform 166"/>
                    <p:cNvSpPr>
                      <a:spLocks/>
                    </p:cNvSpPr>
                    <p:nvPr/>
                  </p:nvSpPr>
                  <p:spPr bwMode="auto">
                    <a:xfrm>
                      <a:off x="2091" y="3066"/>
                      <a:ext cx="52" cy="14"/>
                    </a:xfrm>
                    <a:custGeom>
                      <a:avLst/>
                      <a:gdLst>
                        <a:gd name="T0" fmla="*/ 52 w 52"/>
                        <a:gd name="T1" fmla="*/ 3 h 14"/>
                        <a:gd name="T2" fmla="*/ 51 w 52"/>
                        <a:gd name="T3" fmla="*/ 14 h 14"/>
                        <a:gd name="T4" fmla="*/ 0 w 52"/>
                        <a:gd name="T5" fmla="*/ 5 h 14"/>
                        <a:gd name="T6" fmla="*/ 31 w 52"/>
                        <a:gd name="T7" fmla="*/ 0 h 14"/>
                        <a:gd name="T8" fmla="*/ 52 w 52"/>
                        <a:gd name="T9" fmla="*/ 3 h 1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52"/>
                        <a:gd name="T16" fmla="*/ 0 h 14"/>
                        <a:gd name="T17" fmla="*/ 52 w 52"/>
                        <a:gd name="T18" fmla="*/ 14 h 1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52" h="14">
                          <a:moveTo>
                            <a:pt x="52" y="3"/>
                          </a:moveTo>
                          <a:lnTo>
                            <a:pt x="51" y="14"/>
                          </a:lnTo>
                          <a:lnTo>
                            <a:pt x="0" y="5"/>
                          </a:lnTo>
                          <a:lnTo>
                            <a:pt x="31" y="0"/>
                          </a:lnTo>
                          <a:lnTo>
                            <a:pt x="52" y="3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</p:grpSp>
            <p:grpSp>
              <p:nvGrpSpPr>
                <p:cNvPr id="28" name="Group 167"/>
                <p:cNvGrpSpPr>
                  <a:grpSpLocks/>
                </p:cNvGrpSpPr>
                <p:nvPr/>
              </p:nvGrpSpPr>
              <p:grpSpPr bwMode="auto">
                <a:xfrm>
                  <a:off x="2903" y="1088"/>
                  <a:ext cx="47" cy="161"/>
                  <a:chOff x="2901" y="1090"/>
                  <a:chExt cx="47" cy="161"/>
                </a:xfrm>
              </p:grpSpPr>
              <p:grpSp>
                <p:nvGrpSpPr>
                  <p:cNvPr id="29" name="Group 168"/>
                  <p:cNvGrpSpPr>
                    <a:grpSpLocks/>
                  </p:cNvGrpSpPr>
                  <p:nvPr/>
                </p:nvGrpSpPr>
                <p:grpSpPr bwMode="auto">
                  <a:xfrm flipV="1">
                    <a:off x="2903" y="1237"/>
                    <a:ext cx="45" cy="14"/>
                    <a:chOff x="2088" y="2813"/>
                    <a:chExt cx="51" cy="24"/>
                  </a:xfrm>
                </p:grpSpPr>
                <p:sp>
                  <p:nvSpPr>
                    <p:cNvPr id="11481" name="Freeform 169"/>
                    <p:cNvSpPr>
                      <a:spLocks/>
                    </p:cNvSpPr>
                    <p:nvPr/>
                  </p:nvSpPr>
                  <p:spPr bwMode="auto">
                    <a:xfrm>
                      <a:off x="2088" y="2817"/>
                      <a:ext cx="51" cy="20"/>
                    </a:xfrm>
                    <a:custGeom>
                      <a:avLst/>
                      <a:gdLst>
                        <a:gd name="T0" fmla="*/ 0 w 51"/>
                        <a:gd name="T1" fmla="*/ 0 h 20"/>
                        <a:gd name="T2" fmla="*/ 0 w 51"/>
                        <a:gd name="T3" fmla="*/ 11 h 20"/>
                        <a:gd name="T4" fmla="*/ 51 w 51"/>
                        <a:gd name="T5" fmla="*/ 20 h 20"/>
                        <a:gd name="T6" fmla="*/ 51 w 51"/>
                        <a:gd name="T7" fmla="*/ 6 h 2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51"/>
                        <a:gd name="T13" fmla="*/ 0 h 20"/>
                        <a:gd name="T14" fmla="*/ 51 w 51"/>
                        <a:gd name="T15" fmla="*/ 20 h 2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51" h="20">
                          <a:moveTo>
                            <a:pt x="0" y="0"/>
                          </a:moveTo>
                          <a:lnTo>
                            <a:pt x="0" y="11"/>
                          </a:lnTo>
                          <a:lnTo>
                            <a:pt x="51" y="20"/>
                          </a:lnTo>
                          <a:lnTo>
                            <a:pt x="51" y="6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482" name="Freeform 170"/>
                    <p:cNvSpPr>
                      <a:spLocks/>
                    </p:cNvSpPr>
                    <p:nvPr/>
                  </p:nvSpPr>
                  <p:spPr bwMode="auto">
                    <a:xfrm>
                      <a:off x="2090" y="2813"/>
                      <a:ext cx="49" cy="10"/>
                    </a:xfrm>
                    <a:custGeom>
                      <a:avLst/>
                      <a:gdLst>
                        <a:gd name="T0" fmla="*/ 49 w 49"/>
                        <a:gd name="T1" fmla="*/ 3 h 10"/>
                        <a:gd name="T2" fmla="*/ 49 w 49"/>
                        <a:gd name="T3" fmla="*/ 10 h 10"/>
                        <a:gd name="T4" fmla="*/ 0 w 49"/>
                        <a:gd name="T5" fmla="*/ 3 h 10"/>
                        <a:gd name="T6" fmla="*/ 27 w 49"/>
                        <a:gd name="T7" fmla="*/ 0 h 10"/>
                        <a:gd name="T8" fmla="*/ 49 w 49"/>
                        <a:gd name="T9" fmla="*/ 3 h 1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9"/>
                        <a:gd name="T16" fmla="*/ 0 h 10"/>
                        <a:gd name="T17" fmla="*/ 49 w 49"/>
                        <a:gd name="T18" fmla="*/ 10 h 1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9" h="10">
                          <a:moveTo>
                            <a:pt x="49" y="3"/>
                          </a:moveTo>
                          <a:lnTo>
                            <a:pt x="49" y="10"/>
                          </a:lnTo>
                          <a:lnTo>
                            <a:pt x="0" y="3"/>
                          </a:lnTo>
                          <a:lnTo>
                            <a:pt x="27" y="0"/>
                          </a:lnTo>
                          <a:lnTo>
                            <a:pt x="49" y="3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30" name="Group 171"/>
                  <p:cNvGrpSpPr>
                    <a:grpSpLocks/>
                  </p:cNvGrpSpPr>
                  <p:nvPr/>
                </p:nvGrpSpPr>
                <p:grpSpPr bwMode="auto">
                  <a:xfrm flipV="1">
                    <a:off x="2901" y="1090"/>
                    <a:ext cx="47" cy="16"/>
                    <a:chOff x="2090" y="3066"/>
                    <a:chExt cx="53" cy="28"/>
                  </a:xfrm>
                </p:grpSpPr>
                <p:sp>
                  <p:nvSpPr>
                    <p:cNvPr id="11479" name="Freeform 172"/>
                    <p:cNvSpPr>
                      <a:spLocks/>
                    </p:cNvSpPr>
                    <p:nvPr/>
                  </p:nvSpPr>
                  <p:spPr bwMode="auto">
                    <a:xfrm>
                      <a:off x="2090" y="3072"/>
                      <a:ext cx="52" cy="22"/>
                    </a:xfrm>
                    <a:custGeom>
                      <a:avLst/>
                      <a:gdLst>
                        <a:gd name="T0" fmla="*/ 0 w 52"/>
                        <a:gd name="T1" fmla="*/ 0 h 22"/>
                        <a:gd name="T2" fmla="*/ 0 w 52"/>
                        <a:gd name="T3" fmla="*/ 12 h 22"/>
                        <a:gd name="T4" fmla="*/ 52 w 52"/>
                        <a:gd name="T5" fmla="*/ 22 h 22"/>
                        <a:gd name="T6" fmla="*/ 52 w 52"/>
                        <a:gd name="T7" fmla="*/ 8 h 2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52"/>
                        <a:gd name="T13" fmla="*/ 0 h 22"/>
                        <a:gd name="T14" fmla="*/ 52 w 52"/>
                        <a:gd name="T15" fmla="*/ 22 h 2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52" h="22">
                          <a:moveTo>
                            <a:pt x="0" y="0"/>
                          </a:moveTo>
                          <a:lnTo>
                            <a:pt x="0" y="12"/>
                          </a:lnTo>
                          <a:lnTo>
                            <a:pt x="52" y="22"/>
                          </a:lnTo>
                          <a:lnTo>
                            <a:pt x="52" y="8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480" name="Freeform 173"/>
                    <p:cNvSpPr>
                      <a:spLocks/>
                    </p:cNvSpPr>
                    <p:nvPr/>
                  </p:nvSpPr>
                  <p:spPr bwMode="auto">
                    <a:xfrm>
                      <a:off x="2091" y="3066"/>
                      <a:ext cx="52" cy="14"/>
                    </a:xfrm>
                    <a:custGeom>
                      <a:avLst/>
                      <a:gdLst>
                        <a:gd name="T0" fmla="*/ 52 w 52"/>
                        <a:gd name="T1" fmla="*/ 3 h 14"/>
                        <a:gd name="T2" fmla="*/ 51 w 52"/>
                        <a:gd name="T3" fmla="*/ 14 h 14"/>
                        <a:gd name="T4" fmla="*/ 0 w 52"/>
                        <a:gd name="T5" fmla="*/ 5 h 14"/>
                        <a:gd name="T6" fmla="*/ 31 w 52"/>
                        <a:gd name="T7" fmla="*/ 0 h 14"/>
                        <a:gd name="T8" fmla="*/ 52 w 52"/>
                        <a:gd name="T9" fmla="*/ 3 h 1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52"/>
                        <a:gd name="T16" fmla="*/ 0 h 14"/>
                        <a:gd name="T17" fmla="*/ 52 w 52"/>
                        <a:gd name="T18" fmla="*/ 14 h 1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52" h="14">
                          <a:moveTo>
                            <a:pt x="52" y="3"/>
                          </a:moveTo>
                          <a:lnTo>
                            <a:pt x="51" y="14"/>
                          </a:lnTo>
                          <a:lnTo>
                            <a:pt x="0" y="5"/>
                          </a:lnTo>
                          <a:lnTo>
                            <a:pt x="31" y="0"/>
                          </a:lnTo>
                          <a:lnTo>
                            <a:pt x="52" y="3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</p:grpSp>
          </p:grpSp>
          <p:grpSp>
            <p:nvGrpSpPr>
              <p:cNvPr id="31" name="Group 174"/>
              <p:cNvGrpSpPr>
                <a:grpSpLocks/>
              </p:cNvGrpSpPr>
              <p:nvPr/>
            </p:nvGrpSpPr>
            <p:grpSpPr bwMode="auto">
              <a:xfrm>
                <a:off x="2966" y="976"/>
                <a:ext cx="1042" cy="274"/>
                <a:chOff x="2966" y="976"/>
                <a:chExt cx="1042" cy="274"/>
              </a:xfrm>
            </p:grpSpPr>
            <p:sp>
              <p:nvSpPr>
                <p:cNvPr id="11469" name="Freeform 175"/>
                <p:cNvSpPr>
                  <a:spLocks/>
                </p:cNvSpPr>
                <p:nvPr/>
              </p:nvSpPr>
              <p:spPr bwMode="auto">
                <a:xfrm>
                  <a:off x="2966" y="976"/>
                  <a:ext cx="985" cy="118"/>
                </a:xfrm>
                <a:custGeom>
                  <a:avLst/>
                  <a:gdLst>
                    <a:gd name="T0" fmla="*/ 0 w 985"/>
                    <a:gd name="T1" fmla="*/ 118 h 118"/>
                    <a:gd name="T2" fmla="*/ 0 w 985"/>
                    <a:gd name="T3" fmla="*/ 109 h 118"/>
                    <a:gd name="T4" fmla="*/ 985 w 985"/>
                    <a:gd name="T5" fmla="*/ 0 h 118"/>
                    <a:gd name="T6" fmla="*/ 985 w 985"/>
                    <a:gd name="T7" fmla="*/ 8 h 1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85"/>
                    <a:gd name="T13" fmla="*/ 0 h 118"/>
                    <a:gd name="T14" fmla="*/ 985 w 985"/>
                    <a:gd name="T15" fmla="*/ 118 h 1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85" h="118">
                      <a:moveTo>
                        <a:pt x="0" y="118"/>
                      </a:moveTo>
                      <a:lnTo>
                        <a:pt x="0" y="109"/>
                      </a:lnTo>
                      <a:lnTo>
                        <a:pt x="985" y="0"/>
                      </a:lnTo>
                      <a:lnTo>
                        <a:pt x="985" y="8"/>
                      </a:lnTo>
                    </a:path>
                  </a:pathLst>
                </a:cu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1470" name="Freeform 176"/>
                <p:cNvSpPr>
                  <a:spLocks/>
                </p:cNvSpPr>
                <p:nvPr/>
              </p:nvSpPr>
              <p:spPr bwMode="auto">
                <a:xfrm>
                  <a:off x="2966" y="984"/>
                  <a:ext cx="1042" cy="122"/>
                </a:xfrm>
                <a:custGeom>
                  <a:avLst/>
                  <a:gdLst>
                    <a:gd name="T0" fmla="*/ 0 w 1042"/>
                    <a:gd name="T1" fmla="*/ 110 h 122"/>
                    <a:gd name="T2" fmla="*/ 54 w 1042"/>
                    <a:gd name="T3" fmla="*/ 122 h 122"/>
                    <a:gd name="T4" fmla="*/ 1042 w 1042"/>
                    <a:gd name="T5" fmla="*/ 9 h 122"/>
                    <a:gd name="T6" fmla="*/ 983 w 1042"/>
                    <a:gd name="T7" fmla="*/ 0 h 122"/>
                    <a:gd name="T8" fmla="*/ 0 w 1042"/>
                    <a:gd name="T9" fmla="*/ 110 h 1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42"/>
                    <a:gd name="T16" fmla="*/ 0 h 122"/>
                    <a:gd name="T17" fmla="*/ 1042 w 1042"/>
                    <a:gd name="T18" fmla="*/ 122 h 1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42" h="122">
                      <a:moveTo>
                        <a:pt x="0" y="110"/>
                      </a:moveTo>
                      <a:lnTo>
                        <a:pt x="54" y="122"/>
                      </a:lnTo>
                      <a:lnTo>
                        <a:pt x="1042" y="9"/>
                      </a:lnTo>
                      <a:lnTo>
                        <a:pt x="983" y="0"/>
                      </a:lnTo>
                      <a:lnTo>
                        <a:pt x="0" y="11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6969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1471" name="Freeform 177"/>
                <p:cNvSpPr>
                  <a:spLocks/>
                </p:cNvSpPr>
                <p:nvPr/>
              </p:nvSpPr>
              <p:spPr bwMode="auto">
                <a:xfrm>
                  <a:off x="2989" y="994"/>
                  <a:ext cx="982" cy="239"/>
                </a:xfrm>
                <a:custGeom>
                  <a:avLst/>
                  <a:gdLst>
                    <a:gd name="T0" fmla="*/ 1 w 982"/>
                    <a:gd name="T1" fmla="*/ 107 h 239"/>
                    <a:gd name="T2" fmla="*/ 0 w 982"/>
                    <a:gd name="T3" fmla="*/ 239 h 239"/>
                    <a:gd name="T4" fmla="*/ 982 w 982"/>
                    <a:gd name="T5" fmla="*/ 147 h 239"/>
                    <a:gd name="T6" fmla="*/ 982 w 982"/>
                    <a:gd name="T7" fmla="*/ 0 h 239"/>
                    <a:gd name="T8" fmla="*/ 1 w 982"/>
                    <a:gd name="T9" fmla="*/ 107 h 2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82"/>
                    <a:gd name="T16" fmla="*/ 0 h 239"/>
                    <a:gd name="T17" fmla="*/ 982 w 982"/>
                    <a:gd name="T18" fmla="*/ 239 h 23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82" h="239">
                      <a:moveTo>
                        <a:pt x="1" y="107"/>
                      </a:moveTo>
                      <a:lnTo>
                        <a:pt x="0" y="239"/>
                      </a:lnTo>
                      <a:lnTo>
                        <a:pt x="982" y="147"/>
                      </a:lnTo>
                      <a:lnTo>
                        <a:pt x="982" y="0"/>
                      </a:lnTo>
                      <a:lnTo>
                        <a:pt x="1" y="10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96969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1472" name="Freeform 178"/>
                <p:cNvSpPr>
                  <a:spLocks/>
                </p:cNvSpPr>
                <p:nvPr/>
              </p:nvSpPr>
              <p:spPr bwMode="auto">
                <a:xfrm>
                  <a:off x="2967" y="1142"/>
                  <a:ext cx="978" cy="100"/>
                </a:xfrm>
                <a:custGeom>
                  <a:avLst/>
                  <a:gdLst>
                    <a:gd name="T0" fmla="*/ 0 w 978"/>
                    <a:gd name="T1" fmla="*/ 100 h 100"/>
                    <a:gd name="T2" fmla="*/ 0 w 978"/>
                    <a:gd name="T3" fmla="*/ 91 h 100"/>
                    <a:gd name="T4" fmla="*/ 978 w 978"/>
                    <a:gd name="T5" fmla="*/ 0 h 100"/>
                    <a:gd name="T6" fmla="*/ 977 w 978"/>
                    <a:gd name="T7" fmla="*/ 10 h 1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78"/>
                    <a:gd name="T13" fmla="*/ 0 h 100"/>
                    <a:gd name="T14" fmla="*/ 978 w 978"/>
                    <a:gd name="T15" fmla="*/ 100 h 1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78" h="100">
                      <a:moveTo>
                        <a:pt x="0" y="100"/>
                      </a:moveTo>
                      <a:lnTo>
                        <a:pt x="0" y="91"/>
                      </a:lnTo>
                      <a:lnTo>
                        <a:pt x="978" y="0"/>
                      </a:lnTo>
                      <a:lnTo>
                        <a:pt x="977" y="10"/>
                      </a:lnTo>
                    </a:path>
                  </a:pathLst>
                </a:cu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1473" name="Freeform 179"/>
                <p:cNvSpPr>
                  <a:spLocks/>
                </p:cNvSpPr>
                <p:nvPr/>
              </p:nvSpPr>
              <p:spPr bwMode="auto">
                <a:xfrm>
                  <a:off x="2967" y="1155"/>
                  <a:ext cx="1038" cy="95"/>
                </a:xfrm>
                <a:custGeom>
                  <a:avLst/>
                  <a:gdLst>
                    <a:gd name="T0" fmla="*/ 0 w 1038"/>
                    <a:gd name="T1" fmla="*/ 89 h 95"/>
                    <a:gd name="T2" fmla="*/ 50 w 1038"/>
                    <a:gd name="T3" fmla="*/ 95 h 95"/>
                    <a:gd name="T4" fmla="*/ 1038 w 1038"/>
                    <a:gd name="T5" fmla="*/ 11 h 95"/>
                    <a:gd name="T6" fmla="*/ 973 w 1038"/>
                    <a:gd name="T7" fmla="*/ 0 h 95"/>
                    <a:gd name="T8" fmla="*/ 0 w 1038"/>
                    <a:gd name="T9" fmla="*/ 89 h 9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38"/>
                    <a:gd name="T16" fmla="*/ 0 h 95"/>
                    <a:gd name="T17" fmla="*/ 1038 w 1038"/>
                    <a:gd name="T18" fmla="*/ 95 h 9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38" h="95">
                      <a:moveTo>
                        <a:pt x="0" y="89"/>
                      </a:moveTo>
                      <a:lnTo>
                        <a:pt x="50" y="95"/>
                      </a:lnTo>
                      <a:lnTo>
                        <a:pt x="1038" y="11"/>
                      </a:lnTo>
                      <a:lnTo>
                        <a:pt x="973" y="0"/>
                      </a:lnTo>
                      <a:lnTo>
                        <a:pt x="0" y="89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501" name="Group 180"/>
              <p:cNvGrpSpPr>
                <a:grpSpLocks/>
              </p:cNvGrpSpPr>
              <p:nvPr/>
            </p:nvGrpSpPr>
            <p:grpSpPr bwMode="auto">
              <a:xfrm>
                <a:off x="2957" y="2402"/>
                <a:ext cx="1066" cy="273"/>
                <a:chOff x="2957" y="2402"/>
                <a:chExt cx="1066" cy="273"/>
              </a:xfrm>
            </p:grpSpPr>
            <p:sp>
              <p:nvSpPr>
                <p:cNvPr id="11464" name="Freeform 181"/>
                <p:cNvSpPr>
                  <a:spLocks/>
                </p:cNvSpPr>
                <p:nvPr/>
              </p:nvSpPr>
              <p:spPr bwMode="auto">
                <a:xfrm>
                  <a:off x="2967" y="2550"/>
                  <a:ext cx="999" cy="125"/>
                </a:xfrm>
                <a:custGeom>
                  <a:avLst/>
                  <a:gdLst>
                    <a:gd name="T0" fmla="*/ 0 w 999"/>
                    <a:gd name="T1" fmla="*/ 0 h 125"/>
                    <a:gd name="T2" fmla="*/ 0 w 999"/>
                    <a:gd name="T3" fmla="*/ 9 h 125"/>
                    <a:gd name="T4" fmla="*/ 999 w 999"/>
                    <a:gd name="T5" fmla="*/ 125 h 125"/>
                    <a:gd name="T6" fmla="*/ 999 w 999"/>
                    <a:gd name="T7" fmla="*/ 117 h 12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99"/>
                    <a:gd name="T13" fmla="*/ 0 h 125"/>
                    <a:gd name="T14" fmla="*/ 999 w 999"/>
                    <a:gd name="T15" fmla="*/ 125 h 12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99" h="125">
                      <a:moveTo>
                        <a:pt x="0" y="0"/>
                      </a:moveTo>
                      <a:lnTo>
                        <a:pt x="0" y="9"/>
                      </a:lnTo>
                      <a:lnTo>
                        <a:pt x="999" y="125"/>
                      </a:lnTo>
                      <a:lnTo>
                        <a:pt x="999" y="117"/>
                      </a:lnTo>
                    </a:path>
                  </a:pathLst>
                </a:cu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1465" name="Freeform 182"/>
                <p:cNvSpPr>
                  <a:spLocks/>
                </p:cNvSpPr>
                <p:nvPr/>
              </p:nvSpPr>
              <p:spPr bwMode="auto">
                <a:xfrm>
                  <a:off x="2966" y="2541"/>
                  <a:ext cx="1057" cy="123"/>
                </a:xfrm>
                <a:custGeom>
                  <a:avLst/>
                  <a:gdLst>
                    <a:gd name="T0" fmla="*/ 0 w 1057"/>
                    <a:gd name="T1" fmla="*/ 11 h 123"/>
                    <a:gd name="T2" fmla="*/ 55 w 1057"/>
                    <a:gd name="T3" fmla="*/ 0 h 123"/>
                    <a:gd name="T4" fmla="*/ 1057 w 1057"/>
                    <a:gd name="T5" fmla="*/ 114 h 123"/>
                    <a:gd name="T6" fmla="*/ 998 w 1057"/>
                    <a:gd name="T7" fmla="*/ 123 h 123"/>
                    <a:gd name="T8" fmla="*/ 0 w 1057"/>
                    <a:gd name="T9" fmla="*/ 11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57"/>
                    <a:gd name="T16" fmla="*/ 0 h 123"/>
                    <a:gd name="T17" fmla="*/ 1057 w 1057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57" h="123">
                      <a:moveTo>
                        <a:pt x="0" y="11"/>
                      </a:moveTo>
                      <a:lnTo>
                        <a:pt x="55" y="0"/>
                      </a:lnTo>
                      <a:lnTo>
                        <a:pt x="1057" y="114"/>
                      </a:lnTo>
                      <a:lnTo>
                        <a:pt x="998" y="123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6969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1466" name="Freeform 183"/>
                <p:cNvSpPr>
                  <a:spLocks/>
                </p:cNvSpPr>
                <p:nvPr/>
              </p:nvSpPr>
              <p:spPr bwMode="auto">
                <a:xfrm>
                  <a:off x="2994" y="2415"/>
                  <a:ext cx="988" cy="246"/>
                </a:xfrm>
                <a:custGeom>
                  <a:avLst/>
                  <a:gdLst>
                    <a:gd name="T0" fmla="*/ 0 w 988"/>
                    <a:gd name="T1" fmla="*/ 130 h 246"/>
                    <a:gd name="T2" fmla="*/ 0 w 988"/>
                    <a:gd name="T3" fmla="*/ 0 h 246"/>
                    <a:gd name="T4" fmla="*/ 988 w 988"/>
                    <a:gd name="T5" fmla="*/ 98 h 246"/>
                    <a:gd name="T6" fmla="*/ 986 w 988"/>
                    <a:gd name="T7" fmla="*/ 246 h 246"/>
                    <a:gd name="T8" fmla="*/ 0 w 988"/>
                    <a:gd name="T9" fmla="*/ 130 h 2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88"/>
                    <a:gd name="T16" fmla="*/ 0 h 246"/>
                    <a:gd name="T17" fmla="*/ 988 w 988"/>
                    <a:gd name="T18" fmla="*/ 246 h 2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88" h="246">
                      <a:moveTo>
                        <a:pt x="0" y="130"/>
                      </a:moveTo>
                      <a:lnTo>
                        <a:pt x="0" y="0"/>
                      </a:lnTo>
                      <a:lnTo>
                        <a:pt x="988" y="98"/>
                      </a:lnTo>
                      <a:lnTo>
                        <a:pt x="986" y="24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96969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1467" name="Freeform 184"/>
                <p:cNvSpPr>
                  <a:spLocks/>
                </p:cNvSpPr>
                <p:nvPr/>
              </p:nvSpPr>
              <p:spPr bwMode="auto">
                <a:xfrm>
                  <a:off x="2965" y="2412"/>
                  <a:ext cx="990" cy="96"/>
                </a:xfrm>
                <a:custGeom>
                  <a:avLst/>
                  <a:gdLst>
                    <a:gd name="T0" fmla="*/ 0 w 998"/>
                    <a:gd name="T1" fmla="*/ 0 h 96"/>
                    <a:gd name="T2" fmla="*/ 0 w 998"/>
                    <a:gd name="T3" fmla="*/ 5 h 96"/>
                    <a:gd name="T4" fmla="*/ 913 w 998"/>
                    <a:gd name="T5" fmla="*/ 96 h 96"/>
                    <a:gd name="T6" fmla="*/ 913 w 998"/>
                    <a:gd name="T7" fmla="*/ 89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98"/>
                    <a:gd name="T13" fmla="*/ 0 h 96"/>
                    <a:gd name="T14" fmla="*/ 998 w 99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98" h="96">
                      <a:moveTo>
                        <a:pt x="0" y="0"/>
                      </a:moveTo>
                      <a:lnTo>
                        <a:pt x="0" y="5"/>
                      </a:lnTo>
                      <a:lnTo>
                        <a:pt x="998" y="96"/>
                      </a:lnTo>
                      <a:lnTo>
                        <a:pt x="998" y="89"/>
                      </a:lnTo>
                    </a:path>
                  </a:pathLst>
                </a:cu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1468" name="Freeform 185"/>
                <p:cNvSpPr>
                  <a:spLocks/>
                </p:cNvSpPr>
                <p:nvPr/>
              </p:nvSpPr>
              <p:spPr bwMode="auto">
                <a:xfrm>
                  <a:off x="2957" y="2402"/>
                  <a:ext cx="1065" cy="94"/>
                </a:xfrm>
                <a:custGeom>
                  <a:avLst/>
                  <a:gdLst>
                    <a:gd name="T0" fmla="*/ 0 w 1065"/>
                    <a:gd name="T1" fmla="*/ 6 h 94"/>
                    <a:gd name="T2" fmla="*/ 58 w 1065"/>
                    <a:gd name="T3" fmla="*/ 0 h 94"/>
                    <a:gd name="T4" fmla="*/ 1065 w 1065"/>
                    <a:gd name="T5" fmla="*/ 81 h 94"/>
                    <a:gd name="T6" fmla="*/ 995 w 1065"/>
                    <a:gd name="T7" fmla="*/ 94 h 94"/>
                    <a:gd name="T8" fmla="*/ 0 w 1065"/>
                    <a:gd name="T9" fmla="*/ 6 h 9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65"/>
                    <a:gd name="T16" fmla="*/ 0 h 94"/>
                    <a:gd name="T17" fmla="*/ 1065 w 1065"/>
                    <a:gd name="T18" fmla="*/ 94 h 9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65" h="94">
                      <a:moveTo>
                        <a:pt x="0" y="6"/>
                      </a:moveTo>
                      <a:lnTo>
                        <a:pt x="58" y="0"/>
                      </a:lnTo>
                      <a:lnTo>
                        <a:pt x="1065" y="81"/>
                      </a:lnTo>
                      <a:lnTo>
                        <a:pt x="995" y="9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502" name="Group 186"/>
              <p:cNvGrpSpPr>
                <a:grpSpLocks/>
              </p:cNvGrpSpPr>
              <p:nvPr/>
            </p:nvGrpSpPr>
            <p:grpSpPr bwMode="auto">
              <a:xfrm>
                <a:off x="3677" y="956"/>
                <a:ext cx="625" cy="3253"/>
                <a:chOff x="3677" y="956"/>
                <a:chExt cx="625" cy="3253"/>
              </a:xfrm>
            </p:grpSpPr>
            <p:grpSp>
              <p:nvGrpSpPr>
                <p:cNvPr id="10503" name="Group 187"/>
                <p:cNvGrpSpPr>
                  <a:grpSpLocks/>
                </p:cNvGrpSpPr>
                <p:nvPr/>
              </p:nvGrpSpPr>
              <p:grpSpPr bwMode="auto">
                <a:xfrm>
                  <a:off x="3677" y="3712"/>
                  <a:ext cx="625" cy="497"/>
                  <a:chOff x="3677" y="3712"/>
                  <a:chExt cx="625" cy="497"/>
                </a:xfrm>
              </p:grpSpPr>
              <p:sp>
                <p:nvSpPr>
                  <p:cNvPr id="11454" name="Freeform 188"/>
                  <p:cNvSpPr>
                    <a:spLocks/>
                  </p:cNvSpPr>
                  <p:nvPr/>
                </p:nvSpPr>
                <p:spPr bwMode="auto">
                  <a:xfrm>
                    <a:off x="3677" y="4019"/>
                    <a:ext cx="358" cy="190"/>
                  </a:xfrm>
                  <a:custGeom>
                    <a:avLst/>
                    <a:gdLst>
                      <a:gd name="T0" fmla="*/ 0 w 358"/>
                      <a:gd name="T1" fmla="*/ 82 h 190"/>
                      <a:gd name="T2" fmla="*/ 0 w 358"/>
                      <a:gd name="T3" fmla="*/ 0 h 190"/>
                      <a:gd name="T4" fmla="*/ 358 w 358"/>
                      <a:gd name="T5" fmla="*/ 102 h 190"/>
                      <a:gd name="T6" fmla="*/ 358 w 358"/>
                      <a:gd name="T7" fmla="*/ 190 h 190"/>
                      <a:gd name="T8" fmla="*/ 0 w 358"/>
                      <a:gd name="T9" fmla="*/ 82 h 1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58"/>
                      <a:gd name="T16" fmla="*/ 0 h 190"/>
                      <a:gd name="T17" fmla="*/ 358 w 358"/>
                      <a:gd name="T18" fmla="*/ 190 h 1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58" h="190">
                        <a:moveTo>
                          <a:pt x="0" y="82"/>
                        </a:moveTo>
                        <a:lnTo>
                          <a:pt x="0" y="0"/>
                        </a:lnTo>
                        <a:lnTo>
                          <a:pt x="358" y="102"/>
                        </a:lnTo>
                        <a:lnTo>
                          <a:pt x="358" y="190"/>
                        </a:lnTo>
                        <a:lnTo>
                          <a:pt x="0" y="82"/>
                        </a:lnTo>
                        <a:close/>
                      </a:path>
                    </a:pathLst>
                  </a:cu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455" name="Freeform 189"/>
                  <p:cNvSpPr>
                    <a:spLocks/>
                  </p:cNvSpPr>
                  <p:nvPr/>
                </p:nvSpPr>
                <p:spPr bwMode="auto">
                  <a:xfrm>
                    <a:off x="4035" y="3964"/>
                    <a:ext cx="267" cy="245"/>
                  </a:xfrm>
                  <a:custGeom>
                    <a:avLst/>
                    <a:gdLst>
                      <a:gd name="T0" fmla="*/ 5 w 391"/>
                      <a:gd name="T1" fmla="*/ 1 h 360"/>
                      <a:gd name="T2" fmla="*/ 5 w 391"/>
                      <a:gd name="T3" fmla="*/ 0 h 360"/>
                      <a:gd name="T4" fmla="*/ 0 w 391"/>
                      <a:gd name="T5" fmla="*/ 3 h 360"/>
                      <a:gd name="T6" fmla="*/ 1 w 391"/>
                      <a:gd name="T7" fmla="*/ 5 h 360"/>
                      <a:gd name="T8" fmla="*/ 5 w 391"/>
                      <a:gd name="T9" fmla="*/ 1 h 36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91"/>
                      <a:gd name="T16" fmla="*/ 0 h 360"/>
                      <a:gd name="T17" fmla="*/ 391 w 391"/>
                      <a:gd name="T18" fmla="*/ 360 h 36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91" h="360">
                        <a:moveTo>
                          <a:pt x="391" y="122"/>
                        </a:moveTo>
                        <a:lnTo>
                          <a:pt x="391" y="0"/>
                        </a:lnTo>
                        <a:lnTo>
                          <a:pt x="0" y="231"/>
                        </a:lnTo>
                        <a:lnTo>
                          <a:pt x="1" y="360"/>
                        </a:lnTo>
                        <a:lnTo>
                          <a:pt x="391" y="122"/>
                        </a:lnTo>
                        <a:close/>
                      </a:path>
                    </a:pathLst>
                  </a:custGeom>
                  <a:solidFill>
                    <a:srgbClr val="96969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456" name="Freeform 190"/>
                  <p:cNvSpPr>
                    <a:spLocks/>
                  </p:cNvSpPr>
                  <p:nvPr/>
                </p:nvSpPr>
                <p:spPr bwMode="auto">
                  <a:xfrm>
                    <a:off x="3681" y="3875"/>
                    <a:ext cx="620" cy="245"/>
                  </a:xfrm>
                  <a:custGeom>
                    <a:avLst/>
                    <a:gdLst>
                      <a:gd name="T0" fmla="*/ 0 w 620"/>
                      <a:gd name="T1" fmla="*/ 142 h 245"/>
                      <a:gd name="T2" fmla="*/ 353 w 620"/>
                      <a:gd name="T3" fmla="*/ 245 h 245"/>
                      <a:gd name="T4" fmla="*/ 620 w 620"/>
                      <a:gd name="T5" fmla="*/ 88 h 245"/>
                      <a:gd name="T6" fmla="*/ 279 w 620"/>
                      <a:gd name="T7" fmla="*/ 0 h 245"/>
                      <a:gd name="T8" fmla="*/ 0 w 620"/>
                      <a:gd name="T9" fmla="*/ 142 h 24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20"/>
                      <a:gd name="T16" fmla="*/ 0 h 245"/>
                      <a:gd name="T17" fmla="*/ 620 w 620"/>
                      <a:gd name="T18" fmla="*/ 245 h 24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20" h="245">
                        <a:moveTo>
                          <a:pt x="0" y="142"/>
                        </a:moveTo>
                        <a:lnTo>
                          <a:pt x="353" y="245"/>
                        </a:lnTo>
                        <a:lnTo>
                          <a:pt x="620" y="88"/>
                        </a:lnTo>
                        <a:lnTo>
                          <a:pt x="279" y="0"/>
                        </a:lnTo>
                        <a:lnTo>
                          <a:pt x="0" y="142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457" name="Freeform 191"/>
                  <p:cNvSpPr>
                    <a:spLocks/>
                  </p:cNvSpPr>
                  <p:nvPr/>
                </p:nvSpPr>
                <p:spPr bwMode="auto">
                  <a:xfrm>
                    <a:off x="4017" y="3758"/>
                    <a:ext cx="117" cy="271"/>
                  </a:xfrm>
                  <a:custGeom>
                    <a:avLst/>
                    <a:gdLst>
                      <a:gd name="T0" fmla="*/ 0 w 117"/>
                      <a:gd name="T1" fmla="*/ 57 h 271"/>
                      <a:gd name="T2" fmla="*/ 0 w 117"/>
                      <a:gd name="T3" fmla="*/ 271 h 271"/>
                      <a:gd name="T4" fmla="*/ 117 w 117"/>
                      <a:gd name="T5" fmla="*/ 208 h 271"/>
                      <a:gd name="T6" fmla="*/ 116 w 117"/>
                      <a:gd name="T7" fmla="*/ 0 h 271"/>
                      <a:gd name="T8" fmla="*/ 0 w 117"/>
                      <a:gd name="T9" fmla="*/ 57 h 27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7"/>
                      <a:gd name="T16" fmla="*/ 0 h 271"/>
                      <a:gd name="T17" fmla="*/ 117 w 117"/>
                      <a:gd name="T18" fmla="*/ 271 h 27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7" h="271">
                        <a:moveTo>
                          <a:pt x="0" y="57"/>
                        </a:moveTo>
                        <a:lnTo>
                          <a:pt x="0" y="271"/>
                        </a:lnTo>
                        <a:lnTo>
                          <a:pt x="117" y="208"/>
                        </a:lnTo>
                        <a:lnTo>
                          <a:pt x="116" y="0"/>
                        </a:lnTo>
                        <a:lnTo>
                          <a:pt x="0" y="57"/>
                        </a:lnTo>
                        <a:close/>
                      </a:path>
                    </a:pathLst>
                  </a:custGeom>
                  <a:solidFill>
                    <a:srgbClr val="96969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458" name="Freeform 192"/>
                  <p:cNvSpPr>
                    <a:spLocks/>
                  </p:cNvSpPr>
                  <p:nvPr/>
                </p:nvSpPr>
                <p:spPr bwMode="auto">
                  <a:xfrm>
                    <a:off x="3870" y="3777"/>
                    <a:ext cx="146" cy="252"/>
                  </a:xfrm>
                  <a:custGeom>
                    <a:avLst/>
                    <a:gdLst>
                      <a:gd name="T0" fmla="*/ 146 w 146"/>
                      <a:gd name="T1" fmla="*/ 37 h 252"/>
                      <a:gd name="T2" fmla="*/ 146 w 146"/>
                      <a:gd name="T3" fmla="*/ 252 h 252"/>
                      <a:gd name="T4" fmla="*/ 0 w 146"/>
                      <a:gd name="T5" fmla="*/ 213 h 252"/>
                      <a:gd name="T6" fmla="*/ 2 w 146"/>
                      <a:gd name="T7" fmla="*/ 0 h 252"/>
                      <a:gd name="T8" fmla="*/ 146 w 146"/>
                      <a:gd name="T9" fmla="*/ 37 h 25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46"/>
                      <a:gd name="T16" fmla="*/ 0 h 252"/>
                      <a:gd name="T17" fmla="*/ 146 w 146"/>
                      <a:gd name="T18" fmla="*/ 252 h 25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46" h="252">
                        <a:moveTo>
                          <a:pt x="146" y="37"/>
                        </a:moveTo>
                        <a:lnTo>
                          <a:pt x="146" y="252"/>
                        </a:lnTo>
                        <a:lnTo>
                          <a:pt x="0" y="213"/>
                        </a:lnTo>
                        <a:lnTo>
                          <a:pt x="2" y="0"/>
                        </a:lnTo>
                        <a:lnTo>
                          <a:pt x="146" y="37"/>
                        </a:lnTo>
                        <a:close/>
                      </a:path>
                    </a:pathLst>
                  </a:cu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459" name="Freeform 193"/>
                  <p:cNvSpPr>
                    <a:spLocks/>
                  </p:cNvSpPr>
                  <p:nvPr/>
                </p:nvSpPr>
                <p:spPr bwMode="auto">
                  <a:xfrm>
                    <a:off x="3871" y="3723"/>
                    <a:ext cx="260" cy="92"/>
                  </a:xfrm>
                  <a:custGeom>
                    <a:avLst/>
                    <a:gdLst>
                      <a:gd name="T0" fmla="*/ 0 w 260"/>
                      <a:gd name="T1" fmla="*/ 53 h 92"/>
                      <a:gd name="T2" fmla="*/ 146 w 260"/>
                      <a:gd name="T3" fmla="*/ 92 h 92"/>
                      <a:gd name="T4" fmla="*/ 260 w 260"/>
                      <a:gd name="T5" fmla="*/ 35 h 92"/>
                      <a:gd name="T6" fmla="*/ 110 w 260"/>
                      <a:gd name="T7" fmla="*/ 0 h 92"/>
                      <a:gd name="T8" fmla="*/ 0 w 260"/>
                      <a:gd name="T9" fmla="*/ 53 h 9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60"/>
                      <a:gd name="T16" fmla="*/ 0 h 92"/>
                      <a:gd name="T17" fmla="*/ 260 w 260"/>
                      <a:gd name="T18" fmla="*/ 92 h 9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60" h="92">
                        <a:moveTo>
                          <a:pt x="0" y="53"/>
                        </a:moveTo>
                        <a:lnTo>
                          <a:pt x="146" y="92"/>
                        </a:lnTo>
                        <a:lnTo>
                          <a:pt x="260" y="35"/>
                        </a:lnTo>
                        <a:lnTo>
                          <a:pt x="110" y="0"/>
                        </a:lnTo>
                        <a:lnTo>
                          <a:pt x="0" y="53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grpSp>
                <p:nvGrpSpPr>
                  <p:cNvPr id="10522" name="Group 194"/>
                  <p:cNvGrpSpPr>
                    <a:grpSpLocks/>
                  </p:cNvGrpSpPr>
                  <p:nvPr/>
                </p:nvGrpSpPr>
                <p:grpSpPr bwMode="auto">
                  <a:xfrm>
                    <a:off x="3902" y="3712"/>
                    <a:ext cx="198" cy="84"/>
                    <a:chOff x="3902" y="3712"/>
                    <a:chExt cx="198" cy="84"/>
                  </a:xfrm>
                </p:grpSpPr>
                <p:sp>
                  <p:nvSpPr>
                    <p:cNvPr id="11461" name="Freeform 195"/>
                    <p:cNvSpPr>
                      <a:spLocks/>
                    </p:cNvSpPr>
                    <p:nvPr/>
                  </p:nvSpPr>
                  <p:spPr bwMode="auto">
                    <a:xfrm>
                      <a:off x="4016" y="3740"/>
                      <a:ext cx="84" cy="56"/>
                    </a:xfrm>
                    <a:custGeom>
                      <a:avLst/>
                      <a:gdLst>
                        <a:gd name="T0" fmla="*/ 0 w 89"/>
                        <a:gd name="T1" fmla="*/ 25 h 59"/>
                        <a:gd name="T2" fmla="*/ 0 w 89"/>
                        <a:gd name="T3" fmla="*/ 33 h 59"/>
                        <a:gd name="T4" fmla="*/ 47 w 89"/>
                        <a:gd name="T5" fmla="*/ 9 h 59"/>
                        <a:gd name="T6" fmla="*/ 47 w 89"/>
                        <a:gd name="T7" fmla="*/ 0 h 59"/>
                        <a:gd name="T8" fmla="*/ 0 w 89"/>
                        <a:gd name="T9" fmla="*/ 25 h 5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9"/>
                        <a:gd name="T16" fmla="*/ 0 h 59"/>
                        <a:gd name="T17" fmla="*/ 89 w 89"/>
                        <a:gd name="T18" fmla="*/ 59 h 5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9" h="59">
                          <a:moveTo>
                            <a:pt x="0" y="43"/>
                          </a:moveTo>
                          <a:lnTo>
                            <a:pt x="0" y="59"/>
                          </a:lnTo>
                          <a:lnTo>
                            <a:pt x="89" y="14"/>
                          </a:lnTo>
                          <a:lnTo>
                            <a:pt x="89" y="0"/>
                          </a:lnTo>
                          <a:lnTo>
                            <a:pt x="0" y="43"/>
                          </a:lnTo>
                          <a:close/>
                        </a:path>
                      </a:pathLst>
                    </a:custGeom>
                    <a:solidFill>
                      <a:srgbClr val="DDDDDD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462" name="Freeform 196"/>
                    <p:cNvSpPr>
                      <a:spLocks/>
                    </p:cNvSpPr>
                    <p:nvPr/>
                  </p:nvSpPr>
                  <p:spPr bwMode="auto">
                    <a:xfrm>
                      <a:off x="3903" y="3755"/>
                      <a:ext cx="112" cy="41"/>
                    </a:xfrm>
                    <a:custGeom>
                      <a:avLst/>
                      <a:gdLst>
                        <a:gd name="T0" fmla="*/ 61 w 119"/>
                        <a:gd name="T1" fmla="*/ 20 h 43"/>
                        <a:gd name="T2" fmla="*/ 61 w 119"/>
                        <a:gd name="T3" fmla="*/ 26 h 43"/>
                        <a:gd name="T4" fmla="*/ 0 w 119"/>
                        <a:gd name="T5" fmla="*/ 10 h 43"/>
                        <a:gd name="T6" fmla="*/ 0 w 119"/>
                        <a:gd name="T7" fmla="*/ 0 h 43"/>
                        <a:gd name="T8" fmla="*/ 61 w 119"/>
                        <a:gd name="T9" fmla="*/ 20 h 4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19"/>
                        <a:gd name="T16" fmla="*/ 0 h 43"/>
                        <a:gd name="T17" fmla="*/ 119 w 119"/>
                        <a:gd name="T18" fmla="*/ 43 h 4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19" h="43">
                          <a:moveTo>
                            <a:pt x="119" y="31"/>
                          </a:moveTo>
                          <a:lnTo>
                            <a:pt x="119" y="43"/>
                          </a:lnTo>
                          <a:lnTo>
                            <a:pt x="0" y="17"/>
                          </a:lnTo>
                          <a:lnTo>
                            <a:pt x="0" y="0"/>
                          </a:lnTo>
                          <a:lnTo>
                            <a:pt x="119" y="31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463" name="Freeform 197"/>
                    <p:cNvSpPr>
                      <a:spLocks/>
                    </p:cNvSpPr>
                    <p:nvPr/>
                  </p:nvSpPr>
                  <p:spPr bwMode="auto">
                    <a:xfrm>
                      <a:off x="3902" y="3712"/>
                      <a:ext cx="197" cy="69"/>
                    </a:xfrm>
                    <a:custGeom>
                      <a:avLst/>
                      <a:gdLst>
                        <a:gd name="T0" fmla="*/ 64 w 209"/>
                        <a:gd name="T1" fmla="*/ 45 h 72"/>
                        <a:gd name="T2" fmla="*/ 0 w 209"/>
                        <a:gd name="T3" fmla="*/ 28 h 72"/>
                        <a:gd name="T4" fmla="*/ 47 w 209"/>
                        <a:gd name="T5" fmla="*/ 0 h 72"/>
                        <a:gd name="T6" fmla="*/ 109 w 209"/>
                        <a:gd name="T7" fmla="*/ 20 h 72"/>
                        <a:gd name="T8" fmla="*/ 64 w 209"/>
                        <a:gd name="T9" fmla="*/ 45 h 7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09"/>
                        <a:gd name="T16" fmla="*/ 0 h 72"/>
                        <a:gd name="T17" fmla="*/ 209 w 209"/>
                        <a:gd name="T18" fmla="*/ 72 h 7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09" h="72">
                          <a:moveTo>
                            <a:pt x="123" y="72"/>
                          </a:moveTo>
                          <a:lnTo>
                            <a:pt x="0" y="42"/>
                          </a:lnTo>
                          <a:lnTo>
                            <a:pt x="90" y="0"/>
                          </a:lnTo>
                          <a:lnTo>
                            <a:pt x="209" y="31"/>
                          </a:lnTo>
                          <a:lnTo>
                            <a:pt x="123" y="72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</p:grpSp>
            <p:grpSp>
              <p:nvGrpSpPr>
                <p:cNvPr id="10523" name="Group 198"/>
                <p:cNvGrpSpPr>
                  <a:grpSpLocks/>
                </p:cNvGrpSpPr>
                <p:nvPr/>
              </p:nvGrpSpPr>
              <p:grpSpPr bwMode="auto">
                <a:xfrm>
                  <a:off x="3939" y="970"/>
                  <a:ext cx="62" cy="2778"/>
                  <a:chOff x="2074" y="580"/>
                  <a:chExt cx="91" cy="3926"/>
                </a:xfrm>
              </p:grpSpPr>
              <p:sp>
                <p:nvSpPr>
                  <p:cNvPr id="11452" name="Freeform 199"/>
                  <p:cNvSpPr>
                    <a:spLocks/>
                  </p:cNvSpPr>
                  <p:nvPr/>
                </p:nvSpPr>
                <p:spPr bwMode="auto">
                  <a:xfrm>
                    <a:off x="2074" y="581"/>
                    <a:ext cx="14" cy="3924"/>
                  </a:xfrm>
                  <a:custGeom>
                    <a:avLst/>
                    <a:gdLst>
                      <a:gd name="T0" fmla="*/ 14 w 14"/>
                      <a:gd name="T1" fmla="*/ 0 h 3924"/>
                      <a:gd name="T2" fmla="*/ 0 w 14"/>
                      <a:gd name="T3" fmla="*/ 1 h 3924"/>
                      <a:gd name="T4" fmla="*/ 0 w 14"/>
                      <a:gd name="T5" fmla="*/ 3921 h 3924"/>
                      <a:gd name="T6" fmla="*/ 13 w 14"/>
                      <a:gd name="T7" fmla="*/ 3924 h 392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4"/>
                      <a:gd name="T13" fmla="*/ 0 h 3924"/>
                      <a:gd name="T14" fmla="*/ 14 w 14"/>
                      <a:gd name="T15" fmla="*/ 3924 h 392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4" h="3924">
                        <a:moveTo>
                          <a:pt x="14" y="0"/>
                        </a:moveTo>
                        <a:lnTo>
                          <a:pt x="0" y="1"/>
                        </a:lnTo>
                        <a:lnTo>
                          <a:pt x="0" y="3921"/>
                        </a:lnTo>
                        <a:lnTo>
                          <a:pt x="13" y="3924"/>
                        </a:lnTo>
                      </a:path>
                    </a:pathLst>
                  </a:cu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453" name="Freeform 200"/>
                  <p:cNvSpPr>
                    <a:spLocks/>
                  </p:cNvSpPr>
                  <p:nvPr/>
                </p:nvSpPr>
                <p:spPr bwMode="auto">
                  <a:xfrm>
                    <a:off x="2081" y="580"/>
                    <a:ext cx="84" cy="3926"/>
                  </a:xfrm>
                  <a:custGeom>
                    <a:avLst/>
                    <a:gdLst>
                      <a:gd name="T0" fmla="*/ 0 w 84"/>
                      <a:gd name="T1" fmla="*/ 0 h 3969"/>
                      <a:gd name="T2" fmla="*/ 0 w 84"/>
                      <a:gd name="T3" fmla="*/ 3520 h 3969"/>
                      <a:gd name="T4" fmla="*/ 84 w 84"/>
                      <a:gd name="T5" fmla="*/ 3486 h 3969"/>
                      <a:gd name="T6" fmla="*/ 82 w 84"/>
                      <a:gd name="T7" fmla="*/ 20 h 3969"/>
                      <a:gd name="T8" fmla="*/ 0 w 84"/>
                      <a:gd name="T9" fmla="*/ 0 h 396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"/>
                      <a:gd name="T16" fmla="*/ 0 h 3969"/>
                      <a:gd name="T17" fmla="*/ 84 w 84"/>
                      <a:gd name="T18" fmla="*/ 3969 h 396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" h="3969">
                        <a:moveTo>
                          <a:pt x="0" y="0"/>
                        </a:moveTo>
                        <a:lnTo>
                          <a:pt x="0" y="3969"/>
                        </a:lnTo>
                        <a:lnTo>
                          <a:pt x="84" y="3930"/>
                        </a:lnTo>
                        <a:lnTo>
                          <a:pt x="82" y="2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EAEAEA"/>
                      </a:gs>
                      <a:gs pos="5000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sp>
              <p:nvSpPr>
                <p:cNvPr id="11448" name="Freeform 201"/>
                <p:cNvSpPr>
                  <a:spLocks/>
                </p:cNvSpPr>
                <p:nvPr/>
              </p:nvSpPr>
              <p:spPr bwMode="auto">
                <a:xfrm>
                  <a:off x="3975" y="968"/>
                  <a:ext cx="69" cy="2783"/>
                </a:xfrm>
                <a:custGeom>
                  <a:avLst/>
                  <a:gdLst>
                    <a:gd name="T0" fmla="*/ 69 w 69"/>
                    <a:gd name="T1" fmla="*/ 0 h 2783"/>
                    <a:gd name="T2" fmla="*/ 68 w 69"/>
                    <a:gd name="T3" fmla="*/ 2783 h 2783"/>
                    <a:gd name="T4" fmla="*/ 1 w 69"/>
                    <a:gd name="T5" fmla="*/ 2764 h 2783"/>
                    <a:gd name="T6" fmla="*/ 0 w 69"/>
                    <a:gd name="T7" fmla="*/ 9 h 2783"/>
                    <a:gd name="T8" fmla="*/ 69 w 69"/>
                    <a:gd name="T9" fmla="*/ 0 h 278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9"/>
                    <a:gd name="T16" fmla="*/ 0 h 2783"/>
                    <a:gd name="T17" fmla="*/ 69 w 69"/>
                    <a:gd name="T18" fmla="*/ 2783 h 278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9" h="2783">
                      <a:moveTo>
                        <a:pt x="69" y="0"/>
                      </a:moveTo>
                      <a:lnTo>
                        <a:pt x="68" y="2783"/>
                      </a:lnTo>
                      <a:lnTo>
                        <a:pt x="1" y="2764"/>
                      </a:lnTo>
                      <a:lnTo>
                        <a:pt x="0" y="9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100000">
                      <a:srgbClr val="969696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0524" name="Group 202"/>
                <p:cNvGrpSpPr>
                  <a:grpSpLocks/>
                </p:cNvGrpSpPr>
                <p:nvPr/>
              </p:nvGrpSpPr>
              <p:grpSpPr bwMode="auto">
                <a:xfrm>
                  <a:off x="4009" y="956"/>
                  <a:ext cx="62" cy="2812"/>
                  <a:chOff x="2145" y="566"/>
                  <a:chExt cx="91" cy="3969"/>
                </a:xfrm>
              </p:grpSpPr>
              <p:sp>
                <p:nvSpPr>
                  <p:cNvPr id="11450" name="Freeform 203"/>
                  <p:cNvSpPr>
                    <a:spLocks/>
                  </p:cNvSpPr>
                  <p:nvPr/>
                </p:nvSpPr>
                <p:spPr bwMode="auto">
                  <a:xfrm>
                    <a:off x="2145" y="568"/>
                    <a:ext cx="14" cy="3964"/>
                  </a:xfrm>
                  <a:custGeom>
                    <a:avLst/>
                    <a:gdLst>
                      <a:gd name="T0" fmla="*/ 14 w 14"/>
                      <a:gd name="T1" fmla="*/ 0 h 3964"/>
                      <a:gd name="T2" fmla="*/ 0 w 14"/>
                      <a:gd name="T3" fmla="*/ 2 h 3964"/>
                      <a:gd name="T4" fmla="*/ 0 w 14"/>
                      <a:gd name="T5" fmla="*/ 3963 h 3964"/>
                      <a:gd name="T6" fmla="*/ 12 w 14"/>
                      <a:gd name="T7" fmla="*/ 3964 h 396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4"/>
                      <a:gd name="T13" fmla="*/ 0 h 3964"/>
                      <a:gd name="T14" fmla="*/ 14 w 14"/>
                      <a:gd name="T15" fmla="*/ 3964 h 396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4" h="3964">
                        <a:moveTo>
                          <a:pt x="14" y="0"/>
                        </a:moveTo>
                        <a:lnTo>
                          <a:pt x="0" y="2"/>
                        </a:lnTo>
                        <a:lnTo>
                          <a:pt x="0" y="3963"/>
                        </a:lnTo>
                        <a:lnTo>
                          <a:pt x="12" y="3964"/>
                        </a:lnTo>
                      </a:path>
                    </a:pathLst>
                  </a:cu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451" name="Freeform 204"/>
                  <p:cNvSpPr>
                    <a:spLocks/>
                  </p:cNvSpPr>
                  <p:nvPr/>
                </p:nvSpPr>
                <p:spPr bwMode="auto">
                  <a:xfrm>
                    <a:off x="2152" y="566"/>
                    <a:ext cx="84" cy="3969"/>
                  </a:xfrm>
                  <a:custGeom>
                    <a:avLst/>
                    <a:gdLst>
                      <a:gd name="T0" fmla="*/ 0 w 84"/>
                      <a:gd name="T1" fmla="*/ 0 h 3969"/>
                      <a:gd name="T2" fmla="*/ 0 w 84"/>
                      <a:gd name="T3" fmla="*/ 3969 h 3969"/>
                      <a:gd name="T4" fmla="*/ 84 w 84"/>
                      <a:gd name="T5" fmla="*/ 3930 h 3969"/>
                      <a:gd name="T6" fmla="*/ 82 w 84"/>
                      <a:gd name="T7" fmla="*/ 20 h 3969"/>
                      <a:gd name="T8" fmla="*/ 0 w 84"/>
                      <a:gd name="T9" fmla="*/ 0 h 396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"/>
                      <a:gd name="T16" fmla="*/ 0 h 3969"/>
                      <a:gd name="T17" fmla="*/ 84 w 84"/>
                      <a:gd name="T18" fmla="*/ 3969 h 396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" h="3969">
                        <a:moveTo>
                          <a:pt x="0" y="0"/>
                        </a:moveTo>
                        <a:lnTo>
                          <a:pt x="0" y="3969"/>
                        </a:lnTo>
                        <a:lnTo>
                          <a:pt x="84" y="3930"/>
                        </a:lnTo>
                        <a:lnTo>
                          <a:pt x="82" y="2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10525" name="Group 205"/>
              <p:cNvGrpSpPr>
                <a:grpSpLocks/>
              </p:cNvGrpSpPr>
              <p:nvPr/>
            </p:nvGrpSpPr>
            <p:grpSpPr bwMode="auto">
              <a:xfrm>
                <a:off x="3951" y="2494"/>
                <a:ext cx="55" cy="181"/>
                <a:chOff x="3433" y="2765"/>
                <a:chExt cx="53" cy="279"/>
              </a:xfrm>
            </p:grpSpPr>
            <p:grpSp>
              <p:nvGrpSpPr>
                <p:cNvPr id="10526" name="Group 206"/>
                <p:cNvGrpSpPr>
                  <a:grpSpLocks/>
                </p:cNvGrpSpPr>
                <p:nvPr/>
              </p:nvGrpSpPr>
              <p:grpSpPr bwMode="auto">
                <a:xfrm>
                  <a:off x="3433" y="2765"/>
                  <a:ext cx="51" cy="24"/>
                  <a:chOff x="2088" y="2813"/>
                  <a:chExt cx="51" cy="24"/>
                </a:xfrm>
              </p:grpSpPr>
              <p:sp>
                <p:nvSpPr>
                  <p:cNvPr id="11444" name="Freeform 207"/>
                  <p:cNvSpPr>
                    <a:spLocks/>
                  </p:cNvSpPr>
                  <p:nvPr/>
                </p:nvSpPr>
                <p:spPr bwMode="auto">
                  <a:xfrm>
                    <a:off x="2088" y="2817"/>
                    <a:ext cx="51" cy="20"/>
                  </a:xfrm>
                  <a:custGeom>
                    <a:avLst/>
                    <a:gdLst>
                      <a:gd name="T0" fmla="*/ 0 w 51"/>
                      <a:gd name="T1" fmla="*/ 0 h 20"/>
                      <a:gd name="T2" fmla="*/ 0 w 51"/>
                      <a:gd name="T3" fmla="*/ 11 h 20"/>
                      <a:gd name="T4" fmla="*/ 51 w 51"/>
                      <a:gd name="T5" fmla="*/ 20 h 20"/>
                      <a:gd name="T6" fmla="*/ 51 w 51"/>
                      <a:gd name="T7" fmla="*/ 6 h 2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1"/>
                      <a:gd name="T13" fmla="*/ 0 h 20"/>
                      <a:gd name="T14" fmla="*/ 51 w 51"/>
                      <a:gd name="T15" fmla="*/ 20 h 2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1" h="20">
                        <a:moveTo>
                          <a:pt x="0" y="0"/>
                        </a:moveTo>
                        <a:lnTo>
                          <a:pt x="0" y="11"/>
                        </a:lnTo>
                        <a:lnTo>
                          <a:pt x="51" y="20"/>
                        </a:lnTo>
                        <a:lnTo>
                          <a:pt x="51" y="6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445" name="Freeform 208"/>
                  <p:cNvSpPr>
                    <a:spLocks/>
                  </p:cNvSpPr>
                  <p:nvPr/>
                </p:nvSpPr>
                <p:spPr bwMode="auto">
                  <a:xfrm>
                    <a:off x="2090" y="2813"/>
                    <a:ext cx="49" cy="10"/>
                  </a:xfrm>
                  <a:custGeom>
                    <a:avLst/>
                    <a:gdLst>
                      <a:gd name="T0" fmla="*/ 49 w 49"/>
                      <a:gd name="T1" fmla="*/ 3 h 10"/>
                      <a:gd name="T2" fmla="*/ 49 w 49"/>
                      <a:gd name="T3" fmla="*/ 10 h 10"/>
                      <a:gd name="T4" fmla="*/ 0 w 49"/>
                      <a:gd name="T5" fmla="*/ 3 h 10"/>
                      <a:gd name="T6" fmla="*/ 27 w 49"/>
                      <a:gd name="T7" fmla="*/ 0 h 10"/>
                      <a:gd name="T8" fmla="*/ 49 w 49"/>
                      <a:gd name="T9" fmla="*/ 3 h 1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"/>
                      <a:gd name="T16" fmla="*/ 0 h 10"/>
                      <a:gd name="T17" fmla="*/ 49 w 49"/>
                      <a:gd name="T18" fmla="*/ 10 h 1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" h="10">
                        <a:moveTo>
                          <a:pt x="49" y="3"/>
                        </a:moveTo>
                        <a:lnTo>
                          <a:pt x="49" y="10"/>
                        </a:lnTo>
                        <a:lnTo>
                          <a:pt x="0" y="3"/>
                        </a:lnTo>
                        <a:lnTo>
                          <a:pt x="27" y="0"/>
                        </a:lnTo>
                        <a:lnTo>
                          <a:pt x="49" y="3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527" name="Group 209"/>
                <p:cNvGrpSpPr>
                  <a:grpSpLocks/>
                </p:cNvGrpSpPr>
                <p:nvPr/>
              </p:nvGrpSpPr>
              <p:grpSpPr bwMode="auto">
                <a:xfrm>
                  <a:off x="3433" y="3016"/>
                  <a:ext cx="53" cy="28"/>
                  <a:chOff x="2090" y="3066"/>
                  <a:chExt cx="53" cy="28"/>
                </a:xfrm>
              </p:grpSpPr>
              <p:sp>
                <p:nvSpPr>
                  <p:cNvPr id="11442" name="Freeform 210"/>
                  <p:cNvSpPr>
                    <a:spLocks/>
                  </p:cNvSpPr>
                  <p:nvPr/>
                </p:nvSpPr>
                <p:spPr bwMode="auto">
                  <a:xfrm>
                    <a:off x="2090" y="3072"/>
                    <a:ext cx="52" cy="22"/>
                  </a:xfrm>
                  <a:custGeom>
                    <a:avLst/>
                    <a:gdLst>
                      <a:gd name="T0" fmla="*/ 0 w 52"/>
                      <a:gd name="T1" fmla="*/ 0 h 22"/>
                      <a:gd name="T2" fmla="*/ 0 w 52"/>
                      <a:gd name="T3" fmla="*/ 12 h 22"/>
                      <a:gd name="T4" fmla="*/ 52 w 52"/>
                      <a:gd name="T5" fmla="*/ 22 h 22"/>
                      <a:gd name="T6" fmla="*/ 52 w 52"/>
                      <a:gd name="T7" fmla="*/ 8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2"/>
                      <a:gd name="T13" fmla="*/ 0 h 22"/>
                      <a:gd name="T14" fmla="*/ 52 w 52"/>
                      <a:gd name="T15" fmla="*/ 22 h 2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2" h="22">
                        <a:moveTo>
                          <a:pt x="0" y="0"/>
                        </a:moveTo>
                        <a:lnTo>
                          <a:pt x="0" y="12"/>
                        </a:lnTo>
                        <a:lnTo>
                          <a:pt x="52" y="22"/>
                        </a:lnTo>
                        <a:lnTo>
                          <a:pt x="52" y="8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443" name="Freeform 211"/>
                  <p:cNvSpPr>
                    <a:spLocks/>
                  </p:cNvSpPr>
                  <p:nvPr/>
                </p:nvSpPr>
                <p:spPr bwMode="auto">
                  <a:xfrm>
                    <a:off x="2091" y="3066"/>
                    <a:ext cx="52" cy="14"/>
                  </a:xfrm>
                  <a:custGeom>
                    <a:avLst/>
                    <a:gdLst>
                      <a:gd name="T0" fmla="*/ 52 w 52"/>
                      <a:gd name="T1" fmla="*/ 3 h 14"/>
                      <a:gd name="T2" fmla="*/ 51 w 52"/>
                      <a:gd name="T3" fmla="*/ 14 h 14"/>
                      <a:gd name="T4" fmla="*/ 0 w 52"/>
                      <a:gd name="T5" fmla="*/ 5 h 14"/>
                      <a:gd name="T6" fmla="*/ 31 w 52"/>
                      <a:gd name="T7" fmla="*/ 0 h 14"/>
                      <a:gd name="T8" fmla="*/ 52 w 52"/>
                      <a:gd name="T9" fmla="*/ 3 h 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52"/>
                      <a:gd name="T16" fmla="*/ 0 h 14"/>
                      <a:gd name="T17" fmla="*/ 52 w 52"/>
                      <a:gd name="T18" fmla="*/ 14 h 1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52" h="14">
                        <a:moveTo>
                          <a:pt x="52" y="3"/>
                        </a:moveTo>
                        <a:lnTo>
                          <a:pt x="51" y="14"/>
                        </a:lnTo>
                        <a:lnTo>
                          <a:pt x="0" y="5"/>
                        </a:lnTo>
                        <a:lnTo>
                          <a:pt x="31" y="0"/>
                        </a:lnTo>
                        <a:lnTo>
                          <a:pt x="52" y="3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10528" name="Group 212"/>
              <p:cNvGrpSpPr>
                <a:grpSpLocks/>
              </p:cNvGrpSpPr>
              <p:nvPr/>
            </p:nvGrpSpPr>
            <p:grpSpPr bwMode="auto">
              <a:xfrm flipV="1">
                <a:off x="3953" y="973"/>
                <a:ext cx="55" cy="181"/>
                <a:chOff x="3433" y="2765"/>
                <a:chExt cx="53" cy="279"/>
              </a:xfrm>
            </p:grpSpPr>
            <p:grpSp>
              <p:nvGrpSpPr>
                <p:cNvPr id="10529" name="Group 213"/>
                <p:cNvGrpSpPr>
                  <a:grpSpLocks/>
                </p:cNvGrpSpPr>
                <p:nvPr/>
              </p:nvGrpSpPr>
              <p:grpSpPr bwMode="auto">
                <a:xfrm>
                  <a:off x="3433" y="2765"/>
                  <a:ext cx="51" cy="24"/>
                  <a:chOff x="2088" y="2813"/>
                  <a:chExt cx="51" cy="24"/>
                </a:xfrm>
              </p:grpSpPr>
              <p:sp>
                <p:nvSpPr>
                  <p:cNvPr id="11438" name="Freeform 214"/>
                  <p:cNvSpPr>
                    <a:spLocks/>
                  </p:cNvSpPr>
                  <p:nvPr/>
                </p:nvSpPr>
                <p:spPr bwMode="auto">
                  <a:xfrm>
                    <a:off x="2088" y="2817"/>
                    <a:ext cx="51" cy="20"/>
                  </a:xfrm>
                  <a:custGeom>
                    <a:avLst/>
                    <a:gdLst>
                      <a:gd name="T0" fmla="*/ 0 w 51"/>
                      <a:gd name="T1" fmla="*/ 0 h 20"/>
                      <a:gd name="T2" fmla="*/ 0 w 51"/>
                      <a:gd name="T3" fmla="*/ 11 h 20"/>
                      <a:gd name="T4" fmla="*/ 51 w 51"/>
                      <a:gd name="T5" fmla="*/ 20 h 20"/>
                      <a:gd name="T6" fmla="*/ 51 w 51"/>
                      <a:gd name="T7" fmla="*/ 6 h 2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1"/>
                      <a:gd name="T13" fmla="*/ 0 h 20"/>
                      <a:gd name="T14" fmla="*/ 51 w 51"/>
                      <a:gd name="T15" fmla="*/ 20 h 2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1" h="20">
                        <a:moveTo>
                          <a:pt x="0" y="0"/>
                        </a:moveTo>
                        <a:lnTo>
                          <a:pt x="0" y="11"/>
                        </a:lnTo>
                        <a:lnTo>
                          <a:pt x="51" y="20"/>
                        </a:lnTo>
                        <a:lnTo>
                          <a:pt x="51" y="6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439" name="Freeform 215"/>
                  <p:cNvSpPr>
                    <a:spLocks/>
                  </p:cNvSpPr>
                  <p:nvPr/>
                </p:nvSpPr>
                <p:spPr bwMode="auto">
                  <a:xfrm>
                    <a:off x="2090" y="2813"/>
                    <a:ext cx="49" cy="10"/>
                  </a:xfrm>
                  <a:custGeom>
                    <a:avLst/>
                    <a:gdLst>
                      <a:gd name="T0" fmla="*/ 49 w 49"/>
                      <a:gd name="T1" fmla="*/ 3 h 10"/>
                      <a:gd name="T2" fmla="*/ 49 w 49"/>
                      <a:gd name="T3" fmla="*/ 10 h 10"/>
                      <a:gd name="T4" fmla="*/ 0 w 49"/>
                      <a:gd name="T5" fmla="*/ 3 h 10"/>
                      <a:gd name="T6" fmla="*/ 27 w 49"/>
                      <a:gd name="T7" fmla="*/ 0 h 10"/>
                      <a:gd name="T8" fmla="*/ 49 w 49"/>
                      <a:gd name="T9" fmla="*/ 3 h 1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"/>
                      <a:gd name="T16" fmla="*/ 0 h 10"/>
                      <a:gd name="T17" fmla="*/ 49 w 49"/>
                      <a:gd name="T18" fmla="*/ 10 h 1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" h="10">
                        <a:moveTo>
                          <a:pt x="49" y="3"/>
                        </a:moveTo>
                        <a:lnTo>
                          <a:pt x="49" y="10"/>
                        </a:lnTo>
                        <a:lnTo>
                          <a:pt x="0" y="3"/>
                        </a:lnTo>
                        <a:lnTo>
                          <a:pt x="27" y="0"/>
                        </a:lnTo>
                        <a:lnTo>
                          <a:pt x="49" y="3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538" name="Group 216"/>
                <p:cNvGrpSpPr>
                  <a:grpSpLocks/>
                </p:cNvGrpSpPr>
                <p:nvPr/>
              </p:nvGrpSpPr>
              <p:grpSpPr bwMode="auto">
                <a:xfrm>
                  <a:off x="3433" y="3016"/>
                  <a:ext cx="53" cy="28"/>
                  <a:chOff x="2090" y="3066"/>
                  <a:chExt cx="53" cy="28"/>
                </a:xfrm>
              </p:grpSpPr>
              <p:sp>
                <p:nvSpPr>
                  <p:cNvPr id="11436" name="Freeform 217"/>
                  <p:cNvSpPr>
                    <a:spLocks/>
                  </p:cNvSpPr>
                  <p:nvPr/>
                </p:nvSpPr>
                <p:spPr bwMode="auto">
                  <a:xfrm>
                    <a:off x="2090" y="3072"/>
                    <a:ext cx="52" cy="22"/>
                  </a:xfrm>
                  <a:custGeom>
                    <a:avLst/>
                    <a:gdLst>
                      <a:gd name="T0" fmla="*/ 0 w 52"/>
                      <a:gd name="T1" fmla="*/ 0 h 22"/>
                      <a:gd name="T2" fmla="*/ 0 w 52"/>
                      <a:gd name="T3" fmla="*/ 12 h 22"/>
                      <a:gd name="T4" fmla="*/ 52 w 52"/>
                      <a:gd name="T5" fmla="*/ 22 h 22"/>
                      <a:gd name="T6" fmla="*/ 52 w 52"/>
                      <a:gd name="T7" fmla="*/ 8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2"/>
                      <a:gd name="T13" fmla="*/ 0 h 22"/>
                      <a:gd name="T14" fmla="*/ 52 w 52"/>
                      <a:gd name="T15" fmla="*/ 22 h 2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2" h="22">
                        <a:moveTo>
                          <a:pt x="0" y="0"/>
                        </a:moveTo>
                        <a:lnTo>
                          <a:pt x="0" y="12"/>
                        </a:lnTo>
                        <a:lnTo>
                          <a:pt x="52" y="22"/>
                        </a:lnTo>
                        <a:lnTo>
                          <a:pt x="52" y="8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437" name="Freeform 218"/>
                  <p:cNvSpPr>
                    <a:spLocks/>
                  </p:cNvSpPr>
                  <p:nvPr/>
                </p:nvSpPr>
                <p:spPr bwMode="auto">
                  <a:xfrm>
                    <a:off x="2091" y="3066"/>
                    <a:ext cx="52" cy="14"/>
                  </a:xfrm>
                  <a:custGeom>
                    <a:avLst/>
                    <a:gdLst>
                      <a:gd name="T0" fmla="*/ 52 w 52"/>
                      <a:gd name="T1" fmla="*/ 3 h 14"/>
                      <a:gd name="T2" fmla="*/ 51 w 52"/>
                      <a:gd name="T3" fmla="*/ 14 h 14"/>
                      <a:gd name="T4" fmla="*/ 0 w 52"/>
                      <a:gd name="T5" fmla="*/ 5 h 14"/>
                      <a:gd name="T6" fmla="*/ 31 w 52"/>
                      <a:gd name="T7" fmla="*/ 0 h 14"/>
                      <a:gd name="T8" fmla="*/ 52 w 52"/>
                      <a:gd name="T9" fmla="*/ 3 h 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52"/>
                      <a:gd name="T16" fmla="*/ 0 h 14"/>
                      <a:gd name="T17" fmla="*/ 52 w 52"/>
                      <a:gd name="T18" fmla="*/ 14 h 1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52" h="14">
                        <a:moveTo>
                          <a:pt x="52" y="3"/>
                        </a:moveTo>
                        <a:lnTo>
                          <a:pt x="51" y="14"/>
                        </a:lnTo>
                        <a:lnTo>
                          <a:pt x="0" y="5"/>
                        </a:lnTo>
                        <a:lnTo>
                          <a:pt x="31" y="0"/>
                        </a:lnTo>
                        <a:lnTo>
                          <a:pt x="52" y="3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</p:grpSp>
        <p:grpSp>
          <p:nvGrpSpPr>
            <p:cNvPr id="10539" name="Group 219"/>
            <p:cNvGrpSpPr>
              <a:grpSpLocks/>
            </p:cNvGrpSpPr>
            <p:nvPr/>
          </p:nvGrpSpPr>
          <p:grpSpPr bwMode="auto">
            <a:xfrm>
              <a:off x="1598" y="2841"/>
              <a:ext cx="3785" cy="565"/>
              <a:chOff x="1180" y="2319"/>
              <a:chExt cx="2839" cy="471"/>
            </a:xfrm>
          </p:grpSpPr>
          <p:grpSp>
            <p:nvGrpSpPr>
              <p:cNvPr id="10540" name="Group 220"/>
              <p:cNvGrpSpPr>
                <a:grpSpLocks/>
              </p:cNvGrpSpPr>
              <p:nvPr/>
            </p:nvGrpSpPr>
            <p:grpSpPr bwMode="auto">
              <a:xfrm>
                <a:off x="1180" y="2319"/>
                <a:ext cx="835" cy="189"/>
                <a:chOff x="1180" y="2319"/>
                <a:chExt cx="835" cy="189"/>
              </a:xfrm>
            </p:grpSpPr>
            <p:grpSp>
              <p:nvGrpSpPr>
                <p:cNvPr id="10541" name="Group 221"/>
                <p:cNvGrpSpPr>
                  <a:grpSpLocks/>
                </p:cNvGrpSpPr>
                <p:nvPr/>
              </p:nvGrpSpPr>
              <p:grpSpPr bwMode="auto">
                <a:xfrm>
                  <a:off x="1180" y="2319"/>
                  <a:ext cx="835" cy="189"/>
                  <a:chOff x="1180" y="2319"/>
                  <a:chExt cx="835" cy="189"/>
                </a:xfrm>
              </p:grpSpPr>
              <p:sp>
                <p:nvSpPr>
                  <p:cNvPr id="11419" name="Freeform 222"/>
                  <p:cNvSpPr>
                    <a:spLocks/>
                  </p:cNvSpPr>
                  <p:nvPr/>
                </p:nvSpPr>
                <p:spPr bwMode="auto">
                  <a:xfrm>
                    <a:off x="1244" y="2418"/>
                    <a:ext cx="768" cy="90"/>
                  </a:xfrm>
                  <a:custGeom>
                    <a:avLst/>
                    <a:gdLst>
                      <a:gd name="T0" fmla="*/ 0 w 768"/>
                      <a:gd name="T1" fmla="*/ 83 h 90"/>
                      <a:gd name="T2" fmla="*/ 0 w 768"/>
                      <a:gd name="T3" fmla="*/ 90 h 90"/>
                      <a:gd name="T4" fmla="*/ 767 w 768"/>
                      <a:gd name="T5" fmla="*/ 9 h 90"/>
                      <a:gd name="T6" fmla="*/ 768 w 768"/>
                      <a:gd name="T7" fmla="*/ 0 h 9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68"/>
                      <a:gd name="T13" fmla="*/ 0 h 90"/>
                      <a:gd name="T14" fmla="*/ 768 w 768"/>
                      <a:gd name="T15" fmla="*/ 90 h 9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68" h="90">
                        <a:moveTo>
                          <a:pt x="0" y="83"/>
                        </a:moveTo>
                        <a:lnTo>
                          <a:pt x="0" y="90"/>
                        </a:lnTo>
                        <a:lnTo>
                          <a:pt x="767" y="9"/>
                        </a:lnTo>
                        <a:lnTo>
                          <a:pt x="768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420" name="Freeform 223"/>
                  <p:cNvSpPr>
                    <a:spLocks/>
                  </p:cNvSpPr>
                  <p:nvPr/>
                </p:nvSpPr>
                <p:spPr bwMode="auto">
                  <a:xfrm>
                    <a:off x="1181" y="2412"/>
                    <a:ext cx="824" cy="86"/>
                  </a:xfrm>
                  <a:custGeom>
                    <a:avLst/>
                    <a:gdLst>
                      <a:gd name="T0" fmla="*/ 0 w 824"/>
                      <a:gd name="T1" fmla="*/ 75 h 86"/>
                      <a:gd name="T2" fmla="*/ 61 w 824"/>
                      <a:gd name="T3" fmla="*/ 86 h 86"/>
                      <a:gd name="T4" fmla="*/ 824 w 824"/>
                      <a:gd name="T5" fmla="*/ 4 h 86"/>
                      <a:gd name="T6" fmla="*/ 771 w 824"/>
                      <a:gd name="T7" fmla="*/ 0 h 86"/>
                      <a:gd name="T8" fmla="*/ 0 w 824"/>
                      <a:gd name="T9" fmla="*/ 75 h 8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24"/>
                      <a:gd name="T16" fmla="*/ 0 h 86"/>
                      <a:gd name="T17" fmla="*/ 824 w 824"/>
                      <a:gd name="T18" fmla="*/ 86 h 8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24" h="86">
                        <a:moveTo>
                          <a:pt x="0" y="75"/>
                        </a:moveTo>
                        <a:lnTo>
                          <a:pt x="61" y="86"/>
                        </a:lnTo>
                        <a:lnTo>
                          <a:pt x="824" y="4"/>
                        </a:lnTo>
                        <a:lnTo>
                          <a:pt x="771" y="0"/>
                        </a:lnTo>
                        <a:lnTo>
                          <a:pt x="0" y="7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421" name="Freeform 224"/>
                  <p:cNvSpPr>
                    <a:spLocks/>
                  </p:cNvSpPr>
                  <p:nvPr/>
                </p:nvSpPr>
                <p:spPr bwMode="auto">
                  <a:xfrm>
                    <a:off x="1212" y="2328"/>
                    <a:ext cx="768" cy="169"/>
                  </a:xfrm>
                  <a:custGeom>
                    <a:avLst/>
                    <a:gdLst>
                      <a:gd name="T0" fmla="*/ 0 w 890"/>
                      <a:gd name="T1" fmla="*/ 33 h 183"/>
                      <a:gd name="T2" fmla="*/ 0 w 890"/>
                      <a:gd name="T3" fmla="*/ 77 h 183"/>
                      <a:gd name="T4" fmla="*/ 176 w 890"/>
                      <a:gd name="T5" fmla="*/ 39 h 183"/>
                      <a:gd name="T6" fmla="*/ 176 w 890"/>
                      <a:gd name="T7" fmla="*/ 0 h 183"/>
                      <a:gd name="T8" fmla="*/ 0 w 890"/>
                      <a:gd name="T9" fmla="*/ 33 h 18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90"/>
                      <a:gd name="T16" fmla="*/ 0 h 183"/>
                      <a:gd name="T17" fmla="*/ 890 w 890"/>
                      <a:gd name="T18" fmla="*/ 183 h 18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90" h="183">
                        <a:moveTo>
                          <a:pt x="0" y="79"/>
                        </a:moveTo>
                        <a:lnTo>
                          <a:pt x="0" y="183"/>
                        </a:lnTo>
                        <a:lnTo>
                          <a:pt x="890" y="95"/>
                        </a:lnTo>
                        <a:lnTo>
                          <a:pt x="890" y="0"/>
                        </a:lnTo>
                        <a:lnTo>
                          <a:pt x="0" y="7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422" name="Freeform 225"/>
                  <p:cNvSpPr>
                    <a:spLocks/>
                  </p:cNvSpPr>
                  <p:nvPr/>
                </p:nvSpPr>
                <p:spPr bwMode="auto">
                  <a:xfrm>
                    <a:off x="1245" y="2329"/>
                    <a:ext cx="770" cy="77"/>
                  </a:xfrm>
                  <a:custGeom>
                    <a:avLst/>
                    <a:gdLst>
                      <a:gd name="T0" fmla="*/ 0 w 770"/>
                      <a:gd name="T1" fmla="*/ 68 h 77"/>
                      <a:gd name="T2" fmla="*/ 0 w 770"/>
                      <a:gd name="T3" fmla="*/ 77 h 77"/>
                      <a:gd name="T4" fmla="*/ 770 w 770"/>
                      <a:gd name="T5" fmla="*/ 6 h 77"/>
                      <a:gd name="T6" fmla="*/ 770 w 770"/>
                      <a:gd name="T7" fmla="*/ 0 h 7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70"/>
                      <a:gd name="T13" fmla="*/ 0 h 77"/>
                      <a:gd name="T14" fmla="*/ 770 w 770"/>
                      <a:gd name="T15" fmla="*/ 77 h 7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70" h="77">
                        <a:moveTo>
                          <a:pt x="0" y="68"/>
                        </a:moveTo>
                        <a:lnTo>
                          <a:pt x="0" y="77"/>
                        </a:lnTo>
                        <a:lnTo>
                          <a:pt x="770" y="6"/>
                        </a:lnTo>
                        <a:lnTo>
                          <a:pt x="77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423" name="Freeform 226"/>
                  <p:cNvSpPr>
                    <a:spLocks/>
                  </p:cNvSpPr>
                  <p:nvPr/>
                </p:nvSpPr>
                <p:spPr bwMode="auto">
                  <a:xfrm>
                    <a:off x="1181" y="2319"/>
                    <a:ext cx="832" cy="74"/>
                  </a:xfrm>
                  <a:custGeom>
                    <a:avLst/>
                    <a:gdLst>
                      <a:gd name="T0" fmla="*/ 0 w 832"/>
                      <a:gd name="T1" fmla="*/ 66 h 74"/>
                      <a:gd name="T2" fmla="*/ 63 w 832"/>
                      <a:gd name="T3" fmla="*/ 74 h 74"/>
                      <a:gd name="T4" fmla="*/ 832 w 832"/>
                      <a:gd name="T5" fmla="*/ 8 h 74"/>
                      <a:gd name="T6" fmla="*/ 771 w 832"/>
                      <a:gd name="T7" fmla="*/ 0 h 74"/>
                      <a:gd name="T8" fmla="*/ 0 w 832"/>
                      <a:gd name="T9" fmla="*/ 66 h 7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32"/>
                      <a:gd name="T16" fmla="*/ 0 h 74"/>
                      <a:gd name="T17" fmla="*/ 832 w 832"/>
                      <a:gd name="T18" fmla="*/ 74 h 7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32" h="74">
                        <a:moveTo>
                          <a:pt x="0" y="66"/>
                        </a:moveTo>
                        <a:lnTo>
                          <a:pt x="63" y="74"/>
                        </a:lnTo>
                        <a:lnTo>
                          <a:pt x="832" y="8"/>
                        </a:lnTo>
                        <a:lnTo>
                          <a:pt x="771" y="0"/>
                        </a:lnTo>
                        <a:lnTo>
                          <a:pt x="0" y="66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424" name="Freeform 227"/>
                  <p:cNvSpPr>
                    <a:spLocks/>
                  </p:cNvSpPr>
                  <p:nvPr/>
                </p:nvSpPr>
                <p:spPr bwMode="auto">
                  <a:xfrm>
                    <a:off x="1180" y="2387"/>
                    <a:ext cx="62" cy="120"/>
                  </a:xfrm>
                  <a:custGeom>
                    <a:avLst/>
                    <a:gdLst>
                      <a:gd name="T0" fmla="*/ 0 w 98"/>
                      <a:gd name="T1" fmla="*/ 0 h 195"/>
                      <a:gd name="T2" fmla="*/ 1 w 98"/>
                      <a:gd name="T3" fmla="*/ 1 h 195"/>
                      <a:gd name="T4" fmla="*/ 1 w 98"/>
                      <a:gd name="T5" fmla="*/ 1 h 195"/>
                      <a:gd name="T6" fmla="*/ 1 w 98"/>
                      <a:gd name="T7" fmla="*/ 1 h 195"/>
                      <a:gd name="T8" fmla="*/ 1 w 98"/>
                      <a:gd name="T9" fmla="*/ 1 h 195"/>
                      <a:gd name="T10" fmla="*/ 1 w 98"/>
                      <a:gd name="T11" fmla="*/ 1 h 195"/>
                      <a:gd name="T12" fmla="*/ 1 w 98"/>
                      <a:gd name="T13" fmla="*/ 1 h 195"/>
                      <a:gd name="T14" fmla="*/ 0 w 98"/>
                      <a:gd name="T15" fmla="*/ 1 h 195"/>
                      <a:gd name="T16" fmla="*/ 0 w 98"/>
                      <a:gd name="T17" fmla="*/ 1 h 195"/>
                      <a:gd name="T18" fmla="*/ 1 w 98"/>
                      <a:gd name="T19" fmla="*/ 1 h 195"/>
                      <a:gd name="T20" fmla="*/ 1 w 98"/>
                      <a:gd name="T21" fmla="*/ 1 h 195"/>
                      <a:gd name="T22" fmla="*/ 0 w 98"/>
                      <a:gd name="T23" fmla="*/ 1 h 195"/>
                      <a:gd name="T24" fmla="*/ 0 w 98"/>
                      <a:gd name="T25" fmla="*/ 0 h 19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98"/>
                      <a:gd name="T40" fmla="*/ 0 h 195"/>
                      <a:gd name="T41" fmla="*/ 98 w 98"/>
                      <a:gd name="T42" fmla="*/ 195 h 19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98" h="195">
                        <a:moveTo>
                          <a:pt x="0" y="0"/>
                        </a:moveTo>
                        <a:lnTo>
                          <a:pt x="98" y="16"/>
                        </a:lnTo>
                        <a:lnTo>
                          <a:pt x="98" y="28"/>
                        </a:lnTo>
                        <a:lnTo>
                          <a:pt x="48" y="19"/>
                        </a:lnTo>
                        <a:lnTo>
                          <a:pt x="48" y="175"/>
                        </a:lnTo>
                        <a:lnTo>
                          <a:pt x="98" y="184"/>
                        </a:lnTo>
                        <a:lnTo>
                          <a:pt x="98" y="195"/>
                        </a:lnTo>
                        <a:lnTo>
                          <a:pt x="0" y="177"/>
                        </a:lnTo>
                        <a:lnTo>
                          <a:pt x="0" y="166"/>
                        </a:lnTo>
                        <a:lnTo>
                          <a:pt x="41" y="174"/>
                        </a:lnTo>
                        <a:lnTo>
                          <a:pt x="41" y="18"/>
                        </a:lnTo>
                        <a:lnTo>
                          <a:pt x="0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sp>
              <p:nvSpPr>
                <p:cNvPr id="11398" name="Freeform 228"/>
                <p:cNvSpPr>
                  <a:spLocks/>
                </p:cNvSpPr>
                <p:nvPr/>
              </p:nvSpPr>
              <p:spPr bwMode="auto">
                <a:xfrm>
                  <a:off x="1960" y="2334"/>
                  <a:ext cx="48" cy="84"/>
                </a:xfrm>
                <a:custGeom>
                  <a:avLst/>
                  <a:gdLst>
                    <a:gd name="T0" fmla="*/ 0 w 56"/>
                    <a:gd name="T1" fmla="*/ 6 h 91"/>
                    <a:gd name="T2" fmla="*/ 0 w 56"/>
                    <a:gd name="T3" fmla="*/ 28 h 91"/>
                    <a:gd name="T4" fmla="*/ 5 w 56"/>
                    <a:gd name="T5" fmla="*/ 26 h 91"/>
                    <a:gd name="T6" fmla="*/ 7 w 56"/>
                    <a:gd name="T7" fmla="*/ 31 h 91"/>
                    <a:gd name="T8" fmla="*/ 7 w 56"/>
                    <a:gd name="T9" fmla="*/ 36 h 91"/>
                    <a:gd name="T10" fmla="*/ 10 w 56"/>
                    <a:gd name="T11" fmla="*/ 38 h 91"/>
                    <a:gd name="T12" fmla="*/ 10 w 56"/>
                    <a:gd name="T13" fmla="*/ 0 h 91"/>
                    <a:gd name="T14" fmla="*/ 7 w 56"/>
                    <a:gd name="T15" fmla="*/ 3 h 91"/>
                    <a:gd name="T16" fmla="*/ 4 w 56"/>
                    <a:gd name="T17" fmla="*/ 6 h 91"/>
                    <a:gd name="T18" fmla="*/ 0 w 56"/>
                    <a:gd name="T19" fmla="*/ 6 h 9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6"/>
                    <a:gd name="T31" fmla="*/ 0 h 91"/>
                    <a:gd name="T32" fmla="*/ 56 w 56"/>
                    <a:gd name="T33" fmla="*/ 91 h 9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6" h="91">
                      <a:moveTo>
                        <a:pt x="0" y="12"/>
                      </a:moveTo>
                      <a:lnTo>
                        <a:pt x="0" y="67"/>
                      </a:lnTo>
                      <a:lnTo>
                        <a:pt x="27" y="63"/>
                      </a:lnTo>
                      <a:lnTo>
                        <a:pt x="35" y="76"/>
                      </a:lnTo>
                      <a:lnTo>
                        <a:pt x="35" y="88"/>
                      </a:lnTo>
                      <a:lnTo>
                        <a:pt x="56" y="91"/>
                      </a:lnTo>
                      <a:lnTo>
                        <a:pt x="56" y="0"/>
                      </a:lnTo>
                      <a:lnTo>
                        <a:pt x="35" y="3"/>
                      </a:lnTo>
                      <a:lnTo>
                        <a:pt x="24" y="1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C0C0C0"/>
                    </a:gs>
                    <a:gs pos="100000">
                      <a:srgbClr val="0B0B0B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0542" name="Group 229"/>
                <p:cNvGrpSpPr>
                  <a:grpSpLocks/>
                </p:cNvGrpSpPr>
                <p:nvPr/>
              </p:nvGrpSpPr>
              <p:grpSpPr bwMode="auto">
                <a:xfrm>
                  <a:off x="1969" y="2353"/>
                  <a:ext cx="9" cy="33"/>
                  <a:chOff x="2649" y="2633"/>
                  <a:chExt cx="16" cy="50"/>
                </a:xfrm>
              </p:grpSpPr>
              <p:grpSp>
                <p:nvGrpSpPr>
                  <p:cNvPr id="10557" name="Group 230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5" cy="13"/>
                    <a:chOff x="2649" y="2633"/>
                    <a:chExt cx="15" cy="13"/>
                  </a:xfrm>
                </p:grpSpPr>
                <p:sp>
                  <p:nvSpPr>
                    <p:cNvPr id="11417" name="Oval 231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49" y="2633"/>
                      <a:ext cx="11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418" name="Oval 232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3" y="2634"/>
                      <a:ext cx="11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558" name="Group 233"/>
                  <p:cNvGrpSpPr>
                    <a:grpSpLocks/>
                  </p:cNvGrpSpPr>
                  <p:nvPr/>
                </p:nvGrpSpPr>
                <p:grpSpPr bwMode="auto">
                  <a:xfrm>
                    <a:off x="2650" y="2652"/>
                    <a:ext cx="15" cy="12"/>
                    <a:chOff x="2650" y="2652"/>
                    <a:chExt cx="15" cy="12"/>
                  </a:xfrm>
                </p:grpSpPr>
                <p:sp>
                  <p:nvSpPr>
                    <p:cNvPr id="11415" name="Oval 234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0" y="2652"/>
                      <a:ext cx="11" cy="11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416" name="Oval 235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4" y="2653"/>
                      <a:ext cx="11" cy="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559" name="Group 236"/>
                  <p:cNvGrpSpPr>
                    <a:grpSpLocks/>
                  </p:cNvGrpSpPr>
                  <p:nvPr/>
                </p:nvGrpSpPr>
                <p:grpSpPr bwMode="auto">
                  <a:xfrm>
                    <a:off x="2650" y="2670"/>
                    <a:ext cx="15" cy="13"/>
                    <a:chOff x="2650" y="2670"/>
                    <a:chExt cx="15" cy="13"/>
                  </a:xfrm>
                </p:grpSpPr>
                <p:sp>
                  <p:nvSpPr>
                    <p:cNvPr id="11413" name="Oval 237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0" y="2670"/>
                      <a:ext cx="11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414" name="Oval 238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4" y="2671"/>
                      <a:ext cx="11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</p:grpSp>
            <p:grpSp>
              <p:nvGrpSpPr>
                <p:cNvPr id="10560" name="Group 239"/>
                <p:cNvGrpSpPr>
                  <a:grpSpLocks/>
                </p:cNvGrpSpPr>
                <p:nvPr/>
              </p:nvGrpSpPr>
              <p:grpSpPr bwMode="auto">
                <a:xfrm>
                  <a:off x="1222" y="2414"/>
                  <a:ext cx="14" cy="39"/>
                  <a:chOff x="2649" y="2633"/>
                  <a:chExt cx="16" cy="50"/>
                </a:xfrm>
              </p:grpSpPr>
              <p:grpSp>
                <p:nvGrpSpPr>
                  <p:cNvPr id="10561" name="Group 240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5" cy="13"/>
                    <a:chOff x="2649" y="2633"/>
                    <a:chExt cx="15" cy="13"/>
                  </a:xfrm>
                </p:grpSpPr>
                <p:sp>
                  <p:nvSpPr>
                    <p:cNvPr id="11408" name="Oval 241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49" y="2633"/>
                      <a:ext cx="11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409" name="Oval 242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3" y="2634"/>
                      <a:ext cx="11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562" name="Group 243"/>
                  <p:cNvGrpSpPr>
                    <a:grpSpLocks/>
                  </p:cNvGrpSpPr>
                  <p:nvPr/>
                </p:nvGrpSpPr>
                <p:grpSpPr bwMode="auto">
                  <a:xfrm>
                    <a:off x="2650" y="2652"/>
                    <a:ext cx="15" cy="12"/>
                    <a:chOff x="2650" y="2652"/>
                    <a:chExt cx="15" cy="12"/>
                  </a:xfrm>
                </p:grpSpPr>
                <p:sp>
                  <p:nvSpPr>
                    <p:cNvPr id="11406" name="Oval 244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0" y="2652"/>
                      <a:ext cx="11" cy="11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407" name="Oval 245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4" y="2653"/>
                      <a:ext cx="11" cy="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563" name="Group 246"/>
                  <p:cNvGrpSpPr>
                    <a:grpSpLocks/>
                  </p:cNvGrpSpPr>
                  <p:nvPr/>
                </p:nvGrpSpPr>
                <p:grpSpPr bwMode="auto">
                  <a:xfrm>
                    <a:off x="2650" y="2670"/>
                    <a:ext cx="15" cy="13"/>
                    <a:chOff x="2650" y="2670"/>
                    <a:chExt cx="15" cy="13"/>
                  </a:xfrm>
                </p:grpSpPr>
                <p:sp>
                  <p:nvSpPr>
                    <p:cNvPr id="11404" name="Oval 247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0" y="2670"/>
                      <a:ext cx="11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405" name="Oval 248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4" y="2671"/>
                      <a:ext cx="11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</p:grpSp>
          </p:grpSp>
          <p:grpSp>
            <p:nvGrpSpPr>
              <p:cNvPr id="10564" name="Group 249"/>
              <p:cNvGrpSpPr>
                <a:grpSpLocks/>
              </p:cNvGrpSpPr>
              <p:nvPr/>
            </p:nvGrpSpPr>
            <p:grpSpPr bwMode="auto">
              <a:xfrm>
                <a:off x="1478" y="2349"/>
                <a:ext cx="832" cy="201"/>
                <a:chOff x="1478" y="2349"/>
                <a:chExt cx="832" cy="201"/>
              </a:xfrm>
            </p:grpSpPr>
            <p:grpSp>
              <p:nvGrpSpPr>
                <p:cNvPr id="10573" name="Group 250"/>
                <p:cNvGrpSpPr>
                  <a:grpSpLocks/>
                </p:cNvGrpSpPr>
                <p:nvPr/>
              </p:nvGrpSpPr>
              <p:grpSpPr bwMode="auto">
                <a:xfrm>
                  <a:off x="1478" y="2349"/>
                  <a:ext cx="832" cy="201"/>
                  <a:chOff x="1478" y="2349"/>
                  <a:chExt cx="832" cy="201"/>
                </a:xfrm>
              </p:grpSpPr>
              <p:sp>
                <p:nvSpPr>
                  <p:cNvPr id="11391" name="Freeform 251"/>
                  <p:cNvSpPr>
                    <a:spLocks/>
                  </p:cNvSpPr>
                  <p:nvPr/>
                </p:nvSpPr>
                <p:spPr bwMode="auto">
                  <a:xfrm>
                    <a:off x="1544" y="2454"/>
                    <a:ext cx="764" cy="96"/>
                  </a:xfrm>
                  <a:custGeom>
                    <a:avLst/>
                    <a:gdLst>
                      <a:gd name="T0" fmla="*/ 0 w 764"/>
                      <a:gd name="T1" fmla="*/ 89 h 96"/>
                      <a:gd name="T2" fmla="*/ 0 w 764"/>
                      <a:gd name="T3" fmla="*/ 96 h 96"/>
                      <a:gd name="T4" fmla="*/ 764 w 764"/>
                      <a:gd name="T5" fmla="*/ 7 h 96"/>
                      <a:gd name="T6" fmla="*/ 764 w 764"/>
                      <a:gd name="T7" fmla="*/ 0 h 9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64"/>
                      <a:gd name="T13" fmla="*/ 0 h 96"/>
                      <a:gd name="T14" fmla="*/ 764 w 764"/>
                      <a:gd name="T15" fmla="*/ 96 h 9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64" h="96">
                        <a:moveTo>
                          <a:pt x="0" y="89"/>
                        </a:moveTo>
                        <a:lnTo>
                          <a:pt x="0" y="96"/>
                        </a:lnTo>
                        <a:lnTo>
                          <a:pt x="764" y="7"/>
                        </a:lnTo>
                        <a:lnTo>
                          <a:pt x="764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392" name="Freeform 252"/>
                  <p:cNvSpPr>
                    <a:spLocks/>
                  </p:cNvSpPr>
                  <p:nvPr/>
                </p:nvSpPr>
                <p:spPr bwMode="auto">
                  <a:xfrm>
                    <a:off x="1482" y="2444"/>
                    <a:ext cx="822" cy="99"/>
                  </a:xfrm>
                  <a:custGeom>
                    <a:avLst/>
                    <a:gdLst>
                      <a:gd name="T0" fmla="*/ 0 w 822"/>
                      <a:gd name="T1" fmla="*/ 86 h 99"/>
                      <a:gd name="T2" fmla="*/ 58 w 822"/>
                      <a:gd name="T3" fmla="*/ 99 h 99"/>
                      <a:gd name="T4" fmla="*/ 822 w 822"/>
                      <a:gd name="T5" fmla="*/ 6 h 99"/>
                      <a:gd name="T6" fmla="*/ 767 w 822"/>
                      <a:gd name="T7" fmla="*/ 0 h 99"/>
                      <a:gd name="T8" fmla="*/ 0 w 822"/>
                      <a:gd name="T9" fmla="*/ 86 h 9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22"/>
                      <a:gd name="T16" fmla="*/ 0 h 99"/>
                      <a:gd name="T17" fmla="*/ 822 w 822"/>
                      <a:gd name="T18" fmla="*/ 99 h 9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22" h="99">
                        <a:moveTo>
                          <a:pt x="0" y="86"/>
                        </a:moveTo>
                        <a:lnTo>
                          <a:pt x="58" y="99"/>
                        </a:lnTo>
                        <a:lnTo>
                          <a:pt x="822" y="6"/>
                        </a:lnTo>
                        <a:lnTo>
                          <a:pt x="767" y="0"/>
                        </a:lnTo>
                        <a:lnTo>
                          <a:pt x="0" y="8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393" name="Freeform 253"/>
                  <p:cNvSpPr>
                    <a:spLocks/>
                  </p:cNvSpPr>
                  <p:nvPr/>
                </p:nvSpPr>
                <p:spPr bwMode="auto">
                  <a:xfrm>
                    <a:off x="1510" y="2363"/>
                    <a:ext cx="772" cy="173"/>
                  </a:xfrm>
                  <a:custGeom>
                    <a:avLst/>
                    <a:gdLst>
                      <a:gd name="T0" fmla="*/ 1 w 772"/>
                      <a:gd name="T1" fmla="*/ 73 h 173"/>
                      <a:gd name="T2" fmla="*/ 0 w 772"/>
                      <a:gd name="T3" fmla="*/ 173 h 173"/>
                      <a:gd name="T4" fmla="*/ 772 w 772"/>
                      <a:gd name="T5" fmla="*/ 82 h 173"/>
                      <a:gd name="T6" fmla="*/ 772 w 772"/>
                      <a:gd name="T7" fmla="*/ 0 h 173"/>
                      <a:gd name="T8" fmla="*/ 1 w 772"/>
                      <a:gd name="T9" fmla="*/ 73 h 17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72"/>
                      <a:gd name="T16" fmla="*/ 0 h 173"/>
                      <a:gd name="T17" fmla="*/ 772 w 772"/>
                      <a:gd name="T18" fmla="*/ 173 h 17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72" h="173">
                        <a:moveTo>
                          <a:pt x="1" y="73"/>
                        </a:moveTo>
                        <a:lnTo>
                          <a:pt x="0" y="173"/>
                        </a:lnTo>
                        <a:lnTo>
                          <a:pt x="772" y="82"/>
                        </a:lnTo>
                        <a:lnTo>
                          <a:pt x="772" y="0"/>
                        </a:lnTo>
                        <a:lnTo>
                          <a:pt x="1" y="73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394" name="Freeform 254"/>
                  <p:cNvSpPr>
                    <a:spLocks/>
                  </p:cNvSpPr>
                  <p:nvPr/>
                </p:nvSpPr>
                <p:spPr bwMode="auto">
                  <a:xfrm>
                    <a:off x="1544" y="2361"/>
                    <a:ext cx="766" cy="80"/>
                  </a:xfrm>
                  <a:custGeom>
                    <a:avLst/>
                    <a:gdLst>
                      <a:gd name="T0" fmla="*/ 0 w 766"/>
                      <a:gd name="T1" fmla="*/ 74 h 80"/>
                      <a:gd name="T2" fmla="*/ 0 w 766"/>
                      <a:gd name="T3" fmla="*/ 80 h 80"/>
                      <a:gd name="T4" fmla="*/ 766 w 766"/>
                      <a:gd name="T5" fmla="*/ 5 h 80"/>
                      <a:gd name="T6" fmla="*/ 766 w 766"/>
                      <a:gd name="T7" fmla="*/ 0 h 8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66"/>
                      <a:gd name="T13" fmla="*/ 0 h 80"/>
                      <a:gd name="T14" fmla="*/ 766 w 766"/>
                      <a:gd name="T15" fmla="*/ 80 h 8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66" h="80">
                        <a:moveTo>
                          <a:pt x="0" y="74"/>
                        </a:moveTo>
                        <a:lnTo>
                          <a:pt x="0" y="80"/>
                        </a:lnTo>
                        <a:lnTo>
                          <a:pt x="766" y="5"/>
                        </a:lnTo>
                        <a:lnTo>
                          <a:pt x="766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395" name="Freeform 255"/>
                  <p:cNvSpPr>
                    <a:spLocks/>
                  </p:cNvSpPr>
                  <p:nvPr/>
                </p:nvSpPr>
                <p:spPr bwMode="auto">
                  <a:xfrm>
                    <a:off x="1478" y="2349"/>
                    <a:ext cx="832" cy="80"/>
                  </a:xfrm>
                  <a:custGeom>
                    <a:avLst/>
                    <a:gdLst>
                      <a:gd name="T0" fmla="*/ 0 w 832"/>
                      <a:gd name="T1" fmla="*/ 71 h 80"/>
                      <a:gd name="T2" fmla="*/ 64 w 832"/>
                      <a:gd name="T3" fmla="*/ 80 h 80"/>
                      <a:gd name="T4" fmla="*/ 832 w 832"/>
                      <a:gd name="T5" fmla="*/ 8 h 80"/>
                      <a:gd name="T6" fmla="*/ 768 w 832"/>
                      <a:gd name="T7" fmla="*/ 0 h 80"/>
                      <a:gd name="T8" fmla="*/ 0 w 832"/>
                      <a:gd name="T9" fmla="*/ 71 h 8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32"/>
                      <a:gd name="T16" fmla="*/ 0 h 80"/>
                      <a:gd name="T17" fmla="*/ 832 w 832"/>
                      <a:gd name="T18" fmla="*/ 80 h 8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32" h="80">
                        <a:moveTo>
                          <a:pt x="0" y="71"/>
                        </a:moveTo>
                        <a:lnTo>
                          <a:pt x="64" y="80"/>
                        </a:lnTo>
                        <a:lnTo>
                          <a:pt x="832" y="8"/>
                        </a:lnTo>
                        <a:lnTo>
                          <a:pt x="768" y="0"/>
                        </a:lnTo>
                        <a:lnTo>
                          <a:pt x="0" y="71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396" name="Freeform 256"/>
                  <p:cNvSpPr>
                    <a:spLocks/>
                  </p:cNvSpPr>
                  <p:nvPr/>
                </p:nvSpPr>
                <p:spPr bwMode="auto">
                  <a:xfrm>
                    <a:off x="1478" y="2423"/>
                    <a:ext cx="64" cy="126"/>
                  </a:xfrm>
                  <a:custGeom>
                    <a:avLst/>
                    <a:gdLst>
                      <a:gd name="T0" fmla="*/ 0 w 98"/>
                      <a:gd name="T1" fmla="*/ 0 h 195"/>
                      <a:gd name="T2" fmla="*/ 1 w 98"/>
                      <a:gd name="T3" fmla="*/ 1 h 195"/>
                      <a:gd name="T4" fmla="*/ 1 w 98"/>
                      <a:gd name="T5" fmla="*/ 1 h 195"/>
                      <a:gd name="T6" fmla="*/ 1 w 98"/>
                      <a:gd name="T7" fmla="*/ 1 h 195"/>
                      <a:gd name="T8" fmla="*/ 1 w 98"/>
                      <a:gd name="T9" fmla="*/ 1 h 195"/>
                      <a:gd name="T10" fmla="*/ 1 w 98"/>
                      <a:gd name="T11" fmla="*/ 2 h 195"/>
                      <a:gd name="T12" fmla="*/ 1 w 98"/>
                      <a:gd name="T13" fmla="*/ 2 h 195"/>
                      <a:gd name="T14" fmla="*/ 0 w 98"/>
                      <a:gd name="T15" fmla="*/ 1 h 195"/>
                      <a:gd name="T16" fmla="*/ 0 w 98"/>
                      <a:gd name="T17" fmla="*/ 1 h 195"/>
                      <a:gd name="T18" fmla="*/ 1 w 98"/>
                      <a:gd name="T19" fmla="*/ 1 h 195"/>
                      <a:gd name="T20" fmla="*/ 1 w 98"/>
                      <a:gd name="T21" fmla="*/ 1 h 195"/>
                      <a:gd name="T22" fmla="*/ 0 w 98"/>
                      <a:gd name="T23" fmla="*/ 1 h 195"/>
                      <a:gd name="T24" fmla="*/ 0 w 98"/>
                      <a:gd name="T25" fmla="*/ 0 h 19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98"/>
                      <a:gd name="T40" fmla="*/ 0 h 195"/>
                      <a:gd name="T41" fmla="*/ 98 w 98"/>
                      <a:gd name="T42" fmla="*/ 195 h 19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98" h="195">
                        <a:moveTo>
                          <a:pt x="0" y="0"/>
                        </a:moveTo>
                        <a:lnTo>
                          <a:pt x="98" y="16"/>
                        </a:lnTo>
                        <a:lnTo>
                          <a:pt x="98" y="28"/>
                        </a:lnTo>
                        <a:lnTo>
                          <a:pt x="48" y="19"/>
                        </a:lnTo>
                        <a:lnTo>
                          <a:pt x="48" y="175"/>
                        </a:lnTo>
                        <a:lnTo>
                          <a:pt x="98" y="184"/>
                        </a:lnTo>
                        <a:lnTo>
                          <a:pt x="98" y="195"/>
                        </a:lnTo>
                        <a:lnTo>
                          <a:pt x="0" y="177"/>
                        </a:lnTo>
                        <a:lnTo>
                          <a:pt x="0" y="166"/>
                        </a:lnTo>
                        <a:lnTo>
                          <a:pt x="41" y="174"/>
                        </a:lnTo>
                        <a:lnTo>
                          <a:pt x="41" y="18"/>
                        </a:lnTo>
                        <a:lnTo>
                          <a:pt x="0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574" name="Group 257"/>
                <p:cNvGrpSpPr>
                  <a:grpSpLocks/>
                </p:cNvGrpSpPr>
                <p:nvPr/>
              </p:nvGrpSpPr>
              <p:grpSpPr bwMode="auto">
                <a:xfrm>
                  <a:off x="2264" y="2374"/>
                  <a:ext cx="38" cy="50"/>
                  <a:chOff x="2633" y="2614"/>
                  <a:chExt cx="61" cy="80"/>
                </a:xfrm>
              </p:grpSpPr>
              <p:grpSp>
                <p:nvGrpSpPr>
                  <p:cNvPr id="10575" name="Group 258"/>
                  <p:cNvGrpSpPr>
                    <a:grpSpLocks/>
                  </p:cNvGrpSpPr>
                  <p:nvPr/>
                </p:nvGrpSpPr>
                <p:grpSpPr bwMode="auto">
                  <a:xfrm>
                    <a:off x="2633" y="2614"/>
                    <a:ext cx="61" cy="80"/>
                    <a:chOff x="2569" y="2980"/>
                    <a:chExt cx="50" cy="76"/>
                  </a:xfrm>
                </p:grpSpPr>
                <p:sp>
                  <p:nvSpPr>
                    <p:cNvPr id="11389" name="Freeform 259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390" name="Freeform 260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576" name="Group 261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6" cy="50"/>
                    <a:chOff x="2649" y="2633"/>
                    <a:chExt cx="16" cy="50"/>
                  </a:xfrm>
                </p:grpSpPr>
                <p:grpSp>
                  <p:nvGrpSpPr>
                    <p:cNvPr id="10577" name="Group 2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1387" name="Oval 26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388" name="Oval 264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599" name="Group 2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1385" name="Oval 26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386" name="Oval 267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600" name="Group 2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1383" name="Oval 26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384" name="Oval 270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0601" name="Group 271"/>
                <p:cNvGrpSpPr>
                  <a:grpSpLocks/>
                </p:cNvGrpSpPr>
                <p:nvPr/>
              </p:nvGrpSpPr>
              <p:grpSpPr bwMode="auto">
                <a:xfrm>
                  <a:off x="1490" y="2448"/>
                  <a:ext cx="46" cy="57"/>
                  <a:chOff x="1714" y="2755"/>
                  <a:chExt cx="70" cy="92"/>
                </a:xfrm>
              </p:grpSpPr>
              <p:grpSp>
                <p:nvGrpSpPr>
                  <p:cNvPr id="10602" name="Group 272"/>
                  <p:cNvGrpSpPr>
                    <a:grpSpLocks/>
                  </p:cNvGrpSpPr>
                  <p:nvPr/>
                </p:nvGrpSpPr>
                <p:grpSpPr bwMode="auto">
                  <a:xfrm>
                    <a:off x="1714" y="2755"/>
                    <a:ext cx="70" cy="92"/>
                    <a:chOff x="2569" y="2980"/>
                    <a:chExt cx="50" cy="76"/>
                  </a:xfrm>
                </p:grpSpPr>
                <p:sp>
                  <p:nvSpPr>
                    <p:cNvPr id="11376" name="Freeform 273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377" name="Freeform 274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603" name="Group 275"/>
                  <p:cNvGrpSpPr>
                    <a:grpSpLocks/>
                  </p:cNvGrpSpPr>
                  <p:nvPr/>
                </p:nvGrpSpPr>
                <p:grpSpPr bwMode="auto">
                  <a:xfrm>
                    <a:off x="1758" y="2771"/>
                    <a:ext cx="19" cy="57"/>
                    <a:chOff x="2649" y="2633"/>
                    <a:chExt cx="16" cy="50"/>
                  </a:xfrm>
                </p:grpSpPr>
                <p:grpSp>
                  <p:nvGrpSpPr>
                    <p:cNvPr id="10610" name="Group 27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1374" name="Oval 277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375" name="Oval 278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611" name="Group 2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1372" name="Oval 280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373" name="Oval 281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612" name="Group 2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1370" name="Oval 28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371" name="Oval 284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</p:grpSp>
          <p:grpSp>
            <p:nvGrpSpPr>
              <p:cNvPr id="10619" name="Group 285"/>
              <p:cNvGrpSpPr>
                <a:grpSpLocks/>
              </p:cNvGrpSpPr>
              <p:nvPr/>
            </p:nvGrpSpPr>
            <p:grpSpPr bwMode="auto">
              <a:xfrm>
                <a:off x="1775" y="2375"/>
                <a:ext cx="843" cy="216"/>
                <a:chOff x="1775" y="2375"/>
                <a:chExt cx="843" cy="216"/>
              </a:xfrm>
            </p:grpSpPr>
            <p:grpSp>
              <p:nvGrpSpPr>
                <p:cNvPr id="10620" name="Group 286"/>
                <p:cNvGrpSpPr>
                  <a:grpSpLocks/>
                </p:cNvGrpSpPr>
                <p:nvPr/>
              </p:nvGrpSpPr>
              <p:grpSpPr bwMode="auto">
                <a:xfrm>
                  <a:off x="1775" y="2375"/>
                  <a:ext cx="843" cy="216"/>
                  <a:chOff x="1775" y="2375"/>
                  <a:chExt cx="843" cy="216"/>
                </a:xfrm>
              </p:grpSpPr>
              <p:sp>
                <p:nvSpPr>
                  <p:cNvPr id="11356" name="Freeform 287"/>
                  <p:cNvSpPr>
                    <a:spLocks/>
                  </p:cNvSpPr>
                  <p:nvPr/>
                </p:nvSpPr>
                <p:spPr bwMode="auto">
                  <a:xfrm>
                    <a:off x="1830" y="2482"/>
                    <a:ext cx="779" cy="109"/>
                  </a:xfrm>
                  <a:custGeom>
                    <a:avLst/>
                    <a:gdLst>
                      <a:gd name="T0" fmla="*/ 0 w 779"/>
                      <a:gd name="T1" fmla="*/ 100 h 109"/>
                      <a:gd name="T2" fmla="*/ 0 w 779"/>
                      <a:gd name="T3" fmla="*/ 109 h 109"/>
                      <a:gd name="T4" fmla="*/ 779 w 779"/>
                      <a:gd name="T5" fmla="*/ 7 h 109"/>
                      <a:gd name="T6" fmla="*/ 779 w 779"/>
                      <a:gd name="T7" fmla="*/ 0 h 10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79"/>
                      <a:gd name="T13" fmla="*/ 0 h 109"/>
                      <a:gd name="T14" fmla="*/ 779 w 779"/>
                      <a:gd name="T15" fmla="*/ 109 h 10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79" h="109">
                        <a:moveTo>
                          <a:pt x="0" y="100"/>
                        </a:moveTo>
                        <a:lnTo>
                          <a:pt x="0" y="109"/>
                        </a:lnTo>
                        <a:lnTo>
                          <a:pt x="779" y="7"/>
                        </a:lnTo>
                        <a:lnTo>
                          <a:pt x="779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357" name="Freeform 288"/>
                  <p:cNvSpPr>
                    <a:spLocks/>
                  </p:cNvSpPr>
                  <p:nvPr/>
                </p:nvSpPr>
                <p:spPr bwMode="auto">
                  <a:xfrm>
                    <a:off x="1775" y="2472"/>
                    <a:ext cx="837" cy="110"/>
                  </a:xfrm>
                  <a:custGeom>
                    <a:avLst/>
                    <a:gdLst>
                      <a:gd name="T0" fmla="*/ 0 w 837"/>
                      <a:gd name="T1" fmla="*/ 98 h 110"/>
                      <a:gd name="T2" fmla="*/ 60 w 837"/>
                      <a:gd name="T3" fmla="*/ 110 h 110"/>
                      <a:gd name="T4" fmla="*/ 837 w 837"/>
                      <a:gd name="T5" fmla="*/ 8 h 110"/>
                      <a:gd name="T6" fmla="*/ 780 w 837"/>
                      <a:gd name="T7" fmla="*/ 0 h 110"/>
                      <a:gd name="T8" fmla="*/ 0 w 837"/>
                      <a:gd name="T9" fmla="*/ 98 h 11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37"/>
                      <a:gd name="T16" fmla="*/ 0 h 110"/>
                      <a:gd name="T17" fmla="*/ 837 w 837"/>
                      <a:gd name="T18" fmla="*/ 110 h 11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37" h="110">
                        <a:moveTo>
                          <a:pt x="0" y="98"/>
                        </a:moveTo>
                        <a:lnTo>
                          <a:pt x="60" y="110"/>
                        </a:lnTo>
                        <a:lnTo>
                          <a:pt x="837" y="8"/>
                        </a:lnTo>
                        <a:lnTo>
                          <a:pt x="780" y="0"/>
                        </a:lnTo>
                        <a:lnTo>
                          <a:pt x="0" y="9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358" name="Freeform 289"/>
                  <p:cNvSpPr>
                    <a:spLocks/>
                  </p:cNvSpPr>
                  <p:nvPr/>
                </p:nvSpPr>
                <p:spPr bwMode="auto">
                  <a:xfrm>
                    <a:off x="1806" y="2387"/>
                    <a:ext cx="780" cy="190"/>
                  </a:xfrm>
                  <a:custGeom>
                    <a:avLst/>
                    <a:gdLst>
                      <a:gd name="T0" fmla="*/ 0 w 780"/>
                      <a:gd name="T1" fmla="*/ 82 h 190"/>
                      <a:gd name="T2" fmla="*/ 0 w 780"/>
                      <a:gd name="T3" fmla="*/ 190 h 190"/>
                      <a:gd name="T4" fmla="*/ 780 w 780"/>
                      <a:gd name="T5" fmla="*/ 88 h 190"/>
                      <a:gd name="T6" fmla="*/ 780 w 780"/>
                      <a:gd name="T7" fmla="*/ 0 h 190"/>
                      <a:gd name="T8" fmla="*/ 0 w 780"/>
                      <a:gd name="T9" fmla="*/ 82 h 1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80"/>
                      <a:gd name="T16" fmla="*/ 0 h 190"/>
                      <a:gd name="T17" fmla="*/ 780 w 780"/>
                      <a:gd name="T18" fmla="*/ 190 h 1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80" h="190">
                        <a:moveTo>
                          <a:pt x="0" y="82"/>
                        </a:moveTo>
                        <a:lnTo>
                          <a:pt x="0" y="190"/>
                        </a:lnTo>
                        <a:lnTo>
                          <a:pt x="780" y="88"/>
                        </a:lnTo>
                        <a:lnTo>
                          <a:pt x="780" y="0"/>
                        </a:lnTo>
                        <a:lnTo>
                          <a:pt x="0" y="8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359" name="Freeform 290"/>
                  <p:cNvSpPr>
                    <a:spLocks/>
                  </p:cNvSpPr>
                  <p:nvPr/>
                </p:nvSpPr>
                <p:spPr bwMode="auto">
                  <a:xfrm>
                    <a:off x="1838" y="2384"/>
                    <a:ext cx="779" cy="87"/>
                  </a:xfrm>
                  <a:custGeom>
                    <a:avLst/>
                    <a:gdLst>
                      <a:gd name="T0" fmla="*/ 0 w 779"/>
                      <a:gd name="T1" fmla="*/ 76 h 87"/>
                      <a:gd name="T2" fmla="*/ 0 w 779"/>
                      <a:gd name="T3" fmla="*/ 87 h 87"/>
                      <a:gd name="T4" fmla="*/ 779 w 779"/>
                      <a:gd name="T5" fmla="*/ 5 h 87"/>
                      <a:gd name="T6" fmla="*/ 779 w 779"/>
                      <a:gd name="T7" fmla="*/ 0 h 8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79"/>
                      <a:gd name="T13" fmla="*/ 0 h 87"/>
                      <a:gd name="T14" fmla="*/ 779 w 779"/>
                      <a:gd name="T15" fmla="*/ 87 h 8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79" h="87">
                        <a:moveTo>
                          <a:pt x="0" y="76"/>
                        </a:moveTo>
                        <a:lnTo>
                          <a:pt x="0" y="87"/>
                        </a:lnTo>
                        <a:lnTo>
                          <a:pt x="779" y="5"/>
                        </a:lnTo>
                        <a:lnTo>
                          <a:pt x="779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360" name="Freeform 291"/>
                  <p:cNvSpPr>
                    <a:spLocks/>
                  </p:cNvSpPr>
                  <p:nvPr/>
                </p:nvSpPr>
                <p:spPr bwMode="auto">
                  <a:xfrm>
                    <a:off x="1775" y="2375"/>
                    <a:ext cx="843" cy="85"/>
                  </a:xfrm>
                  <a:custGeom>
                    <a:avLst/>
                    <a:gdLst>
                      <a:gd name="T0" fmla="*/ 0 w 843"/>
                      <a:gd name="T1" fmla="*/ 78 h 85"/>
                      <a:gd name="T2" fmla="*/ 60 w 843"/>
                      <a:gd name="T3" fmla="*/ 85 h 85"/>
                      <a:gd name="T4" fmla="*/ 843 w 843"/>
                      <a:gd name="T5" fmla="*/ 6 h 85"/>
                      <a:gd name="T6" fmla="*/ 786 w 843"/>
                      <a:gd name="T7" fmla="*/ 0 h 85"/>
                      <a:gd name="T8" fmla="*/ 0 w 843"/>
                      <a:gd name="T9" fmla="*/ 78 h 8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3"/>
                      <a:gd name="T16" fmla="*/ 0 h 85"/>
                      <a:gd name="T17" fmla="*/ 843 w 843"/>
                      <a:gd name="T18" fmla="*/ 85 h 8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3" h="85">
                        <a:moveTo>
                          <a:pt x="0" y="78"/>
                        </a:moveTo>
                        <a:lnTo>
                          <a:pt x="60" y="85"/>
                        </a:lnTo>
                        <a:lnTo>
                          <a:pt x="843" y="6"/>
                        </a:lnTo>
                        <a:lnTo>
                          <a:pt x="786" y="0"/>
                        </a:lnTo>
                        <a:lnTo>
                          <a:pt x="0" y="78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361" name="Freeform 292"/>
                  <p:cNvSpPr>
                    <a:spLocks/>
                  </p:cNvSpPr>
                  <p:nvPr/>
                </p:nvSpPr>
                <p:spPr bwMode="auto">
                  <a:xfrm>
                    <a:off x="1775" y="2454"/>
                    <a:ext cx="60" cy="137"/>
                  </a:xfrm>
                  <a:custGeom>
                    <a:avLst/>
                    <a:gdLst>
                      <a:gd name="T0" fmla="*/ 0 w 60"/>
                      <a:gd name="T1" fmla="*/ 0 h 137"/>
                      <a:gd name="T2" fmla="*/ 60 w 60"/>
                      <a:gd name="T3" fmla="*/ 6 h 137"/>
                      <a:gd name="T4" fmla="*/ 60 w 60"/>
                      <a:gd name="T5" fmla="*/ 17 h 137"/>
                      <a:gd name="T6" fmla="*/ 31 w 60"/>
                      <a:gd name="T7" fmla="*/ 15 h 137"/>
                      <a:gd name="T8" fmla="*/ 31 w 60"/>
                      <a:gd name="T9" fmla="*/ 122 h 137"/>
                      <a:gd name="T10" fmla="*/ 58 w 60"/>
                      <a:gd name="T11" fmla="*/ 126 h 137"/>
                      <a:gd name="T12" fmla="*/ 58 w 60"/>
                      <a:gd name="T13" fmla="*/ 137 h 137"/>
                      <a:gd name="T14" fmla="*/ 0 w 60"/>
                      <a:gd name="T15" fmla="*/ 128 h 137"/>
                      <a:gd name="T16" fmla="*/ 0 w 60"/>
                      <a:gd name="T17" fmla="*/ 117 h 137"/>
                      <a:gd name="T18" fmla="*/ 24 w 60"/>
                      <a:gd name="T19" fmla="*/ 120 h 137"/>
                      <a:gd name="T20" fmla="*/ 24 w 60"/>
                      <a:gd name="T21" fmla="*/ 13 h 137"/>
                      <a:gd name="T22" fmla="*/ 0 w 60"/>
                      <a:gd name="T23" fmla="*/ 11 h 137"/>
                      <a:gd name="T24" fmla="*/ 0 w 60"/>
                      <a:gd name="T25" fmla="*/ 0 h 13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0"/>
                      <a:gd name="T40" fmla="*/ 0 h 137"/>
                      <a:gd name="T41" fmla="*/ 60 w 60"/>
                      <a:gd name="T42" fmla="*/ 137 h 13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0" h="137">
                        <a:moveTo>
                          <a:pt x="0" y="0"/>
                        </a:moveTo>
                        <a:lnTo>
                          <a:pt x="60" y="6"/>
                        </a:lnTo>
                        <a:lnTo>
                          <a:pt x="60" y="17"/>
                        </a:lnTo>
                        <a:lnTo>
                          <a:pt x="31" y="15"/>
                        </a:lnTo>
                        <a:lnTo>
                          <a:pt x="31" y="122"/>
                        </a:lnTo>
                        <a:lnTo>
                          <a:pt x="58" y="126"/>
                        </a:lnTo>
                        <a:lnTo>
                          <a:pt x="58" y="137"/>
                        </a:lnTo>
                        <a:lnTo>
                          <a:pt x="0" y="128"/>
                        </a:lnTo>
                        <a:lnTo>
                          <a:pt x="0" y="117"/>
                        </a:lnTo>
                        <a:lnTo>
                          <a:pt x="24" y="120"/>
                        </a:lnTo>
                        <a:lnTo>
                          <a:pt x="24" y="13"/>
                        </a:lnTo>
                        <a:lnTo>
                          <a:pt x="0" y="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621" name="Group 293"/>
                <p:cNvGrpSpPr>
                  <a:grpSpLocks/>
                </p:cNvGrpSpPr>
                <p:nvPr/>
              </p:nvGrpSpPr>
              <p:grpSpPr bwMode="auto">
                <a:xfrm>
                  <a:off x="2566" y="2397"/>
                  <a:ext cx="42" cy="55"/>
                  <a:chOff x="2633" y="2614"/>
                  <a:chExt cx="61" cy="80"/>
                </a:xfrm>
              </p:grpSpPr>
              <p:grpSp>
                <p:nvGrpSpPr>
                  <p:cNvPr id="10622" name="Group 294"/>
                  <p:cNvGrpSpPr>
                    <a:grpSpLocks/>
                  </p:cNvGrpSpPr>
                  <p:nvPr/>
                </p:nvGrpSpPr>
                <p:grpSpPr bwMode="auto">
                  <a:xfrm>
                    <a:off x="2633" y="2614"/>
                    <a:ext cx="61" cy="80"/>
                    <a:chOff x="2569" y="2980"/>
                    <a:chExt cx="50" cy="76"/>
                  </a:xfrm>
                </p:grpSpPr>
                <p:sp>
                  <p:nvSpPr>
                    <p:cNvPr id="11354" name="Freeform 295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355" name="Freeform 296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623" name="Group 297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6" cy="50"/>
                    <a:chOff x="2649" y="2633"/>
                    <a:chExt cx="16" cy="50"/>
                  </a:xfrm>
                </p:grpSpPr>
                <p:grpSp>
                  <p:nvGrpSpPr>
                    <p:cNvPr id="10624" name="Group 2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1352" name="Oval 29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353" name="Oval 300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625" name="Group 3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1350" name="Oval 30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351" name="Oval 30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626" name="Group 30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1348" name="Oval 305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349" name="Oval 30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0627" name="Group 307"/>
                <p:cNvGrpSpPr>
                  <a:grpSpLocks/>
                </p:cNvGrpSpPr>
                <p:nvPr/>
              </p:nvGrpSpPr>
              <p:grpSpPr bwMode="auto">
                <a:xfrm>
                  <a:off x="1783" y="2478"/>
                  <a:ext cx="51" cy="62"/>
                  <a:chOff x="1714" y="2755"/>
                  <a:chExt cx="70" cy="92"/>
                </a:xfrm>
              </p:grpSpPr>
              <p:grpSp>
                <p:nvGrpSpPr>
                  <p:cNvPr id="10628" name="Group 308"/>
                  <p:cNvGrpSpPr>
                    <a:grpSpLocks/>
                  </p:cNvGrpSpPr>
                  <p:nvPr/>
                </p:nvGrpSpPr>
                <p:grpSpPr bwMode="auto">
                  <a:xfrm>
                    <a:off x="1714" y="2755"/>
                    <a:ext cx="70" cy="92"/>
                    <a:chOff x="2569" y="2980"/>
                    <a:chExt cx="50" cy="76"/>
                  </a:xfrm>
                </p:grpSpPr>
                <p:sp>
                  <p:nvSpPr>
                    <p:cNvPr id="11341" name="Freeform 309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342" name="Freeform 310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629" name="Group 311"/>
                  <p:cNvGrpSpPr>
                    <a:grpSpLocks/>
                  </p:cNvGrpSpPr>
                  <p:nvPr/>
                </p:nvGrpSpPr>
                <p:grpSpPr bwMode="auto">
                  <a:xfrm>
                    <a:off x="1758" y="2771"/>
                    <a:ext cx="19" cy="57"/>
                    <a:chOff x="2649" y="2633"/>
                    <a:chExt cx="16" cy="50"/>
                  </a:xfrm>
                </p:grpSpPr>
                <p:grpSp>
                  <p:nvGrpSpPr>
                    <p:cNvPr id="10630" name="Group 3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1339" name="Oval 31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340" name="Oval 314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631" name="Group 3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1337" name="Oval 31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338" name="Oval 317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632" name="Group 3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1335" name="Oval 31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336" name="Oval 320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</p:grpSp>
          <p:grpSp>
            <p:nvGrpSpPr>
              <p:cNvPr id="10639" name="Group 321"/>
              <p:cNvGrpSpPr>
                <a:grpSpLocks/>
              </p:cNvGrpSpPr>
              <p:nvPr/>
            </p:nvGrpSpPr>
            <p:grpSpPr bwMode="auto">
              <a:xfrm>
                <a:off x="2110" y="2405"/>
                <a:ext cx="845" cy="232"/>
                <a:chOff x="2110" y="2405"/>
                <a:chExt cx="845" cy="232"/>
              </a:xfrm>
            </p:grpSpPr>
            <p:grpSp>
              <p:nvGrpSpPr>
                <p:cNvPr id="10640" name="Group 322"/>
                <p:cNvGrpSpPr>
                  <a:grpSpLocks/>
                </p:cNvGrpSpPr>
                <p:nvPr/>
              </p:nvGrpSpPr>
              <p:grpSpPr bwMode="auto">
                <a:xfrm>
                  <a:off x="2110" y="2405"/>
                  <a:ext cx="845" cy="232"/>
                  <a:chOff x="2110" y="2405"/>
                  <a:chExt cx="845" cy="232"/>
                </a:xfrm>
              </p:grpSpPr>
              <p:grpSp>
                <p:nvGrpSpPr>
                  <p:cNvPr id="10641" name="Group 323"/>
                  <p:cNvGrpSpPr>
                    <a:grpSpLocks/>
                  </p:cNvGrpSpPr>
                  <p:nvPr/>
                </p:nvGrpSpPr>
                <p:grpSpPr bwMode="auto">
                  <a:xfrm>
                    <a:off x="2110" y="2405"/>
                    <a:ext cx="845" cy="232"/>
                    <a:chOff x="2110" y="2405"/>
                    <a:chExt cx="845" cy="232"/>
                  </a:xfrm>
                </p:grpSpPr>
                <p:sp>
                  <p:nvSpPr>
                    <p:cNvPr id="11321" name="Freeform 324"/>
                    <p:cNvSpPr>
                      <a:spLocks/>
                    </p:cNvSpPr>
                    <p:nvPr/>
                  </p:nvSpPr>
                  <p:spPr bwMode="auto">
                    <a:xfrm>
                      <a:off x="2179" y="2515"/>
                      <a:ext cx="772" cy="122"/>
                    </a:xfrm>
                    <a:custGeom>
                      <a:avLst/>
                      <a:gdLst>
                        <a:gd name="T0" fmla="*/ 0 w 936"/>
                        <a:gd name="T1" fmla="*/ 27 h 141"/>
                        <a:gd name="T2" fmla="*/ 0 w 936"/>
                        <a:gd name="T3" fmla="*/ 29 h 141"/>
                        <a:gd name="T4" fmla="*/ 112 w 936"/>
                        <a:gd name="T5" fmla="*/ 3 h 141"/>
                        <a:gd name="T6" fmla="*/ 112 w 936"/>
                        <a:gd name="T7" fmla="*/ 0 h 14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936"/>
                        <a:gd name="T13" fmla="*/ 0 h 141"/>
                        <a:gd name="T14" fmla="*/ 936 w 936"/>
                        <a:gd name="T15" fmla="*/ 141 h 141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936" h="141">
                          <a:moveTo>
                            <a:pt x="0" y="132"/>
                          </a:moveTo>
                          <a:lnTo>
                            <a:pt x="0" y="141"/>
                          </a:lnTo>
                          <a:lnTo>
                            <a:pt x="935" y="9"/>
                          </a:lnTo>
                          <a:lnTo>
                            <a:pt x="936" y="0"/>
                          </a:lnTo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322" name="Freeform 325"/>
                    <p:cNvSpPr>
                      <a:spLocks/>
                    </p:cNvSpPr>
                    <p:nvPr/>
                  </p:nvSpPr>
                  <p:spPr bwMode="auto">
                    <a:xfrm>
                      <a:off x="2114" y="2510"/>
                      <a:ext cx="830" cy="117"/>
                    </a:xfrm>
                    <a:custGeom>
                      <a:avLst/>
                      <a:gdLst>
                        <a:gd name="T0" fmla="*/ 0 w 830"/>
                        <a:gd name="T1" fmla="*/ 105 h 117"/>
                        <a:gd name="T2" fmla="*/ 64 w 830"/>
                        <a:gd name="T3" fmla="*/ 117 h 117"/>
                        <a:gd name="T4" fmla="*/ 830 w 830"/>
                        <a:gd name="T5" fmla="*/ 5 h 117"/>
                        <a:gd name="T6" fmla="*/ 772 w 830"/>
                        <a:gd name="T7" fmla="*/ 0 h 117"/>
                        <a:gd name="T8" fmla="*/ 0 w 830"/>
                        <a:gd name="T9" fmla="*/ 105 h 11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30"/>
                        <a:gd name="T16" fmla="*/ 0 h 117"/>
                        <a:gd name="T17" fmla="*/ 830 w 830"/>
                        <a:gd name="T18" fmla="*/ 117 h 11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30" h="117">
                          <a:moveTo>
                            <a:pt x="0" y="105"/>
                          </a:moveTo>
                          <a:lnTo>
                            <a:pt x="64" y="117"/>
                          </a:lnTo>
                          <a:lnTo>
                            <a:pt x="830" y="5"/>
                          </a:lnTo>
                          <a:lnTo>
                            <a:pt x="772" y="0"/>
                          </a:lnTo>
                          <a:lnTo>
                            <a:pt x="0" y="105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1C1C1C"/>
                        </a:gs>
                        <a:gs pos="100000">
                          <a:srgbClr val="EAEAEA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323" name="Freeform 326"/>
                    <p:cNvSpPr>
                      <a:spLocks/>
                    </p:cNvSpPr>
                    <p:nvPr/>
                  </p:nvSpPr>
                  <p:spPr bwMode="auto">
                    <a:xfrm>
                      <a:off x="2145" y="2417"/>
                      <a:ext cx="771" cy="204"/>
                    </a:xfrm>
                    <a:custGeom>
                      <a:avLst/>
                      <a:gdLst>
                        <a:gd name="T0" fmla="*/ 0 w 771"/>
                        <a:gd name="T1" fmla="*/ 94 h 204"/>
                        <a:gd name="T2" fmla="*/ 0 w 771"/>
                        <a:gd name="T3" fmla="*/ 204 h 204"/>
                        <a:gd name="T4" fmla="*/ 771 w 771"/>
                        <a:gd name="T5" fmla="*/ 99 h 204"/>
                        <a:gd name="T6" fmla="*/ 771 w 771"/>
                        <a:gd name="T7" fmla="*/ 0 h 204"/>
                        <a:gd name="T8" fmla="*/ 0 w 771"/>
                        <a:gd name="T9" fmla="*/ 94 h 20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71"/>
                        <a:gd name="T16" fmla="*/ 0 h 204"/>
                        <a:gd name="T17" fmla="*/ 771 w 771"/>
                        <a:gd name="T18" fmla="*/ 204 h 20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71" h="204">
                          <a:moveTo>
                            <a:pt x="0" y="94"/>
                          </a:moveTo>
                          <a:lnTo>
                            <a:pt x="0" y="204"/>
                          </a:lnTo>
                          <a:lnTo>
                            <a:pt x="771" y="99"/>
                          </a:lnTo>
                          <a:lnTo>
                            <a:pt x="771" y="0"/>
                          </a:lnTo>
                          <a:lnTo>
                            <a:pt x="0" y="94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242424"/>
                        </a:gs>
                        <a:gs pos="100000">
                          <a:srgbClr val="EAEAEA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324" name="Freeform 327"/>
                    <p:cNvSpPr>
                      <a:spLocks/>
                    </p:cNvSpPr>
                    <p:nvPr/>
                  </p:nvSpPr>
                  <p:spPr bwMode="auto">
                    <a:xfrm>
                      <a:off x="2178" y="2414"/>
                      <a:ext cx="774" cy="102"/>
                    </a:xfrm>
                    <a:custGeom>
                      <a:avLst/>
                      <a:gdLst>
                        <a:gd name="T0" fmla="*/ 0 w 774"/>
                        <a:gd name="T1" fmla="*/ 90 h 102"/>
                        <a:gd name="T2" fmla="*/ 0 w 774"/>
                        <a:gd name="T3" fmla="*/ 102 h 102"/>
                        <a:gd name="T4" fmla="*/ 774 w 774"/>
                        <a:gd name="T5" fmla="*/ 6 h 102"/>
                        <a:gd name="T6" fmla="*/ 774 w 774"/>
                        <a:gd name="T7" fmla="*/ 0 h 10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774"/>
                        <a:gd name="T13" fmla="*/ 0 h 102"/>
                        <a:gd name="T14" fmla="*/ 774 w 774"/>
                        <a:gd name="T15" fmla="*/ 102 h 10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774" h="102">
                          <a:moveTo>
                            <a:pt x="0" y="90"/>
                          </a:moveTo>
                          <a:lnTo>
                            <a:pt x="0" y="102"/>
                          </a:lnTo>
                          <a:lnTo>
                            <a:pt x="774" y="6"/>
                          </a:lnTo>
                          <a:lnTo>
                            <a:pt x="774" y="0"/>
                          </a:lnTo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325" name="Freeform 328"/>
                    <p:cNvSpPr>
                      <a:spLocks/>
                    </p:cNvSpPr>
                    <p:nvPr/>
                  </p:nvSpPr>
                  <p:spPr bwMode="auto">
                    <a:xfrm>
                      <a:off x="2111" y="2405"/>
                      <a:ext cx="844" cy="97"/>
                    </a:xfrm>
                    <a:custGeom>
                      <a:avLst/>
                      <a:gdLst>
                        <a:gd name="T0" fmla="*/ 0 w 844"/>
                        <a:gd name="T1" fmla="*/ 87 h 97"/>
                        <a:gd name="T2" fmla="*/ 67 w 844"/>
                        <a:gd name="T3" fmla="*/ 97 h 97"/>
                        <a:gd name="T4" fmla="*/ 844 w 844"/>
                        <a:gd name="T5" fmla="*/ 6 h 97"/>
                        <a:gd name="T6" fmla="*/ 772 w 844"/>
                        <a:gd name="T7" fmla="*/ 0 h 97"/>
                        <a:gd name="T8" fmla="*/ 0 w 844"/>
                        <a:gd name="T9" fmla="*/ 87 h 9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4"/>
                        <a:gd name="T16" fmla="*/ 0 h 97"/>
                        <a:gd name="T17" fmla="*/ 844 w 844"/>
                        <a:gd name="T18" fmla="*/ 97 h 9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4" h="97">
                          <a:moveTo>
                            <a:pt x="0" y="87"/>
                          </a:moveTo>
                          <a:lnTo>
                            <a:pt x="67" y="97"/>
                          </a:lnTo>
                          <a:lnTo>
                            <a:pt x="844" y="6"/>
                          </a:lnTo>
                          <a:lnTo>
                            <a:pt x="772" y="0"/>
                          </a:lnTo>
                          <a:lnTo>
                            <a:pt x="0" y="87"/>
                          </a:lnTo>
                          <a:close/>
                        </a:path>
                      </a:pathLst>
                    </a:custGeom>
                    <a:solidFill>
                      <a:srgbClr val="EAEAEA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326" name="Freeform 329"/>
                    <p:cNvSpPr>
                      <a:spLocks/>
                    </p:cNvSpPr>
                    <p:nvPr/>
                  </p:nvSpPr>
                  <p:spPr bwMode="auto">
                    <a:xfrm>
                      <a:off x="2110" y="2495"/>
                      <a:ext cx="67" cy="141"/>
                    </a:xfrm>
                    <a:custGeom>
                      <a:avLst/>
                      <a:gdLst>
                        <a:gd name="T0" fmla="*/ 0 w 67"/>
                        <a:gd name="T1" fmla="*/ 0 h 141"/>
                        <a:gd name="T2" fmla="*/ 67 w 67"/>
                        <a:gd name="T3" fmla="*/ 9 h 141"/>
                        <a:gd name="T4" fmla="*/ 67 w 67"/>
                        <a:gd name="T5" fmla="*/ 21 h 141"/>
                        <a:gd name="T6" fmla="*/ 35 w 67"/>
                        <a:gd name="T7" fmla="*/ 15 h 141"/>
                        <a:gd name="T8" fmla="*/ 35 w 67"/>
                        <a:gd name="T9" fmla="*/ 126 h 141"/>
                        <a:gd name="T10" fmla="*/ 67 w 67"/>
                        <a:gd name="T11" fmla="*/ 130 h 141"/>
                        <a:gd name="T12" fmla="*/ 67 w 67"/>
                        <a:gd name="T13" fmla="*/ 141 h 141"/>
                        <a:gd name="T14" fmla="*/ 0 w 67"/>
                        <a:gd name="T15" fmla="*/ 130 h 141"/>
                        <a:gd name="T16" fmla="*/ 1 w 67"/>
                        <a:gd name="T17" fmla="*/ 120 h 141"/>
                        <a:gd name="T18" fmla="*/ 28 w 67"/>
                        <a:gd name="T19" fmla="*/ 124 h 141"/>
                        <a:gd name="T20" fmla="*/ 28 w 67"/>
                        <a:gd name="T21" fmla="*/ 13 h 141"/>
                        <a:gd name="T22" fmla="*/ 1 w 67"/>
                        <a:gd name="T23" fmla="*/ 9 h 141"/>
                        <a:gd name="T24" fmla="*/ 0 w 67"/>
                        <a:gd name="T25" fmla="*/ 0 h 141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67"/>
                        <a:gd name="T40" fmla="*/ 0 h 141"/>
                        <a:gd name="T41" fmla="*/ 67 w 67"/>
                        <a:gd name="T42" fmla="*/ 141 h 141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67" h="141">
                          <a:moveTo>
                            <a:pt x="0" y="0"/>
                          </a:moveTo>
                          <a:lnTo>
                            <a:pt x="67" y="9"/>
                          </a:lnTo>
                          <a:lnTo>
                            <a:pt x="67" y="21"/>
                          </a:lnTo>
                          <a:lnTo>
                            <a:pt x="35" y="15"/>
                          </a:lnTo>
                          <a:lnTo>
                            <a:pt x="35" y="126"/>
                          </a:lnTo>
                          <a:lnTo>
                            <a:pt x="67" y="130"/>
                          </a:lnTo>
                          <a:lnTo>
                            <a:pt x="67" y="141"/>
                          </a:lnTo>
                          <a:lnTo>
                            <a:pt x="0" y="130"/>
                          </a:lnTo>
                          <a:lnTo>
                            <a:pt x="1" y="120"/>
                          </a:lnTo>
                          <a:lnTo>
                            <a:pt x="28" y="124"/>
                          </a:lnTo>
                          <a:lnTo>
                            <a:pt x="28" y="13"/>
                          </a:lnTo>
                          <a:lnTo>
                            <a:pt x="1" y="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D4D4D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656" name="Group 330"/>
                  <p:cNvGrpSpPr>
                    <a:grpSpLocks/>
                  </p:cNvGrpSpPr>
                  <p:nvPr/>
                </p:nvGrpSpPr>
                <p:grpSpPr bwMode="auto">
                  <a:xfrm>
                    <a:off x="2896" y="2437"/>
                    <a:ext cx="13" cy="47"/>
                    <a:chOff x="1394" y="2884"/>
                    <a:chExt cx="15" cy="54"/>
                  </a:xfrm>
                </p:grpSpPr>
                <p:sp>
                  <p:nvSpPr>
                    <p:cNvPr id="11315" name="Oval 331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1394" y="2884"/>
                      <a:ext cx="10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316" name="Oval 332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1398" y="2886"/>
                      <a:ext cx="10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317" name="Oval 333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1395" y="2904"/>
                      <a:ext cx="10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318" name="Oval 334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1399" y="2906"/>
                      <a:ext cx="10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319" name="Oval 335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1395" y="2924"/>
                      <a:ext cx="10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320" name="Oval 336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1399" y="2926"/>
                      <a:ext cx="10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</p:grpSp>
            <p:grpSp>
              <p:nvGrpSpPr>
                <p:cNvPr id="10657" name="Group 337"/>
                <p:cNvGrpSpPr>
                  <a:grpSpLocks/>
                </p:cNvGrpSpPr>
                <p:nvPr/>
              </p:nvGrpSpPr>
              <p:grpSpPr bwMode="auto">
                <a:xfrm>
                  <a:off x="2159" y="2528"/>
                  <a:ext cx="11" cy="45"/>
                  <a:chOff x="1287" y="2881"/>
                  <a:chExt cx="20" cy="77"/>
                </a:xfrm>
              </p:grpSpPr>
              <p:sp>
                <p:nvSpPr>
                  <p:cNvPr id="11307" name="Oval 338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87" y="2881"/>
                    <a:ext cx="14" cy="18"/>
                  </a:xfrm>
                  <a:prstGeom prst="ellipse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1308" name="Oval 339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92" y="2883"/>
                    <a:ext cx="14" cy="18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1309" name="Oval 340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88" y="2910"/>
                    <a:ext cx="14" cy="17"/>
                  </a:xfrm>
                  <a:prstGeom prst="ellipse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1310" name="Oval 341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93" y="2912"/>
                    <a:ext cx="14" cy="17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1311" name="Oval 342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88" y="2938"/>
                    <a:ext cx="14" cy="18"/>
                  </a:xfrm>
                  <a:prstGeom prst="ellipse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1312" name="Oval 343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93" y="2940"/>
                    <a:ext cx="14" cy="18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10658" name="Group 344"/>
              <p:cNvGrpSpPr>
                <a:grpSpLocks/>
              </p:cNvGrpSpPr>
              <p:nvPr/>
            </p:nvGrpSpPr>
            <p:grpSpPr bwMode="auto">
              <a:xfrm>
                <a:off x="2414" y="2429"/>
                <a:ext cx="820" cy="251"/>
                <a:chOff x="2414" y="2429"/>
                <a:chExt cx="820" cy="251"/>
              </a:xfrm>
            </p:grpSpPr>
            <p:grpSp>
              <p:nvGrpSpPr>
                <p:cNvPr id="10659" name="Group 345"/>
                <p:cNvGrpSpPr>
                  <a:grpSpLocks/>
                </p:cNvGrpSpPr>
                <p:nvPr/>
              </p:nvGrpSpPr>
              <p:grpSpPr bwMode="auto">
                <a:xfrm>
                  <a:off x="2414" y="2429"/>
                  <a:ext cx="820" cy="251"/>
                  <a:chOff x="2414" y="2429"/>
                  <a:chExt cx="820" cy="251"/>
                </a:xfrm>
              </p:grpSpPr>
              <p:sp>
                <p:nvSpPr>
                  <p:cNvPr id="11299" name="Freeform 346"/>
                  <p:cNvSpPr>
                    <a:spLocks/>
                  </p:cNvSpPr>
                  <p:nvPr/>
                </p:nvSpPr>
                <p:spPr bwMode="auto">
                  <a:xfrm>
                    <a:off x="2481" y="2545"/>
                    <a:ext cx="746" cy="135"/>
                  </a:xfrm>
                  <a:custGeom>
                    <a:avLst/>
                    <a:gdLst>
                      <a:gd name="T0" fmla="*/ 0 w 746"/>
                      <a:gd name="T1" fmla="*/ 125 h 135"/>
                      <a:gd name="T2" fmla="*/ 0 w 746"/>
                      <a:gd name="T3" fmla="*/ 135 h 135"/>
                      <a:gd name="T4" fmla="*/ 746 w 746"/>
                      <a:gd name="T5" fmla="*/ 8 h 135"/>
                      <a:gd name="T6" fmla="*/ 746 w 746"/>
                      <a:gd name="T7" fmla="*/ 0 h 13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46"/>
                      <a:gd name="T13" fmla="*/ 0 h 135"/>
                      <a:gd name="T14" fmla="*/ 746 w 746"/>
                      <a:gd name="T15" fmla="*/ 135 h 13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46" h="135">
                        <a:moveTo>
                          <a:pt x="0" y="125"/>
                        </a:moveTo>
                        <a:lnTo>
                          <a:pt x="0" y="135"/>
                        </a:lnTo>
                        <a:lnTo>
                          <a:pt x="746" y="8"/>
                        </a:lnTo>
                        <a:lnTo>
                          <a:pt x="746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300" name="Freeform 347"/>
                  <p:cNvSpPr>
                    <a:spLocks/>
                  </p:cNvSpPr>
                  <p:nvPr/>
                </p:nvSpPr>
                <p:spPr bwMode="auto">
                  <a:xfrm>
                    <a:off x="2414" y="2543"/>
                    <a:ext cx="811" cy="127"/>
                  </a:xfrm>
                  <a:custGeom>
                    <a:avLst/>
                    <a:gdLst>
                      <a:gd name="T0" fmla="*/ 0 w 811"/>
                      <a:gd name="T1" fmla="*/ 118 h 127"/>
                      <a:gd name="T2" fmla="*/ 64 w 811"/>
                      <a:gd name="T3" fmla="*/ 127 h 127"/>
                      <a:gd name="T4" fmla="*/ 811 w 811"/>
                      <a:gd name="T5" fmla="*/ 4 h 127"/>
                      <a:gd name="T6" fmla="*/ 753 w 811"/>
                      <a:gd name="T7" fmla="*/ 0 h 127"/>
                      <a:gd name="T8" fmla="*/ 0 w 811"/>
                      <a:gd name="T9" fmla="*/ 118 h 1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11"/>
                      <a:gd name="T16" fmla="*/ 0 h 127"/>
                      <a:gd name="T17" fmla="*/ 811 w 811"/>
                      <a:gd name="T18" fmla="*/ 127 h 1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11" h="127">
                        <a:moveTo>
                          <a:pt x="0" y="118"/>
                        </a:moveTo>
                        <a:lnTo>
                          <a:pt x="64" y="127"/>
                        </a:lnTo>
                        <a:lnTo>
                          <a:pt x="811" y="4"/>
                        </a:lnTo>
                        <a:lnTo>
                          <a:pt x="753" y="0"/>
                        </a:lnTo>
                        <a:lnTo>
                          <a:pt x="0" y="11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301" name="Freeform 348"/>
                  <p:cNvSpPr>
                    <a:spLocks/>
                  </p:cNvSpPr>
                  <p:nvPr/>
                </p:nvSpPr>
                <p:spPr bwMode="auto">
                  <a:xfrm>
                    <a:off x="2445" y="2444"/>
                    <a:ext cx="755" cy="223"/>
                  </a:xfrm>
                  <a:custGeom>
                    <a:avLst/>
                    <a:gdLst>
                      <a:gd name="T0" fmla="*/ 0 w 755"/>
                      <a:gd name="T1" fmla="*/ 97 h 223"/>
                      <a:gd name="T2" fmla="*/ 0 w 755"/>
                      <a:gd name="T3" fmla="*/ 223 h 223"/>
                      <a:gd name="T4" fmla="*/ 753 w 755"/>
                      <a:gd name="T5" fmla="*/ 97 h 223"/>
                      <a:gd name="T6" fmla="*/ 755 w 755"/>
                      <a:gd name="T7" fmla="*/ 0 h 223"/>
                      <a:gd name="T8" fmla="*/ 0 w 755"/>
                      <a:gd name="T9" fmla="*/ 97 h 22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55"/>
                      <a:gd name="T16" fmla="*/ 0 h 223"/>
                      <a:gd name="T17" fmla="*/ 755 w 755"/>
                      <a:gd name="T18" fmla="*/ 223 h 22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55" h="223">
                        <a:moveTo>
                          <a:pt x="0" y="97"/>
                        </a:moveTo>
                        <a:lnTo>
                          <a:pt x="0" y="223"/>
                        </a:lnTo>
                        <a:lnTo>
                          <a:pt x="753" y="97"/>
                        </a:lnTo>
                        <a:lnTo>
                          <a:pt x="755" y="0"/>
                        </a:lnTo>
                        <a:lnTo>
                          <a:pt x="0" y="9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302" name="Freeform 349"/>
                  <p:cNvSpPr>
                    <a:spLocks/>
                  </p:cNvSpPr>
                  <p:nvPr/>
                </p:nvSpPr>
                <p:spPr bwMode="auto">
                  <a:xfrm>
                    <a:off x="2483" y="2436"/>
                    <a:ext cx="745" cy="110"/>
                  </a:xfrm>
                  <a:custGeom>
                    <a:avLst/>
                    <a:gdLst>
                      <a:gd name="T0" fmla="*/ 0 w 745"/>
                      <a:gd name="T1" fmla="*/ 102 h 110"/>
                      <a:gd name="T2" fmla="*/ 0 w 745"/>
                      <a:gd name="T3" fmla="*/ 110 h 110"/>
                      <a:gd name="T4" fmla="*/ 745 w 745"/>
                      <a:gd name="T5" fmla="*/ 9 h 110"/>
                      <a:gd name="T6" fmla="*/ 745 w 745"/>
                      <a:gd name="T7" fmla="*/ 0 h 11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45"/>
                      <a:gd name="T13" fmla="*/ 0 h 110"/>
                      <a:gd name="T14" fmla="*/ 745 w 745"/>
                      <a:gd name="T15" fmla="*/ 110 h 11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45" h="110">
                        <a:moveTo>
                          <a:pt x="0" y="102"/>
                        </a:moveTo>
                        <a:lnTo>
                          <a:pt x="0" y="110"/>
                        </a:lnTo>
                        <a:lnTo>
                          <a:pt x="745" y="9"/>
                        </a:lnTo>
                        <a:lnTo>
                          <a:pt x="745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303" name="Freeform 350"/>
                  <p:cNvSpPr>
                    <a:spLocks/>
                  </p:cNvSpPr>
                  <p:nvPr/>
                </p:nvSpPr>
                <p:spPr bwMode="auto">
                  <a:xfrm>
                    <a:off x="2415" y="2429"/>
                    <a:ext cx="819" cy="106"/>
                  </a:xfrm>
                  <a:custGeom>
                    <a:avLst/>
                    <a:gdLst>
                      <a:gd name="T0" fmla="*/ 0 w 819"/>
                      <a:gd name="T1" fmla="*/ 97 h 106"/>
                      <a:gd name="T2" fmla="*/ 73 w 819"/>
                      <a:gd name="T3" fmla="*/ 106 h 106"/>
                      <a:gd name="T4" fmla="*/ 819 w 819"/>
                      <a:gd name="T5" fmla="*/ 6 h 106"/>
                      <a:gd name="T6" fmla="*/ 754 w 819"/>
                      <a:gd name="T7" fmla="*/ 0 h 106"/>
                      <a:gd name="T8" fmla="*/ 0 w 819"/>
                      <a:gd name="T9" fmla="*/ 97 h 10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19"/>
                      <a:gd name="T16" fmla="*/ 0 h 106"/>
                      <a:gd name="T17" fmla="*/ 819 w 819"/>
                      <a:gd name="T18" fmla="*/ 106 h 10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19" h="106">
                        <a:moveTo>
                          <a:pt x="0" y="97"/>
                        </a:moveTo>
                        <a:lnTo>
                          <a:pt x="73" y="106"/>
                        </a:lnTo>
                        <a:lnTo>
                          <a:pt x="819" y="6"/>
                        </a:lnTo>
                        <a:lnTo>
                          <a:pt x="754" y="0"/>
                        </a:lnTo>
                        <a:lnTo>
                          <a:pt x="0" y="97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304" name="Freeform 351"/>
                  <p:cNvSpPr>
                    <a:spLocks/>
                  </p:cNvSpPr>
                  <p:nvPr/>
                </p:nvSpPr>
                <p:spPr bwMode="auto">
                  <a:xfrm>
                    <a:off x="2414" y="2527"/>
                    <a:ext cx="66" cy="151"/>
                  </a:xfrm>
                  <a:custGeom>
                    <a:avLst/>
                    <a:gdLst>
                      <a:gd name="T0" fmla="*/ 0 w 66"/>
                      <a:gd name="T1" fmla="*/ 0 h 151"/>
                      <a:gd name="T2" fmla="*/ 66 w 66"/>
                      <a:gd name="T3" fmla="*/ 10 h 151"/>
                      <a:gd name="T4" fmla="*/ 66 w 66"/>
                      <a:gd name="T5" fmla="*/ 20 h 151"/>
                      <a:gd name="T6" fmla="*/ 32 w 66"/>
                      <a:gd name="T7" fmla="*/ 15 h 151"/>
                      <a:gd name="T8" fmla="*/ 32 w 66"/>
                      <a:gd name="T9" fmla="*/ 137 h 151"/>
                      <a:gd name="T10" fmla="*/ 66 w 66"/>
                      <a:gd name="T11" fmla="*/ 142 h 151"/>
                      <a:gd name="T12" fmla="*/ 66 w 66"/>
                      <a:gd name="T13" fmla="*/ 151 h 151"/>
                      <a:gd name="T14" fmla="*/ 0 w 66"/>
                      <a:gd name="T15" fmla="*/ 142 h 151"/>
                      <a:gd name="T16" fmla="*/ 0 w 66"/>
                      <a:gd name="T17" fmla="*/ 134 h 151"/>
                      <a:gd name="T18" fmla="*/ 27 w 66"/>
                      <a:gd name="T19" fmla="*/ 137 h 151"/>
                      <a:gd name="T20" fmla="*/ 27 w 66"/>
                      <a:gd name="T21" fmla="*/ 14 h 151"/>
                      <a:gd name="T22" fmla="*/ 0 w 66"/>
                      <a:gd name="T23" fmla="*/ 9 h 151"/>
                      <a:gd name="T24" fmla="*/ 0 w 66"/>
                      <a:gd name="T25" fmla="*/ 0 h 151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6"/>
                      <a:gd name="T40" fmla="*/ 0 h 151"/>
                      <a:gd name="T41" fmla="*/ 66 w 66"/>
                      <a:gd name="T42" fmla="*/ 151 h 151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6" h="151">
                        <a:moveTo>
                          <a:pt x="0" y="0"/>
                        </a:moveTo>
                        <a:lnTo>
                          <a:pt x="66" y="10"/>
                        </a:lnTo>
                        <a:lnTo>
                          <a:pt x="66" y="20"/>
                        </a:lnTo>
                        <a:lnTo>
                          <a:pt x="32" y="15"/>
                        </a:lnTo>
                        <a:lnTo>
                          <a:pt x="32" y="137"/>
                        </a:lnTo>
                        <a:lnTo>
                          <a:pt x="66" y="142"/>
                        </a:lnTo>
                        <a:lnTo>
                          <a:pt x="66" y="151"/>
                        </a:lnTo>
                        <a:lnTo>
                          <a:pt x="0" y="142"/>
                        </a:lnTo>
                        <a:lnTo>
                          <a:pt x="0" y="134"/>
                        </a:lnTo>
                        <a:lnTo>
                          <a:pt x="27" y="137"/>
                        </a:lnTo>
                        <a:lnTo>
                          <a:pt x="27" y="14"/>
                        </a:lnTo>
                        <a:lnTo>
                          <a:pt x="0" y="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660" name="Group 352"/>
                <p:cNvGrpSpPr>
                  <a:grpSpLocks/>
                </p:cNvGrpSpPr>
                <p:nvPr/>
              </p:nvGrpSpPr>
              <p:grpSpPr bwMode="auto">
                <a:xfrm>
                  <a:off x="3174" y="2453"/>
                  <a:ext cx="47" cy="63"/>
                  <a:chOff x="2633" y="2614"/>
                  <a:chExt cx="61" cy="80"/>
                </a:xfrm>
              </p:grpSpPr>
              <p:grpSp>
                <p:nvGrpSpPr>
                  <p:cNvPr id="10661" name="Group 353"/>
                  <p:cNvGrpSpPr>
                    <a:grpSpLocks/>
                  </p:cNvGrpSpPr>
                  <p:nvPr/>
                </p:nvGrpSpPr>
                <p:grpSpPr bwMode="auto">
                  <a:xfrm>
                    <a:off x="2633" y="2614"/>
                    <a:ext cx="61" cy="80"/>
                    <a:chOff x="2569" y="2980"/>
                    <a:chExt cx="50" cy="76"/>
                  </a:xfrm>
                </p:grpSpPr>
                <p:sp>
                  <p:nvSpPr>
                    <p:cNvPr id="11297" name="Freeform 354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298" name="Freeform 355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662" name="Group 356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6" cy="50"/>
                    <a:chOff x="2649" y="2633"/>
                    <a:chExt cx="16" cy="50"/>
                  </a:xfrm>
                </p:grpSpPr>
                <p:grpSp>
                  <p:nvGrpSpPr>
                    <p:cNvPr id="10663" name="Group 3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1295" name="Oval 358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296" name="Oval 35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672" name="Group 3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1293" name="Oval 361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294" name="Oval 36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673" name="Group 3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1291" name="Oval 364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292" name="Oval 365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0674" name="Group 366"/>
                <p:cNvGrpSpPr>
                  <a:grpSpLocks/>
                </p:cNvGrpSpPr>
                <p:nvPr/>
              </p:nvGrpSpPr>
              <p:grpSpPr bwMode="auto">
                <a:xfrm>
                  <a:off x="2423" y="2558"/>
                  <a:ext cx="52" cy="72"/>
                  <a:chOff x="1714" y="2755"/>
                  <a:chExt cx="70" cy="92"/>
                </a:xfrm>
              </p:grpSpPr>
              <p:grpSp>
                <p:nvGrpSpPr>
                  <p:cNvPr id="10675" name="Group 367"/>
                  <p:cNvGrpSpPr>
                    <a:grpSpLocks/>
                  </p:cNvGrpSpPr>
                  <p:nvPr/>
                </p:nvGrpSpPr>
                <p:grpSpPr bwMode="auto">
                  <a:xfrm>
                    <a:off x="1714" y="2755"/>
                    <a:ext cx="70" cy="92"/>
                    <a:chOff x="2569" y="2980"/>
                    <a:chExt cx="50" cy="76"/>
                  </a:xfrm>
                </p:grpSpPr>
                <p:sp>
                  <p:nvSpPr>
                    <p:cNvPr id="11284" name="Freeform 368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285" name="Freeform 369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676" name="Group 370"/>
                  <p:cNvGrpSpPr>
                    <a:grpSpLocks/>
                  </p:cNvGrpSpPr>
                  <p:nvPr/>
                </p:nvGrpSpPr>
                <p:grpSpPr bwMode="auto">
                  <a:xfrm>
                    <a:off x="1758" y="2771"/>
                    <a:ext cx="19" cy="57"/>
                    <a:chOff x="2649" y="2633"/>
                    <a:chExt cx="16" cy="50"/>
                  </a:xfrm>
                </p:grpSpPr>
                <p:grpSp>
                  <p:nvGrpSpPr>
                    <p:cNvPr id="10691" name="Group 3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1282" name="Oval 37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283" name="Oval 37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692" name="Group 3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1280" name="Oval 375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281" name="Oval 37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693" name="Group 3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1278" name="Oval 378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279" name="Oval 37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</p:grpSp>
          <p:grpSp>
            <p:nvGrpSpPr>
              <p:cNvPr id="10694" name="Group 380"/>
              <p:cNvGrpSpPr>
                <a:grpSpLocks/>
              </p:cNvGrpSpPr>
              <p:nvPr/>
            </p:nvGrpSpPr>
            <p:grpSpPr bwMode="auto">
              <a:xfrm>
                <a:off x="2765" y="2458"/>
                <a:ext cx="816" cy="269"/>
                <a:chOff x="2765" y="2458"/>
                <a:chExt cx="816" cy="269"/>
              </a:xfrm>
            </p:grpSpPr>
            <p:grpSp>
              <p:nvGrpSpPr>
                <p:cNvPr id="10695" name="Group 381"/>
                <p:cNvGrpSpPr>
                  <a:grpSpLocks/>
                </p:cNvGrpSpPr>
                <p:nvPr/>
              </p:nvGrpSpPr>
              <p:grpSpPr bwMode="auto">
                <a:xfrm>
                  <a:off x="2765" y="2458"/>
                  <a:ext cx="816" cy="269"/>
                  <a:chOff x="2765" y="2458"/>
                  <a:chExt cx="816" cy="269"/>
                </a:xfrm>
              </p:grpSpPr>
              <p:sp>
                <p:nvSpPr>
                  <p:cNvPr id="11264" name="Freeform 382"/>
                  <p:cNvSpPr>
                    <a:spLocks/>
                  </p:cNvSpPr>
                  <p:nvPr/>
                </p:nvSpPr>
                <p:spPr bwMode="auto">
                  <a:xfrm>
                    <a:off x="2838" y="2581"/>
                    <a:ext cx="735" cy="145"/>
                  </a:xfrm>
                  <a:custGeom>
                    <a:avLst/>
                    <a:gdLst>
                      <a:gd name="T0" fmla="*/ 0 w 735"/>
                      <a:gd name="T1" fmla="*/ 134 h 145"/>
                      <a:gd name="T2" fmla="*/ 0 w 735"/>
                      <a:gd name="T3" fmla="*/ 145 h 145"/>
                      <a:gd name="T4" fmla="*/ 735 w 735"/>
                      <a:gd name="T5" fmla="*/ 8 h 145"/>
                      <a:gd name="T6" fmla="*/ 735 w 735"/>
                      <a:gd name="T7" fmla="*/ 0 h 14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35"/>
                      <a:gd name="T13" fmla="*/ 0 h 145"/>
                      <a:gd name="T14" fmla="*/ 735 w 735"/>
                      <a:gd name="T15" fmla="*/ 145 h 14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35" h="145">
                        <a:moveTo>
                          <a:pt x="0" y="134"/>
                        </a:moveTo>
                        <a:lnTo>
                          <a:pt x="0" y="145"/>
                        </a:lnTo>
                        <a:lnTo>
                          <a:pt x="735" y="8"/>
                        </a:lnTo>
                        <a:lnTo>
                          <a:pt x="735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265" name="Freeform 383"/>
                  <p:cNvSpPr>
                    <a:spLocks/>
                  </p:cNvSpPr>
                  <p:nvPr/>
                </p:nvSpPr>
                <p:spPr bwMode="auto">
                  <a:xfrm>
                    <a:off x="2766" y="2570"/>
                    <a:ext cx="807" cy="147"/>
                  </a:xfrm>
                  <a:custGeom>
                    <a:avLst/>
                    <a:gdLst>
                      <a:gd name="T0" fmla="*/ 0 w 807"/>
                      <a:gd name="T1" fmla="*/ 136 h 147"/>
                      <a:gd name="T2" fmla="*/ 72 w 807"/>
                      <a:gd name="T3" fmla="*/ 147 h 147"/>
                      <a:gd name="T4" fmla="*/ 807 w 807"/>
                      <a:gd name="T5" fmla="*/ 7 h 147"/>
                      <a:gd name="T6" fmla="*/ 747 w 807"/>
                      <a:gd name="T7" fmla="*/ 0 h 147"/>
                      <a:gd name="T8" fmla="*/ 0 w 807"/>
                      <a:gd name="T9" fmla="*/ 136 h 14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07"/>
                      <a:gd name="T16" fmla="*/ 0 h 147"/>
                      <a:gd name="T17" fmla="*/ 807 w 807"/>
                      <a:gd name="T18" fmla="*/ 147 h 14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07" h="147">
                        <a:moveTo>
                          <a:pt x="0" y="136"/>
                        </a:moveTo>
                        <a:lnTo>
                          <a:pt x="72" y="147"/>
                        </a:lnTo>
                        <a:lnTo>
                          <a:pt x="807" y="7"/>
                        </a:lnTo>
                        <a:lnTo>
                          <a:pt x="747" y="0"/>
                        </a:lnTo>
                        <a:lnTo>
                          <a:pt x="0" y="13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266" name="Freeform 384"/>
                  <p:cNvSpPr>
                    <a:spLocks/>
                  </p:cNvSpPr>
                  <p:nvPr/>
                </p:nvSpPr>
                <p:spPr bwMode="auto">
                  <a:xfrm>
                    <a:off x="2800" y="2471"/>
                    <a:ext cx="740" cy="241"/>
                  </a:xfrm>
                  <a:custGeom>
                    <a:avLst/>
                    <a:gdLst>
                      <a:gd name="T0" fmla="*/ 0 w 740"/>
                      <a:gd name="T1" fmla="*/ 115 h 241"/>
                      <a:gd name="T2" fmla="*/ 1 w 740"/>
                      <a:gd name="T3" fmla="*/ 241 h 241"/>
                      <a:gd name="T4" fmla="*/ 740 w 740"/>
                      <a:gd name="T5" fmla="*/ 105 h 241"/>
                      <a:gd name="T6" fmla="*/ 740 w 740"/>
                      <a:gd name="T7" fmla="*/ 0 h 241"/>
                      <a:gd name="T8" fmla="*/ 0 w 740"/>
                      <a:gd name="T9" fmla="*/ 115 h 24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40"/>
                      <a:gd name="T16" fmla="*/ 0 h 241"/>
                      <a:gd name="T17" fmla="*/ 740 w 740"/>
                      <a:gd name="T18" fmla="*/ 241 h 24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40" h="241">
                        <a:moveTo>
                          <a:pt x="0" y="115"/>
                        </a:moveTo>
                        <a:lnTo>
                          <a:pt x="1" y="241"/>
                        </a:lnTo>
                        <a:lnTo>
                          <a:pt x="740" y="105"/>
                        </a:lnTo>
                        <a:lnTo>
                          <a:pt x="740" y="0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267" name="Freeform 385"/>
                  <p:cNvSpPr>
                    <a:spLocks/>
                  </p:cNvSpPr>
                  <p:nvPr/>
                </p:nvSpPr>
                <p:spPr bwMode="auto">
                  <a:xfrm>
                    <a:off x="2837" y="2465"/>
                    <a:ext cx="741" cy="124"/>
                  </a:xfrm>
                  <a:custGeom>
                    <a:avLst/>
                    <a:gdLst>
                      <a:gd name="T0" fmla="*/ 0 w 741"/>
                      <a:gd name="T1" fmla="*/ 115 h 124"/>
                      <a:gd name="T2" fmla="*/ 0 w 741"/>
                      <a:gd name="T3" fmla="*/ 124 h 124"/>
                      <a:gd name="T4" fmla="*/ 741 w 741"/>
                      <a:gd name="T5" fmla="*/ 10 h 124"/>
                      <a:gd name="T6" fmla="*/ 741 w 741"/>
                      <a:gd name="T7" fmla="*/ 0 h 12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41"/>
                      <a:gd name="T13" fmla="*/ 0 h 124"/>
                      <a:gd name="T14" fmla="*/ 741 w 741"/>
                      <a:gd name="T15" fmla="*/ 124 h 12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41" h="124">
                        <a:moveTo>
                          <a:pt x="0" y="115"/>
                        </a:moveTo>
                        <a:lnTo>
                          <a:pt x="0" y="124"/>
                        </a:lnTo>
                        <a:lnTo>
                          <a:pt x="741" y="10"/>
                        </a:lnTo>
                        <a:lnTo>
                          <a:pt x="741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268" name="Freeform 386"/>
                  <p:cNvSpPr>
                    <a:spLocks/>
                  </p:cNvSpPr>
                  <p:nvPr/>
                </p:nvSpPr>
                <p:spPr bwMode="auto">
                  <a:xfrm>
                    <a:off x="2765" y="2458"/>
                    <a:ext cx="816" cy="119"/>
                  </a:xfrm>
                  <a:custGeom>
                    <a:avLst/>
                    <a:gdLst>
                      <a:gd name="T0" fmla="*/ 0 w 816"/>
                      <a:gd name="T1" fmla="*/ 109 h 119"/>
                      <a:gd name="T2" fmla="*/ 72 w 816"/>
                      <a:gd name="T3" fmla="*/ 119 h 119"/>
                      <a:gd name="T4" fmla="*/ 816 w 816"/>
                      <a:gd name="T5" fmla="*/ 7 h 119"/>
                      <a:gd name="T6" fmla="*/ 746 w 816"/>
                      <a:gd name="T7" fmla="*/ 0 h 119"/>
                      <a:gd name="T8" fmla="*/ 0 w 816"/>
                      <a:gd name="T9" fmla="*/ 109 h 11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16"/>
                      <a:gd name="T16" fmla="*/ 0 h 119"/>
                      <a:gd name="T17" fmla="*/ 816 w 816"/>
                      <a:gd name="T18" fmla="*/ 119 h 11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16" h="119">
                        <a:moveTo>
                          <a:pt x="0" y="109"/>
                        </a:moveTo>
                        <a:lnTo>
                          <a:pt x="72" y="119"/>
                        </a:lnTo>
                        <a:lnTo>
                          <a:pt x="816" y="7"/>
                        </a:lnTo>
                        <a:lnTo>
                          <a:pt x="746" y="0"/>
                        </a:lnTo>
                        <a:lnTo>
                          <a:pt x="0" y="109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269" name="Freeform 387"/>
                  <p:cNvSpPr>
                    <a:spLocks/>
                  </p:cNvSpPr>
                  <p:nvPr/>
                </p:nvSpPr>
                <p:spPr bwMode="auto">
                  <a:xfrm>
                    <a:off x="2765" y="2568"/>
                    <a:ext cx="72" cy="159"/>
                  </a:xfrm>
                  <a:custGeom>
                    <a:avLst/>
                    <a:gdLst>
                      <a:gd name="T0" fmla="*/ 0 w 72"/>
                      <a:gd name="T1" fmla="*/ 0 h 159"/>
                      <a:gd name="T2" fmla="*/ 71 w 72"/>
                      <a:gd name="T3" fmla="*/ 10 h 159"/>
                      <a:gd name="T4" fmla="*/ 71 w 72"/>
                      <a:gd name="T5" fmla="*/ 22 h 159"/>
                      <a:gd name="T6" fmla="*/ 35 w 72"/>
                      <a:gd name="T7" fmla="*/ 15 h 159"/>
                      <a:gd name="T8" fmla="*/ 35 w 72"/>
                      <a:gd name="T9" fmla="*/ 145 h 159"/>
                      <a:gd name="T10" fmla="*/ 72 w 72"/>
                      <a:gd name="T11" fmla="*/ 149 h 159"/>
                      <a:gd name="T12" fmla="*/ 72 w 72"/>
                      <a:gd name="T13" fmla="*/ 159 h 159"/>
                      <a:gd name="T14" fmla="*/ 0 w 72"/>
                      <a:gd name="T15" fmla="*/ 149 h 159"/>
                      <a:gd name="T16" fmla="*/ 0 w 72"/>
                      <a:gd name="T17" fmla="*/ 140 h 159"/>
                      <a:gd name="T18" fmla="*/ 29 w 72"/>
                      <a:gd name="T19" fmla="*/ 145 h 159"/>
                      <a:gd name="T20" fmla="*/ 30 w 72"/>
                      <a:gd name="T21" fmla="*/ 15 h 159"/>
                      <a:gd name="T22" fmla="*/ 0 w 72"/>
                      <a:gd name="T23" fmla="*/ 10 h 159"/>
                      <a:gd name="T24" fmla="*/ 0 w 72"/>
                      <a:gd name="T25" fmla="*/ 0 h 159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72"/>
                      <a:gd name="T40" fmla="*/ 0 h 159"/>
                      <a:gd name="T41" fmla="*/ 72 w 72"/>
                      <a:gd name="T42" fmla="*/ 159 h 159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72" h="159">
                        <a:moveTo>
                          <a:pt x="0" y="0"/>
                        </a:moveTo>
                        <a:lnTo>
                          <a:pt x="71" y="10"/>
                        </a:lnTo>
                        <a:lnTo>
                          <a:pt x="71" y="22"/>
                        </a:lnTo>
                        <a:lnTo>
                          <a:pt x="35" y="15"/>
                        </a:lnTo>
                        <a:lnTo>
                          <a:pt x="35" y="145"/>
                        </a:lnTo>
                        <a:lnTo>
                          <a:pt x="72" y="149"/>
                        </a:lnTo>
                        <a:lnTo>
                          <a:pt x="72" y="159"/>
                        </a:lnTo>
                        <a:lnTo>
                          <a:pt x="0" y="149"/>
                        </a:lnTo>
                        <a:lnTo>
                          <a:pt x="0" y="140"/>
                        </a:lnTo>
                        <a:lnTo>
                          <a:pt x="29" y="145"/>
                        </a:lnTo>
                        <a:lnTo>
                          <a:pt x="30" y="15"/>
                        </a:lnTo>
                        <a:lnTo>
                          <a:pt x="0" y="1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696" name="Group 388"/>
                <p:cNvGrpSpPr>
                  <a:grpSpLocks/>
                </p:cNvGrpSpPr>
                <p:nvPr/>
              </p:nvGrpSpPr>
              <p:grpSpPr bwMode="auto">
                <a:xfrm>
                  <a:off x="3511" y="2484"/>
                  <a:ext cx="46" cy="67"/>
                  <a:chOff x="2633" y="2614"/>
                  <a:chExt cx="61" cy="80"/>
                </a:xfrm>
              </p:grpSpPr>
              <p:grpSp>
                <p:nvGrpSpPr>
                  <p:cNvPr id="10697" name="Group 389"/>
                  <p:cNvGrpSpPr>
                    <a:grpSpLocks/>
                  </p:cNvGrpSpPr>
                  <p:nvPr/>
                </p:nvGrpSpPr>
                <p:grpSpPr bwMode="auto">
                  <a:xfrm>
                    <a:off x="2633" y="2614"/>
                    <a:ext cx="61" cy="80"/>
                    <a:chOff x="2569" y="2980"/>
                    <a:chExt cx="50" cy="76"/>
                  </a:xfrm>
                </p:grpSpPr>
                <p:sp>
                  <p:nvSpPr>
                    <p:cNvPr id="11262" name="Freeform 390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263" name="Freeform 391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698" name="Group 392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6" cy="50"/>
                    <a:chOff x="2649" y="2633"/>
                    <a:chExt cx="16" cy="50"/>
                  </a:xfrm>
                </p:grpSpPr>
                <p:grpSp>
                  <p:nvGrpSpPr>
                    <p:cNvPr id="10707" name="Group 39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1260" name="Oval 394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261" name="Oval 395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708" name="Group 39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1258" name="Oval 397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259" name="Oval 398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709" name="Group 39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1256" name="Oval 400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257" name="Oval 401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0710" name="Group 402"/>
                <p:cNvGrpSpPr>
                  <a:grpSpLocks/>
                </p:cNvGrpSpPr>
                <p:nvPr/>
              </p:nvGrpSpPr>
              <p:grpSpPr bwMode="auto">
                <a:xfrm>
                  <a:off x="2780" y="2600"/>
                  <a:ext cx="50" cy="72"/>
                  <a:chOff x="1714" y="2755"/>
                  <a:chExt cx="70" cy="92"/>
                </a:xfrm>
              </p:grpSpPr>
              <p:grpSp>
                <p:nvGrpSpPr>
                  <p:cNvPr id="10711" name="Group 403"/>
                  <p:cNvGrpSpPr>
                    <a:grpSpLocks/>
                  </p:cNvGrpSpPr>
                  <p:nvPr/>
                </p:nvGrpSpPr>
                <p:grpSpPr bwMode="auto">
                  <a:xfrm>
                    <a:off x="1714" y="2755"/>
                    <a:ext cx="70" cy="92"/>
                    <a:chOff x="2569" y="2980"/>
                    <a:chExt cx="50" cy="76"/>
                  </a:xfrm>
                </p:grpSpPr>
                <p:sp>
                  <p:nvSpPr>
                    <p:cNvPr id="11249" name="Freeform 404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250" name="Freeform 405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726" name="Group 406"/>
                  <p:cNvGrpSpPr>
                    <a:grpSpLocks/>
                  </p:cNvGrpSpPr>
                  <p:nvPr/>
                </p:nvGrpSpPr>
                <p:grpSpPr bwMode="auto">
                  <a:xfrm>
                    <a:off x="1758" y="2771"/>
                    <a:ext cx="19" cy="57"/>
                    <a:chOff x="2649" y="2633"/>
                    <a:chExt cx="16" cy="50"/>
                  </a:xfrm>
                </p:grpSpPr>
                <p:grpSp>
                  <p:nvGrpSpPr>
                    <p:cNvPr id="10727" name="Group 40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1247" name="Oval 408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248" name="Oval 40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728" name="Group 4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1245" name="Oval 411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246" name="Oval 41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747" name="Group 4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1243" name="Oval 414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244" name="Oval 415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</p:grpSp>
          <p:grpSp>
            <p:nvGrpSpPr>
              <p:cNvPr id="10748" name="Group 416"/>
              <p:cNvGrpSpPr>
                <a:grpSpLocks/>
              </p:cNvGrpSpPr>
              <p:nvPr/>
            </p:nvGrpSpPr>
            <p:grpSpPr bwMode="auto">
              <a:xfrm>
                <a:off x="3209" y="2502"/>
                <a:ext cx="810" cy="288"/>
                <a:chOff x="3209" y="2502"/>
                <a:chExt cx="810" cy="288"/>
              </a:xfrm>
            </p:grpSpPr>
            <p:grpSp>
              <p:nvGrpSpPr>
                <p:cNvPr id="10749" name="Group 417"/>
                <p:cNvGrpSpPr>
                  <a:grpSpLocks/>
                </p:cNvGrpSpPr>
                <p:nvPr/>
              </p:nvGrpSpPr>
              <p:grpSpPr bwMode="auto">
                <a:xfrm>
                  <a:off x="3937" y="2513"/>
                  <a:ext cx="69" cy="148"/>
                  <a:chOff x="3110" y="2655"/>
                  <a:chExt cx="71" cy="192"/>
                </a:xfrm>
              </p:grpSpPr>
              <p:sp>
                <p:nvSpPr>
                  <p:cNvPr id="11233" name="Freeform 418"/>
                  <p:cNvSpPr>
                    <a:spLocks/>
                  </p:cNvSpPr>
                  <p:nvPr/>
                </p:nvSpPr>
                <p:spPr bwMode="auto">
                  <a:xfrm>
                    <a:off x="3110" y="2655"/>
                    <a:ext cx="50" cy="188"/>
                  </a:xfrm>
                  <a:custGeom>
                    <a:avLst/>
                    <a:gdLst>
                      <a:gd name="T0" fmla="*/ 45 w 50"/>
                      <a:gd name="T1" fmla="*/ 2 h 188"/>
                      <a:gd name="T2" fmla="*/ 38 w 50"/>
                      <a:gd name="T3" fmla="*/ 0 h 188"/>
                      <a:gd name="T4" fmla="*/ 36 w 50"/>
                      <a:gd name="T5" fmla="*/ 24 h 188"/>
                      <a:gd name="T6" fmla="*/ 0 w 50"/>
                      <a:gd name="T7" fmla="*/ 33 h 188"/>
                      <a:gd name="T8" fmla="*/ 0 w 50"/>
                      <a:gd name="T9" fmla="*/ 113 h 188"/>
                      <a:gd name="T10" fmla="*/ 9 w 50"/>
                      <a:gd name="T11" fmla="*/ 116 h 188"/>
                      <a:gd name="T12" fmla="*/ 30 w 50"/>
                      <a:gd name="T13" fmla="*/ 113 h 188"/>
                      <a:gd name="T14" fmla="*/ 42 w 50"/>
                      <a:gd name="T15" fmla="*/ 125 h 188"/>
                      <a:gd name="T16" fmla="*/ 41 w 50"/>
                      <a:gd name="T17" fmla="*/ 186 h 188"/>
                      <a:gd name="T18" fmla="*/ 50 w 50"/>
                      <a:gd name="T19" fmla="*/ 188 h 18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50"/>
                      <a:gd name="T31" fmla="*/ 0 h 188"/>
                      <a:gd name="T32" fmla="*/ 50 w 50"/>
                      <a:gd name="T33" fmla="*/ 188 h 188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50" h="188">
                        <a:moveTo>
                          <a:pt x="45" y="2"/>
                        </a:moveTo>
                        <a:lnTo>
                          <a:pt x="38" y="0"/>
                        </a:lnTo>
                        <a:lnTo>
                          <a:pt x="36" y="24"/>
                        </a:lnTo>
                        <a:lnTo>
                          <a:pt x="0" y="33"/>
                        </a:lnTo>
                        <a:lnTo>
                          <a:pt x="0" y="113"/>
                        </a:lnTo>
                        <a:lnTo>
                          <a:pt x="9" y="116"/>
                        </a:lnTo>
                        <a:lnTo>
                          <a:pt x="30" y="113"/>
                        </a:lnTo>
                        <a:lnTo>
                          <a:pt x="42" y="125"/>
                        </a:lnTo>
                        <a:lnTo>
                          <a:pt x="41" y="186"/>
                        </a:lnTo>
                        <a:lnTo>
                          <a:pt x="50" y="188"/>
                        </a:lnTo>
                      </a:path>
                    </a:pathLst>
                  </a:cu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234" name="Freeform 419"/>
                  <p:cNvSpPr>
                    <a:spLocks/>
                  </p:cNvSpPr>
                  <p:nvPr/>
                </p:nvSpPr>
                <p:spPr bwMode="auto">
                  <a:xfrm>
                    <a:off x="3116" y="2655"/>
                    <a:ext cx="65" cy="192"/>
                  </a:xfrm>
                  <a:custGeom>
                    <a:avLst/>
                    <a:gdLst>
                      <a:gd name="T0" fmla="*/ 65 w 65"/>
                      <a:gd name="T1" fmla="*/ 5 h 192"/>
                      <a:gd name="T2" fmla="*/ 65 w 65"/>
                      <a:gd name="T3" fmla="*/ 188 h 192"/>
                      <a:gd name="T4" fmla="*/ 42 w 65"/>
                      <a:gd name="T5" fmla="*/ 192 h 192"/>
                      <a:gd name="T6" fmla="*/ 42 w 65"/>
                      <a:gd name="T7" fmla="*/ 125 h 192"/>
                      <a:gd name="T8" fmla="*/ 34 w 65"/>
                      <a:gd name="T9" fmla="*/ 113 h 192"/>
                      <a:gd name="T10" fmla="*/ 0 w 65"/>
                      <a:gd name="T11" fmla="*/ 120 h 192"/>
                      <a:gd name="T12" fmla="*/ 0 w 65"/>
                      <a:gd name="T13" fmla="*/ 32 h 192"/>
                      <a:gd name="T14" fmla="*/ 36 w 65"/>
                      <a:gd name="T15" fmla="*/ 24 h 192"/>
                      <a:gd name="T16" fmla="*/ 38 w 65"/>
                      <a:gd name="T17" fmla="*/ 0 h 192"/>
                      <a:gd name="T18" fmla="*/ 65 w 65"/>
                      <a:gd name="T19" fmla="*/ 5 h 19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65"/>
                      <a:gd name="T31" fmla="*/ 0 h 192"/>
                      <a:gd name="T32" fmla="*/ 65 w 65"/>
                      <a:gd name="T33" fmla="*/ 192 h 192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65" h="192">
                        <a:moveTo>
                          <a:pt x="65" y="5"/>
                        </a:moveTo>
                        <a:lnTo>
                          <a:pt x="65" y="188"/>
                        </a:lnTo>
                        <a:lnTo>
                          <a:pt x="42" y="192"/>
                        </a:lnTo>
                        <a:lnTo>
                          <a:pt x="42" y="125"/>
                        </a:lnTo>
                        <a:lnTo>
                          <a:pt x="34" y="113"/>
                        </a:lnTo>
                        <a:lnTo>
                          <a:pt x="0" y="120"/>
                        </a:lnTo>
                        <a:lnTo>
                          <a:pt x="0" y="32"/>
                        </a:lnTo>
                        <a:lnTo>
                          <a:pt x="36" y="24"/>
                        </a:lnTo>
                        <a:lnTo>
                          <a:pt x="38" y="0"/>
                        </a:lnTo>
                        <a:lnTo>
                          <a:pt x="65" y="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0C0C0"/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750" name="Group 420"/>
                <p:cNvGrpSpPr>
                  <a:grpSpLocks/>
                </p:cNvGrpSpPr>
                <p:nvPr/>
              </p:nvGrpSpPr>
              <p:grpSpPr bwMode="auto">
                <a:xfrm>
                  <a:off x="3209" y="2502"/>
                  <a:ext cx="810" cy="288"/>
                  <a:chOff x="3209" y="2502"/>
                  <a:chExt cx="810" cy="288"/>
                </a:xfrm>
              </p:grpSpPr>
              <p:grpSp>
                <p:nvGrpSpPr>
                  <p:cNvPr id="10751" name="Group 421"/>
                  <p:cNvGrpSpPr>
                    <a:grpSpLocks/>
                  </p:cNvGrpSpPr>
                  <p:nvPr/>
                </p:nvGrpSpPr>
                <p:grpSpPr bwMode="auto">
                  <a:xfrm>
                    <a:off x="3209" y="2502"/>
                    <a:ext cx="810" cy="288"/>
                    <a:chOff x="3222" y="2502"/>
                    <a:chExt cx="797" cy="288"/>
                  </a:xfrm>
                </p:grpSpPr>
                <p:sp>
                  <p:nvSpPr>
                    <p:cNvPr id="11227" name="Freeform 422"/>
                    <p:cNvSpPr>
                      <a:spLocks/>
                    </p:cNvSpPr>
                    <p:nvPr/>
                  </p:nvSpPr>
                  <p:spPr bwMode="auto">
                    <a:xfrm>
                      <a:off x="3305" y="2627"/>
                      <a:ext cx="714" cy="162"/>
                    </a:xfrm>
                    <a:custGeom>
                      <a:avLst/>
                      <a:gdLst>
                        <a:gd name="T0" fmla="*/ 0 w 714"/>
                        <a:gd name="T1" fmla="*/ 148 h 162"/>
                        <a:gd name="T2" fmla="*/ 0 w 714"/>
                        <a:gd name="T3" fmla="*/ 162 h 162"/>
                        <a:gd name="T4" fmla="*/ 714 w 714"/>
                        <a:gd name="T5" fmla="*/ 8 h 162"/>
                        <a:gd name="T6" fmla="*/ 714 w 714"/>
                        <a:gd name="T7" fmla="*/ 0 h 16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714"/>
                        <a:gd name="T13" fmla="*/ 0 h 162"/>
                        <a:gd name="T14" fmla="*/ 714 w 714"/>
                        <a:gd name="T15" fmla="*/ 162 h 16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714" h="162">
                          <a:moveTo>
                            <a:pt x="0" y="148"/>
                          </a:moveTo>
                          <a:lnTo>
                            <a:pt x="0" y="162"/>
                          </a:lnTo>
                          <a:lnTo>
                            <a:pt x="714" y="8"/>
                          </a:lnTo>
                          <a:lnTo>
                            <a:pt x="714" y="0"/>
                          </a:lnTo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228" name="Freeform 423"/>
                    <p:cNvSpPr>
                      <a:spLocks/>
                    </p:cNvSpPr>
                    <p:nvPr/>
                  </p:nvSpPr>
                  <p:spPr bwMode="auto">
                    <a:xfrm>
                      <a:off x="3225" y="2617"/>
                      <a:ext cx="789" cy="160"/>
                    </a:xfrm>
                    <a:custGeom>
                      <a:avLst/>
                      <a:gdLst>
                        <a:gd name="T0" fmla="*/ 0 w 789"/>
                        <a:gd name="T1" fmla="*/ 148 h 160"/>
                        <a:gd name="T2" fmla="*/ 78 w 789"/>
                        <a:gd name="T3" fmla="*/ 160 h 160"/>
                        <a:gd name="T4" fmla="*/ 789 w 789"/>
                        <a:gd name="T5" fmla="*/ 10 h 160"/>
                        <a:gd name="T6" fmla="*/ 711 w 789"/>
                        <a:gd name="T7" fmla="*/ 0 h 160"/>
                        <a:gd name="T8" fmla="*/ 0 w 789"/>
                        <a:gd name="T9" fmla="*/ 148 h 16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89"/>
                        <a:gd name="T16" fmla="*/ 0 h 160"/>
                        <a:gd name="T17" fmla="*/ 789 w 789"/>
                        <a:gd name="T18" fmla="*/ 160 h 16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89" h="160">
                          <a:moveTo>
                            <a:pt x="0" y="148"/>
                          </a:moveTo>
                          <a:lnTo>
                            <a:pt x="78" y="160"/>
                          </a:lnTo>
                          <a:lnTo>
                            <a:pt x="789" y="10"/>
                          </a:lnTo>
                          <a:lnTo>
                            <a:pt x="711" y="0"/>
                          </a:lnTo>
                          <a:lnTo>
                            <a:pt x="0" y="148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1C1C1C"/>
                        </a:gs>
                        <a:gs pos="100000">
                          <a:srgbClr val="EAEAEA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229" name="Freeform 424"/>
                    <p:cNvSpPr>
                      <a:spLocks/>
                    </p:cNvSpPr>
                    <p:nvPr/>
                  </p:nvSpPr>
                  <p:spPr bwMode="auto">
                    <a:xfrm>
                      <a:off x="3264" y="2512"/>
                      <a:ext cx="713" cy="260"/>
                    </a:xfrm>
                    <a:custGeom>
                      <a:avLst/>
                      <a:gdLst>
                        <a:gd name="T0" fmla="*/ 0 w 713"/>
                        <a:gd name="T1" fmla="*/ 130 h 260"/>
                        <a:gd name="T2" fmla="*/ 0 w 713"/>
                        <a:gd name="T3" fmla="*/ 260 h 260"/>
                        <a:gd name="T4" fmla="*/ 713 w 713"/>
                        <a:gd name="T5" fmla="*/ 110 h 260"/>
                        <a:gd name="T6" fmla="*/ 713 w 713"/>
                        <a:gd name="T7" fmla="*/ 0 h 260"/>
                        <a:gd name="T8" fmla="*/ 0 w 713"/>
                        <a:gd name="T9" fmla="*/ 130 h 26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13"/>
                        <a:gd name="T16" fmla="*/ 0 h 260"/>
                        <a:gd name="T17" fmla="*/ 713 w 713"/>
                        <a:gd name="T18" fmla="*/ 260 h 26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13" h="260">
                          <a:moveTo>
                            <a:pt x="0" y="130"/>
                          </a:moveTo>
                          <a:lnTo>
                            <a:pt x="0" y="260"/>
                          </a:lnTo>
                          <a:lnTo>
                            <a:pt x="713" y="110"/>
                          </a:lnTo>
                          <a:lnTo>
                            <a:pt x="713" y="0"/>
                          </a:lnTo>
                          <a:lnTo>
                            <a:pt x="0" y="13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242424"/>
                        </a:gs>
                        <a:gs pos="100000">
                          <a:srgbClr val="EAEAEA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230" name="Freeform 425"/>
                    <p:cNvSpPr>
                      <a:spLocks/>
                    </p:cNvSpPr>
                    <p:nvPr/>
                  </p:nvSpPr>
                  <p:spPr bwMode="auto">
                    <a:xfrm>
                      <a:off x="3308" y="2512"/>
                      <a:ext cx="711" cy="131"/>
                    </a:xfrm>
                    <a:custGeom>
                      <a:avLst/>
                      <a:gdLst>
                        <a:gd name="T0" fmla="*/ 0 w 711"/>
                        <a:gd name="T1" fmla="*/ 119 h 131"/>
                        <a:gd name="T2" fmla="*/ 0 w 711"/>
                        <a:gd name="T3" fmla="*/ 131 h 131"/>
                        <a:gd name="T4" fmla="*/ 711 w 711"/>
                        <a:gd name="T5" fmla="*/ 8 h 131"/>
                        <a:gd name="T6" fmla="*/ 711 w 711"/>
                        <a:gd name="T7" fmla="*/ 0 h 13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711"/>
                        <a:gd name="T13" fmla="*/ 0 h 131"/>
                        <a:gd name="T14" fmla="*/ 711 w 711"/>
                        <a:gd name="T15" fmla="*/ 131 h 131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711" h="131">
                          <a:moveTo>
                            <a:pt x="0" y="119"/>
                          </a:moveTo>
                          <a:lnTo>
                            <a:pt x="0" y="131"/>
                          </a:lnTo>
                          <a:lnTo>
                            <a:pt x="711" y="8"/>
                          </a:lnTo>
                          <a:lnTo>
                            <a:pt x="711" y="0"/>
                          </a:lnTo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231" name="Freeform 426"/>
                    <p:cNvSpPr>
                      <a:spLocks/>
                    </p:cNvSpPr>
                    <p:nvPr/>
                  </p:nvSpPr>
                  <p:spPr bwMode="auto">
                    <a:xfrm>
                      <a:off x="3224" y="2502"/>
                      <a:ext cx="795" cy="131"/>
                    </a:xfrm>
                    <a:custGeom>
                      <a:avLst/>
                      <a:gdLst>
                        <a:gd name="T0" fmla="*/ 0 w 795"/>
                        <a:gd name="T1" fmla="*/ 120 h 131"/>
                        <a:gd name="T2" fmla="*/ 79 w 795"/>
                        <a:gd name="T3" fmla="*/ 131 h 131"/>
                        <a:gd name="T4" fmla="*/ 795 w 795"/>
                        <a:gd name="T5" fmla="*/ 7 h 131"/>
                        <a:gd name="T6" fmla="*/ 715 w 795"/>
                        <a:gd name="T7" fmla="*/ 0 h 131"/>
                        <a:gd name="T8" fmla="*/ 0 w 795"/>
                        <a:gd name="T9" fmla="*/ 120 h 1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95"/>
                        <a:gd name="T16" fmla="*/ 0 h 131"/>
                        <a:gd name="T17" fmla="*/ 795 w 795"/>
                        <a:gd name="T18" fmla="*/ 131 h 1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95" h="131">
                          <a:moveTo>
                            <a:pt x="0" y="120"/>
                          </a:moveTo>
                          <a:lnTo>
                            <a:pt x="79" y="131"/>
                          </a:lnTo>
                          <a:lnTo>
                            <a:pt x="795" y="7"/>
                          </a:lnTo>
                          <a:lnTo>
                            <a:pt x="715" y="0"/>
                          </a:lnTo>
                          <a:lnTo>
                            <a:pt x="0" y="120"/>
                          </a:lnTo>
                          <a:close/>
                        </a:path>
                      </a:pathLst>
                    </a:custGeom>
                    <a:solidFill>
                      <a:srgbClr val="EAEAEA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232" name="Freeform 427"/>
                    <p:cNvSpPr>
                      <a:spLocks/>
                    </p:cNvSpPr>
                    <p:nvPr/>
                  </p:nvSpPr>
                  <p:spPr bwMode="auto">
                    <a:xfrm>
                      <a:off x="3222" y="2622"/>
                      <a:ext cx="84" cy="168"/>
                    </a:xfrm>
                    <a:custGeom>
                      <a:avLst/>
                      <a:gdLst>
                        <a:gd name="T0" fmla="*/ 0 w 84"/>
                        <a:gd name="T1" fmla="*/ 0 h 171"/>
                        <a:gd name="T2" fmla="*/ 84 w 84"/>
                        <a:gd name="T3" fmla="*/ 9 h 171"/>
                        <a:gd name="T4" fmla="*/ 84 w 84"/>
                        <a:gd name="T5" fmla="*/ 23 h 171"/>
                        <a:gd name="T6" fmla="*/ 41 w 84"/>
                        <a:gd name="T7" fmla="*/ 17 h 171"/>
                        <a:gd name="T8" fmla="*/ 41 w 84"/>
                        <a:gd name="T9" fmla="*/ 127 h 171"/>
                        <a:gd name="T10" fmla="*/ 84 w 84"/>
                        <a:gd name="T11" fmla="*/ 130 h 171"/>
                        <a:gd name="T12" fmla="*/ 84 w 84"/>
                        <a:gd name="T13" fmla="*/ 139 h 171"/>
                        <a:gd name="T14" fmla="*/ 0 w 84"/>
                        <a:gd name="T15" fmla="*/ 131 h 171"/>
                        <a:gd name="T16" fmla="*/ 0 w 84"/>
                        <a:gd name="T17" fmla="*/ 123 h 171"/>
                        <a:gd name="T18" fmla="*/ 35 w 84"/>
                        <a:gd name="T19" fmla="*/ 127 h 171"/>
                        <a:gd name="T20" fmla="*/ 35 w 84"/>
                        <a:gd name="T21" fmla="*/ 16 h 171"/>
                        <a:gd name="T22" fmla="*/ 0 w 84"/>
                        <a:gd name="T23" fmla="*/ 11 h 171"/>
                        <a:gd name="T24" fmla="*/ 0 w 84"/>
                        <a:gd name="T25" fmla="*/ 0 h 171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84"/>
                        <a:gd name="T40" fmla="*/ 0 h 171"/>
                        <a:gd name="T41" fmla="*/ 84 w 84"/>
                        <a:gd name="T42" fmla="*/ 171 h 171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84" h="171">
                          <a:moveTo>
                            <a:pt x="0" y="0"/>
                          </a:moveTo>
                          <a:lnTo>
                            <a:pt x="84" y="9"/>
                          </a:lnTo>
                          <a:lnTo>
                            <a:pt x="84" y="23"/>
                          </a:lnTo>
                          <a:lnTo>
                            <a:pt x="41" y="17"/>
                          </a:lnTo>
                          <a:lnTo>
                            <a:pt x="41" y="153"/>
                          </a:lnTo>
                          <a:lnTo>
                            <a:pt x="84" y="158"/>
                          </a:lnTo>
                          <a:lnTo>
                            <a:pt x="84" y="171"/>
                          </a:lnTo>
                          <a:lnTo>
                            <a:pt x="0" y="159"/>
                          </a:lnTo>
                          <a:lnTo>
                            <a:pt x="0" y="147"/>
                          </a:lnTo>
                          <a:lnTo>
                            <a:pt x="35" y="153"/>
                          </a:lnTo>
                          <a:lnTo>
                            <a:pt x="35" y="16"/>
                          </a:lnTo>
                          <a:lnTo>
                            <a:pt x="0" y="1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D4D4D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752" name="Group 428"/>
                  <p:cNvGrpSpPr>
                    <a:grpSpLocks/>
                  </p:cNvGrpSpPr>
                  <p:nvPr/>
                </p:nvGrpSpPr>
                <p:grpSpPr bwMode="auto">
                  <a:xfrm>
                    <a:off x="3263" y="2655"/>
                    <a:ext cx="15" cy="63"/>
                    <a:chOff x="3120" y="2693"/>
                    <a:chExt cx="19" cy="70"/>
                  </a:xfrm>
                </p:grpSpPr>
                <p:grpSp>
                  <p:nvGrpSpPr>
                    <p:cNvPr id="10753" name="Group 4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20" y="2693"/>
                      <a:ext cx="18" cy="18"/>
                      <a:chOff x="2414" y="3011"/>
                      <a:chExt cx="18" cy="18"/>
                    </a:xfrm>
                  </p:grpSpPr>
                  <p:sp>
                    <p:nvSpPr>
                      <p:cNvPr id="11225" name="Oval 430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414" y="3011"/>
                        <a:ext cx="13" cy="16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226" name="Oval 431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419" y="3013"/>
                        <a:ext cx="13" cy="16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754" name="Group 4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21" y="2719"/>
                      <a:ext cx="18" cy="18"/>
                      <a:chOff x="2414" y="3011"/>
                      <a:chExt cx="18" cy="18"/>
                    </a:xfrm>
                  </p:grpSpPr>
                  <p:sp>
                    <p:nvSpPr>
                      <p:cNvPr id="11223" name="Oval 43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414" y="3011"/>
                        <a:ext cx="13" cy="16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224" name="Oval 434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419" y="3013"/>
                        <a:ext cx="13" cy="16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763" name="Group 4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21" y="2745"/>
                      <a:ext cx="18" cy="18"/>
                      <a:chOff x="2414" y="3011"/>
                      <a:chExt cx="18" cy="18"/>
                    </a:xfrm>
                  </p:grpSpPr>
                  <p:sp>
                    <p:nvSpPr>
                      <p:cNvPr id="11221" name="Oval 43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414" y="3011"/>
                        <a:ext cx="13" cy="16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222" name="Oval 437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419" y="3013"/>
                        <a:ext cx="13" cy="16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0764" name="Group 438"/>
                <p:cNvGrpSpPr>
                  <a:grpSpLocks/>
                </p:cNvGrpSpPr>
                <p:nvPr/>
              </p:nvGrpSpPr>
              <p:grpSpPr bwMode="auto">
                <a:xfrm>
                  <a:off x="3956" y="2537"/>
                  <a:ext cx="14" cy="54"/>
                  <a:chOff x="3957" y="2537"/>
                  <a:chExt cx="14" cy="54"/>
                </a:xfrm>
              </p:grpSpPr>
              <p:grpSp>
                <p:nvGrpSpPr>
                  <p:cNvPr id="10765" name="Group 439"/>
                  <p:cNvGrpSpPr>
                    <a:grpSpLocks/>
                  </p:cNvGrpSpPr>
                  <p:nvPr/>
                </p:nvGrpSpPr>
                <p:grpSpPr bwMode="auto">
                  <a:xfrm>
                    <a:off x="3957" y="2537"/>
                    <a:ext cx="13" cy="14"/>
                    <a:chOff x="3957" y="2537"/>
                    <a:chExt cx="13" cy="14"/>
                  </a:xfrm>
                </p:grpSpPr>
                <p:sp>
                  <p:nvSpPr>
                    <p:cNvPr id="11214" name="Oval 440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3957" y="2537"/>
                      <a:ext cx="9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215" name="Oval 441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3961" y="2539"/>
                      <a:ext cx="9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766" name="Group 442"/>
                  <p:cNvGrpSpPr>
                    <a:grpSpLocks/>
                  </p:cNvGrpSpPr>
                  <p:nvPr/>
                </p:nvGrpSpPr>
                <p:grpSpPr bwMode="auto">
                  <a:xfrm>
                    <a:off x="3958" y="2557"/>
                    <a:ext cx="13" cy="14"/>
                    <a:chOff x="3958" y="2557"/>
                    <a:chExt cx="13" cy="14"/>
                  </a:xfrm>
                </p:grpSpPr>
                <p:sp>
                  <p:nvSpPr>
                    <p:cNvPr id="11212" name="Oval 443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3958" y="2557"/>
                      <a:ext cx="9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213" name="Oval 444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3962" y="2559"/>
                      <a:ext cx="9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767" name="Group 445"/>
                  <p:cNvGrpSpPr>
                    <a:grpSpLocks/>
                  </p:cNvGrpSpPr>
                  <p:nvPr/>
                </p:nvGrpSpPr>
                <p:grpSpPr bwMode="auto">
                  <a:xfrm>
                    <a:off x="3958" y="2577"/>
                    <a:ext cx="13" cy="14"/>
                    <a:chOff x="3958" y="2577"/>
                    <a:chExt cx="13" cy="14"/>
                  </a:xfrm>
                </p:grpSpPr>
                <p:sp>
                  <p:nvSpPr>
                    <p:cNvPr id="11210" name="Oval 446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3958" y="2577"/>
                      <a:ext cx="9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211" name="Oval 447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3962" y="2579"/>
                      <a:ext cx="9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</p:grpSp>
          </p:grpSp>
        </p:grpSp>
        <p:grpSp>
          <p:nvGrpSpPr>
            <p:cNvPr id="10782" name="Group 448"/>
            <p:cNvGrpSpPr>
              <a:grpSpLocks/>
            </p:cNvGrpSpPr>
            <p:nvPr/>
          </p:nvGrpSpPr>
          <p:grpSpPr bwMode="auto">
            <a:xfrm>
              <a:off x="1591" y="1033"/>
              <a:ext cx="3774" cy="585"/>
              <a:chOff x="1175" y="814"/>
              <a:chExt cx="2831" cy="487"/>
            </a:xfrm>
          </p:grpSpPr>
          <p:grpSp>
            <p:nvGrpSpPr>
              <p:cNvPr id="10783" name="Group 449"/>
              <p:cNvGrpSpPr>
                <a:grpSpLocks/>
              </p:cNvGrpSpPr>
              <p:nvPr/>
            </p:nvGrpSpPr>
            <p:grpSpPr bwMode="auto">
              <a:xfrm>
                <a:off x="1175" y="1094"/>
                <a:ext cx="835" cy="207"/>
                <a:chOff x="1175" y="1094"/>
                <a:chExt cx="835" cy="207"/>
              </a:xfrm>
            </p:grpSpPr>
            <p:grpSp>
              <p:nvGrpSpPr>
                <p:cNvPr id="10784" name="Group 450"/>
                <p:cNvGrpSpPr>
                  <a:grpSpLocks/>
                </p:cNvGrpSpPr>
                <p:nvPr/>
              </p:nvGrpSpPr>
              <p:grpSpPr bwMode="auto">
                <a:xfrm flipV="1">
                  <a:off x="1175" y="1094"/>
                  <a:ext cx="835" cy="189"/>
                  <a:chOff x="1180" y="2319"/>
                  <a:chExt cx="835" cy="189"/>
                </a:xfrm>
              </p:grpSpPr>
              <p:sp>
                <p:nvSpPr>
                  <p:cNvPr id="11191" name="Freeform 451"/>
                  <p:cNvSpPr>
                    <a:spLocks/>
                  </p:cNvSpPr>
                  <p:nvPr/>
                </p:nvSpPr>
                <p:spPr bwMode="auto">
                  <a:xfrm>
                    <a:off x="1244" y="2418"/>
                    <a:ext cx="768" cy="90"/>
                  </a:xfrm>
                  <a:custGeom>
                    <a:avLst/>
                    <a:gdLst>
                      <a:gd name="T0" fmla="*/ 0 w 768"/>
                      <a:gd name="T1" fmla="*/ 83 h 90"/>
                      <a:gd name="T2" fmla="*/ 0 w 768"/>
                      <a:gd name="T3" fmla="*/ 90 h 90"/>
                      <a:gd name="T4" fmla="*/ 767 w 768"/>
                      <a:gd name="T5" fmla="*/ 9 h 90"/>
                      <a:gd name="T6" fmla="*/ 768 w 768"/>
                      <a:gd name="T7" fmla="*/ 0 h 9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68"/>
                      <a:gd name="T13" fmla="*/ 0 h 90"/>
                      <a:gd name="T14" fmla="*/ 768 w 768"/>
                      <a:gd name="T15" fmla="*/ 90 h 9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68" h="90">
                        <a:moveTo>
                          <a:pt x="0" y="83"/>
                        </a:moveTo>
                        <a:lnTo>
                          <a:pt x="0" y="90"/>
                        </a:lnTo>
                        <a:lnTo>
                          <a:pt x="767" y="9"/>
                        </a:lnTo>
                        <a:lnTo>
                          <a:pt x="768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192" name="Freeform 452"/>
                  <p:cNvSpPr>
                    <a:spLocks/>
                  </p:cNvSpPr>
                  <p:nvPr/>
                </p:nvSpPr>
                <p:spPr bwMode="auto">
                  <a:xfrm>
                    <a:off x="1181" y="2412"/>
                    <a:ext cx="824" cy="86"/>
                  </a:xfrm>
                  <a:custGeom>
                    <a:avLst/>
                    <a:gdLst>
                      <a:gd name="T0" fmla="*/ 0 w 824"/>
                      <a:gd name="T1" fmla="*/ 75 h 86"/>
                      <a:gd name="T2" fmla="*/ 61 w 824"/>
                      <a:gd name="T3" fmla="*/ 86 h 86"/>
                      <a:gd name="T4" fmla="*/ 824 w 824"/>
                      <a:gd name="T5" fmla="*/ 4 h 86"/>
                      <a:gd name="T6" fmla="*/ 771 w 824"/>
                      <a:gd name="T7" fmla="*/ 0 h 86"/>
                      <a:gd name="T8" fmla="*/ 0 w 824"/>
                      <a:gd name="T9" fmla="*/ 75 h 8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24"/>
                      <a:gd name="T16" fmla="*/ 0 h 86"/>
                      <a:gd name="T17" fmla="*/ 824 w 824"/>
                      <a:gd name="T18" fmla="*/ 86 h 8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24" h="86">
                        <a:moveTo>
                          <a:pt x="0" y="75"/>
                        </a:moveTo>
                        <a:lnTo>
                          <a:pt x="61" y="86"/>
                        </a:lnTo>
                        <a:lnTo>
                          <a:pt x="824" y="4"/>
                        </a:lnTo>
                        <a:lnTo>
                          <a:pt x="771" y="0"/>
                        </a:lnTo>
                        <a:lnTo>
                          <a:pt x="0" y="7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193" name="Freeform 453"/>
                  <p:cNvSpPr>
                    <a:spLocks/>
                  </p:cNvSpPr>
                  <p:nvPr/>
                </p:nvSpPr>
                <p:spPr bwMode="auto">
                  <a:xfrm>
                    <a:off x="1212" y="2328"/>
                    <a:ext cx="768" cy="169"/>
                  </a:xfrm>
                  <a:custGeom>
                    <a:avLst/>
                    <a:gdLst>
                      <a:gd name="T0" fmla="*/ 0 w 890"/>
                      <a:gd name="T1" fmla="*/ 33 h 183"/>
                      <a:gd name="T2" fmla="*/ 0 w 890"/>
                      <a:gd name="T3" fmla="*/ 77 h 183"/>
                      <a:gd name="T4" fmla="*/ 176 w 890"/>
                      <a:gd name="T5" fmla="*/ 39 h 183"/>
                      <a:gd name="T6" fmla="*/ 176 w 890"/>
                      <a:gd name="T7" fmla="*/ 0 h 183"/>
                      <a:gd name="T8" fmla="*/ 0 w 890"/>
                      <a:gd name="T9" fmla="*/ 33 h 18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90"/>
                      <a:gd name="T16" fmla="*/ 0 h 183"/>
                      <a:gd name="T17" fmla="*/ 890 w 890"/>
                      <a:gd name="T18" fmla="*/ 183 h 18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90" h="183">
                        <a:moveTo>
                          <a:pt x="0" y="79"/>
                        </a:moveTo>
                        <a:lnTo>
                          <a:pt x="0" y="183"/>
                        </a:lnTo>
                        <a:lnTo>
                          <a:pt x="890" y="95"/>
                        </a:lnTo>
                        <a:lnTo>
                          <a:pt x="890" y="0"/>
                        </a:lnTo>
                        <a:lnTo>
                          <a:pt x="0" y="7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194" name="Freeform 454"/>
                  <p:cNvSpPr>
                    <a:spLocks/>
                  </p:cNvSpPr>
                  <p:nvPr/>
                </p:nvSpPr>
                <p:spPr bwMode="auto">
                  <a:xfrm>
                    <a:off x="1245" y="2329"/>
                    <a:ext cx="770" cy="77"/>
                  </a:xfrm>
                  <a:custGeom>
                    <a:avLst/>
                    <a:gdLst>
                      <a:gd name="T0" fmla="*/ 0 w 770"/>
                      <a:gd name="T1" fmla="*/ 68 h 77"/>
                      <a:gd name="T2" fmla="*/ 0 w 770"/>
                      <a:gd name="T3" fmla="*/ 77 h 77"/>
                      <a:gd name="T4" fmla="*/ 770 w 770"/>
                      <a:gd name="T5" fmla="*/ 6 h 77"/>
                      <a:gd name="T6" fmla="*/ 770 w 770"/>
                      <a:gd name="T7" fmla="*/ 0 h 7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70"/>
                      <a:gd name="T13" fmla="*/ 0 h 77"/>
                      <a:gd name="T14" fmla="*/ 770 w 770"/>
                      <a:gd name="T15" fmla="*/ 77 h 7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70" h="77">
                        <a:moveTo>
                          <a:pt x="0" y="68"/>
                        </a:moveTo>
                        <a:lnTo>
                          <a:pt x="0" y="77"/>
                        </a:lnTo>
                        <a:lnTo>
                          <a:pt x="770" y="6"/>
                        </a:lnTo>
                        <a:lnTo>
                          <a:pt x="77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195" name="Freeform 455"/>
                  <p:cNvSpPr>
                    <a:spLocks/>
                  </p:cNvSpPr>
                  <p:nvPr/>
                </p:nvSpPr>
                <p:spPr bwMode="auto">
                  <a:xfrm>
                    <a:off x="1181" y="2319"/>
                    <a:ext cx="832" cy="74"/>
                  </a:xfrm>
                  <a:custGeom>
                    <a:avLst/>
                    <a:gdLst>
                      <a:gd name="T0" fmla="*/ 0 w 832"/>
                      <a:gd name="T1" fmla="*/ 66 h 74"/>
                      <a:gd name="T2" fmla="*/ 63 w 832"/>
                      <a:gd name="T3" fmla="*/ 74 h 74"/>
                      <a:gd name="T4" fmla="*/ 832 w 832"/>
                      <a:gd name="T5" fmla="*/ 8 h 74"/>
                      <a:gd name="T6" fmla="*/ 771 w 832"/>
                      <a:gd name="T7" fmla="*/ 0 h 74"/>
                      <a:gd name="T8" fmla="*/ 0 w 832"/>
                      <a:gd name="T9" fmla="*/ 66 h 7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32"/>
                      <a:gd name="T16" fmla="*/ 0 h 74"/>
                      <a:gd name="T17" fmla="*/ 832 w 832"/>
                      <a:gd name="T18" fmla="*/ 74 h 7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32" h="74">
                        <a:moveTo>
                          <a:pt x="0" y="66"/>
                        </a:moveTo>
                        <a:lnTo>
                          <a:pt x="63" y="74"/>
                        </a:lnTo>
                        <a:lnTo>
                          <a:pt x="832" y="8"/>
                        </a:lnTo>
                        <a:lnTo>
                          <a:pt x="771" y="0"/>
                        </a:lnTo>
                        <a:lnTo>
                          <a:pt x="0" y="66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196" name="Freeform 456"/>
                  <p:cNvSpPr>
                    <a:spLocks/>
                  </p:cNvSpPr>
                  <p:nvPr/>
                </p:nvSpPr>
                <p:spPr bwMode="auto">
                  <a:xfrm>
                    <a:off x="1180" y="2387"/>
                    <a:ext cx="62" cy="120"/>
                  </a:xfrm>
                  <a:custGeom>
                    <a:avLst/>
                    <a:gdLst>
                      <a:gd name="T0" fmla="*/ 0 w 98"/>
                      <a:gd name="T1" fmla="*/ 0 h 195"/>
                      <a:gd name="T2" fmla="*/ 1 w 98"/>
                      <a:gd name="T3" fmla="*/ 1 h 195"/>
                      <a:gd name="T4" fmla="*/ 1 w 98"/>
                      <a:gd name="T5" fmla="*/ 1 h 195"/>
                      <a:gd name="T6" fmla="*/ 1 w 98"/>
                      <a:gd name="T7" fmla="*/ 1 h 195"/>
                      <a:gd name="T8" fmla="*/ 1 w 98"/>
                      <a:gd name="T9" fmla="*/ 1 h 195"/>
                      <a:gd name="T10" fmla="*/ 1 w 98"/>
                      <a:gd name="T11" fmla="*/ 1 h 195"/>
                      <a:gd name="T12" fmla="*/ 1 w 98"/>
                      <a:gd name="T13" fmla="*/ 1 h 195"/>
                      <a:gd name="T14" fmla="*/ 0 w 98"/>
                      <a:gd name="T15" fmla="*/ 1 h 195"/>
                      <a:gd name="T16" fmla="*/ 0 w 98"/>
                      <a:gd name="T17" fmla="*/ 1 h 195"/>
                      <a:gd name="T18" fmla="*/ 1 w 98"/>
                      <a:gd name="T19" fmla="*/ 1 h 195"/>
                      <a:gd name="T20" fmla="*/ 1 w 98"/>
                      <a:gd name="T21" fmla="*/ 1 h 195"/>
                      <a:gd name="T22" fmla="*/ 0 w 98"/>
                      <a:gd name="T23" fmla="*/ 1 h 195"/>
                      <a:gd name="T24" fmla="*/ 0 w 98"/>
                      <a:gd name="T25" fmla="*/ 0 h 19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98"/>
                      <a:gd name="T40" fmla="*/ 0 h 195"/>
                      <a:gd name="T41" fmla="*/ 98 w 98"/>
                      <a:gd name="T42" fmla="*/ 195 h 19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98" h="195">
                        <a:moveTo>
                          <a:pt x="0" y="0"/>
                        </a:moveTo>
                        <a:lnTo>
                          <a:pt x="98" y="16"/>
                        </a:lnTo>
                        <a:lnTo>
                          <a:pt x="98" y="28"/>
                        </a:lnTo>
                        <a:lnTo>
                          <a:pt x="48" y="19"/>
                        </a:lnTo>
                        <a:lnTo>
                          <a:pt x="48" y="175"/>
                        </a:lnTo>
                        <a:lnTo>
                          <a:pt x="98" y="184"/>
                        </a:lnTo>
                        <a:lnTo>
                          <a:pt x="98" y="195"/>
                        </a:lnTo>
                        <a:lnTo>
                          <a:pt x="0" y="177"/>
                        </a:lnTo>
                        <a:lnTo>
                          <a:pt x="0" y="166"/>
                        </a:lnTo>
                        <a:lnTo>
                          <a:pt x="41" y="174"/>
                        </a:lnTo>
                        <a:lnTo>
                          <a:pt x="41" y="18"/>
                        </a:lnTo>
                        <a:lnTo>
                          <a:pt x="0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785" name="Group 457"/>
                <p:cNvGrpSpPr>
                  <a:grpSpLocks/>
                </p:cNvGrpSpPr>
                <p:nvPr/>
              </p:nvGrpSpPr>
              <p:grpSpPr bwMode="auto">
                <a:xfrm flipV="1">
                  <a:off x="1218" y="1122"/>
                  <a:ext cx="14" cy="39"/>
                  <a:chOff x="2649" y="2633"/>
                  <a:chExt cx="16" cy="50"/>
                </a:xfrm>
              </p:grpSpPr>
              <p:grpSp>
                <p:nvGrpSpPr>
                  <p:cNvPr id="10786" name="Group 458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5" cy="13"/>
                    <a:chOff x="2649" y="2633"/>
                    <a:chExt cx="15" cy="13"/>
                  </a:xfrm>
                </p:grpSpPr>
                <p:sp>
                  <p:nvSpPr>
                    <p:cNvPr id="11189" name="Oval 459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49" y="2633"/>
                      <a:ext cx="11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190" name="Oval 460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3" y="2634"/>
                      <a:ext cx="11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787" name="Group 461"/>
                  <p:cNvGrpSpPr>
                    <a:grpSpLocks/>
                  </p:cNvGrpSpPr>
                  <p:nvPr/>
                </p:nvGrpSpPr>
                <p:grpSpPr bwMode="auto">
                  <a:xfrm>
                    <a:off x="2650" y="2652"/>
                    <a:ext cx="15" cy="12"/>
                    <a:chOff x="2650" y="2652"/>
                    <a:chExt cx="15" cy="12"/>
                  </a:xfrm>
                </p:grpSpPr>
                <p:sp>
                  <p:nvSpPr>
                    <p:cNvPr id="11187" name="Oval 462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0" y="2652"/>
                      <a:ext cx="11" cy="11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188" name="Oval 463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4" y="2653"/>
                      <a:ext cx="11" cy="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788" name="Group 464"/>
                  <p:cNvGrpSpPr>
                    <a:grpSpLocks/>
                  </p:cNvGrpSpPr>
                  <p:nvPr/>
                </p:nvGrpSpPr>
                <p:grpSpPr bwMode="auto">
                  <a:xfrm>
                    <a:off x="2650" y="2670"/>
                    <a:ext cx="15" cy="13"/>
                    <a:chOff x="2650" y="2670"/>
                    <a:chExt cx="15" cy="13"/>
                  </a:xfrm>
                </p:grpSpPr>
                <p:sp>
                  <p:nvSpPr>
                    <p:cNvPr id="11185" name="Oval 465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0" y="2670"/>
                      <a:ext cx="11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186" name="Oval 466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4" y="2671"/>
                      <a:ext cx="11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</p:grpSp>
            <p:sp>
              <p:nvSpPr>
                <p:cNvPr id="11171" name="Freeform 467"/>
                <p:cNvSpPr>
                  <a:spLocks/>
                </p:cNvSpPr>
                <p:nvPr/>
              </p:nvSpPr>
              <p:spPr bwMode="auto">
                <a:xfrm>
                  <a:off x="1947" y="1188"/>
                  <a:ext cx="57" cy="113"/>
                </a:xfrm>
                <a:custGeom>
                  <a:avLst/>
                  <a:gdLst>
                    <a:gd name="T0" fmla="*/ 0 w 57"/>
                    <a:gd name="T1" fmla="*/ 8 h 113"/>
                    <a:gd name="T2" fmla="*/ 0 w 57"/>
                    <a:gd name="T3" fmla="*/ 56 h 113"/>
                    <a:gd name="T4" fmla="*/ 29 w 57"/>
                    <a:gd name="T5" fmla="*/ 60 h 113"/>
                    <a:gd name="T6" fmla="*/ 36 w 57"/>
                    <a:gd name="T7" fmla="*/ 75 h 113"/>
                    <a:gd name="T8" fmla="*/ 50 w 57"/>
                    <a:gd name="T9" fmla="*/ 77 h 113"/>
                    <a:gd name="T10" fmla="*/ 50 w 57"/>
                    <a:gd name="T11" fmla="*/ 87 h 113"/>
                    <a:gd name="T12" fmla="*/ 39 w 57"/>
                    <a:gd name="T13" fmla="*/ 92 h 113"/>
                    <a:gd name="T14" fmla="*/ 39 w 57"/>
                    <a:gd name="T15" fmla="*/ 111 h 113"/>
                    <a:gd name="T16" fmla="*/ 57 w 57"/>
                    <a:gd name="T17" fmla="*/ 113 h 113"/>
                    <a:gd name="T18" fmla="*/ 57 w 57"/>
                    <a:gd name="T19" fmla="*/ 3 h 113"/>
                    <a:gd name="T20" fmla="*/ 35 w 57"/>
                    <a:gd name="T21" fmla="*/ 0 h 113"/>
                    <a:gd name="T22" fmla="*/ 36 w 57"/>
                    <a:gd name="T23" fmla="*/ 5 h 113"/>
                    <a:gd name="T24" fmla="*/ 29 w 57"/>
                    <a:gd name="T25" fmla="*/ 11 h 113"/>
                    <a:gd name="T26" fmla="*/ 0 w 57"/>
                    <a:gd name="T27" fmla="*/ 8 h 11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7"/>
                    <a:gd name="T43" fmla="*/ 0 h 113"/>
                    <a:gd name="T44" fmla="*/ 57 w 57"/>
                    <a:gd name="T45" fmla="*/ 113 h 11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7" h="113">
                      <a:moveTo>
                        <a:pt x="0" y="8"/>
                      </a:moveTo>
                      <a:lnTo>
                        <a:pt x="0" y="56"/>
                      </a:lnTo>
                      <a:lnTo>
                        <a:pt x="29" y="60"/>
                      </a:lnTo>
                      <a:lnTo>
                        <a:pt x="36" y="75"/>
                      </a:lnTo>
                      <a:lnTo>
                        <a:pt x="50" y="77"/>
                      </a:lnTo>
                      <a:lnTo>
                        <a:pt x="50" y="87"/>
                      </a:lnTo>
                      <a:lnTo>
                        <a:pt x="39" y="92"/>
                      </a:lnTo>
                      <a:lnTo>
                        <a:pt x="39" y="111"/>
                      </a:lnTo>
                      <a:lnTo>
                        <a:pt x="57" y="113"/>
                      </a:lnTo>
                      <a:lnTo>
                        <a:pt x="57" y="3"/>
                      </a:lnTo>
                      <a:lnTo>
                        <a:pt x="35" y="0"/>
                      </a:lnTo>
                      <a:lnTo>
                        <a:pt x="36" y="5"/>
                      </a:lnTo>
                      <a:lnTo>
                        <a:pt x="29" y="11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C0C0C0"/>
                    </a:gs>
                    <a:gs pos="100000">
                      <a:srgbClr val="0B0B0B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0789" name="Group 468"/>
                <p:cNvGrpSpPr>
                  <a:grpSpLocks/>
                </p:cNvGrpSpPr>
                <p:nvPr/>
              </p:nvGrpSpPr>
              <p:grpSpPr bwMode="auto">
                <a:xfrm flipV="1">
                  <a:off x="1956" y="1204"/>
                  <a:ext cx="9" cy="33"/>
                  <a:chOff x="2649" y="2633"/>
                  <a:chExt cx="16" cy="50"/>
                </a:xfrm>
              </p:grpSpPr>
              <p:grpSp>
                <p:nvGrpSpPr>
                  <p:cNvPr id="10798" name="Group 469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5" cy="13"/>
                    <a:chOff x="2649" y="2633"/>
                    <a:chExt cx="15" cy="13"/>
                  </a:xfrm>
                </p:grpSpPr>
                <p:sp>
                  <p:nvSpPr>
                    <p:cNvPr id="11180" name="Oval 470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49" y="2633"/>
                      <a:ext cx="11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181" name="Oval 471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3" y="2634"/>
                      <a:ext cx="11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799" name="Group 472"/>
                  <p:cNvGrpSpPr>
                    <a:grpSpLocks/>
                  </p:cNvGrpSpPr>
                  <p:nvPr/>
                </p:nvGrpSpPr>
                <p:grpSpPr bwMode="auto">
                  <a:xfrm>
                    <a:off x="2650" y="2652"/>
                    <a:ext cx="15" cy="12"/>
                    <a:chOff x="2650" y="2652"/>
                    <a:chExt cx="15" cy="12"/>
                  </a:xfrm>
                </p:grpSpPr>
                <p:sp>
                  <p:nvSpPr>
                    <p:cNvPr id="11178" name="Oval 473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0" y="2652"/>
                      <a:ext cx="11" cy="11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179" name="Oval 474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4" y="2653"/>
                      <a:ext cx="11" cy="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800" name="Group 475"/>
                  <p:cNvGrpSpPr>
                    <a:grpSpLocks/>
                  </p:cNvGrpSpPr>
                  <p:nvPr/>
                </p:nvGrpSpPr>
                <p:grpSpPr bwMode="auto">
                  <a:xfrm>
                    <a:off x="2650" y="2670"/>
                    <a:ext cx="15" cy="13"/>
                    <a:chOff x="2650" y="2670"/>
                    <a:chExt cx="15" cy="13"/>
                  </a:xfrm>
                </p:grpSpPr>
                <p:sp>
                  <p:nvSpPr>
                    <p:cNvPr id="11176" name="Oval 476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0" y="2670"/>
                      <a:ext cx="11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177" name="Oval 477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4" y="2671"/>
                      <a:ext cx="11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</p:grpSp>
          </p:grpSp>
          <p:grpSp>
            <p:nvGrpSpPr>
              <p:cNvPr id="10801" name="Group 478"/>
              <p:cNvGrpSpPr>
                <a:grpSpLocks/>
              </p:cNvGrpSpPr>
              <p:nvPr/>
            </p:nvGrpSpPr>
            <p:grpSpPr bwMode="auto">
              <a:xfrm>
                <a:off x="1469" y="1058"/>
                <a:ext cx="832" cy="201"/>
                <a:chOff x="1465" y="1054"/>
                <a:chExt cx="832" cy="201"/>
              </a:xfrm>
            </p:grpSpPr>
            <p:grpSp>
              <p:nvGrpSpPr>
                <p:cNvPr id="10802" name="Group 479"/>
                <p:cNvGrpSpPr>
                  <a:grpSpLocks/>
                </p:cNvGrpSpPr>
                <p:nvPr/>
              </p:nvGrpSpPr>
              <p:grpSpPr bwMode="auto">
                <a:xfrm flipV="1">
                  <a:off x="1465" y="1054"/>
                  <a:ext cx="832" cy="201"/>
                  <a:chOff x="1478" y="2349"/>
                  <a:chExt cx="832" cy="201"/>
                </a:xfrm>
              </p:grpSpPr>
              <p:sp>
                <p:nvSpPr>
                  <p:cNvPr id="11163" name="Freeform 480"/>
                  <p:cNvSpPr>
                    <a:spLocks/>
                  </p:cNvSpPr>
                  <p:nvPr/>
                </p:nvSpPr>
                <p:spPr bwMode="auto">
                  <a:xfrm>
                    <a:off x="1544" y="2454"/>
                    <a:ext cx="764" cy="96"/>
                  </a:xfrm>
                  <a:custGeom>
                    <a:avLst/>
                    <a:gdLst>
                      <a:gd name="T0" fmla="*/ 0 w 764"/>
                      <a:gd name="T1" fmla="*/ 89 h 96"/>
                      <a:gd name="T2" fmla="*/ 0 w 764"/>
                      <a:gd name="T3" fmla="*/ 96 h 96"/>
                      <a:gd name="T4" fmla="*/ 764 w 764"/>
                      <a:gd name="T5" fmla="*/ 7 h 96"/>
                      <a:gd name="T6" fmla="*/ 764 w 764"/>
                      <a:gd name="T7" fmla="*/ 0 h 9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64"/>
                      <a:gd name="T13" fmla="*/ 0 h 96"/>
                      <a:gd name="T14" fmla="*/ 764 w 764"/>
                      <a:gd name="T15" fmla="*/ 96 h 9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64" h="96">
                        <a:moveTo>
                          <a:pt x="0" y="89"/>
                        </a:moveTo>
                        <a:lnTo>
                          <a:pt x="0" y="96"/>
                        </a:lnTo>
                        <a:lnTo>
                          <a:pt x="764" y="7"/>
                        </a:lnTo>
                        <a:lnTo>
                          <a:pt x="764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164" name="Freeform 481"/>
                  <p:cNvSpPr>
                    <a:spLocks/>
                  </p:cNvSpPr>
                  <p:nvPr/>
                </p:nvSpPr>
                <p:spPr bwMode="auto">
                  <a:xfrm>
                    <a:off x="1482" y="2444"/>
                    <a:ext cx="822" cy="99"/>
                  </a:xfrm>
                  <a:custGeom>
                    <a:avLst/>
                    <a:gdLst>
                      <a:gd name="T0" fmla="*/ 0 w 822"/>
                      <a:gd name="T1" fmla="*/ 86 h 99"/>
                      <a:gd name="T2" fmla="*/ 58 w 822"/>
                      <a:gd name="T3" fmla="*/ 99 h 99"/>
                      <a:gd name="T4" fmla="*/ 822 w 822"/>
                      <a:gd name="T5" fmla="*/ 6 h 99"/>
                      <a:gd name="T6" fmla="*/ 767 w 822"/>
                      <a:gd name="T7" fmla="*/ 0 h 99"/>
                      <a:gd name="T8" fmla="*/ 0 w 822"/>
                      <a:gd name="T9" fmla="*/ 86 h 9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22"/>
                      <a:gd name="T16" fmla="*/ 0 h 99"/>
                      <a:gd name="T17" fmla="*/ 822 w 822"/>
                      <a:gd name="T18" fmla="*/ 99 h 9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22" h="99">
                        <a:moveTo>
                          <a:pt x="0" y="86"/>
                        </a:moveTo>
                        <a:lnTo>
                          <a:pt x="58" y="99"/>
                        </a:lnTo>
                        <a:lnTo>
                          <a:pt x="822" y="6"/>
                        </a:lnTo>
                        <a:lnTo>
                          <a:pt x="767" y="0"/>
                        </a:lnTo>
                        <a:lnTo>
                          <a:pt x="0" y="8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165" name="Freeform 482"/>
                  <p:cNvSpPr>
                    <a:spLocks/>
                  </p:cNvSpPr>
                  <p:nvPr/>
                </p:nvSpPr>
                <p:spPr bwMode="auto">
                  <a:xfrm>
                    <a:off x="1510" y="2363"/>
                    <a:ext cx="772" cy="173"/>
                  </a:xfrm>
                  <a:custGeom>
                    <a:avLst/>
                    <a:gdLst>
                      <a:gd name="T0" fmla="*/ 1 w 772"/>
                      <a:gd name="T1" fmla="*/ 73 h 173"/>
                      <a:gd name="T2" fmla="*/ 0 w 772"/>
                      <a:gd name="T3" fmla="*/ 173 h 173"/>
                      <a:gd name="T4" fmla="*/ 772 w 772"/>
                      <a:gd name="T5" fmla="*/ 82 h 173"/>
                      <a:gd name="T6" fmla="*/ 772 w 772"/>
                      <a:gd name="T7" fmla="*/ 0 h 173"/>
                      <a:gd name="T8" fmla="*/ 1 w 772"/>
                      <a:gd name="T9" fmla="*/ 73 h 17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72"/>
                      <a:gd name="T16" fmla="*/ 0 h 173"/>
                      <a:gd name="T17" fmla="*/ 772 w 772"/>
                      <a:gd name="T18" fmla="*/ 173 h 17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72" h="173">
                        <a:moveTo>
                          <a:pt x="1" y="73"/>
                        </a:moveTo>
                        <a:lnTo>
                          <a:pt x="0" y="173"/>
                        </a:lnTo>
                        <a:lnTo>
                          <a:pt x="772" y="82"/>
                        </a:lnTo>
                        <a:lnTo>
                          <a:pt x="772" y="0"/>
                        </a:lnTo>
                        <a:lnTo>
                          <a:pt x="1" y="73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166" name="Freeform 483"/>
                  <p:cNvSpPr>
                    <a:spLocks/>
                  </p:cNvSpPr>
                  <p:nvPr/>
                </p:nvSpPr>
                <p:spPr bwMode="auto">
                  <a:xfrm>
                    <a:off x="1544" y="2361"/>
                    <a:ext cx="766" cy="80"/>
                  </a:xfrm>
                  <a:custGeom>
                    <a:avLst/>
                    <a:gdLst>
                      <a:gd name="T0" fmla="*/ 0 w 766"/>
                      <a:gd name="T1" fmla="*/ 74 h 80"/>
                      <a:gd name="T2" fmla="*/ 0 w 766"/>
                      <a:gd name="T3" fmla="*/ 80 h 80"/>
                      <a:gd name="T4" fmla="*/ 766 w 766"/>
                      <a:gd name="T5" fmla="*/ 5 h 80"/>
                      <a:gd name="T6" fmla="*/ 766 w 766"/>
                      <a:gd name="T7" fmla="*/ 0 h 8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66"/>
                      <a:gd name="T13" fmla="*/ 0 h 80"/>
                      <a:gd name="T14" fmla="*/ 766 w 766"/>
                      <a:gd name="T15" fmla="*/ 80 h 8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66" h="80">
                        <a:moveTo>
                          <a:pt x="0" y="74"/>
                        </a:moveTo>
                        <a:lnTo>
                          <a:pt x="0" y="80"/>
                        </a:lnTo>
                        <a:lnTo>
                          <a:pt x="766" y="5"/>
                        </a:lnTo>
                        <a:lnTo>
                          <a:pt x="766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167" name="Freeform 484"/>
                  <p:cNvSpPr>
                    <a:spLocks/>
                  </p:cNvSpPr>
                  <p:nvPr/>
                </p:nvSpPr>
                <p:spPr bwMode="auto">
                  <a:xfrm>
                    <a:off x="1478" y="2349"/>
                    <a:ext cx="832" cy="80"/>
                  </a:xfrm>
                  <a:custGeom>
                    <a:avLst/>
                    <a:gdLst>
                      <a:gd name="T0" fmla="*/ 0 w 832"/>
                      <a:gd name="T1" fmla="*/ 71 h 80"/>
                      <a:gd name="T2" fmla="*/ 64 w 832"/>
                      <a:gd name="T3" fmla="*/ 80 h 80"/>
                      <a:gd name="T4" fmla="*/ 832 w 832"/>
                      <a:gd name="T5" fmla="*/ 8 h 80"/>
                      <a:gd name="T6" fmla="*/ 768 w 832"/>
                      <a:gd name="T7" fmla="*/ 0 h 80"/>
                      <a:gd name="T8" fmla="*/ 0 w 832"/>
                      <a:gd name="T9" fmla="*/ 71 h 8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32"/>
                      <a:gd name="T16" fmla="*/ 0 h 80"/>
                      <a:gd name="T17" fmla="*/ 832 w 832"/>
                      <a:gd name="T18" fmla="*/ 80 h 8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32" h="80">
                        <a:moveTo>
                          <a:pt x="0" y="71"/>
                        </a:moveTo>
                        <a:lnTo>
                          <a:pt x="64" y="80"/>
                        </a:lnTo>
                        <a:lnTo>
                          <a:pt x="832" y="8"/>
                        </a:lnTo>
                        <a:lnTo>
                          <a:pt x="768" y="0"/>
                        </a:lnTo>
                        <a:lnTo>
                          <a:pt x="0" y="71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168" name="Freeform 485"/>
                  <p:cNvSpPr>
                    <a:spLocks/>
                  </p:cNvSpPr>
                  <p:nvPr/>
                </p:nvSpPr>
                <p:spPr bwMode="auto">
                  <a:xfrm>
                    <a:off x="1478" y="2423"/>
                    <a:ext cx="64" cy="126"/>
                  </a:xfrm>
                  <a:custGeom>
                    <a:avLst/>
                    <a:gdLst>
                      <a:gd name="T0" fmla="*/ 0 w 98"/>
                      <a:gd name="T1" fmla="*/ 0 h 195"/>
                      <a:gd name="T2" fmla="*/ 1 w 98"/>
                      <a:gd name="T3" fmla="*/ 1 h 195"/>
                      <a:gd name="T4" fmla="*/ 1 w 98"/>
                      <a:gd name="T5" fmla="*/ 1 h 195"/>
                      <a:gd name="T6" fmla="*/ 1 w 98"/>
                      <a:gd name="T7" fmla="*/ 1 h 195"/>
                      <a:gd name="T8" fmla="*/ 1 w 98"/>
                      <a:gd name="T9" fmla="*/ 1 h 195"/>
                      <a:gd name="T10" fmla="*/ 1 w 98"/>
                      <a:gd name="T11" fmla="*/ 2 h 195"/>
                      <a:gd name="T12" fmla="*/ 1 w 98"/>
                      <a:gd name="T13" fmla="*/ 2 h 195"/>
                      <a:gd name="T14" fmla="*/ 0 w 98"/>
                      <a:gd name="T15" fmla="*/ 1 h 195"/>
                      <a:gd name="T16" fmla="*/ 0 w 98"/>
                      <a:gd name="T17" fmla="*/ 1 h 195"/>
                      <a:gd name="T18" fmla="*/ 1 w 98"/>
                      <a:gd name="T19" fmla="*/ 1 h 195"/>
                      <a:gd name="T20" fmla="*/ 1 w 98"/>
                      <a:gd name="T21" fmla="*/ 1 h 195"/>
                      <a:gd name="T22" fmla="*/ 0 w 98"/>
                      <a:gd name="T23" fmla="*/ 1 h 195"/>
                      <a:gd name="T24" fmla="*/ 0 w 98"/>
                      <a:gd name="T25" fmla="*/ 0 h 19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98"/>
                      <a:gd name="T40" fmla="*/ 0 h 195"/>
                      <a:gd name="T41" fmla="*/ 98 w 98"/>
                      <a:gd name="T42" fmla="*/ 195 h 19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98" h="195">
                        <a:moveTo>
                          <a:pt x="0" y="0"/>
                        </a:moveTo>
                        <a:lnTo>
                          <a:pt x="98" y="16"/>
                        </a:lnTo>
                        <a:lnTo>
                          <a:pt x="98" y="28"/>
                        </a:lnTo>
                        <a:lnTo>
                          <a:pt x="48" y="19"/>
                        </a:lnTo>
                        <a:lnTo>
                          <a:pt x="48" y="175"/>
                        </a:lnTo>
                        <a:lnTo>
                          <a:pt x="98" y="184"/>
                        </a:lnTo>
                        <a:lnTo>
                          <a:pt x="98" y="195"/>
                        </a:lnTo>
                        <a:lnTo>
                          <a:pt x="0" y="177"/>
                        </a:lnTo>
                        <a:lnTo>
                          <a:pt x="0" y="166"/>
                        </a:lnTo>
                        <a:lnTo>
                          <a:pt x="41" y="174"/>
                        </a:lnTo>
                        <a:lnTo>
                          <a:pt x="41" y="18"/>
                        </a:lnTo>
                        <a:lnTo>
                          <a:pt x="0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817" name="Group 486"/>
                <p:cNvGrpSpPr>
                  <a:grpSpLocks/>
                </p:cNvGrpSpPr>
                <p:nvPr/>
              </p:nvGrpSpPr>
              <p:grpSpPr bwMode="auto">
                <a:xfrm flipV="1">
                  <a:off x="2251" y="1166"/>
                  <a:ext cx="38" cy="50"/>
                  <a:chOff x="2633" y="2614"/>
                  <a:chExt cx="61" cy="80"/>
                </a:xfrm>
              </p:grpSpPr>
              <p:grpSp>
                <p:nvGrpSpPr>
                  <p:cNvPr id="10819" name="Group 487"/>
                  <p:cNvGrpSpPr>
                    <a:grpSpLocks/>
                  </p:cNvGrpSpPr>
                  <p:nvPr/>
                </p:nvGrpSpPr>
                <p:grpSpPr bwMode="auto">
                  <a:xfrm>
                    <a:off x="2633" y="2614"/>
                    <a:ext cx="61" cy="80"/>
                    <a:chOff x="2569" y="2980"/>
                    <a:chExt cx="50" cy="76"/>
                  </a:xfrm>
                </p:grpSpPr>
                <p:sp>
                  <p:nvSpPr>
                    <p:cNvPr id="11161" name="Freeform 488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162" name="Freeform 489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820" name="Group 490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6" cy="50"/>
                    <a:chOff x="2649" y="2633"/>
                    <a:chExt cx="16" cy="50"/>
                  </a:xfrm>
                </p:grpSpPr>
                <p:grpSp>
                  <p:nvGrpSpPr>
                    <p:cNvPr id="10821" name="Group 4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1159" name="Oval 49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160" name="Oval 49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822" name="Group 49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1157" name="Oval 495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158" name="Oval 49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823" name="Group 49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1155" name="Oval 498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156" name="Oval 49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0830" name="Group 500"/>
                <p:cNvGrpSpPr>
                  <a:grpSpLocks/>
                </p:cNvGrpSpPr>
                <p:nvPr/>
              </p:nvGrpSpPr>
              <p:grpSpPr bwMode="auto">
                <a:xfrm flipV="1">
                  <a:off x="1477" y="1079"/>
                  <a:ext cx="46" cy="57"/>
                  <a:chOff x="1714" y="2755"/>
                  <a:chExt cx="70" cy="92"/>
                </a:xfrm>
              </p:grpSpPr>
              <p:grpSp>
                <p:nvGrpSpPr>
                  <p:cNvPr id="10831" name="Group 501"/>
                  <p:cNvGrpSpPr>
                    <a:grpSpLocks/>
                  </p:cNvGrpSpPr>
                  <p:nvPr/>
                </p:nvGrpSpPr>
                <p:grpSpPr bwMode="auto">
                  <a:xfrm>
                    <a:off x="1714" y="2755"/>
                    <a:ext cx="70" cy="92"/>
                    <a:chOff x="2569" y="2980"/>
                    <a:chExt cx="50" cy="76"/>
                  </a:xfrm>
                </p:grpSpPr>
                <p:sp>
                  <p:nvSpPr>
                    <p:cNvPr id="11148" name="Freeform 502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149" name="Freeform 503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832" name="Group 504"/>
                  <p:cNvGrpSpPr>
                    <a:grpSpLocks/>
                  </p:cNvGrpSpPr>
                  <p:nvPr/>
                </p:nvGrpSpPr>
                <p:grpSpPr bwMode="auto">
                  <a:xfrm>
                    <a:off x="1758" y="2771"/>
                    <a:ext cx="19" cy="57"/>
                    <a:chOff x="2649" y="2633"/>
                    <a:chExt cx="16" cy="50"/>
                  </a:xfrm>
                </p:grpSpPr>
                <p:grpSp>
                  <p:nvGrpSpPr>
                    <p:cNvPr id="10845" name="Group 50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1146" name="Oval 50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147" name="Oval 507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846" name="Group 5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1144" name="Oval 50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145" name="Oval 510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847" name="Group 5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1142" name="Oval 51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143" name="Oval 51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</p:grpSp>
          <p:grpSp>
            <p:nvGrpSpPr>
              <p:cNvPr id="10848" name="Group 514"/>
              <p:cNvGrpSpPr>
                <a:grpSpLocks/>
              </p:cNvGrpSpPr>
              <p:nvPr/>
            </p:nvGrpSpPr>
            <p:grpSpPr bwMode="auto">
              <a:xfrm>
                <a:off x="1768" y="1015"/>
                <a:ext cx="843" cy="216"/>
                <a:chOff x="1762" y="1013"/>
                <a:chExt cx="843" cy="216"/>
              </a:xfrm>
            </p:grpSpPr>
            <p:grpSp>
              <p:nvGrpSpPr>
                <p:cNvPr id="10849" name="Group 515"/>
                <p:cNvGrpSpPr>
                  <a:grpSpLocks/>
                </p:cNvGrpSpPr>
                <p:nvPr/>
              </p:nvGrpSpPr>
              <p:grpSpPr bwMode="auto">
                <a:xfrm flipV="1">
                  <a:off x="1762" y="1013"/>
                  <a:ext cx="843" cy="216"/>
                  <a:chOff x="1775" y="2375"/>
                  <a:chExt cx="843" cy="216"/>
                </a:xfrm>
              </p:grpSpPr>
              <p:sp>
                <p:nvSpPr>
                  <p:cNvPr id="11128" name="Freeform 516"/>
                  <p:cNvSpPr>
                    <a:spLocks/>
                  </p:cNvSpPr>
                  <p:nvPr/>
                </p:nvSpPr>
                <p:spPr bwMode="auto">
                  <a:xfrm>
                    <a:off x="1830" y="2482"/>
                    <a:ext cx="779" cy="109"/>
                  </a:xfrm>
                  <a:custGeom>
                    <a:avLst/>
                    <a:gdLst>
                      <a:gd name="T0" fmla="*/ 0 w 779"/>
                      <a:gd name="T1" fmla="*/ 100 h 109"/>
                      <a:gd name="T2" fmla="*/ 0 w 779"/>
                      <a:gd name="T3" fmla="*/ 109 h 109"/>
                      <a:gd name="T4" fmla="*/ 779 w 779"/>
                      <a:gd name="T5" fmla="*/ 7 h 109"/>
                      <a:gd name="T6" fmla="*/ 779 w 779"/>
                      <a:gd name="T7" fmla="*/ 0 h 10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79"/>
                      <a:gd name="T13" fmla="*/ 0 h 109"/>
                      <a:gd name="T14" fmla="*/ 779 w 779"/>
                      <a:gd name="T15" fmla="*/ 109 h 10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79" h="109">
                        <a:moveTo>
                          <a:pt x="0" y="100"/>
                        </a:moveTo>
                        <a:lnTo>
                          <a:pt x="0" y="109"/>
                        </a:lnTo>
                        <a:lnTo>
                          <a:pt x="779" y="7"/>
                        </a:lnTo>
                        <a:lnTo>
                          <a:pt x="779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129" name="Freeform 517"/>
                  <p:cNvSpPr>
                    <a:spLocks/>
                  </p:cNvSpPr>
                  <p:nvPr/>
                </p:nvSpPr>
                <p:spPr bwMode="auto">
                  <a:xfrm>
                    <a:off x="1775" y="2472"/>
                    <a:ext cx="837" cy="110"/>
                  </a:xfrm>
                  <a:custGeom>
                    <a:avLst/>
                    <a:gdLst>
                      <a:gd name="T0" fmla="*/ 0 w 837"/>
                      <a:gd name="T1" fmla="*/ 98 h 110"/>
                      <a:gd name="T2" fmla="*/ 60 w 837"/>
                      <a:gd name="T3" fmla="*/ 110 h 110"/>
                      <a:gd name="T4" fmla="*/ 837 w 837"/>
                      <a:gd name="T5" fmla="*/ 8 h 110"/>
                      <a:gd name="T6" fmla="*/ 780 w 837"/>
                      <a:gd name="T7" fmla="*/ 0 h 110"/>
                      <a:gd name="T8" fmla="*/ 0 w 837"/>
                      <a:gd name="T9" fmla="*/ 98 h 11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37"/>
                      <a:gd name="T16" fmla="*/ 0 h 110"/>
                      <a:gd name="T17" fmla="*/ 837 w 837"/>
                      <a:gd name="T18" fmla="*/ 110 h 11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37" h="110">
                        <a:moveTo>
                          <a:pt x="0" y="98"/>
                        </a:moveTo>
                        <a:lnTo>
                          <a:pt x="60" y="110"/>
                        </a:lnTo>
                        <a:lnTo>
                          <a:pt x="837" y="8"/>
                        </a:lnTo>
                        <a:lnTo>
                          <a:pt x="780" y="0"/>
                        </a:lnTo>
                        <a:lnTo>
                          <a:pt x="0" y="9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130" name="Freeform 518"/>
                  <p:cNvSpPr>
                    <a:spLocks/>
                  </p:cNvSpPr>
                  <p:nvPr/>
                </p:nvSpPr>
                <p:spPr bwMode="auto">
                  <a:xfrm>
                    <a:off x="1806" y="2387"/>
                    <a:ext cx="780" cy="190"/>
                  </a:xfrm>
                  <a:custGeom>
                    <a:avLst/>
                    <a:gdLst>
                      <a:gd name="T0" fmla="*/ 0 w 780"/>
                      <a:gd name="T1" fmla="*/ 82 h 190"/>
                      <a:gd name="T2" fmla="*/ 0 w 780"/>
                      <a:gd name="T3" fmla="*/ 190 h 190"/>
                      <a:gd name="T4" fmla="*/ 780 w 780"/>
                      <a:gd name="T5" fmla="*/ 88 h 190"/>
                      <a:gd name="T6" fmla="*/ 780 w 780"/>
                      <a:gd name="T7" fmla="*/ 0 h 190"/>
                      <a:gd name="T8" fmla="*/ 0 w 780"/>
                      <a:gd name="T9" fmla="*/ 82 h 1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80"/>
                      <a:gd name="T16" fmla="*/ 0 h 190"/>
                      <a:gd name="T17" fmla="*/ 780 w 780"/>
                      <a:gd name="T18" fmla="*/ 190 h 1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80" h="190">
                        <a:moveTo>
                          <a:pt x="0" y="82"/>
                        </a:moveTo>
                        <a:lnTo>
                          <a:pt x="0" y="190"/>
                        </a:lnTo>
                        <a:lnTo>
                          <a:pt x="780" y="88"/>
                        </a:lnTo>
                        <a:lnTo>
                          <a:pt x="780" y="0"/>
                        </a:lnTo>
                        <a:lnTo>
                          <a:pt x="0" y="8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131" name="Freeform 519"/>
                  <p:cNvSpPr>
                    <a:spLocks/>
                  </p:cNvSpPr>
                  <p:nvPr/>
                </p:nvSpPr>
                <p:spPr bwMode="auto">
                  <a:xfrm>
                    <a:off x="1838" y="2384"/>
                    <a:ext cx="779" cy="87"/>
                  </a:xfrm>
                  <a:custGeom>
                    <a:avLst/>
                    <a:gdLst>
                      <a:gd name="T0" fmla="*/ 0 w 779"/>
                      <a:gd name="T1" fmla="*/ 76 h 87"/>
                      <a:gd name="T2" fmla="*/ 0 w 779"/>
                      <a:gd name="T3" fmla="*/ 87 h 87"/>
                      <a:gd name="T4" fmla="*/ 779 w 779"/>
                      <a:gd name="T5" fmla="*/ 5 h 87"/>
                      <a:gd name="T6" fmla="*/ 779 w 779"/>
                      <a:gd name="T7" fmla="*/ 0 h 8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79"/>
                      <a:gd name="T13" fmla="*/ 0 h 87"/>
                      <a:gd name="T14" fmla="*/ 779 w 779"/>
                      <a:gd name="T15" fmla="*/ 87 h 8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79" h="87">
                        <a:moveTo>
                          <a:pt x="0" y="76"/>
                        </a:moveTo>
                        <a:lnTo>
                          <a:pt x="0" y="87"/>
                        </a:lnTo>
                        <a:lnTo>
                          <a:pt x="779" y="5"/>
                        </a:lnTo>
                        <a:lnTo>
                          <a:pt x="779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132" name="Freeform 520"/>
                  <p:cNvSpPr>
                    <a:spLocks/>
                  </p:cNvSpPr>
                  <p:nvPr/>
                </p:nvSpPr>
                <p:spPr bwMode="auto">
                  <a:xfrm>
                    <a:off x="1775" y="2375"/>
                    <a:ext cx="843" cy="85"/>
                  </a:xfrm>
                  <a:custGeom>
                    <a:avLst/>
                    <a:gdLst>
                      <a:gd name="T0" fmla="*/ 0 w 843"/>
                      <a:gd name="T1" fmla="*/ 78 h 85"/>
                      <a:gd name="T2" fmla="*/ 60 w 843"/>
                      <a:gd name="T3" fmla="*/ 85 h 85"/>
                      <a:gd name="T4" fmla="*/ 843 w 843"/>
                      <a:gd name="T5" fmla="*/ 6 h 85"/>
                      <a:gd name="T6" fmla="*/ 786 w 843"/>
                      <a:gd name="T7" fmla="*/ 0 h 85"/>
                      <a:gd name="T8" fmla="*/ 0 w 843"/>
                      <a:gd name="T9" fmla="*/ 78 h 8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3"/>
                      <a:gd name="T16" fmla="*/ 0 h 85"/>
                      <a:gd name="T17" fmla="*/ 843 w 843"/>
                      <a:gd name="T18" fmla="*/ 85 h 8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3" h="85">
                        <a:moveTo>
                          <a:pt x="0" y="78"/>
                        </a:moveTo>
                        <a:lnTo>
                          <a:pt x="60" y="85"/>
                        </a:lnTo>
                        <a:lnTo>
                          <a:pt x="843" y="6"/>
                        </a:lnTo>
                        <a:lnTo>
                          <a:pt x="786" y="0"/>
                        </a:lnTo>
                        <a:lnTo>
                          <a:pt x="0" y="78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133" name="Freeform 521"/>
                  <p:cNvSpPr>
                    <a:spLocks/>
                  </p:cNvSpPr>
                  <p:nvPr/>
                </p:nvSpPr>
                <p:spPr bwMode="auto">
                  <a:xfrm>
                    <a:off x="1775" y="2454"/>
                    <a:ext cx="60" cy="137"/>
                  </a:xfrm>
                  <a:custGeom>
                    <a:avLst/>
                    <a:gdLst>
                      <a:gd name="T0" fmla="*/ 0 w 60"/>
                      <a:gd name="T1" fmla="*/ 0 h 137"/>
                      <a:gd name="T2" fmla="*/ 60 w 60"/>
                      <a:gd name="T3" fmla="*/ 6 h 137"/>
                      <a:gd name="T4" fmla="*/ 60 w 60"/>
                      <a:gd name="T5" fmla="*/ 17 h 137"/>
                      <a:gd name="T6" fmla="*/ 31 w 60"/>
                      <a:gd name="T7" fmla="*/ 15 h 137"/>
                      <a:gd name="T8" fmla="*/ 31 w 60"/>
                      <a:gd name="T9" fmla="*/ 122 h 137"/>
                      <a:gd name="T10" fmla="*/ 58 w 60"/>
                      <a:gd name="T11" fmla="*/ 126 h 137"/>
                      <a:gd name="T12" fmla="*/ 58 w 60"/>
                      <a:gd name="T13" fmla="*/ 137 h 137"/>
                      <a:gd name="T14" fmla="*/ 0 w 60"/>
                      <a:gd name="T15" fmla="*/ 128 h 137"/>
                      <a:gd name="T16" fmla="*/ 0 w 60"/>
                      <a:gd name="T17" fmla="*/ 117 h 137"/>
                      <a:gd name="T18" fmla="*/ 24 w 60"/>
                      <a:gd name="T19" fmla="*/ 120 h 137"/>
                      <a:gd name="T20" fmla="*/ 24 w 60"/>
                      <a:gd name="T21" fmla="*/ 13 h 137"/>
                      <a:gd name="T22" fmla="*/ 0 w 60"/>
                      <a:gd name="T23" fmla="*/ 11 h 137"/>
                      <a:gd name="T24" fmla="*/ 0 w 60"/>
                      <a:gd name="T25" fmla="*/ 0 h 13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0"/>
                      <a:gd name="T40" fmla="*/ 0 h 137"/>
                      <a:gd name="T41" fmla="*/ 60 w 60"/>
                      <a:gd name="T42" fmla="*/ 137 h 13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0" h="137">
                        <a:moveTo>
                          <a:pt x="0" y="0"/>
                        </a:moveTo>
                        <a:lnTo>
                          <a:pt x="60" y="6"/>
                        </a:lnTo>
                        <a:lnTo>
                          <a:pt x="60" y="17"/>
                        </a:lnTo>
                        <a:lnTo>
                          <a:pt x="31" y="15"/>
                        </a:lnTo>
                        <a:lnTo>
                          <a:pt x="31" y="122"/>
                        </a:lnTo>
                        <a:lnTo>
                          <a:pt x="58" y="126"/>
                        </a:lnTo>
                        <a:lnTo>
                          <a:pt x="58" y="137"/>
                        </a:lnTo>
                        <a:lnTo>
                          <a:pt x="0" y="128"/>
                        </a:lnTo>
                        <a:lnTo>
                          <a:pt x="0" y="117"/>
                        </a:lnTo>
                        <a:lnTo>
                          <a:pt x="24" y="120"/>
                        </a:lnTo>
                        <a:lnTo>
                          <a:pt x="24" y="13"/>
                        </a:lnTo>
                        <a:lnTo>
                          <a:pt x="0" y="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850" name="Group 522"/>
                <p:cNvGrpSpPr>
                  <a:grpSpLocks/>
                </p:cNvGrpSpPr>
                <p:nvPr/>
              </p:nvGrpSpPr>
              <p:grpSpPr bwMode="auto">
                <a:xfrm flipV="1">
                  <a:off x="2551" y="1136"/>
                  <a:ext cx="42" cy="55"/>
                  <a:chOff x="2633" y="2614"/>
                  <a:chExt cx="61" cy="80"/>
                </a:xfrm>
              </p:grpSpPr>
              <p:grpSp>
                <p:nvGrpSpPr>
                  <p:cNvPr id="10851" name="Group 523"/>
                  <p:cNvGrpSpPr>
                    <a:grpSpLocks/>
                  </p:cNvGrpSpPr>
                  <p:nvPr/>
                </p:nvGrpSpPr>
                <p:grpSpPr bwMode="auto">
                  <a:xfrm>
                    <a:off x="2633" y="2614"/>
                    <a:ext cx="61" cy="80"/>
                    <a:chOff x="2569" y="2980"/>
                    <a:chExt cx="50" cy="76"/>
                  </a:xfrm>
                </p:grpSpPr>
                <p:sp>
                  <p:nvSpPr>
                    <p:cNvPr id="11126" name="Freeform 524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127" name="Freeform 525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852" name="Group 526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6" cy="50"/>
                    <a:chOff x="2649" y="2633"/>
                    <a:chExt cx="16" cy="50"/>
                  </a:xfrm>
                </p:grpSpPr>
                <p:grpSp>
                  <p:nvGrpSpPr>
                    <p:cNvPr id="10853" name="Group 5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1124" name="Oval 528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125" name="Oval 52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854" name="Group 5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1122" name="Oval 531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123" name="Oval 53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855" name="Group 5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1120" name="Oval 534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121" name="Oval 535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0856" name="Group 536"/>
                <p:cNvGrpSpPr>
                  <a:grpSpLocks/>
                </p:cNvGrpSpPr>
                <p:nvPr/>
              </p:nvGrpSpPr>
              <p:grpSpPr bwMode="auto">
                <a:xfrm flipV="1">
                  <a:off x="1770" y="1038"/>
                  <a:ext cx="51" cy="62"/>
                  <a:chOff x="1714" y="2755"/>
                  <a:chExt cx="70" cy="92"/>
                </a:xfrm>
              </p:grpSpPr>
              <p:grpSp>
                <p:nvGrpSpPr>
                  <p:cNvPr id="10861" name="Group 537"/>
                  <p:cNvGrpSpPr>
                    <a:grpSpLocks/>
                  </p:cNvGrpSpPr>
                  <p:nvPr/>
                </p:nvGrpSpPr>
                <p:grpSpPr bwMode="auto">
                  <a:xfrm>
                    <a:off x="1714" y="2755"/>
                    <a:ext cx="70" cy="92"/>
                    <a:chOff x="2569" y="2980"/>
                    <a:chExt cx="50" cy="76"/>
                  </a:xfrm>
                </p:grpSpPr>
                <p:sp>
                  <p:nvSpPr>
                    <p:cNvPr id="11113" name="Freeform 538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114" name="Freeform 539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862" name="Group 540"/>
                  <p:cNvGrpSpPr>
                    <a:grpSpLocks/>
                  </p:cNvGrpSpPr>
                  <p:nvPr/>
                </p:nvGrpSpPr>
                <p:grpSpPr bwMode="auto">
                  <a:xfrm>
                    <a:off x="1758" y="2771"/>
                    <a:ext cx="19" cy="57"/>
                    <a:chOff x="2649" y="2633"/>
                    <a:chExt cx="16" cy="50"/>
                  </a:xfrm>
                </p:grpSpPr>
                <p:grpSp>
                  <p:nvGrpSpPr>
                    <p:cNvPr id="10867" name="Group 5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1111" name="Oval 54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112" name="Oval 54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871" name="Group 5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1109" name="Oval 545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110" name="Oval 54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872" name="Group 5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1107" name="Oval 548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108" name="Oval 54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</p:grpSp>
          <p:grpSp>
            <p:nvGrpSpPr>
              <p:cNvPr id="10873" name="Group 550"/>
              <p:cNvGrpSpPr>
                <a:grpSpLocks/>
              </p:cNvGrpSpPr>
              <p:nvPr/>
            </p:nvGrpSpPr>
            <p:grpSpPr bwMode="auto">
              <a:xfrm>
                <a:off x="2113" y="971"/>
                <a:ext cx="845" cy="232"/>
                <a:chOff x="2113" y="971"/>
                <a:chExt cx="845" cy="232"/>
              </a:xfrm>
            </p:grpSpPr>
            <p:grpSp>
              <p:nvGrpSpPr>
                <p:cNvPr id="10875" name="Group 551"/>
                <p:cNvGrpSpPr>
                  <a:grpSpLocks/>
                </p:cNvGrpSpPr>
                <p:nvPr/>
              </p:nvGrpSpPr>
              <p:grpSpPr bwMode="auto">
                <a:xfrm flipV="1">
                  <a:off x="2113" y="971"/>
                  <a:ext cx="845" cy="232"/>
                  <a:chOff x="2110" y="2405"/>
                  <a:chExt cx="845" cy="232"/>
                </a:xfrm>
              </p:grpSpPr>
              <p:sp>
                <p:nvSpPr>
                  <p:cNvPr id="11093" name="Freeform 552"/>
                  <p:cNvSpPr>
                    <a:spLocks/>
                  </p:cNvSpPr>
                  <p:nvPr/>
                </p:nvSpPr>
                <p:spPr bwMode="auto">
                  <a:xfrm>
                    <a:off x="2179" y="2515"/>
                    <a:ext cx="772" cy="122"/>
                  </a:xfrm>
                  <a:custGeom>
                    <a:avLst/>
                    <a:gdLst>
                      <a:gd name="T0" fmla="*/ 0 w 936"/>
                      <a:gd name="T1" fmla="*/ 27 h 141"/>
                      <a:gd name="T2" fmla="*/ 0 w 936"/>
                      <a:gd name="T3" fmla="*/ 29 h 141"/>
                      <a:gd name="T4" fmla="*/ 112 w 936"/>
                      <a:gd name="T5" fmla="*/ 3 h 141"/>
                      <a:gd name="T6" fmla="*/ 112 w 936"/>
                      <a:gd name="T7" fmla="*/ 0 h 14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36"/>
                      <a:gd name="T13" fmla="*/ 0 h 141"/>
                      <a:gd name="T14" fmla="*/ 936 w 936"/>
                      <a:gd name="T15" fmla="*/ 141 h 14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36" h="141">
                        <a:moveTo>
                          <a:pt x="0" y="132"/>
                        </a:moveTo>
                        <a:lnTo>
                          <a:pt x="0" y="141"/>
                        </a:lnTo>
                        <a:lnTo>
                          <a:pt x="935" y="9"/>
                        </a:lnTo>
                        <a:lnTo>
                          <a:pt x="936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094" name="Freeform 553"/>
                  <p:cNvSpPr>
                    <a:spLocks/>
                  </p:cNvSpPr>
                  <p:nvPr/>
                </p:nvSpPr>
                <p:spPr bwMode="auto">
                  <a:xfrm>
                    <a:off x="2114" y="2510"/>
                    <a:ext cx="830" cy="117"/>
                  </a:xfrm>
                  <a:custGeom>
                    <a:avLst/>
                    <a:gdLst>
                      <a:gd name="T0" fmla="*/ 0 w 830"/>
                      <a:gd name="T1" fmla="*/ 105 h 117"/>
                      <a:gd name="T2" fmla="*/ 64 w 830"/>
                      <a:gd name="T3" fmla="*/ 117 h 117"/>
                      <a:gd name="T4" fmla="*/ 830 w 830"/>
                      <a:gd name="T5" fmla="*/ 5 h 117"/>
                      <a:gd name="T6" fmla="*/ 772 w 830"/>
                      <a:gd name="T7" fmla="*/ 0 h 117"/>
                      <a:gd name="T8" fmla="*/ 0 w 830"/>
                      <a:gd name="T9" fmla="*/ 105 h 1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30"/>
                      <a:gd name="T16" fmla="*/ 0 h 117"/>
                      <a:gd name="T17" fmla="*/ 830 w 830"/>
                      <a:gd name="T18" fmla="*/ 117 h 11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30" h="117">
                        <a:moveTo>
                          <a:pt x="0" y="105"/>
                        </a:moveTo>
                        <a:lnTo>
                          <a:pt x="64" y="117"/>
                        </a:lnTo>
                        <a:lnTo>
                          <a:pt x="830" y="5"/>
                        </a:lnTo>
                        <a:lnTo>
                          <a:pt x="772" y="0"/>
                        </a:lnTo>
                        <a:lnTo>
                          <a:pt x="0" y="10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095" name="Freeform 554"/>
                  <p:cNvSpPr>
                    <a:spLocks/>
                  </p:cNvSpPr>
                  <p:nvPr/>
                </p:nvSpPr>
                <p:spPr bwMode="auto">
                  <a:xfrm>
                    <a:off x="2145" y="2417"/>
                    <a:ext cx="771" cy="204"/>
                  </a:xfrm>
                  <a:custGeom>
                    <a:avLst/>
                    <a:gdLst>
                      <a:gd name="T0" fmla="*/ 0 w 771"/>
                      <a:gd name="T1" fmla="*/ 94 h 204"/>
                      <a:gd name="T2" fmla="*/ 0 w 771"/>
                      <a:gd name="T3" fmla="*/ 204 h 204"/>
                      <a:gd name="T4" fmla="*/ 771 w 771"/>
                      <a:gd name="T5" fmla="*/ 99 h 204"/>
                      <a:gd name="T6" fmla="*/ 771 w 771"/>
                      <a:gd name="T7" fmla="*/ 0 h 204"/>
                      <a:gd name="T8" fmla="*/ 0 w 771"/>
                      <a:gd name="T9" fmla="*/ 94 h 20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71"/>
                      <a:gd name="T16" fmla="*/ 0 h 204"/>
                      <a:gd name="T17" fmla="*/ 771 w 771"/>
                      <a:gd name="T18" fmla="*/ 204 h 20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71" h="204">
                        <a:moveTo>
                          <a:pt x="0" y="94"/>
                        </a:moveTo>
                        <a:lnTo>
                          <a:pt x="0" y="204"/>
                        </a:lnTo>
                        <a:lnTo>
                          <a:pt x="771" y="99"/>
                        </a:lnTo>
                        <a:lnTo>
                          <a:pt x="771" y="0"/>
                        </a:lnTo>
                        <a:lnTo>
                          <a:pt x="0" y="94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096" name="Freeform 555"/>
                  <p:cNvSpPr>
                    <a:spLocks/>
                  </p:cNvSpPr>
                  <p:nvPr/>
                </p:nvSpPr>
                <p:spPr bwMode="auto">
                  <a:xfrm>
                    <a:off x="2178" y="2414"/>
                    <a:ext cx="774" cy="102"/>
                  </a:xfrm>
                  <a:custGeom>
                    <a:avLst/>
                    <a:gdLst>
                      <a:gd name="T0" fmla="*/ 0 w 774"/>
                      <a:gd name="T1" fmla="*/ 90 h 102"/>
                      <a:gd name="T2" fmla="*/ 0 w 774"/>
                      <a:gd name="T3" fmla="*/ 102 h 102"/>
                      <a:gd name="T4" fmla="*/ 774 w 774"/>
                      <a:gd name="T5" fmla="*/ 6 h 102"/>
                      <a:gd name="T6" fmla="*/ 774 w 774"/>
                      <a:gd name="T7" fmla="*/ 0 h 10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74"/>
                      <a:gd name="T13" fmla="*/ 0 h 102"/>
                      <a:gd name="T14" fmla="*/ 774 w 774"/>
                      <a:gd name="T15" fmla="*/ 102 h 10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74" h="102">
                        <a:moveTo>
                          <a:pt x="0" y="90"/>
                        </a:moveTo>
                        <a:lnTo>
                          <a:pt x="0" y="102"/>
                        </a:lnTo>
                        <a:lnTo>
                          <a:pt x="774" y="6"/>
                        </a:lnTo>
                        <a:lnTo>
                          <a:pt x="774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097" name="Freeform 556"/>
                  <p:cNvSpPr>
                    <a:spLocks/>
                  </p:cNvSpPr>
                  <p:nvPr/>
                </p:nvSpPr>
                <p:spPr bwMode="auto">
                  <a:xfrm>
                    <a:off x="2111" y="2405"/>
                    <a:ext cx="844" cy="97"/>
                  </a:xfrm>
                  <a:custGeom>
                    <a:avLst/>
                    <a:gdLst>
                      <a:gd name="T0" fmla="*/ 0 w 844"/>
                      <a:gd name="T1" fmla="*/ 87 h 97"/>
                      <a:gd name="T2" fmla="*/ 67 w 844"/>
                      <a:gd name="T3" fmla="*/ 97 h 97"/>
                      <a:gd name="T4" fmla="*/ 844 w 844"/>
                      <a:gd name="T5" fmla="*/ 6 h 97"/>
                      <a:gd name="T6" fmla="*/ 772 w 844"/>
                      <a:gd name="T7" fmla="*/ 0 h 97"/>
                      <a:gd name="T8" fmla="*/ 0 w 844"/>
                      <a:gd name="T9" fmla="*/ 87 h 9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4"/>
                      <a:gd name="T16" fmla="*/ 0 h 97"/>
                      <a:gd name="T17" fmla="*/ 844 w 844"/>
                      <a:gd name="T18" fmla="*/ 97 h 9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4" h="97">
                        <a:moveTo>
                          <a:pt x="0" y="87"/>
                        </a:moveTo>
                        <a:lnTo>
                          <a:pt x="67" y="97"/>
                        </a:lnTo>
                        <a:lnTo>
                          <a:pt x="844" y="6"/>
                        </a:lnTo>
                        <a:lnTo>
                          <a:pt x="772" y="0"/>
                        </a:lnTo>
                        <a:lnTo>
                          <a:pt x="0" y="87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098" name="Freeform 557"/>
                  <p:cNvSpPr>
                    <a:spLocks/>
                  </p:cNvSpPr>
                  <p:nvPr/>
                </p:nvSpPr>
                <p:spPr bwMode="auto">
                  <a:xfrm>
                    <a:off x="2110" y="2495"/>
                    <a:ext cx="67" cy="141"/>
                  </a:xfrm>
                  <a:custGeom>
                    <a:avLst/>
                    <a:gdLst>
                      <a:gd name="T0" fmla="*/ 0 w 67"/>
                      <a:gd name="T1" fmla="*/ 0 h 141"/>
                      <a:gd name="T2" fmla="*/ 67 w 67"/>
                      <a:gd name="T3" fmla="*/ 9 h 141"/>
                      <a:gd name="T4" fmla="*/ 67 w 67"/>
                      <a:gd name="T5" fmla="*/ 21 h 141"/>
                      <a:gd name="T6" fmla="*/ 35 w 67"/>
                      <a:gd name="T7" fmla="*/ 15 h 141"/>
                      <a:gd name="T8" fmla="*/ 35 w 67"/>
                      <a:gd name="T9" fmla="*/ 126 h 141"/>
                      <a:gd name="T10" fmla="*/ 67 w 67"/>
                      <a:gd name="T11" fmla="*/ 130 h 141"/>
                      <a:gd name="T12" fmla="*/ 67 w 67"/>
                      <a:gd name="T13" fmla="*/ 141 h 141"/>
                      <a:gd name="T14" fmla="*/ 0 w 67"/>
                      <a:gd name="T15" fmla="*/ 130 h 141"/>
                      <a:gd name="T16" fmla="*/ 1 w 67"/>
                      <a:gd name="T17" fmla="*/ 120 h 141"/>
                      <a:gd name="T18" fmla="*/ 28 w 67"/>
                      <a:gd name="T19" fmla="*/ 124 h 141"/>
                      <a:gd name="T20" fmla="*/ 28 w 67"/>
                      <a:gd name="T21" fmla="*/ 13 h 141"/>
                      <a:gd name="T22" fmla="*/ 1 w 67"/>
                      <a:gd name="T23" fmla="*/ 9 h 141"/>
                      <a:gd name="T24" fmla="*/ 0 w 67"/>
                      <a:gd name="T25" fmla="*/ 0 h 141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7"/>
                      <a:gd name="T40" fmla="*/ 0 h 141"/>
                      <a:gd name="T41" fmla="*/ 67 w 67"/>
                      <a:gd name="T42" fmla="*/ 141 h 141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7" h="141">
                        <a:moveTo>
                          <a:pt x="0" y="0"/>
                        </a:moveTo>
                        <a:lnTo>
                          <a:pt x="67" y="9"/>
                        </a:lnTo>
                        <a:lnTo>
                          <a:pt x="67" y="21"/>
                        </a:lnTo>
                        <a:lnTo>
                          <a:pt x="35" y="15"/>
                        </a:lnTo>
                        <a:lnTo>
                          <a:pt x="35" y="126"/>
                        </a:lnTo>
                        <a:lnTo>
                          <a:pt x="67" y="130"/>
                        </a:lnTo>
                        <a:lnTo>
                          <a:pt x="67" y="141"/>
                        </a:lnTo>
                        <a:lnTo>
                          <a:pt x="0" y="130"/>
                        </a:lnTo>
                        <a:lnTo>
                          <a:pt x="1" y="120"/>
                        </a:lnTo>
                        <a:lnTo>
                          <a:pt x="28" y="124"/>
                        </a:lnTo>
                        <a:lnTo>
                          <a:pt x="28" y="13"/>
                        </a:lnTo>
                        <a:lnTo>
                          <a:pt x="1" y="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896" name="Group 558"/>
                <p:cNvGrpSpPr>
                  <a:grpSpLocks/>
                </p:cNvGrpSpPr>
                <p:nvPr/>
              </p:nvGrpSpPr>
              <p:grpSpPr bwMode="auto">
                <a:xfrm flipV="1">
                  <a:off x="2899" y="1100"/>
                  <a:ext cx="13" cy="47"/>
                  <a:chOff x="1394" y="2884"/>
                  <a:chExt cx="15" cy="54"/>
                </a:xfrm>
              </p:grpSpPr>
              <p:sp>
                <p:nvSpPr>
                  <p:cNvPr id="11087" name="Oval 559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394" y="2884"/>
                    <a:ext cx="10" cy="12"/>
                  </a:xfrm>
                  <a:prstGeom prst="ellipse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1088" name="Oval 560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398" y="2886"/>
                    <a:ext cx="10" cy="12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1089" name="Oval 561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395" y="2904"/>
                    <a:ext cx="10" cy="12"/>
                  </a:xfrm>
                  <a:prstGeom prst="ellipse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1090" name="Oval 562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399" y="2906"/>
                    <a:ext cx="10" cy="12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1091" name="Oval 563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395" y="2924"/>
                    <a:ext cx="10" cy="12"/>
                  </a:xfrm>
                  <a:prstGeom prst="ellipse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1092" name="Oval 564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399" y="2926"/>
                    <a:ext cx="10" cy="12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897" name="Group 565"/>
                <p:cNvGrpSpPr>
                  <a:grpSpLocks/>
                </p:cNvGrpSpPr>
                <p:nvPr/>
              </p:nvGrpSpPr>
              <p:grpSpPr bwMode="auto">
                <a:xfrm flipV="1">
                  <a:off x="2162" y="1007"/>
                  <a:ext cx="11" cy="45"/>
                  <a:chOff x="1287" y="2881"/>
                  <a:chExt cx="20" cy="77"/>
                </a:xfrm>
              </p:grpSpPr>
              <p:sp>
                <p:nvSpPr>
                  <p:cNvPr id="11081" name="Oval 566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87" y="2881"/>
                    <a:ext cx="14" cy="18"/>
                  </a:xfrm>
                  <a:prstGeom prst="ellipse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1082" name="Oval 567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92" y="2883"/>
                    <a:ext cx="14" cy="18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1083" name="Oval 568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88" y="2910"/>
                    <a:ext cx="14" cy="17"/>
                  </a:xfrm>
                  <a:prstGeom prst="ellipse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1084" name="Oval 569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93" y="2912"/>
                    <a:ext cx="14" cy="17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1085" name="Oval 570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88" y="2938"/>
                    <a:ext cx="14" cy="18"/>
                  </a:xfrm>
                  <a:prstGeom prst="ellipse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1086" name="Oval 571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93" y="2940"/>
                    <a:ext cx="14" cy="18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10898" name="Group 572"/>
              <p:cNvGrpSpPr>
                <a:grpSpLocks/>
              </p:cNvGrpSpPr>
              <p:nvPr/>
            </p:nvGrpSpPr>
            <p:grpSpPr bwMode="auto">
              <a:xfrm>
                <a:off x="2415" y="928"/>
                <a:ext cx="820" cy="251"/>
                <a:chOff x="2401" y="924"/>
                <a:chExt cx="820" cy="251"/>
              </a:xfrm>
            </p:grpSpPr>
            <p:grpSp>
              <p:nvGrpSpPr>
                <p:cNvPr id="10899" name="Group 573"/>
                <p:cNvGrpSpPr>
                  <a:grpSpLocks/>
                </p:cNvGrpSpPr>
                <p:nvPr/>
              </p:nvGrpSpPr>
              <p:grpSpPr bwMode="auto">
                <a:xfrm flipV="1">
                  <a:off x="2401" y="924"/>
                  <a:ext cx="820" cy="251"/>
                  <a:chOff x="2414" y="2429"/>
                  <a:chExt cx="820" cy="251"/>
                </a:xfrm>
              </p:grpSpPr>
              <p:sp>
                <p:nvSpPr>
                  <p:cNvPr id="11072" name="Freeform 574"/>
                  <p:cNvSpPr>
                    <a:spLocks/>
                  </p:cNvSpPr>
                  <p:nvPr/>
                </p:nvSpPr>
                <p:spPr bwMode="auto">
                  <a:xfrm>
                    <a:off x="2481" y="2545"/>
                    <a:ext cx="746" cy="135"/>
                  </a:xfrm>
                  <a:custGeom>
                    <a:avLst/>
                    <a:gdLst>
                      <a:gd name="T0" fmla="*/ 0 w 746"/>
                      <a:gd name="T1" fmla="*/ 125 h 135"/>
                      <a:gd name="T2" fmla="*/ 0 w 746"/>
                      <a:gd name="T3" fmla="*/ 135 h 135"/>
                      <a:gd name="T4" fmla="*/ 746 w 746"/>
                      <a:gd name="T5" fmla="*/ 8 h 135"/>
                      <a:gd name="T6" fmla="*/ 746 w 746"/>
                      <a:gd name="T7" fmla="*/ 0 h 13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46"/>
                      <a:gd name="T13" fmla="*/ 0 h 135"/>
                      <a:gd name="T14" fmla="*/ 746 w 746"/>
                      <a:gd name="T15" fmla="*/ 135 h 13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46" h="135">
                        <a:moveTo>
                          <a:pt x="0" y="125"/>
                        </a:moveTo>
                        <a:lnTo>
                          <a:pt x="0" y="135"/>
                        </a:lnTo>
                        <a:lnTo>
                          <a:pt x="746" y="8"/>
                        </a:lnTo>
                        <a:lnTo>
                          <a:pt x="746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073" name="Freeform 575"/>
                  <p:cNvSpPr>
                    <a:spLocks/>
                  </p:cNvSpPr>
                  <p:nvPr/>
                </p:nvSpPr>
                <p:spPr bwMode="auto">
                  <a:xfrm>
                    <a:off x="2414" y="2543"/>
                    <a:ext cx="811" cy="127"/>
                  </a:xfrm>
                  <a:custGeom>
                    <a:avLst/>
                    <a:gdLst>
                      <a:gd name="T0" fmla="*/ 0 w 811"/>
                      <a:gd name="T1" fmla="*/ 118 h 127"/>
                      <a:gd name="T2" fmla="*/ 64 w 811"/>
                      <a:gd name="T3" fmla="*/ 127 h 127"/>
                      <a:gd name="T4" fmla="*/ 811 w 811"/>
                      <a:gd name="T5" fmla="*/ 4 h 127"/>
                      <a:gd name="T6" fmla="*/ 753 w 811"/>
                      <a:gd name="T7" fmla="*/ 0 h 127"/>
                      <a:gd name="T8" fmla="*/ 0 w 811"/>
                      <a:gd name="T9" fmla="*/ 118 h 1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11"/>
                      <a:gd name="T16" fmla="*/ 0 h 127"/>
                      <a:gd name="T17" fmla="*/ 811 w 811"/>
                      <a:gd name="T18" fmla="*/ 127 h 1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11" h="127">
                        <a:moveTo>
                          <a:pt x="0" y="118"/>
                        </a:moveTo>
                        <a:lnTo>
                          <a:pt x="64" y="127"/>
                        </a:lnTo>
                        <a:lnTo>
                          <a:pt x="811" y="4"/>
                        </a:lnTo>
                        <a:lnTo>
                          <a:pt x="753" y="0"/>
                        </a:lnTo>
                        <a:lnTo>
                          <a:pt x="0" y="11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074" name="Freeform 576"/>
                  <p:cNvSpPr>
                    <a:spLocks/>
                  </p:cNvSpPr>
                  <p:nvPr/>
                </p:nvSpPr>
                <p:spPr bwMode="auto">
                  <a:xfrm>
                    <a:off x="2445" y="2444"/>
                    <a:ext cx="755" cy="223"/>
                  </a:xfrm>
                  <a:custGeom>
                    <a:avLst/>
                    <a:gdLst>
                      <a:gd name="T0" fmla="*/ 0 w 755"/>
                      <a:gd name="T1" fmla="*/ 97 h 223"/>
                      <a:gd name="T2" fmla="*/ 0 w 755"/>
                      <a:gd name="T3" fmla="*/ 223 h 223"/>
                      <a:gd name="T4" fmla="*/ 753 w 755"/>
                      <a:gd name="T5" fmla="*/ 97 h 223"/>
                      <a:gd name="T6" fmla="*/ 755 w 755"/>
                      <a:gd name="T7" fmla="*/ 0 h 223"/>
                      <a:gd name="T8" fmla="*/ 0 w 755"/>
                      <a:gd name="T9" fmla="*/ 97 h 22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55"/>
                      <a:gd name="T16" fmla="*/ 0 h 223"/>
                      <a:gd name="T17" fmla="*/ 755 w 755"/>
                      <a:gd name="T18" fmla="*/ 223 h 22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55" h="223">
                        <a:moveTo>
                          <a:pt x="0" y="97"/>
                        </a:moveTo>
                        <a:lnTo>
                          <a:pt x="0" y="223"/>
                        </a:lnTo>
                        <a:lnTo>
                          <a:pt x="753" y="97"/>
                        </a:lnTo>
                        <a:lnTo>
                          <a:pt x="755" y="0"/>
                        </a:lnTo>
                        <a:lnTo>
                          <a:pt x="0" y="9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075" name="Freeform 577"/>
                  <p:cNvSpPr>
                    <a:spLocks/>
                  </p:cNvSpPr>
                  <p:nvPr/>
                </p:nvSpPr>
                <p:spPr bwMode="auto">
                  <a:xfrm>
                    <a:off x="2483" y="2436"/>
                    <a:ext cx="745" cy="110"/>
                  </a:xfrm>
                  <a:custGeom>
                    <a:avLst/>
                    <a:gdLst>
                      <a:gd name="T0" fmla="*/ 0 w 745"/>
                      <a:gd name="T1" fmla="*/ 102 h 110"/>
                      <a:gd name="T2" fmla="*/ 0 w 745"/>
                      <a:gd name="T3" fmla="*/ 110 h 110"/>
                      <a:gd name="T4" fmla="*/ 745 w 745"/>
                      <a:gd name="T5" fmla="*/ 9 h 110"/>
                      <a:gd name="T6" fmla="*/ 745 w 745"/>
                      <a:gd name="T7" fmla="*/ 0 h 11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45"/>
                      <a:gd name="T13" fmla="*/ 0 h 110"/>
                      <a:gd name="T14" fmla="*/ 745 w 745"/>
                      <a:gd name="T15" fmla="*/ 110 h 11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45" h="110">
                        <a:moveTo>
                          <a:pt x="0" y="102"/>
                        </a:moveTo>
                        <a:lnTo>
                          <a:pt x="0" y="110"/>
                        </a:lnTo>
                        <a:lnTo>
                          <a:pt x="745" y="9"/>
                        </a:lnTo>
                        <a:lnTo>
                          <a:pt x="745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076" name="Freeform 578"/>
                  <p:cNvSpPr>
                    <a:spLocks/>
                  </p:cNvSpPr>
                  <p:nvPr/>
                </p:nvSpPr>
                <p:spPr bwMode="auto">
                  <a:xfrm>
                    <a:off x="2415" y="2429"/>
                    <a:ext cx="819" cy="106"/>
                  </a:xfrm>
                  <a:custGeom>
                    <a:avLst/>
                    <a:gdLst>
                      <a:gd name="T0" fmla="*/ 0 w 819"/>
                      <a:gd name="T1" fmla="*/ 97 h 106"/>
                      <a:gd name="T2" fmla="*/ 73 w 819"/>
                      <a:gd name="T3" fmla="*/ 106 h 106"/>
                      <a:gd name="T4" fmla="*/ 819 w 819"/>
                      <a:gd name="T5" fmla="*/ 6 h 106"/>
                      <a:gd name="T6" fmla="*/ 754 w 819"/>
                      <a:gd name="T7" fmla="*/ 0 h 106"/>
                      <a:gd name="T8" fmla="*/ 0 w 819"/>
                      <a:gd name="T9" fmla="*/ 97 h 10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19"/>
                      <a:gd name="T16" fmla="*/ 0 h 106"/>
                      <a:gd name="T17" fmla="*/ 819 w 819"/>
                      <a:gd name="T18" fmla="*/ 106 h 10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19" h="106">
                        <a:moveTo>
                          <a:pt x="0" y="97"/>
                        </a:moveTo>
                        <a:lnTo>
                          <a:pt x="73" y="106"/>
                        </a:lnTo>
                        <a:lnTo>
                          <a:pt x="819" y="6"/>
                        </a:lnTo>
                        <a:lnTo>
                          <a:pt x="754" y="0"/>
                        </a:lnTo>
                        <a:lnTo>
                          <a:pt x="0" y="97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077" name="Freeform 579"/>
                  <p:cNvSpPr>
                    <a:spLocks/>
                  </p:cNvSpPr>
                  <p:nvPr/>
                </p:nvSpPr>
                <p:spPr bwMode="auto">
                  <a:xfrm>
                    <a:off x="2414" y="2527"/>
                    <a:ext cx="66" cy="151"/>
                  </a:xfrm>
                  <a:custGeom>
                    <a:avLst/>
                    <a:gdLst>
                      <a:gd name="T0" fmla="*/ 0 w 66"/>
                      <a:gd name="T1" fmla="*/ 0 h 151"/>
                      <a:gd name="T2" fmla="*/ 66 w 66"/>
                      <a:gd name="T3" fmla="*/ 10 h 151"/>
                      <a:gd name="T4" fmla="*/ 66 w 66"/>
                      <a:gd name="T5" fmla="*/ 20 h 151"/>
                      <a:gd name="T6" fmla="*/ 32 w 66"/>
                      <a:gd name="T7" fmla="*/ 15 h 151"/>
                      <a:gd name="T8" fmla="*/ 32 w 66"/>
                      <a:gd name="T9" fmla="*/ 137 h 151"/>
                      <a:gd name="T10" fmla="*/ 66 w 66"/>
                      <a:gd name="T11" fmla="*/ 142 h 151"/>
                      <a:gd name="T12" fmla="*/ 66 w 66"/>
                      <a:gd name="T13" fmla="*/ 151 h 151"/>
                      <a:gd name="T14" fmla="*/ 0 w 66"/>
                      <a:gd name="T15" fmla="*/ 142 h 151"/>
                      <a:gd name="T16" fmla="*/ 0 w 66"/>
                      <a:gd name="T17" fmla="*/ 134 h 151"/>
                      <a:gd name="T18" fmla="*/ 27 w 66"/>
                      <a:gd name="T19" fmla="*/ 137 h 151"/>
                      <a:gd name="T20" fmla="*/ 27 w 66"/>
                      <a:gd name="T21" fmla="*/ 14 h 151"/>
                      <a:gd name="T22" fmla="*/ 0 w 66"/>
                      <a:gd name="T23" fmla="*/ 9 h 151"/>
                      <a:gd name="T24" fmla="*/ 0 w 66"/>
                      <a:gd name="T25" fmla="*/ 0 h 151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6"/>
                      <a:gd name="T40" fmla="*/ 0 h 151"/>
                      <a:gd name="T41" fmla="*/ 66 w 66"/>
                      <a:gd name="T42" fmla="*/ 151 h 151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6" h="151">
                        <a:moveTo>
                          <a:pt x="0" y="0"/>
                        </a:moveTo>
                        <a:lnTo>
                          <a:pt x="66" y="10"/>
                        </a:lnTo>
                        <a:lnTo>
                          <a:pt x="66" y="20"/>
                        </a:lnTo>
                        <a:lnTo>
                          <a:pt x="32" y="15"/>
                        </a:lnTo>
                        <a:lnTo>
                          <a:pt x="32" y="137"/>
                        </a:lnTo>
                        <a:lnTo>
                          <a:pt x="66" y="142"/>
                        </a:lnTo>
                        <a:lnTo>
                          <a:pt x="66" y="151"/>
                        </a:lnTo>
                        <a:lnTo>
                          <a:pt x="0" y="142"/>
                        </a:lnTo>
                        <a:lnTo>
                          <a:pt x="0" y="134"/>
                        </a:lnTo>
                        <a:lnTo>
                          <a:pt x="27" y="137"/>
                        </a:lnTo>
                        <a:lnTo>
                          <a:pt x="27" y="14"/>
                        </a:lnTo>
                        <a:lnTo>
                          <a:pt x="0" y="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900" name="Group 580"/>
                <p:cNvGrpSpPr>
                  <a:grpSpLocks/>
                </p:cNvGrpSpPr>
                <p:nvPr/>
              </p:nvGrpSpPr>
              <p:grpSpPr bwMode="auto">
                <a:xfrm flipV="1">
                  <a:off x="3161" y="1074"/>
                  <a:ext cx="47" cy="63"/>
                  <a:chOff x="2633" y="2614"/>
                  <a:chExt cx="61" cy="80"/>
                </a:xfrm>
              </p:grpSpPr>
              <p:grpSp>
                <p:nvGrpSpPr>
                  <p:cNvPr id="10909" name="Group 581"/>
                  <p:cNvGrpSpPr>
                    <a:grpSpLocks/>
                  </p:cNvGrpSpPr>
                  <p:nvPr/>
                </p:nvGrpSpPr>
                <p:grpSpPr bwMode="auto">
                  <a:xfrm>
                    <a:off x="2633" y="2614"/>
                    <a:ext cx="61" cy="80"/>
                    <a:chOff x="2569" y="2980"/>
                    <a:chExt cx="50" cy="76"/>
                  </a:xfrm>
                </p:grpSpPr>
                <p:sp>
                  <p:nvSpPr>
                    <p:cNvPr id="11070" name="Freeform 582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071" name="Freeform 583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910" name="Group 584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6" cy="50"/>
                    <a:chOff x="2649" y="2633"/>
                    <a:chExt cx="16" cy="50"/>
                  </a:xfrm>
                </p:grpSpPr>
                <p:grpSp>
                  <p:nvGrpSpPr>
                    <p:cNvPr id="10911" name="Group 5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1068" name="Oval 58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069" name="Oval 587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913" name="Group 5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1066" name="Oval 58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067" name="Oval 590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921" name="Group 5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1064" name="Oval 59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065" name="Oval 59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0922" name="Group 594"/>
                <p:cNvGrpSpPr>
                  <a:grpSpLocks/>
                </p:cNvGrpSpPr>
                <p:nvPr/>
              </p:nvGrpSpPr>
              <p:grpSpPr bwMode="auto">
                <a:xfrm flipV="1">
                  <a:off x="2410" y="952"/>
                  <a:ext cx="52" cy="72"/>
                  <a:chOff x="1714" y="2755"/>
                  <a:chExt cx="70" cy="92"/>
                </a:xfrm>
              </p:grpSpPr>
              <p:grpSp>
                <p:nvGrpSpPr>
                  <p:cNvPr id="10939" name="Group 595"/>
                  <p:cNvGrpSpPr>
                    <a:grpSpLocks/>
                  </p:cNvGrpSpPr>
                  <p:nvPr/>
                </p:nvGrpSpPr>
                <p:grpSpPr bwMode="auto">
                  <a:xfrm>
                    <a:off x="1714" y="2755"/>
                    <a:ext cx="70" cy="92"/>
                    <a:chOff x="2569" y="2980"/>
                    <a:chExt cx="50" cy="76"/>
                  </a:xfrm>
                </p:grpSpPr>
                <p:sp>
                  <p:nvSpPr>
                    <p:cNvPr id="11057" name="Freeform 596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058" name="Freeform 597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940" name="Group 598"/>
                  <p:cNvGrpSpPr>
                    <a:grpSpLocks/>
                  </p:cNvGrpSpPr>
                  <p:nvPr/>
                </p:nvGrpSpPr>
                <p:grpSpPr bwMode="auto">
                  <a:xfrm>
                    <a:off x="1758" y="2771"/>
                    <a:ext cx="19" cy="57"/>
                    <a:chOff x="2649" y="2633"/>
                    <a:chExt cx="16" cy="50"/>
                  </a:xfrm>
                </p:grpSpPr>
                <p:grpSp>
                  <p:nvGrpSpPr>
                    <p:cNvPr id="10943" name="Group 59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1055" name="Oval 600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056" name="Oval 601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944" name="Group 60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1053" name="Oval 60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054" name="Oval 604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954" name="Group 60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1051" name="Oval 60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052" name="Oval 607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</p:grpSp>
          <p:grpSp>
            <p:nvGrpSpPr>
              <p:cNvPr id="10955" name="Group 608"/>
              <p:cNvGrpSpPr>
                <a:grpSpLocks/>
              </p:cNvGrpSpPr>
              <p:nvPr/>
            </p:nvGrpSpPr>
            <p:grpSpPr bwMode="auto">
              <a:xfrm>
                <a:off x="2774" y="877"/>
                <a:ext cx="816" cy="269"/>
                <a:chOff x="2752" y="877"/>
                <a:chExt cx="816" cy="269"/>
              </a:xfrm>
            </p:grpSpPr>
            <p:grpSp>
              <p:nvGrpSpPr>
                <p:cNvPr id="10956" name="Group 609"/>
                <p:cNvGrpSpPr>
                  <a:grpSpLocks/>
                </p:cNvGrpSpPr>
                <p:nvPr/>
              </p:nvGrpSpPr>
              <p:grpSpPr bwMode="auto">
                <a:xfrm flipV="1">
                  <a:off x="2752" y="877"/>
                  <a:ext cx="816" cy="269"/>
                  <a:chOff x="2765" y="2458"/>
                  <a:chExt cx="816" cy="269"/>
                </a:xfrm>
              </p:grpSpPr>
              <p:sp>
                <p:nvSpPr>
                  <p:cNvPr id="11037" name="Freeform 610"/>
                  <p:cNvSpPr>
                    <a:spLocks/>
                  </p:cNvSpPr>
                  <p:nvPr/>
                </p:nvSpPr>
                <p:spPr bwMode="auto">
                  <a:xfrm>
                    <a:off x="2838" y="2581"/>
                    <a:ext cx="735" cy="145"/>
                  </a:xfrm>
                  <a:custGeom>
                    <a:avLst/>
                    <a:gdLst>
                      <a:gd name="T0" fmla="*/ 0 w 735"/>
                      <a:gd name="T1" fmla="*/ 134 h 145"/>
                      <a:gd name="T2" fmla="*/ 0 w 735"/>
                      <a:gd name="T3" fmla="*/ 145 h 145"/>
                      <a:gd name="T4" fmla="*/ 735 w 735"/>
                      <a:gd name="T5" fmla="*/ 8 h 145"/>
                      <a:gd name="T6" fmla="*/ 735 w 735"/>
                      <a:gd name="T7" fmla="*/ 0 h 14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35"/>
                      <a:gd name="T13" fmla="*/ 0 h 145"/>
                      <a:gd name="T14" fmla="*/ 735 w 735"/>
                      <a:gd name="T15" fmla="*/ 145 h 14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35" h="145">
                        <a:moveTo>
                          <a:pt x="0" y="134"/>
                        </a:moveTo>
                        <a:lnTo>
                          <a:pt x="0" y="145"/>
                        </a:lnTo>
                        <a:lnTo>
                          <a:pt x="735" y="8"/>
                        </a:lnTo>
                        <a:lnTo>
                          <a:pt x="735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038" name="Freeform 611"/>
                  <p:cNvSpPr>
                    <a:spLocks/>
                  </p:cNvSpPr>
                  <p:nvPr/>
                </p:nvSpPr>
                <p:spPr bwMode="auto">
                  <a:xfrm>
                    <a:off x="2766" y="2570"/>
                    <a:ext cx="807" cy="147"/>
                  </a:xfrm>
                  <a:custGeom>
                    <a:avLst/>
                    <a:gdLst>
                      <a:gd name="T0" fmla="*/ 0 w 807"/>
                      <a:gd name="T1" fmla="*/ 136 h 147"/>
                      <a:gd name="T2" fmla="*/ 72 w 807"/>
                      <a:gd name="T3" fmla="*/ 147 h 147"/>
                      <a:gd name="T4" fmla="*/ 807 w 807"/>
                      <a:gd name="T5" fmla="*/ 7 h 147"/>
                      <a:gd name="T6" fmla="*/ 747 w 807"/>
                      <a:gd name="T7" fmla="*/ 0 h 147"/>
                      <a:gd name="T8" fmla="*/ 0 w 807"/>
                      <a:gd name="T9" fmla="*/ 136 h 14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07"/>
                      <a:gd name="T16" fmla="*/ 0 h 147"/>
                      <a:gd name="T17" fmla="*/ 807 w 807"/>
                      <a:gd name="T18" fmla="*/ 147 h 14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07" h="147">
                        <a:moveTo>
                          <a:pt x="0" y="136"/>
                        </a:moveTo>
                        <a:lnTo>
                          <a:pt x="72" y="147"/>
                        </a:lnTo>
                        <a:lnTo>
                          <a:pt x="807" y="7"/>
                        </a:lnTo>
                        <a:lnTo>
                          <a:pt x="747" y="0"/>
                        </a:lnTo>
                        <a:lnTo>
                          <a:pt x="0" y="13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039" name="Freeform 612"/>
                  <p:cNvSpPr>
                    <a:spLocks/>
                  </p:cNvSpPr>
                  <p:nvPr/>
                </p:nvSpPr>
                <p:spPr bwMode="auto">
                  <a:xfrm>
                    <a:off x="2800" y="2471"/>
                    <a:ext cx="740" cy="241"/>
                  </a:xfrm>
                  <a:custGeom>
                    <a:avLst/>
                    <a:gdLst>
                      <a:gd name="T0" fmla="*/ 0 w 740"/>
                      <a:gd name="T1" fmla="*/ 115 h 241"/>
                      <a:gd name="T2" fmla="*/ 1 w 740"/>
                      <a:gd name="T3" fmla="*/ 241 h 241"/>
                      <a:gd name="T4" fmla="*/ 740 w 740"/>
                      <a:gd name="T5" fmla="*/ 105 h 241"/>
                      <a:gd name="T6" fmla="*/ 740 w 740"/>
                      <a:gd name="T7" fmla="*/ 0 h 241"/>
                      <a:gd name="T8" fmla="*/ 0 w 740"/>
                      <a:gd name="T9" fmla="*/ 115 h 24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40"/>
                      <a:gd name="T16" fmla="*/ 0 h 241"/>
                      <a:gd name="T17" fmla="*/ 740 w 740"/>
                      <a:gd name="T18" fmla="*/ 241 h 24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40" h="241">
                        <a:moveTo>
                          <a:pt x="0" y="115"/>
                        </a:moveTo>
                        <a:lnTo>
                          <a:pt x="1" y="241"/>
                        </a:lnTo>
                        <a:lnTo>
                          <a:pt x="740" y="105"/>
                        </a:lnTo>
                        <a:lnTo>
                          <a:pt x="740" y="0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040" name="Freeform 613"/>
                  <p:cNvSpPr>
                    <a:spLocks/>
                  </p:cNvSpPr>
                  <p:nvPr/>
                </p:nvSpPr>
                <p:spPr bwMode="auto">
                  <a:xfrm>
                    <a:off x="2837" y="2465"/>
                    <a:ext cx="741" cy="124"/>
                  </a:xfrm>
                  <a:custGeom>
                    <a:avLst/>
                    <a:gdLst>
                      <a:gd name="T0" fmla="*/ 0 w 741"/>
                      <a:gd name="T1" fmla="*/ 115 h 124"/>
                      <a:gd name="T2" fmla="*/ 0 w 741"/>
                      <a:gd name="T3" fmla="*/ 124 h 124"/>
                      <a:gd name="T4" fmla="*/ 741 w 741"/>
                      <a:gd name="T5" fmla="*/ 10 h 124"/>
                      <a:gd name="T6" fmla="*/ 741 w 741"/>
                      <a:gd name="T7" fmla="*/ 0 h 12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41"/>
                      <a:gd name="T13" fmla="*/ 0 h 124"/>
                      <a:gd name="T14" fmla="*/ 741 w 741"/>
                      <a:gd name="T15" fmla="*/ 124 h 12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41" h="124">
                        <a:moveTo>
                          <a:pt x="0" y="115"/>
                        </a:moveTo>
                        <a:lnTo>
                          <a:pt x="0" y="124"/>
                        </a:lnTo>
                        <a:lnTo>
                          <a:pt x="741" y="10"/>
                        </a:lnTo>
                        <a:lnTo>
                          <a:pt x="741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041" name="Freeform 614"/>
                  <p:cNvSpPr>
                    <a:spLocks/>
                  </p:cNvSpPr>
                  <p:nvPr/>
                </p:nvSpPr>
                <p:spPr bwMode="auto">
                  <a:xfrm>
                    <a:off x="2765" y="2458"/>
                    <a:ext cx="816" cy="119"/>
                  </a:xfrm>
                  <a:custGeom>
                    <a:avLst/>
                    <a:gdLst>
                      <a:gd name="T0" fmla="*/ 0 w 816"/>
                      <a:gd name="T1" fmla="*/ 109 h 119"/>
                      <a:gd name="T2" fmla="*/ 72 w 816"/>
                      <a:gd name="T3" fmla="*/ 119 h 119"/>
                      <a:gd name="T4" fmla="*/ 816 w 816"/>
                      <a:gd name="T5" fmla="*/ 7 h 119"/>
                      <a:gd name="T6" fmla="*/ 746 w 816"/>
                      <a:gd name="T7" fmla="*/ 0 h 119"/>
                      <a:gd name="T8" fmla="*/ 0 w 816"/>
                      <a:gd name="T9" fmla="*/ 109 h 11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16"/>
                      <a:gd name="T16" fmla="*/ 0 h 119"/>
                      <a:gd name="T17" fmla="*/ 816 w 816"/>
                      <a:gd name="T18" fmla="*/ 119 h 11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16" h="119">
                        <a:moveTo>
                          <a:pt x="0" y="109"/>
                        </a:moveTo>
                        <a:lnTo>
                          <a:pt x="72" y="119"/>
                        </a:lnTo>
                        <a:lnTo>
                          <a:pt x="816" y="7"/>
                        </a:lnTo>
                        <a:lnTo>
                          <a:pt x="746" y="0"/>
                        </a:lnTo>
                        <a:lnTo>
                          <a:pt x="0" y="109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042" name="Freeform 615"/>
                  <p:cNvSpPr>
                    <a:spLocks/>
                  </p:cNvSpPr>
                  <p:nvPr/>
                </p:nvSpPr>
                <p:spPr bwMode="auto">
                  <a:xfrm>
                    <a:off x="2765" y="2568"/>
                    <a:ext cx="72" cy="159"/>
                  </a:xfrm>
                  <a:custGeom>
                    <a:avLst/>
                    <a:gdLst>
                      <a:gd name="T0" fmla="*/ 0 w 72"/>
                      <a:gd name="T1" fmla="*/ 0 h 159"/>
                      <a:gd name="T2" fmla="*/ 71 w 72"/>
                      <a:gd name="T3" fmla="*/ 10 h 159"/>
                      <a:gd name="T4" fmla="*/ 71 w 72"/>
                      <a:gd name="T5" fmla="*/ 22 h 159"/>
                      <a:gd name="T6" fmla="*/ 35 w 72"/>
                      <a:gd name="T7" fmla="*/ 15 h 159"/>
                      <a:gd name="T8" fmla="*/ 35 w 72"/>
                      <a:gd name="T9" fmla="*/ 145 h 159"/>
                      <a:gd name="T10" fmla="*/ 72 w 72"/>
                      <a:gd name="T11" fmla="*/ 149 h 159"/>
                      <a:gd name="T12" fmla="*/ 72 w 72"/>
                      <a:gd name="T13" fmla="*/ 159 h 159"/>
                      <a:gd name="T14" fmla="*/ 0 w 72"/>
                      <a:gd name="T15" fmla="*/ 149 h 159"/>
                      <a:gd name="T16" fmla="*/ 0 w 72"/>
                      <a:gd name="T17" fmla="*/ 140 h 159"/>
                      <a:gd name="T18" fmla="*/ 29 w 72"/>
                      <a:gd name="T19" fmla="*/ 145 h 159"/>
                      <a:gd name="T20" fmla="*/ 30 w 72"/>
                      <a:gd name="T21" fmla="*/ 15 h 159"/>
                      <a:gd name="T22" fmla="*/ 0 w 72"/>
                      <a:gd name="T23" fmla="*/ 10 h 159"/>
                      <a:gd name="T24" fmla="*/ 0 w 72"/>
                      <a:gd name="T25" fmla="*/ 0 h 159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72"/>
                      <a:gd name="T40" fmla="*/ 0 h 159"/>
                      <a:gd name="T41" fmla="*/ 72 w 72"/>
                      <a:gd name="T42" fmla="*/ 159 h 159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72" h="159">
                        <a:moveTo>
                          <a:pt x="0" y="0"/>
                        </a:moveTo>
                        <a:lnTo>
                          <a:pt x="71" y="10"/>
                        </a:lnTo>
                        <a:lnTo>
                          <a:pt x="71" y="22"/>
                        </a:lnTo>
                        <a:lnTo>
                          <a:pt x="35" y="15"/>
                        </a:lnTo>
                        <a:lnTo>
                          <a:pt x="35" y="145"/>
                        </a:lnTo>
                        <a:lnTo>
                          <a:pt x="72" y="149"/>
                        </a:lnTo>
                        <a:lnTo>
                          <a:pt x="72" y="159"/>
                        </a:lnTo>
                        <a:lnTo>
                          <a:pt x="0" y="149"/>
                        </a:lnTo>
                        <a:lnTo>
                          <a:pt x="0" y="140"/>
                        </a:lnTo>
                        <a:lnTo>
                          <a:pt x="29" y="145"/>
                        </a:lnTo>
                        <a:lnTo>
                          <a:pt x="30" y="15"/>
                        </a:lnTo>
                        <a:lnTo>
                          <a:pt x="0" y="1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957" name="Group 616"/>
                <p:cNvGrpSpPr>
                  <a:grpSpLocks/>
                </p:cNvGrpSpPr>
                <p:nvPr/>
              </p:nvGrpSpPr>
              <p:grpSpPr bwMode="auto">
                <a:xfrm flipV="1">
                  <a:off x="3498" y="1043"/>
                  <a:ext cx="46" cy="67"/>
                  <a:chOff x="2633" y="2614"/>
                  <a:chExt cx="61" cy="80"/>
                </a:xfrm>
              </p:grpSpPr>
              <p:grpSp>
                <p:nvGrpSpPr>
                  <p:cNvPr id="10959" name="Group 617"/>
                  <p:cNvGrpSpPr>
                    <a:grpSpLocks/>
                  </p:cNvGrpSpPr>
                  <p:nvPr/>
                </p:nvGrpSpPr>
                <p:grpSpPr bwMode="auto">
                  <a:xfrm>
                    <a:off x="2633" y="2614"/>
                    <a:ext cx="61" cy="80"/>
                    <a:chOff x="2569" y="2980"/>
                    <a:chExt cx="50" cy="76"/>
                  </a:xfrm>
                </p:grpSpPr>
                <p:sp>
                  <p:nvSpPr>
                    <p:cNvPr id="11035" name="Freeform 618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036" name="Freeform 619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970" name="Group 620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6" cy="50"/>
                    <a:chOff x="2649" y="2633"/>
                    <a:chExt cx="16" cy="50"/>
                  </a:xfrm>
                </p:grpSpPr>
                <p:grpSp>
                  <p:nvGrpSpPr>
                    <p:cNvPr id="10971" name="Group 6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1033" name="Oval 62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034" name="Oval 62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972" name="Group 6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1031" name="Oval 625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032" name="Oval 62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973" name="Group 6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1029" name="Oval 628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030" name="Oval 62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0974" name="Group 630"/>
                <p:cNvGrpSpPr>
                  <a:grpSpLocks/>
                </p:cNvGrpSpPr>
                <p:nvPr/>
              </p:nvGrpSpPr>
              <p:grpSpPr bwMode="auto">
                <a:xfrm flipV="1">
                  <a:off x="2767" y="906"/>
                  <a:ext cx="50" cy="72"/>
                  <a:chOff x="1714" y="2755"/>
                  <a:chExt cx="70" cy="92"/>
                </a:xfrm>
              </p:grpSpPr>
              <p:grpSp>
                <p:nvGrpSpPr>
                  <p:cNvPr id="10975" name="Group 631"/>
                  <p:cNvGrpSpPr>
                    <a:grpSpLocks/>
                  </p:cNvGrpSpPr>
                  <p:nvPr/>
                </p:nvGrpSpPr>
                <p:grpSpPr bwMode="auto">
                  <a:xfrm>
                    <a:off x="1714" y="2755"/>
                    <a:ext cx="70" cy="92"/>
                    <a:chOff x="2569" y="2980"/>
                    <a:chExt cx="50" cy="76"/>
                  </a:xfrm>
                </p:grpSpPr>
                <p:sp>
                  <p:nvSpPr>
                    <p:cNvPr id="11022" name="Freeform 632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023" name="Freeform 633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976" name="Group 634"/>
                  <p:cNvGrpSpPr>
                    <a:grpSpLocks/>
                  </p:cNvGrpSpPr>
                  <p:nvPr/>
                </p:nvGrpSpPr>
                <p:grpSpPr bwMode="auto">
                  <a:xfrm>
                    <a:off x="1758" y="2771"/>
                    <a:ext cx="19" cy="57"/>
                    <a:chOff x="2649" y="2633"/>
                    <a:chExt cx="16" cy="50"/>
                  </a:xfrm>
                </p:grpSpPr>
                <p:grpSp>
                  <p:nvGrpSpPr>
                    <p:cNvPr id="10977" name="Group 6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1020" name="Oval 63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021" name="Oval 637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978" name="Group 6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1018" name="Oval 63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019" name="Oval 640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979" name="Group 6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1016" name="Oval 64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1017" name="Oval 64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</p:grpSp>
          <p:grpSp>
            <p:nvGrpSpPr>
              <p:cNvPr id="10980" name="Group 644"/>
              <p:cNvGrpSpPr>
                <a:grpSpLocks/>
              </p:cNvGrpSpPr>
              <p:nvPr/>
            </p:nvGrpSpPr>
            <p:grpSpPr bwMode="auto">
              <a:xfrm>
                <a:off x="3209" y="814"/>
                <a:ext cx="797" cy="325"/>
                <a:chOff x="3209" y="814"/>
                <a:chExt cx="797" cy="325"/>
              </a:xfrm>
            </p:grpSpPr>
            <p:grpSp>
              <p:nvGrpSpPr>
                <p:cNvPr id="10981" name="Group 645"/>
                <p:cNvGrpSpPr>
                  <a:grpSpLocks/>
                </p:cNvGrpSpPr>
                <p:nvPr/>
              </p:nvGrpSpPr>
              <p:grpSpPr bwMode="auto">
                <a:xfrm>
                  <a:off x="3932" y="983"/>
                  <a:ext cx="66" cy="156"/>
                  <a:chOff x="3932" y="983"/>
                  <a:chExt cx="66" cy="156"/>
                </a:xfrm>
              </p:grpSpPr>
              <p:sp>
                <p:nvSpPr>
                  <p:cNvPr id="11006" name="Freeform 646"/>
                  <p:cNvSpPr>
                    <a:spLocks/>
                  </p:cNvSpPr>
                  <p:nvPr/>
                </p:nvSpPr>
                <p:spPr bwMode="auto">
                  <a:xfrm>
                    <a:off x="3932" y="983"/>
                    <a:ext cx="46" cy="154"/>
                  </a:xfrm>
                  <a:custGeom>
                    <a:avLst/>
                    <a:gdLst>
                      <a:gd name="T0" fmla="*/ 45 w 46"/>
                      <a:gd name="T1" fmla="*/ 0 h 154"/>
                      <a:gd name="T2" fmla="*/ 34 w 46"/>
                      <a:gd name="T3" fmla="*/ 6 h 154"/>
                      <a:gd name="T4" fmla="*/ 0 w 46"/>
                      <a:gd name="T5" fmla="*/ 1 h 154"/>
                      <a:gd name="T6" fmla="*/ 0 w 46"/>
                      <a:gd name="T7" fmla="*/ 70 h 154"/>
                      <a:gd name="T8" fmla="*/ 25 w 46"/>
                      <a:gd name="T9" fmla="*/ 75 h 154"/>
                      <a:gd name="T10" fmla="*/ 40 w 46"/>
                      <a:gd name="T11" fmla="*/ 84 h 154"/>
                      <a:gd name="T12" fmla="*/ 40 w 46"/>
                      <a:gd name="T13" fmla="*/ 154 h 154"/>
                      <a:gd name="T14" fmla="*/ 46 w 46"/>
                      <a:gd name="T15" fmla="*/ 154 h 15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6"/>
                      <a:gd name="T25" fmla="*/ 0 h 154"/>
                      <a:gd name="T26" fmla="*/ 46 w 46"/>
                      <a:gd name="T27" fmla="*/ 154 h 15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6" h="154">
                        <a:moveTo>
                          <a:pt x="45" y="0"/>
                        </a:moveTo>
                        <a:lnTo>
                          <a:pt x="34" y="6"/>
                        </a:lnTo>
                        <a:lnTo>
                          <a:pt x="0" y="1"/>
                        </a:lnTo>
                        <a:lnTo>
                          <a:pt x="0" y="70"/>
                        </a:lnTo>
                        <a:lnTo>
                          <a:pt x="25" y="75"/>
                        </a:lnTo>
                        <a:lnTo>
                          <a:pt x="40" y="84"/>
                        </a:lnTo>
                        <a:lnTo>
                          <a:pt x="40" y="154"/>
                        </a:lnTo>
                        <a:lnTo>
                          <a:pt x="46" y="154"/>
                        </a:lnTo>
                      </a:path>
                    </a:pathLst>
                  </a:cu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1007" name="Freeform 647"/>
                  <p:cNvSpPr>
                    <a:spLocks/>
                  </p:cNvSpPr>
                  <p:nvPr/>
                </p:nvSpPr>
                <p:spPr bwMode="auto">
                  <a:xfrm>
                    <a:off x="3933" y="983"/>
                    <a:ext cx="65" cy="156"/>
                  </a:xfrm>
                  <a:custGeom>
                    <a:avLst/>
                    <a:gdLst>
                      <a:gd name="T0" fmla="*/ 65 w 65"/>
                      <a:gd name="T1" fmla="*/ 6 h 156"/>
                      <a:gd name="T2" fmla="*/ 65 w 65"/>
                      <a:gd name="T3" fmla="*/ 154 h 156"/>
                      <a:gd name="T4" fmla="*/ 45 w 65"/>
                      <a:gd name="T5" fmla="*/ 156 h 156"/>
                      <a:gd name="T6" fmla="*/ 45 w 65"/>
                      <a:gd name="T7" fmla="*/ 84 h 156"/>
                      <a:gd name="T8" fmla="*/ 33 w 65"/>
                      <a:gd name="T9" fmla="*/ 78 h 156"/>
                      <a:gd name="T10" fmla="*/ 0 w 65"/>
                      <a:gd name="T11" fmla="*/ 72 h 156"/>
                      <a:gd name="T12" fmla="*/ 2 w 65"/>
                      <a:gd name="T13" fmla="*/ 3 h 156"/>
                      <a:gd name="T14" fmla="*/ 36 w 65"/>
                      <a:gd name="T15" fmla="*/ 7 h 156"/>
                      <a:gd name="T16" fmla="*/ 45 w 65"/>
                      <a:gd name="T17" fmla="*/ 0 h 156"/>
                      <a:gd name="T18" fmla="*/ 65 w 65"/>
                      <a:gd name="T19" fmla="*/ 6 h 15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65"/>
                      <a:gd name="T31" fmla="*/ 0 h 156"/>
                      <a:gd name="T32" fmla="*/ 65 w 65"/>
                      <a:gd name="T33" fmla="*/ 156 h 15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65" h="156">
                        <a:moveTo>
                          <a:pt x="65" y="6"/>
                        </a:moveTo>
                        <a:lnTo>
                          <a:pt x="65" y="154"/>
                        </a:lnTo>
                        <a:lnTo>
                          <a:pt x="45" y="156"/>
                        </a:lnTo>
                        <a:lnTo>
                          <a:pt x="45" y="84"/>
                        </a:lnTo>
                        <a:lnTo>
                          <a:pt x="33" y="78"/>
                        </a:lnTo>
                        <a:lnTo>
                          <a:pt x="0" y="72"/>
                        </a:lnTo>
                        <a:lnTo>
                          <a:pt x="2" y="3"/>
                        </a:lnTo>
                        <a:lnTo>
                          <a:pt x="36" y="7"/>
                        </a:lnTo>
                        <a:lnTo>
                          <a:pt x="45" y="0"/>
                        </a:lnTo>
                        <a:lnTo>
                          <a:pt x="65" y="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0C0C0"/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982" name="Group 648"/>
                <p:cNvGrpSpPr>
                  <a:grpSpLocks/>
                </p:cNvGrpSpPr>
                <p:nvPr/>
              </p:nvGrpSpPr>
              <p:grpSpPr bwMode="auto">
                <a:xfrm>
                  <a:off x="3209" y="814"/>
                  <a:ext cx="797" cy="288"/>
                  <a:chOff x="3209" y="814"/>
                  <a:chExt cx="797" cy="288"/>
                </a:xfrm>
              </p:grpSpPr>
              <p:grpSp>
                <p:nvGrpSpPr>
                  <p:cNvPr id="10989" name="Group 649"/>
                  <p:cNvGrpSpPr>
                    <a:grpSpLocks/>
                  </p:cNvGrpSpPr>
                  <p:nvPr/>
                </p:nvGrpSpPr>
                <p:grpSpPr bwMode="auto">
                  <a:xfrm flipV="1">
                    <a:off x="3209" y="814"/>
                    <a:ext cx="797" cy="288"/>
                    <a:chOff x="3222" y="2502"/>
                    <a:chExt cx="797" cy="288"/>
                  </a:xfrm>
                </p:grpSpPr>
                <p:sp>
                  <p:nvSpPr>
                    <p:cNvPr id="11000" name="Freeform 650"/>
                    <p:cNvSpPr>
                      <a:spLocks/>
                    </p:cNvSpPr>
                    <p:nvPr/>
                  </p:nvSpPr>
                  <p:spPr bwMode="auto">
                    <a:xfrm>
                      <a:off x="3305" y="2627"/>
                      <a:ext cx="714" cy="162"/>
                    </a:xfrm>
                    <a:custGeom>
                      <a:avLst/>
                      <a:gdLst>
                        <a:gd name="T0" fmla="*/ 0 w 714"/>
                        <a:gd name="T1" fmla="*/ 148 h 162"/>
                        <a:gd name="T2" fmla="*/ 0 w 714"/>
                        <a:gd name="T3" fmla="*/ 162 h 162"/>
                        <a:gd name="T4" fmla="*/ 714 w 714"/>
                        <a:gd name="T5" fmla="*/ 8 h 162"/>
                        <a:gd name="T6" fmla="*/ 714 w 714"/>
                        <a:gd name="T7" fmla="*/ 0 h 16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714"/>
                        <a:gd name="T13" fmla="*/ 0 h 162"/>
                        <a:gd name="T14" fmla="*/ 714 w 714"/>
                        <a:gd name="T15" fmla="*/ 162 h 16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714" h="162">
                          <a:moveTo>
                            <a:pt x="0" y="148"/>
                          </a:moveTo>
                          <a:lnTo>
                            <a:pt x="0" y="162"/>
                          </a:lnTo>
                          <a:lnTo>
                            <a:pt x="714" y="8"/>
                          </a:lnTo>
                          <a:lnTo>
                            <a:pt x="714" y="0"/>
                          </a:lnTo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001" name="Freeform 651"/>
                    <p:cNvSpPr>
                      <a:spLocks/>
                    </p:cNvSpPr>
                    <p:nvPr/>
                  </p:nvSpPr>
                  <p:spPr bwMode="auto">
                    <a:xfrm>
                      <a:off x="3225" y="2617"/>
                      <a:ext cx="789" cy="160"/>
                    </a:xfrm>
                    <a:custGeom>
                      <a:avLst/>
                      <a:gdLst>
                        <a:gd name="T0" fmla="*/ 0 w 789"/>
                        <a:gd name="T1" fmla="*/ 148 h 160"/>
                        <a:gd name="T2" fmla="*/ 78 w 789"/>
                        <a:gd name="T3" fmla="*/ 160 h 160"/>
                        <a:gd name="T4" fmla="*/ 789 w 789"/>
                        <a:gd name="T5" fmla="*/ 10 h 160"/>
                        <a:gd name="T6" fmla="*/ 711 w 789"/>
                        <a:gd name="T7" fmla="*/ 0 h 160"/>
                        <a:gd name="T8" fmla="*/ 0 w 789"/>
                        <a:gd name="T9" fmla="*/ 148 h 16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89"/>
                        <a:gd name="T16" fmla="*/ 0 h 160"/>
                        <a:gd name="T17" fmla="*/ 789 w 789"/>
                        <a:gd name="T18" fmla="*/ 160 h 16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89" h="160">
                          <a:moveTo>
                            <a:pt x="0" y="148"/>
                          </a:moveTo>
                          <a:lnTo>
                            <a:pt x="78" y="160"/>
                          </a:lnTo>
                          <a:lnTo>
                            <a:pt x="789" y="10"/>
                          </a:lnTo>
                          <a:lnTo>
                            <a:pt x="711" y="0"/>
                          </a:lnTo>
                          <a:lnTo>
                            <a:pt x="0" y="148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1C1C1C"/>
                        </a:gs>
                        <a:gs pos="100000">
                          <a:srgbClr val="EAEAEA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002" name="Freeform 652"/>
                    <p:cNvSpPr>
                      <a:spLocks/>
                    </p:cNvSpPr>
                    <p:nvPr/>
                  </p:nvSpPr>
                  <p:spPr bwMode="auto">
                    <a:xfrm>
                      <a:off x="3264" y="2512"/>
                      <a:ext cx="713" cy="260"/>
                    </a:xfrm>
                    <a:custGeom>
                      <a:avLst/>
                      <a:gdLst>
                        <a:gd name="T0" fmla="*/ 0 w 713"/>
                        <a:gd name="T1" fmla="*/ 130 h 260"/>
                        <a:gd name="T2" fmla="*/ 0 w 713"/>
                        <a:gd name="T3" fmla="*/ 260 h 260"/>
                        <a:gd name="T4" fmla="*/ 713 w 713"/>
                        <a:gd name="T5" fmla="*/ 110 h 260"/>
                        <a:gd name="T6" fmla="*/ 713 w 713"/>
                        <a:gd name="T7" fmla="*/ 0 h 260"/>
                        <a:gd name="T8" fmla="*/ 0 w 713"/>
                        <a:gd name="T9" fmla="*/ 130 h 26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13"/>
                        <a:gd name="T16" fmla="*/ 0 h 260"/>
                        <a:gd name="T17" fmla="*/ 713 w 713"/>
                        <a:gd name="T18" fmla="*/ 260 h 26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13" h="260">
                          <a:moveTo>
                            <a:pt x="0" y="130"/>
                          </a:moveTo>
                          <a:lnTo>
                            <a:pt x="0" y="260"/>
                          </a:lnTo>
                          <a:lnTo>
                            <a:pt x="713" y="110"/>
                          </a:lnTo>
                          <a:lnTo>
                            <a:pt x="713" y="0"/>
                          </a:lnTo>
                          <a:lnTo>
                            <a:pt x="0" y="13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242424"/>
                        </a:gs>
                        <a:gs pos="100000">
                          <a:srgbClr val="EAEAEA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003" name="Freeform 653"/>
                    <p:cNvSpPr>
                      <a:spLocks/>
                    </p:cNvSpPr>
                    <p:nvPr/>
                  </p:nvSpPr>
                  <p:spPr bwMode="auto">
                    <a:xfrm>
                      <a:off x="3308" y="2512"/>
                      <a:ext cx="711" cy="131"/>
                    </a:xfrm>
                    <a:custGeom>
                      <a:avLst/>
                      <a:gdLst>
                        <a:gd name="T0" fmla="*/ 0 w 711"/>
                        <a:gd name="T1" fmla="*/ 119 h 131"/>
                        <a:gd name="T2" fmla="*/ 0 w 711"/>
                        <a:gd name="T3" fmla="*/ 131 h 131"/>
                        <a:gd name="T4" fmla="*/ 711 w 711"/>
                        <a:gd name="T5" fmla="*/ 8 h 131"/>
                        <a:gd name="T6" fmla="*/ 711 w 711"/>
                        <a:gd name="T7" fmla="*/ 0 h 13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711"/>
                        <a:gd name="T13" fmla="*/ 0 h 131"/>
                        <a:gd name="T14" fmla="*/ 711 w 711"/>
                        <a:gd name="T15" fmla="*/ 131 h 131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711" h="131">
                          <a:moveTo>
                            <a:pt x="0" y="119"/>
                          </a:moveTo>
                          <a:lnTo>
                            <a:pt x="0" y="131"/>
                          </a:lnTo>
                          <a:lnTo>
                            <a:pt x="711" y="8"/>
                          </a:lnTo>
                          <a:lnTo>
                            <a:pt x="711" y="0"/>
                          </a:lnTo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004" name="Freeform 654"/>
                    <p:cNvSpPr>
                      <a:spLocks/>
                    </p:cNvSpPr>
                    <p:nvPr/>
                  </p:nvSpPr>
                  <p:spPr bwMode="auto">
                    <a:xfrm>
                      <a:off x="3224" y="2502"/>
                      <a:ext cx="795" cy="131"/>
                    </a:xfrm>
                    <a:custGeom>
                      <a:avLst/>
                      <a:gdLst>
                        <a:gd name="T0" fmla="*/ 0 w 795"/>
                        <a:gd name="T1" fmla="*/ 120 h 131"/>
                        <a:gd name="T2" fmla="*/ 79 w 795"/>
                        <a:gd name="T3" fmla="*/ 131 h 131"/>
                        <a:gd name="T4" fmla="*/ 795 w 795"/>
                        <a:gd name="T5" fmla="*/ 7 h 131"/>
                        <a:gd name="T6" fmla="*/ 715 w 795"/>
                        <a:gd name="T7" fmla="*/ 0 h 131"/>
                        <a:gd name="T8" fmla="*/ 0 w 795"/>
                        <a:gd name="T9" fmla="*/ 120 h 1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95"/>
                        <a:gd name="T16" fmla="*/ 0 h 131"/>
                        <a:gd name="T17" fmla="*/ 795 w 795"/>
                        <a:gd name="T18" fmla="*/ 131 h 1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95" h="131">
                          <a:moveTo>
                            <a:pt x="0" y="120"/>
                          </a:moveTo>
                          <a:lnTo>
                            <a:pt x="79" y="131"/>
                          </a:lnTo>
                          <a:lnTo>
                            <a:pt x="795" y="7"/>
                          </a:lnTo>
                          <a:lnTo>
                            <a:pt x="715" y="0"/>
                          </a:lnTo>
                          <a:lnTo>
                            <a:pt x="0" y="120"/>
                          </a:lnTo>
                          <a:close/>
                        </a:path>
                      </a:pathLst>
                    </a:custGeom>
                    <a:solidFill>
                      <a:srgbClr val="EAEAEA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005" name="Freeform 655"/>
                    <p:cNvSpPr>
                      <a:spLocks/>
                    </p:cNvSpPr>
                    <p:nvPr/>
                  </p:nvSpPr>
                  <p:spPr bwMode="auto">
                    <a:xfrm>
                      <a:off x="3222" y="2622"/>
                      <a:ext cx="84" cy="168"/>
                    </a:xfrm>
                    <a:custGeom>
                      <a:avLst/>
                      <a:gdLst>
                        <a:gd name="T0" fmla="*/ 0 w 84"/>
                        <a:gd name="T1" fmla="*/ 0 h 171"/>
                        <a:gd name="T2" fmla="*/ 84 w 84"/>
                        <a:gd name="T3" fmla="*/ 9 h 171"/>
                        <a:gd name="T4" fmla="*/ 84 w 84"/>
                        <a:gd name="T5" fmla="*/ 23 h 171"/>
                        <a:gd name="T6" fmla="*/ 41 w 84"/>
                        <a:gd name="T7" fmla="*/ 17 h 171"/>
                        <a:gd name="T8" fmla="*/ 41 w 84"/>
                        <a:gd name="T9" fmla="*/ 127 h 171"/>
                        <a:gd name="T10" fmla="*/ 84 w 84"/>
                        <a:gd name="T11" fmla="*/ 130 h 171"/>
                        <a:gd name="T12" fmla="*/ 84 w 84"/>
                        <a:gd name="T13" fmla="*/ 139 h 171"/>
                        <a:gd name="T14" fmla="*/ 0 w 84"/>
                        <a:gd name="T15" fmla="*/ 131 h 171"/>
                        <a:gd name="T16" fmla="*/ 0 w 84"/>
                        <a:gd name="T17" fmla="*/ 123 h 171"/>
                        <a:gd name="T18" fmla="*/ 35 w 84"/>
                        <a:gd name="T19" fmla="*/ 127 h 171"/>
                        <a:gd name="T20" fmla="*/ 35 w 84"/>
                        <a:gd name="T21" fmla="*/ 16 h 171"/>
                        <a:gd name="T22" fmla="*/ 0 w 84"/>
                        <a:gd name="T23" fmla="*/ 11 h 171"/>
                        <a:gd name="T24" fmla="*/ 0 w 84"/>
                        <a:gd name="T25" fmla="*/ 0 h 171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84"/>
                        <a:gd name="T40" fmla="*/ 0 h 171"/>
                        <a:gd name="T41" fmla="*/ 84 w 84"/>
                        <a:gd name="T42" fmla="*/ 171 h 171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84" h="171">
                          <a:moveTo>
                            <a:pt x="0" y="0"/>
                          </a:moveTo>
                          <a:lnTo>
                            <a:pt x="84" y="9"/>
                          </a:lnTo>
                          <a:lnTo>
                            <a:pt x="84" y="23"/>
                          </a:lnTo>
                          <a:lnTo>
                            <a:pt x="41" y="17"/>
                          </a:lnTo>
                          <a:lnTo>
                            <a:pt x="41" y="153"/>
                          </a:lnTo>
                          <a:lnTo>
                            <a:pt x="84" y="158"/>
                          </a:lnTo>
                          <a:lnTo>
                            <a:pt x="84" y="171"/>
                          </a:lnTo>
                          <a:lnTo>
                            <a:pt x="0" y="159"/>
                          </a:lnTo>
                          <a:lnTo>
                            <a:pt x="0" y="147"/>
                          </a:lnTo>
                          <a:lnTo>
                            <a:pt x="35" y="153"/>
                          </a:lnTo>
                          <a:lnTo>
                            <a:pt x="35" y="16"/>
                          </a:lnTo>
                          <a:lnTo>
                            <a:pt x="0" y="1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D4D4D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990" name="Group 656"/>
                  <p:cNvGrpSpPr>
                    <a:grpSpLocks/>
                  </p:cNvGrpSpPr>
                  <p:nvPr/>
                </p:nvGrpSpPr>
                <p:grpSpPr bwMode="auto">
                  <a:xfrm flipV="1">
                    <a:off x="3262" y="852"/>
                    <a:ext cx="15" cy="63"/>
                    <a:chOff x="3120" y="2693"/>
                    <a:chExt cx="19" cy="70"/>
                  </a:xfrm>
                </p:grpSpPr>
                <p:grpSp>
                  <p:nvGrpSpPr>
                    <p:cNvPr id="10991" name="Group 6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20" y="2693"/>
                      <a:ext cx="18" cy="18"/>
                      <a:chOff x="2414" y="3011"/>
                      <a:chExt cx="18" cy="18"/>
                    </a:xfrm>
                  </p:grpSpPr>
                  <p:sp>
                    <p:nvSpPr>
                      <p:cNvPr id="10998" name="Oval 658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414" y="3011"/>
                        <a:ext cx="13" cy="16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999" name="Oval 65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419" y="3013"/>
                        <a:ext cx="13" cy="16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992" name="Group 6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21" y="2719"/>
                      <a:ext cx="18" cy="18"/>
                      <a:chOff x="2414" y="3011"/>
                      <a:chExt cx="18" cy="18"/>
                    </a:xfrm>
                  </p:grpSpPr>
                  <p:sp>
                    <p:nvSpPr>
                      <p:cNvPr id="10996" name="Oval 661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414" y="3011"/>
                        <a:ext cx="13" cy="16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997" name="Oval 66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419" y="3013"/>
                        <a:ext cx="13" cy="16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993" name="Group 6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21" y="2745"/>
                      <a:ext cx="18" cy="18"/>
                      <a:chOff x="2414" y="3011"/>
                      <a:chExt cx="18" cy="18"/>
                    </a:xfrm>
                  </p:grpSpPr>
                  <p:sp>
                    <p:nvSpPr>
                      <p:cNvPr id="10994" name="Oval 664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414" y="3011"/>
                        <a:ext cx="13" cy="16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995" name="Oval 665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419" y="3013"/>
                        <a:ext cx="13" cy="16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1008" name="Group 666"/>
                <p:cNvGrpSpPr>
                  <a:grpSpLocks/>
                </p:cNvGrpSpPr>
                <p:nvPr/>
              </p:nvGrpSpPr>
              <p:grpSpPr bwMode="auto">
                <a:xfrm flipV="1">
                  <a:off x="3944" y="991"/>
                  <a:ext cx="14" cy="54"/>
                  <a:chOff x="3957" y="2537"/>
                  <a:chExt cx="14" cy="54"/>
                </a:xfrm>
              </p:grpSpPr>
              <p:grpSp>
                <p:nvGrpSpPr>
                  <p:cNvPr id="11009" name="Group 667"/>
                  <p:cNvGrpSpPr>
                    <a:grpSpLocks/>
                  </p:cNvGrpSpPr>
                  <p:nvPr/>
                </p:nvGrpSpPr>
                <p:grpSpPr bwMode="auto">
                  <a:xfrm>
                    <a:off x="3957" y="2537"/>
                    <a:ext cx="13" cy="14"/>
                    <a:chOff x="3957" y="2537"/>
                    <a:chExt cx="13" cy="14"/>
                  </a:xfrm>
                </p:grpSpPr>
                <p:sp>
                  <p:nvSpPr>
                    <p:cNvPr id="10987" name="Oval 668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3957" y="2537"/>
                      <a:ext cx="9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988" name="Oval 669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3961" y="2539"/>
                      <a:ext cx="9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010" name="Group 670"/>
                  <p:cNvGrpSpPr>
                    <a:grpSpLocks/>
                  </p:cNvGrpSpPr>
                  <p:nvPr/>
                </p:nvGrpSpPr>
                <p:grpSpPr bwMode="auto">
                  <a:xfrm>
                    <a:off x="3958" y="2557"/>
                    <a:ext cx="13" cy="14"/>
                    <a:chOff x="3958" y="2557"/>
                    <a:chExt cx="13" cy="14"/>
                  </a:xfrm>
                </p:grpSpPr>
                <p:sp>
                  <p:nvSpPr>
                    <p:cNvPr id="10985" name="Oval 671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3958" y="2557"/>
                      <a:ext cx="9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986" name="Oval 672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3962" y="2559"/>
                      <a:ext cx="9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011" name="Group 673"/>
                  <p:cNvGrpSpPr>
                    <a:grpSpLocks/>
                  </p:cNvGrpSpPr>
                  <p:nvPr/>
                </p:nvGrpSpPr>
                <p:grpSpPr bwMode="auto">
                  <a:xfrm>
                    <a:off x="3958" y="2577"/>
                    <a:ext cx="13" cy="14"/>
                    <a:chOff x="3958" y="2577"/>
                    <a:chExt cx="13" cy="14"/>
                  </a:xfrm>
                </p:grpSpPr>
                <p:sp>
                  <p:nvSpPr>
                    <p:cNvPr id="10983" name="Oval 674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3958" y="2577"/>
                      <a:ext cx="9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984" name="Oval 675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3962" y="2579"/>
                      <a:ext cx="9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</p:grpSp>
          </p:grpSp>
        </p:grpSp>
        <p:grpSp>
          <p:nvGrpSpPr>
            <p:cNvPr id="11012" name="Group 676"/>
            <p:cNvGrpSpPr>
              <a:grpSpLocks/>
            </p:cNvGrpSpPr>
            <p:nvPr/>
          </p:nvGrpSpPr>
          <p:grpSpPr bwMode="auto">
            <a:xfrm>
              <a:off x="1099" y="999"/>
              <a:ext cx="3630" cy="4721"/>
              <a:chOff x="806" y="785"/>
              <a:chExt cx="2723" cy="3932"/>
            </a:xfrm>
          </p:grpSpPr>
          <p:grpSp>
            <p:nvGrpSpPr>
              <p:cNvPr id="11013" name="Group 677"/>
              <p:cNvGrpSpPr>
                <a:grpSpLocks/>
              </p:cNvGrpSpPr>
              <p:nvPr/>
            </p:nvGrpSpPr>
            <p:grpSpPr bwMode="auto">
              <a:xfrm>
                <a:off x="806" y="1082"/>
                <a:ext cx="640" cy="2779"/>
                <a:chOff x="806" y="1082"/>
                <a:chExt cx="640" cy="2779"/>
              </a:xfrm>
            </p:grpSpPr>
            <p:grpSp>
              <p:nvGrpSpPr>
                <p:cNvPr id="11014" name="Group 678"/>
                <p:cNvGrpSpPr>
                  <a:grpSpLocks/>
                </p:cNvGrpSpPr>
                <p:nvPr/>
              </p:nvGrpSpPr>
              <p:grpSpPr bwMode="auto">
                <a:xfrm>
                  <a:off x="806" y="1082"/>
                  <a:ext cx="640" cy="2779"/>
                  <a:chOff x="806" y="1082"/>
                  <a:chExt cx="640" cy="2779"/>
                </a:xfrm>
              </p:grpSpPr>
              <p:sp>
                <p:nvSpPr>
                  <p:cNvPr id="10951" name="Freeform 679"/>
                  <p:cNvSpPr>
                    <a:spLocks/>
                  </p:cNvSpPr>
                  <p:nvPr/>
                </p:nvSpPr>
                <p:spPr bwMode="auto">
                  <a:xfrm>
                    <a:off x="812" y="3672"/>
                    <a:ext cx="288" cy="189"/>
                  </a:xfrm>
                  <a:custGeom>
                    <a:avLst/>
                    <a:gdLst>
                      <a:gd name="T0" fmla="*/ 0 w 288"/>
                      <a:gd name="T1" fmla="*/ 66 h 189"/>
                      <a:gd name="T2" fmla="*/ 0 w 288"/>
                      <a:gd name="T3" fmla="*/ 0 h 189"/>
                      <a:gd name="T4" fmla="*/ 288 w 288"/>
                      <a:gd name="T5" fmla="*/ 114 h 189"/>
                      <a:gd name="T6" fmla="*/ 288 w 288"/>
                      <a:gd name="T7" fmla="*/ 189 h 189"/>
                      <a:gd name="T8" fmla="*/ 0 w 288"/>
                      <a:gd name="T9" fmla="*/ 66 h 18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88"/>
                      <a:gd name="T16" fmla="*/ 0 h 189"/>
                      <a:gd name="T17" fmla="*/ 288 w 288"/>
                      <a:gd name="T18" fmla="*/ 189 h 18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88" h="189">
                        <a:moveTo>
                          <a:pt x="0" y="66"/>
                        </a:moveTo>
                        <a:lnTo>
                          <a:pt x="0" y="0"/>
                        </a:lnTo>
                        <a:lnTo>
                          <a:pt x="288" y="114"/>
                        </a:lnTo>
                        <a:lnTo>
                          <a:pt x="288" y="189"/>
                        </a:lnTo>
                        <a:lnTo>
                          <a:pt x="0" y="66"/>
                        </a:lnTo>
                        <a:close/>
                      </a:path>
                    </a:pathLst>
                  </a:cu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952" name="Freeform 680"/>
                  <p:cNvSpPr>
                    <a:spLocks/>
                  </p:cNvSpPr>
                  <p:nvPr/>
                </p:nvSpPr>
                <p:spPr bwMode="auto">
                  <a:xfrm>
                    <a:off x="1100" y="3692"/>
                    <a:ext cx="346" cy="169"/>
                  </a:xfrm>
                  <a:custGeom>
                    <a:avLst/>
                    <a:gdLst>
                      <a:gd name="T0" fmla="*/ 346 w 346"/>
                      <a:gd name="T1" fmla="*/ 62 h 169"/>
                      <a:gd name="T2" fmla="*/ 346 w 346"/>
                      <a:gd name="T3" fmla="*/ 0 h 169"/>
                      <a:gd name="T4" fmla="*/ 0 w 346"/>
                      <a:gd name="T5" fmla="*/ 93 h 169"/>
                      <a:gd name="T6" fmla="*/ 1 w 346"/>
                      <a:gd name="T7" fmla="*/ 169 h 169"/>
                      <a:gd name="T8" fmla="*/ 346 w 346"/>
                      <a:gd name="T9" fmla="*/ 62 h 16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46"/>
                      <a:gd name="T16" fmla="*/ 0 h 169"/>
                      <a:gd name="T17" fmla="*/ 346 w 346"/>
                      <a:gd name="T18" fmla="*/ 169 h 16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46" h="169">
                        <a:moveTo>
                          <a:pt x="346" y="62"/>
                        </a:moveTo>
                        <a:lnTo>
                          <a:pt x="346" y="0"/>
                        </a:lnTo>
                        <a:lnTo>
                          <a:pt x="0" y="93"/>
                        </a:lnTo>
                        <a:lnTo>
                          <a:pt x="1" y="169"/>
                        </a:lnTo>
                        <a:lnTo>
                          <a:pt x="346" y="62"/>
                        </a:lnTo>
                        <a:close/>
                      </a:path>
                    </a:pathLst>
                  </a:custGeom>
                  <a:solidFill>
                    <a:srgbClr val="96969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953" name="Freeform 681"/>
                  <p:cNvSpPr>
                    <a:spLocks/>
                  </p:cNvSpPr>
                  <p:nvPr/>
                </p:nvSpPr>
                <p:spPr bwMode="auto">
                  <a:xfrm>
                    <a:off x="806" y="3582"/>
                    <a:ext cx="640" cy="203"/>
                  </a:xfrm>
                  <a:custGeom>
                    <a:avLst/>
                    <a:gdLst>
                      <a:gd name="T0" fmla="*/ 0 w 640"/>
                      <a:gd name="T1" fmla="*/ 88 h 203"/>
                      <a:gd name="T2" fmla="*/ 292 w 640"/>
                      <a:gd name="T3" fmla="*/ 203 h 203"/>
                      <a:gd name="T4" fmla="*/ 640 w 640"/>
                      <a:gd name="T5" fmla="*/ 106 h 203"/>
                      <a:gd name="T6" fmla="*/ 338 w 640"/>
                      <a:gd name="T7" fmla="*/ 0 h 203"/>
                      <a:gd name="T8" fmla="*/ 0 w 640"/>
                      <a:gd name="T9" fmla="*/ 88 h 20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40"/>
                      <a:gd name="T16" fmla="*/ 0 h 203"/>
                      <a:gd name="T17" fmla="*/ 640 w 640"/>
                      <a:gd name="T18" fmla="*/ 203 h 20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40" h="203">
                        <a:moveTo>
                          <a:pt x="0" y="88"/>
                        </a:moveTo>
                        <a:lnTo>
                          <a:pt x="292" y="203"/>
                        </a:lnTo>
                        <a:lnTo>
                          <a:pt x="640" y="106"/>
                        </a:lnTo>
                        <a:lnTo>
                          <a:pt x="338" y="0"/>
                        </a:lnTo>
                        <a:lnTo>
                          <a:pt x="0" y="88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grpSp>
                <p:nvGrpSpPr>
                  <p:cNvPr id="11015" name="Group 682"/>
                  <p:cNvGrpSpPr>
                    <a:grpSpLocks/>
                  </p:cNvGrpSpPr>
                  <p:nvPr/>
                </p:nvGrpSpPr>
                <p:grpSpPr bwMode="auto">
                  <a:xfrm>
                    <a:off x="1000" y="3464"/>
                    <a:ext cx="256" cy="251"/>
                    <a:chOff x="1000" y="3464"/>
                    <a:chExt cx="256" cy="251"/>
                  </a:xfrm>
                </p:grpSpPr>
                <p:sp>
                  <p:nvSpPr>
                    <p:cNvPr id="10967" name="Freeform 683"/>
                    <p:cNvSpPr>
                      <a:spLocks/>
                    </p:cNvSpPr>
                    <p:nvPr/>
                  </p:nvSpPr>
                  <p:spPr bwMode="auto">
                    <a:xfrm>
                      <a:off x="1111" y="3506"/>
                      <a:ext cx="141" cy="209"/>
                    </a:xfrm>
                    <a:custGeom>
                      <a:avLst/>
                      <a:gdLst>
                        <a:gd name="T0" fmla="*/ 3 w 141"/>
                        <a:gd name="T1" fmla="*/ 32 h 209"/>
                        <a:gd name="T2" fmla="*/ 0 w 141"/>
                        <a:gd name="T3" fmla="*/ 209 h 209"/>
                        <a:gd name="T4" fmla="*/ 137 w 141"/>
                        <a:gd name="T5" fmla="*/ 172 h 209"/>
                        <a:gd name="T6" fmla="*/ 141 w 141"/>
                        <a:gd name="T7" fmla="*/ 0 h 209"/>
                        <a:gd name="T8" fmla="*/ 3 w 141"/>
                        <a:gd name="T9" fmla="*/ 32 h 20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41"/>
                        <a:gd name="T16" fmla="*/ 0 h 209"/>
                        <a:gd name="T17" fmla="*/ 141 w 141"/>
                        <a:gd name="T18" fmla="*/ 209 h 20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41" h="209">
                          <a:moveTo>
                            <a:pt x="3" y="32"/>
                          </a:moveTo>
                          <a:lnTo>
                            <a:pt x="0" y="209"/>
                          </a:lnTo>
                          <a:lnTo>
                            <a:pt x="137" y="172"/>
                          </a:lnTo>
                          <a:lnTo>
                            <a:pt x="141" y="0"/>
                          </a:lnTo>
                          <a:lnTo>
                            <a:pt x="3" y="32"/>
                          </a:lnTo>
                          <a:close/>
                        </a:path>
                      </a:pathLst>
                    </a:custGeom>
                    <a:solidFill>
                      <a:srgbClr val="969696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968" name="Freeform 684"/>
                    <p:cNvSpPr>
                      <a:spLocks/>
                    </p:cNvSpPr>
                    <p:nvPr/>
                  </p:nvSpPr>
                  <p:spPr bwMode="auto">
                    <a:xfrm>
                      <a:off x="1000" y="3500"/>
                      <a:ext cx="112" cy="215"/>
                    </a:xfrm>
                    <a:custGeom>
                      <a:avLst/>
                      <a:gdLst>
                        <a:gd name="T0" fmla="*/ 112 w 112"/>
                        <a:gd name="T1" fmla="*/ 38 h 215"/>
                        <a:gd name="T2" fmla="*/ 111 w 112"/>
                        <a:gd name="T3" fmla="*/ 215 h 215"/>
                        <a:gd name="T4" fmla="*/ 0 w 112"/>
                        <a:gd name="T5" fmla="*/ 168 h 215"/>
                        <a:gd name="T6" fmla="*/ 0 w 112"/>
                        <a:gd name="T7" fmla="*/ 0 h 215"/>
                        <a:gd name="T8" fmla="*/ 112 w 112"/>
                        <a:gd name="T9" fmla="*/ 38 h 2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12"/>
                        <a:gd name="T16" fmla="*/ 0 h 215"/>
                        <a:gd name="T17" fmla="*/ 112 w 112"/>
                        <a:gd name="T18" fmla="*/ 215 h 21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12" h="215">
                          <a:moveTo>
                            <a:pt x="112" y="38"/>
                          </a:moveTo>
                          <a:lnTo>
                            <a:pt x="111" y="215"/>
                          </a:lnTo>
                          <a:lnTo>
                            <a:pt x="0" y="168"/>
                          </a:lnTo>
                          <a:lnTo>
                            <a:pt x="0" y="0"/>
                          </a:lnTo>
                          <a:lnTo>
                            <a:pt x="112" y="38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969" name="Freeform 685"/>
                    <p:cNvSpPr>
                      <a:spLocks/>
                    </p:cNvSpPr>
                    <p:nvPr/>
                  </p:nvSpPr>
                  <p:spPr bwMode="auto">
                    <a:xfrm>
                      <a:off x="1004" y="3464"/>
                      <a:ext cx="252" cy="72"/>
                    </a:xfrm>
                    <a:custGeom>
                      <a:avLst/>
                      <a:gdLst>
                        <a:gd name="T0" fmla="*/ 0 w 252"/>
                        <a:gd name="T1" fmla="*/ 32 h 72"/>
                        <a:gd name="T2" fmla="*/ 112 w 252"/>
                        <a:gd name="T3" fmla="*/ 72 h 72"/>
                        <a:gd name="T4" fmla="*/ 252 w 252"/>
                        <a:gd name="T5" fmla="*/ 42 h 72"/>
                        <a:gd name="T6" fmla="*/ 128 w 252"/>
                        <a:gd name="T7" fmla="*/ 0 h 72"/>
                        <a:gd name="T8" fmla="*/ 0 w 252"/>
                        <a:gd name="T9" fmla="*/ 32 h 7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52"/>
                        <a:gd name="T16" fmla="*/ 0 h 72"/>
                        <a:gd name="T17" fmla="*/ 252 w 252"/>
                        <a:gd name="T18" fmla="*/ 72 h 7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52" h="72">
                          <a:moveTo>
                            <a:pt x="0" y="32"/>
                          </a:moveTo>
                          <a:lnTo>
                            <a:pt x="112" y="72"/>
                          </a:lnTo>
                          <a:lnTo>
                            <a:pt x="252" y="42"/>
                          </a:lnTo>
                          <a:lnTo>
                            <a:pt x="128" y="0"/>
                          </a:lnTo>
                          <a:lnTo>
                            <a:pt x="0" y="3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024" name="Group 686"/>
                  <p:cNvGrpSpPr>
                    <a:grpSpLocks/>
                  </p:cNvGrpSpPr>
                  <p:nvPr/>
                </p:nvGrpSpPr>
                <p:grpSpPr bwMode="auto">
                  <a:xfrm>
                    <a:off x="1028" y="3457"/>
                    <a:ext cx="191" cy="66"/>
                    <a:chOff x="931" y="4109"/>
                    <a:chExt cx="211" cy="96"/>
                  </a:xfrm>
                </p:grpSpPr>
                <p:sp>
                  <p:nvSpPr>
                    <p:cNvPr id="10964" name="Freeform 687"/>
                    <p:cNvSpPr>
                      <a:spLocks/>
                    </p:cNvSpPr>
                    <p:nvPr/>
                  </p:nvSpPr>
                  <p:spPr bwMode="auto">
                    <a:xfrm>
                      <a:off x="1026" y="4151"/>
                      <a:ext cx="116" cy="53"/>
                    </a:xfrm>
                    <a:custGeom>
                      <a:avLst/>
                      <a:gdLst>
                        <a:gd name="T0" fmla="*/ 0 w 116"/>
                        <a:gd name="T1" fmla="*/ 38 h 53"/>
                        <a:gd name="T2" fmla="*/ 0 w 116"/>
                        <a:gd name="T3" fmla="*/ 53 h 53"/>
                        <a:gd name="T4" fmla="*/ 116 w 116"/>
                        <a:gd name="T5" fmla="*/ 15 h 53"/>
                        <a:gd name="T6" fmla="*/ 114 w 116"/>
                        <a:gd name="T7" fmla="*/ 0 h 53"/>
                        <a:gd name="T8" fmla="*/ 0 w 116"/>
                        <a:gd name="T9" fmla="*/ 38 h 5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16"/>
                        <a:gd name="T16" fmla="*/ 0 h 53"/>
                        <a:gd name="T17" fmla="*/ 116 w 116"/>
                        <a:gd name="T18" fmla="*/ 53 h 5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16" h="53">
                          <a:moveTo>
                            <a:pt x="0" y="38"/>
                          </a:moveTo>
                          <a:lnTo>
                            <a:pt x="0" y="53"/>
                          </a:lnTo>
                          <a:lnTo>
                            <a:pt x="116" y="15"/>
                          </a:lnTo>
                          <a:lnTo>
                            <a:pt x="114" y="0"/>
                          </a:lnTo>
                          <a:lnTo>
                            <a:pt x="0" y="38"/>
                          </a:lnTo>
                          <a:close/>
                        </a:path>
                      </a:pathLst>
                    </a:custGeom>
                    <a:solidFill>
                      <a:srgbClr val="DDDDDD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965" name="Freeform 688"/>
                    <p:cNvSpPr>
                      <a:spLocks/>
                    </p:cNvSpPr>
                    <p:nvPr/>
                  </p:nvSpPr>
                  <p:spPr bwMode="auto">
                    <a:xfrm>
                      <a:off x="932" y="4148"/>
                      <a:ext cx="95" cy="57"/>
                    </a:xfrm>
                    <a:custGeom>
                      <a:avLst/>
                      <a:gdLst>
                        <a:gd name="T0" fmla="*/ 12 w 117"/>
                        <a:gd name="T1" fmla="*/ 6 h 70"/>
                        <a:gd name="T2" fmla="*/ 12 w 117"/>
                        <a:gd name="T3" fmla="*/ 7 h 70"/>
                        <a:gd name="T4" fmla="*/ 0 w 117"/>
                        <a:gd name="T5" fmla="*/ 2 h 70"/>
                        <a:gd name="T6" fmla="*/ 0 w 117"/>
                        <a:gd name="T7" fmla="*/ 0 h 70"/>
                        <a:gd name="T8" fmla="*/ 12 w 117"/>
                        <a:gd name="T9" fmla="*/ 6 h 7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17"/>
                        <a:gd name="T16" fmla="*/ 0 h 70"/>
                        <a:gd name="T17" fmla="*/ 117 w 117"/>
                        <a:gd name="T18" fmla="*/ 70 h 7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17" h="70">
                          <a:moveTo>
                            <a:pt x="117" y="52"/>
                          </a:moveTo>
                          <a:lnTo>
                            <a:pt x="117" y="70"/>
                          </a:lnTo>
                          <a:lnTo>
                            <a:pt x="0" y="16"/>
                          </a:lnTo>
                          <a:lnTo>
                            <a:pt x="0" y="0"/>
                          </a:lnTo>
                          <a:lnTo>
                            <a:pt x="117" y="52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966" name="Freeform 689"/>
                    <p:cNvSpPr>
                      <a:spLocks/>
                    </p:cNvSpPr>
                    <p:nvPr/>
                  </p:nvSpPr>
                  <p:spPr bwMode="auto">
                    <a:xfrm>
                      <a:off x="931" y="4109"/>
                      <a:ext cx="209" cy="80"/>
                    </a:xfrm>
                    <a:custGeom>
                      <a:avLst/>
                      <a:gdLst>
                        <a:gd name="T0" fmla="*/ 95 w 209"/>
                        <a:gd name="T1" fmla="*/ 80 h 80"/>
                        <a:gd name="T2" fmla="*/ 0 w 209"/>
                        <a:gd name="T3" fmla="*/ 38 h 80"/>
                        <a:gd name="T4" fmla="*/ 115 w 209"/>
                        <a:gd name="T5" fmla="*/ 0 h 80"/>
                        <a:gd name="T6" fmla="*/ 209 w 209"/>
                        <a:gd name="T7" fmla="*/ 42 h 80"/>
                        <a:gd name="T8" fmla="*/ 95 w 209"/>
                        <a:gd name="T9" fmla="*/ 80 h 8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09"/>
                        <a:gd name="T16" fmla="*/ 0 h 80"/>
                        <a:gd name="T17" fmla="*/ 209 w 209"/>
                        <a:gd name="T18" fmla="*/ 80 h 8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09" h="80">
                          <a:moveTo>
                            <a:pt x="95" y="80"/>
                          </a:moveTo>
                          <a:lnTo>
                            <a:pt x="0" y="38"/>
                          </a:lnTo>
                          <a:lnTo>
                            <a:pt x="115" y="0"/>
                          </a:lnTo>
                          <a:lnTo>
                            <a:pt x="209" y="42"/>
                          </a:lnTo>
                          <a:lnTo>
                            <a:pt x="95" y="80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025" name="Group 690"/>
                  <p:cNvGrpSpPr>
                    <a:grpSpLocks/>
                  </p:cNvGrpSpPr>
                  <p:nvPr/>
                </p:nvGrpSpPr>
                <p:grpSpPr bwMode="auto">
                  <a:xfrm>
                    <a:off x="1052" y="1082"/>
                    <a:ext cx="134" cy="2421"/>
                    <a:chOff x="958" y="789"/>
                    <a:chExt cx="148" cy="3387"/>
                  </a:xfrm>
                </p:grpSpPr>
                <p:grpSp>
                  <p:nvGrpSpPr>
                    <p:cNvPr id="11026" name="Group 6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58" y="799"/>
                      <a:ext cx="89" cy="3349"/>
                      <a:chOff x="958" y="799"/>
                      <a:chExt cx="89" cy="3349"/>
                    </a:xfrm>
                  </p:grpSpPr>
                  <p:sp>
                    <p:nvSpPr>
                      <p:cNvPr id="10962" name="Freeform 6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958" y="800"/>
                        <a:ext cx="13" cy="3347"/>
                      </a:xfrm>
                      <a:custGeom>
                        <a:avLst/>
                        <a:gdLst>
                          <a:gd name="T0" fmla="*/ 7 w 14"/>
                          <a:gd name="T1" fmla="*/ 0 h 3924"/>
                          <a:gd name="T2" fmla="*/ 0 w 14"/>
                          <a:gd name="T3" fmla="*/ 1 h 3924"/>
                          <a:gd name="T4" fmla="*/ 0 w 14"/>
                          <a:gd name="T5" fmla="*/ 682 h 3924"/>
                          <a:gd name="T6" fmla="*/ 7 w 14"/>
                          <a:gd name="T7" fmla="*/ 682 h 3924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4"/>
                          <a:gd name="T13" fmla="*/ 0 h 3924"/>
                          <a:gd name="T14" fmla="*/ 14 w 14"/>
                          <a:gd name="T15" fmla="*/ 3924 h 3924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4" h="3924">
                            <a:moveTo>
                              <a:pt x="14" y="0"/>
                            </a:moveTo>
                            <a:lnTo>
                              <a:pt x="0" y="1"/>
                            </a:lnTo>
                            <a:lnTo>
                              <a:pt x="0" y="3921"/>
                            </a:lnTo>
                            <a:lnTo>
                              <a:pt x="13" y="3924"/>
                            </a:lnTo>
                          </a:path>
                        </a:pathLst>
                      </a:cu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963" name="Freeform 6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965" y="799"/>
                        <a:ext cx="82" cy="3349"/>
                      </a:xfrm>
                      <a:custGeom>
                        <a:avLst/>
                        <a:gdLst>
                          <a:gd name="T0" fmla="*/ 0 w 82"/>
                          <a:gd name="T1" fmla="*/ 0 h 3349"/>
                          <a:gd name="T2" fmla="*/ 0 w 82"/>
                          <a:gd name="T3" fmla="*/ 3349 h 3349"/>
                          <a:gd name="T4" fmla="*/ 82 w 82"/>
                          <a:gd name="T5" fmla="*/ 3320 h 3349"/>
                          <a:gd name="T6" fmla="*/ 79 w 82"/>
                          <a:gd name="T7" fmla="*/ 13 h 3349"/>
                          <a:gd name="T8" fmla="*/ 0 w 82"/>
                          <a:gd name="T9" fmla="*/ 0 h 334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2"/>
                          <a:gd name="T16" fmla="*/ 0 h 3349"/>
                          <a:gd name="T17" fmla="*/ 82 w 82"/>
                          <a:gd name="T18" fmla="*/ 3349 h 334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2" h="3349">
                            <a:moveTo>
                              <a:pt x="0" y="0"/>
                            </a:moveTo>
                            <a:lnTo>
                              <a:pt x="0" y="3349"/>
                            </a:lnTo>
                            <a:lnTo>
                              <a:pt x="82" y="3320"/>
                            </a:lnTo>
                            <a:lnTo>
                              <a:pt x="79" y="13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EAEAEA"/>
                          </a:gs>
                          <a:gs pos="50000">
                            <a:srgbClr val="1C1C1C"/>
                          </a:gs>
                          <a:gs pos="100000">
                            <a:srgbClr val="EAEAEA"/>
                          </a:gs>
                        </a:gsLst>
                        <a:lin ang="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</p:grpSp>
                <p:sp>
                  <p:nvSpPr>
                    <p:cNvPr id="10958" name="Freeform 694"/>
                    <p:cNvSpPr>
                      <a:spLocks/>
                    </p:cNvSpPr>
                    <p:nvPr/>
                  </p:nvSpPr>
                  <p:spPr bwMode="auto">
                    <a:xfrm>
                      <a:off x="1007" y="798"/>
                      <a:ext cx="60" cy="3360"/>
                    </a:xfrm>
                    <a:custGeom>
                      <a:avLst/>
                      <a:gdLst>
                        <a:gd name="T0" fmla="*/ 8 w 73"/>
                        <a:gd name="T1" fmla="*/ 0 h 3942"/>
                        <a:gd name="T2" fmla="*/ 8 w 73"/>
                        <a:gd name="T3" fmla="*/ 681 h 3942"/>
                        <a:gd name="T4" fmla="*/ 0 w 73"/>
                        <a:gd name="T5" fmla="*/ 674 h 3942"/>
                        <a:gd name="T6" fmla="*/ 0 w 73"/>
                        <a:gd name="T7" fmla="*/ 3 h 3942"/>
                        <a:gd name="T8" fmla="*/ 8 w 73"/>
                        <a:gd name="T9" fmla="*/ 0 h 394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3"/>
                        <a:gd name="T16" fmla="*/ 0 h 3942"/>
                        <a:gd name="T17" fmla="*/ 73 w 73"/>
                        <a:gd name="T18" fmla="*/ 3942 h 394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3" h="3942">
                          <a:moveTo>
                            <a:pt x="72" y="0"/>
                          </a:moveTo>
                          <a:lnTo>
                            <a:pt x="73" y="3942"/>
                          </a:lnTo>
                          <a:lnTo>
                            <a:pt x="0" y="3912"/>
                          </a:lnTo>
                          <a:lnTo>
                            <a:pt x="0" y="8"/>
                          </a:lnTo>
                          <a:lnTo>
                            <a:pt x="72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00"/>
                        </a:gs>
                        <a:gs pos="100000">
                          <a:srgbClr val="969696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grpSp>
                  <p:nvGrpSpPr>
                    <p:cNvPr id="11027" name="Group 6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16" y="789"/>
                      <a:ext cx="90" cy="3387"/>
                      <a:chOff x="1016" y="789"/>
                      <a:chExt cx="90" cy="3387"/>
                    </a:xfrm>
                  </p:grpSpPr>
                  <p:sp>
                    <p:nvSpPr>
                      <p:cNvPr id="10960" name="Freeform 6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16" y="791"/>
                        <a:ext cx="11" cy="3382"/>
                      </a:xfrm>
                      <a:custGeom>
                        <a:avLst/>
                        <a:gdLst>
                          <a:gd name="T0" fmla="*/ 2 w 14"/>
                          <a:gd name="T1" fmla="*/ 0 h 3964"/>
                          <a:gd name="T2" fmla="*/ 0 w 14"/>
                          <a:gd name="T3" fmla="*/ 2 h 3964"/>
                          <a:gd name="T4" fmla="*/ 0 w 14"/>
                          <a:gd name="T5" fmla="*/ 692 h 3964"/>
                          <a:gd name="T6" fmla="*/ 2 w 14"/>
                          <a:gd name="T7" fmla="*/ 692 h 3964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4"/>
                          <a:gd name="T13" fmla="*/ 0 h 3964"/>
                          <a:gd name="T14" fmla="*/ 14 w 14"/>
                          <a:gd name="T15" fmla="*/ 3964 h 3964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4" h="3964">
                            <a:moveTo>
                              <a:pt x="14" y="0"/>
                            </a:moveTo>
                            <a:lnTo>
                              <a:pt x="0" y="2"/>
                            </a:lnTo>
                            <a:lnTo>
                              <a:pt x="0" y="3963"/>
                            </a:lnTo>
                            <a:lnTo>
                              <a:pt x="12" y="3964"/>
                            </a:lnTo>
                          </a:path>
                        </a:pathLst>
                      </a:cu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961" name="Freeform 6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22" y="789"/>
                        <a:ext cx="84" cy="3387"/>
                      </a:xfrm>
                      <a:custGeom>
                        <a:avLst/>
                        <a:gdLst>
                          <a:gd name="T0" fmla="*/ 0 w 84"/>
                          <a:gd name="T1" fmla="*/ 0 h 3387"/>
                          <a:gd name="T2" fmla="*/ 0 w 84"/>
                          <a:gd name="T3" fmla="*/ 3387 h 3387"/>
                          <a:gd name="T4" fmla="*/ 84 w 84"/>
                          <a:gd name="T5" fmla="*/ 3359 h 3387"/>
                          <a:gd name="T6" fmla="*/ 82 w 84"/>
                          <a:gd name="T7" fmla="*/ 14 h 3387"/>
                          <a:gd name="T8" fmla="*/ 0 w 84"/>
                          <a:gd name="T9" fmla="*/ 0 h 3387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4"/>
                          <a:gd name="T16" fmla="*/ 0 h 3387"/>
                          <a:gd name="T17" fmla="*/ 84 w 84"/>
                          <a:gd name="T18" fmla="*/ 3387 h 3387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4" h="3387">
                            <a:moveTo>
                              <a:pt x="0" y="0"/>
                            </a:moveTo>
                            <a:lnTo>
                              <a:pt x="0" y="3387"/>
                            </a:lnTo>
                            <a:lnTo>
                              <a:pt x="84" y="3359"/>
                            </a:lnTo>
                            <a:lnTo>
                              <a:pt x="82" y="14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AEAEA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1028" name="Group 698"/>
                <p:cNvGrpSpPr>
                  <a:grpSpLocks/>
                </p:cNvGrpSpPr>
                <p:nvPr/>
              </p:nvGrpSpPr>
              <p:grpSpPr bwMode="auto">
                <a:xfrm>
                  <a:off x="1067" y="2385"/>
                  <a:ext cx="35" cy="14"/>
                  <a:chOff x="974" y="2629"/>
                  <a:chExt cx="39" cy="20"/>
                </a:xfrm>
              </p:grpSpPr>
              <p:sp>
                <p:nvSpPr>
                  <p:cNvPr id="10949" name="Freeform 699"/>
                  <p:cNvSpPr>
                    <a:spLocks/>
                  </p:cNvSpPr>
                  <p:nvPr/>
                </p:nvSpPr>
                <p:spPr bwMode="auto">
                  <a:xfrm>
                    <a:off x="975" y="2637"/>
                    <a:ext cx="38" cy="12"/>
                  </a:xfrm>
                  <a:custGeom>
                    <a:avLst/>
                    <a:gdLst>
                      <a:gd name="T0" fmla="*/ 0 w 38"/>
                      <a:gd name="T1" fmla="*/ 0 h 12"/>
                      <a:gd name="T2" fmla="*/ 0 w 38"/>
                      <a:gd name="T3" fmla="*/ 7 h 12"/>
                      <a:gd name="T4" fmla="*/ 38 w 38"/>
                      <a:gd name="T5" fmla="*/ 12 h 12"/>
                      <a:gd name="T6" fmla="*/ 37 w 38"/>
                      <a:gd name="T7" fmla="*/ 2 h 1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8"/>
                      <a:gd name="T13" fmla="*/ 0 h 12"/>
                      <a:gd name="T14" fmla="*/ 38 w 38"/>
                      <a:gd name="T15" fmla="*/ 12 h 1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8" h="12">
                        <a:moveTo>
                          <a:pt x="0" y="0"/>
                        </a:moveTo>
                        <a:lnTo>
                          <a:pt x="0" y="7"/>
                        </a:lnTo>
                        <a:lnTo>
                          <a:pt x="38" y="12"/>
                        </a:lnTo>
                        <a:lnTo>
                          <a:pt x="37" y="2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950" name="Freeform 700"/>
                  <p:cNvSpPr>
                    <a:spLocks/>
                  </p:cNvSpPr>
                  <p:nvPr/>
                </p:nvSpPr>
                <p:spPr bwMode="auto">
                  <a:xfrm>
                    <a:off x="974" y="2629"/>
                    <a:ext cx="38" cy="10"/>
                  </a:xfrm>
                  <a:custGeom>
                    <a:avLst/>
                    <a:gdLst>
                      <a:gd name="T0" fmla="*/ 38 w 38"/>
                      <a:gd name="T1" fmla="*/ 3 h 10"/>
                      <a:gd name="T2" fmla="*/ 38 w 38"/>
                      <a:gd name="T3" fmla="*/ 10 h 10"/>
                      <a:gd name="T4" fmla="*/ 0 w 38"/>
                      <a:gd name="T5" fmla="*/ 5 h 10"/>
                      <a:gd name="T6" fmla="*/ 30 w 38"/>
                      <a:gd name="T7" fmla="*/ 0 h 10"/>
                      <a:gd name="T8" fmla="*/ 38 w 38"/>
                      <a:gd name="T9" fmla="*/ 3 h 1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8"/>
                      <a:gd name="T16" fmla="*/ 0 h 10"/>
                      <a:gd name="T17" fmla="*/ 38 w 38"/>
                      <a:gd name="T18" fmla="*/ 10 h 1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8" h="10">
                        <a:moveTo>
                          <a:pt x="38" y="3"/>
                        </a:moveTo>
                        <a:lnTo>
                          <a:pt x="38" y="10"/>
                        </a:lnTo>
                        <a:lnTo>
                          <a:pt x="0" y="5"/>
                        </a:lnTo>
                        <a:lnTo>
                          <a:pt x="30" y="0"/>
                        </a:lnTo>
                        <a:lnTo>
                          <a:pt x="38" y="3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sp>
              <p:nvSpPr>
                <p:cNvPr id="10941" name="Freeform 701"/>
                <p:cNvSpPr>
                  <a:spLocks/>
                </p:cNvSpPr>
                <p:nvPr/>
              </p:nvSpPr>
              <p:spPr bwMode="auto">
                <a:xfrm>
                  <a:off x="1067" y="2540"/>
                  <a:ext cx="38" cy="13"/>
                </a:xfrm>
                <a:custGeom>
                  <a:avLst/>
                  <a:gdLst>
                    <a:gd name="T0" fmla="*/ 0 w 41"/>
                    <a:gd name="T1" fmla="*/ 0 h 18"/>
                    <a:gd name="T2" fmla="*/ 0 w 41"/>
                    <a:gd name="T3" fmla="*/ 1 h 18"/>
                    <a:gd name="T4" fmla="*/ 18 w 41"/>
                    <a:gd name="T5" fmla="*/ 1 h 18"/>
                    <a:gd name="T6" fmla="*/ 18 w 41"/>
                    <a:gd name="T7" fmla="*/ 1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1"/>
                    <a:gd name="T13" fmla="*/ 0 h 18"/>
                    <a:gd name="T14" fmla="*/ 41 w 41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1" h="18">
                      <a:moveTo>
                        <a:pt x="0" y="0"/>
                      </a:moveTo>
                      <a:lnTo>
                        <a:pt x="0" y="9"/>
                      </a:lnTo>
                      <a:lnTo>
                        <a:pt x="41" y="18"/>
                      </a:lnTo>
                      <a:lnTo>
                        <a:pt x="40" y="5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942" name="Freeform 702"/>
                <p:cNvSpPr>
                  <a:spLocks/>
                </p:cNvSpPr>
                <p:nvPr/>
              </p:nvSpPr>
              <p:spPr bwMode="auto">
                <a:xfrm>
                  <a:off x="1067" y="2535"/>
                  <a:ext cx="38" cy="8"/>
                </a:xfrm>
                <a:custGeom>
                  <a:avLst/>
                  <a:gdLst>
                    <a:gd name="T0" fmla="*/ 18 w 41"/>
                    <a:gd name="T1" fmla="*/ 1 h 12"/>
                    <a:gd name="T2" fmla="*/ 18 w 41"/>
                    <a:gd name="T3" fmla="*/ 1 h 12"/>
                    <a:gd name="T4" fmla="*/ 0 w 41"/>
                    <a:gd name="T5" fmla="*/ 1 h 12"/>
                    <a:gd name="T6" fmla="*/ 14 w 41"/>
                    <a:gd name="T7" fmla="*/ 0 h 12"/>
                    <a:gd name="T8" fmla="*/ 18 w 41"/>
                    <a:gd name="T9" fmla="*/ 1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"/>
                    <a:gd name="T16" fmla="*/ 0 h 12"/>
                    <a:gd name="T17" fmla="*/ 41 w 41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" h="12">
                      <a:moveTo>
                        <a:pt x="41" y="1"/>
                      </a:moveTo>
                      <a:lnTo>
                        <a:pt x="40" y="12"/>
                      </a:lnTo>
                      <a:lnTo>
                        <a:pt x="0" y="4"/>
                      </a:lnTo>
                      <a:lnTo>
                        <a:pt x="30" y="0"/>
                      </a:lnTo>
                      <a:lnTo>
                        <a:pt x="41" y="1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1043" name="Group 703"/>
                <p:cNvGrpSpPr>
                  <a:grpSpLocks/>
                </p:cNvGrpSpPr>
                <p:nvPr/>
              </p:nvGrpSpPr>
              <p:grpSpPr bwMode="auto">
                <a:xfrm>
                  <a:off x="1066" y="1091"/>
                  <a:ext cx="38" cy="166"/>
                  <a:chOff x="1066" y="1091"/>
                  <a:chExt cx="38" cy="166"/>
                </a:xfrm>
              </p:grpSpPr>
              <p:grpSp>
                <p:nvGrpSpPr>
                  <p:cNvPr id="11044" name="Group 704"/>
                  <p:cNvGrpSpPr>
                    <a:grpSpLocks/>
                  </p:cNvGrpSpPr>
                  <p:nvPr/>
                </p:nvGrpSpPr>
                <p:grpSpPr bwMode="auto">
                  <a:xfrm flipV="1">
                    <a:off x="1066" y="1243"/>
                    <a:ext cx="35" cy="14"/>
                    <a:chOff x="974" y="2629"/>
                    <a:chExt cx="39" cy="20"/>
                  </a:xfrm>
                </p:grpSpPr>
                <p:sp>
                  <p:nvSpPr>
                    <p:cNvPr id="10947" name="Freeform 705"/>
                    <p:cNvSpPr>
                      <a:spLocks/>
                    </p:cNvSpPr>
                    <p:nvPr/>
                  </p:nvSpPr>
                  <p:spPr bwMode="auto">
                    <a:xfrm>
                      <a:off x="975" y="2637"/>
                      <a:ext cx="38" cy="12"/>
                    </a:xfrm>
                    <a:custGeom>
                      <a:avLst/>
                      <a:gdLst>
                        <a:gd name="T0" fmla="*/ 0 w 38"/>
                        <a:gd name="T1" fmla="*/ 0 h 12"/>
                        <a:gd name="T2" fmla="*/ 0 w 38"/>
                        <a:gd name="T3" fmla="*/ 7 h 12"/>
                        <a:gd name="T4" fmla="*/ 38 w 38"/>
                        <a:gd name="T5" fmla="*/ 12 h 12"/>
                        <a:gd name="T6" fmla="*/ 37 w 38"/>
                        <a:gd name="T7" fmla="*/ 2 h 1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38"/>
                        <a:gd name="T13" fmla="*/ 0 h 12"/>
                        <a:gd name="T14" fmla="*/ 38 w 38"/>
                        <a:gd name="T15" fmla="*/ 12 h 1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38" h="12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38" y="12"/>
                          </a:lnTo>
                          <a:lnTo>
                            <a:pt x="37" y="2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948" name="Freeform 706"/>
                    <p:cNvSpPr>
                      <a:spLocks/>
                    </p:cNvSpPr>
                    <p:nvPr/>
                  </p:nvSpPr>
                  <p:spPr bwMode="auto">
                    <a:xfrm>
                      <a:off x="974" y="2629"/>
                      <a:ext cx="38" cy="10"/>
                    </a:xfrm>
                    <a:custGeom>
                      <a:avLst/>
                      <a:gdLst>
                        <a:gd name="T0" fmla="*/ 38 w 38"/>
                        <a:gd name="T1" fmla="*/ 3 h 10"/>
                        <a:gd name="T2" fmla="*/ 38 w 38"/>
                        <a:gd name="T3" fmla="*/ 10 h 10"/>
                        <a:gd name="T4" fmla="*/ 0 w 38"/>
                        <a:gd name="T5" fmla="*/ 5 h 10"/>
                        <a:gd name="T6" fmla="*/ 30 w 38"/>
                        <a:gd name="T7" fmla="*/ 0 h 10"/>
                        <a:gd name="T8" fmla="*/ 38 w 38"/>
                        <a:gd name="T9" fmla="*/ 3 h 1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8"/>
                        <a:gd name="T16" fmla="*/ 0 h 10"/>
                        <a:gd name="T17" fmla="*/ 38 w 38"/>
                        <a:gd name="T18" fmla="*/ 10 h 1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8" h="10">
                          <a:moveTo>
                            <a:pt x="38" y="3"/>
                          </a:moveTo>
                          <a:lnTo>
                            <a:pt x="38" y="10"/>
                          </a:lnTo>
                          <a:lnTo>
                            <a:pt x="0" y="5"/>
                          </a:lnTo>
                          <a:lnTo>
                            <a:pt x="30" y="0"/>
                          </a:lnTo>
                          <a:lnTo>
                            <a:pt x="38" y="3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sp>
                <p:nvSpPr>
                  <p:cNvPr id="10945" name="Freeform 707"/>
                  <p:cNvSpPr>
                    <a:spLocks/>
                  </p:cNvSpPr>
                  <p:nvPr/>
                </p:nvSpPr>
                <p:spPr bwMode="auto">
                  <a:xfrm flipV="1">
                    <a:off x="1067" y="1091"/>
                    <a:ext cx="37" cy="13"/>
                  </a:xfrm>
                  <a:custGeom>
                    <a:avLst/>
                    <a:gdLst>
                      <a:gd name="T0" fmla="*/ 0 w 41"/>
                      <a:gd name="T1" fmla="*/ 0 h 18"/>
                      <a:gd name="T2" fmla="*/ 0 w 41"/>
                      <a:gd name="T3" fmla="*/ 1 h 18"/>
                      <a:gd name="T4" fmla="*/ 13 w 41"/>
                      <a:gd name="T5" fmla="*/ 1 h 18"/>
                      <a:gd name="T6" fmla="*/ 13 w 41"/>
                      <a:gd name="T7" fmla="*/ 1 h 1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1"/>
                      <a:gd name="T13" fmla="*/ 0 h 18"/>
                      <a:gd name="T14" fmla="*/ 41 w 41"/>
                      <a:gd name="T15" fmla="*/ 18 h 1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1" h="18">
                        <a:moveTo>
                          <a:pt x="0" y="0"/>
                        </a:moveTo>
                        <a:lnTo>
                          <a:pt x="0" y="9"/>
                        </a:lnTo>
                        <a:lnTo>
                          <a:pt x="41" y="18"/>
                        </a:lnTo>
                        <a:lnTo>
                          <a:pt x="40" y="5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946" name="Freeform 708"/>
                  <p:cNvSpPr>
                    <a:spLocks/>
                  </p:cNvSpPr>
                  <p:nvPr/>
                </p:nvSpPr>
                <p:spPr bwMode="auto">
                  <a:xfrm flipV="1">
                    <a:off x="1067" y="1100"/>
                    <a:ext cx="37" cy="9"/>
                  </a:xfrm>
                  <a:custGeom>
                    <a:avLst/>
                    <a:gdLst>
                      <a:gd name="T0" fmla="*/ 13 w 41"/>
                      <a:gd name="T1" fmla="*/ 1 h 12"/>
                      <a:gd name="T2" fmla="*/ 13 w 41"/>
                      <a:gd name="T3" fmla="*/ 2 h 12"/>
                      <a:gd name="T4" fmla="*/ 0 w 41"/>
                      <a:gd name="T5" fmla="*/ 2 h 12"/>
                      <a:gd name="T6" fmla="*/ 10 w 41"/>
                      <a:gd name="T7" fmla="*/ 0 h 12"/>
                      <a:gd name="T8" fmla="*/ 13 w 41"/>
                      <a:gd name="T9" fmla="*/ 1 h 1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"/>
                      <a:gd name="T16" fmla="*/ 0 h 12"/>
                      <a:gd name="T17" fmla="*/ 41 w 41"/>
                      <a:gd name="T18" fmla="*/ 12 h 1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" h="12">
                        <a:moveTo>
                          <a:pt x="41" y="1"/>
                        </a:moveTo>
                        <a:lnTo>
                          <a:pt x="40" y="12"/>
                        </a:lnTo>
                        <a:lnTo>
                          <a:pt x="0" y="4"/>
                        </a:lnTo>
                        <a:lnTo>
                          <a:pt x="30" y="0"/>
                        </a:lnTo>
                        <a:lnTo>
                          <a:pt x="41" y="1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11045" name="Group 709"/>
              <p:cNvGrpSpPr>
                <a:grpSpLocks/>
              </p:cNvGrpSpPr>
              <p:nvPr/>
            </p:nvGrpSpPr>
            <p:grpSpPr bwMode="auto">
              <a:xfrm flipV="1">
                <a:off x="1115" y="966"/>
                <a:ext cx="958" cy="291"/>
                <a:chOff x="1119" y="2393"/>
                <a:chExt cx="958" cy="291"/>
              </a:xfrm>
            </p:grpSpPr>
            <p:sp>
              <p:nvSpPr>
                <p:cNvPr id="10934" name="Freeform 710"/>
                <p:cNvSpPr>
                  <a:spLocks/>
                </p:cNvSpPr>
                <p:nvPr/>
              </p:nvSpPr>
              <p:spPr bwMode="auto">
                <a:xfrm>
                  <a:off x="1124" y="2550"/>
                  <a:ext cx="902" cy="134"/>
                </a:xfrm>
                <a:custGeom>
                  <a:avLst/>
                  <a:gdLst>
                    <a:gd name="T0" fmla="*/ 0 w 902"/>
                    <a:gd name="T1" fmla="*/ 0 h 134"/>
                    <a:gd name="T2" fmla="*/ 0 w 902"/>
                    <a:gd name="T3" fmla="*/ 8 h 134"/>
                    <a:gd name="T4" fmla="*/ 902 w 902"/>
                    <a:gd name="T5" fmla="*/ 134 h 134"/>
                    <a:gd name="T6" fmla="*/ 902 w 902"/>
                    <a:gd name="T7" fmla="*/ 126 h 13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02"/>
                    <a:gd name="T13" fmla="*/ 0 h 134"/>
                    <a:gd name="T14" fmla="*/ 902 w 902"/>
                    <a:gd name="T15" fmla="*/ 134 h 13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02" h="134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902" y="134"/>
                      </a:lnTo>
                      <a:lnTo>
                        <a:pt x="902" y="126"/>
                      </a:lnTo>
                    </a:path>
                  </a:pathLst>
                </a:cu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935" name="Freeform 711"/>
                <p:cNvSpPr>
                  <a:spLocks/>
                </p:cNvSpPr>
                <p:nvPr/>
              </p:nvSpPr>
              <p:spPr bwMode="auto">
                <a:xfrm>
                  <a:off x="1122" y="2543"/>
                  <a:ext cx="955" cy="132"/>
                </a:xfrm>
                <a:custGeom>
                  <a:avLst/>
                  <a:gdLst>
                    <a:gd name="T0" fmla="*/ 0 w 955"/>
                    <a:gd name="T1" fmla="*/ 7 h 132"/>
                    <a:gd name="T2" fmla="*/ 53 w 955"/>
                    <a:gd name="T3" fmla="*/ 0 h 132"/>
                    <a:gd name="T4" fmla="*/ 955 w 955"/>
                    <a:gd name="T5" fmla="*/ 123 h 132"/>
                    <a:gd name="T6" fmla="*/ 902 w 955"/>
                    <a:gd name="T7" fmla="*/ 132 h 132"/>
                    <a:gd name="T8" fmla="*/ 0 w 955"/>
                    <a:gd name="T9" fmla="*/ 7 h 1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55"/>
                    <a:gd name="T16" fmla="*/ 0 h 132"/>
                    <a:gd name="T17" fmla="*/ 955 w 955"/>
                    <a:gd name="T18" fmla="*/ 132 h 1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55" h="132">
                      <a:moveTo>
                        <a:pt x="0" y="7"/>
                      </a:moveTo>
                      <a:lnTo>
                        <a:pt x="53" y="0"/>
                      </a:lnTo>
                      <a:lnTo>
                        <a:pt x="955" y="123"/>
                      </a:lnTo>
                      <a:lnTo>
                        <a:pt x="902" y="13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6969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936" name="Freeform 712"/>
                <p:cNvSpPr>
                  <a:spLocks/>
                </p:cNvSpPr>
                <p:nvPr/>
              </p:nvSpPr>
              <p:spPr bwMode="auto">
                <a:xfrm>
                  <a:off x="1151" y="2409"/>
                  <a:ext cx="889" cy="257"/>
                </a:xfrm>
                <a:custGeom>
                  <a:avLst/>
                  <a:gdLst>
                    <a:gd name="T0" fmla="*/ 0 w 889"/>
                    <a:gd name="T1" fmla="*/ 135 h 257"/>
                    <a:gd name="T2" fmla="*/ 0 w 889"/>
                    <a:gd name="T3" fmla="*/ 0 h 257"/>
                    <a:gd name="T4" fmla="*/ 889 w 889"/>
                    <a:gd name="T5" fmla="*/ 109 h 257"/>
                    <a:gd name="T6" fmla="*/ 887 w 889"/>
                    <a:gd name="T7" fmla="*/ 257 h 257"/>
                    <a:gd name="T8" fmla="*/ 0 w 889"/>
                    <a:gd name="T9" fmla="*/ 135 h 25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9"/>
                    <a:gd name="T16" fmla="*/ 0 h 257"/>
                    <a:gd name="T17" fmla="*/ 889 w 889"/>
                    <a:gd name="T18" fmla="*/ 257 h 25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9" h="257">
                      <a:moveTo>
                        <a:pt x="0" y="135"/>
                      </a:moveTo>
                      <a:lnTo>
                        <a:pt x="0" y="0"/>
                      </a:lnTo>
                      <a:lnTo>
                        <a:pt x="889" y="109"/>
                      </a:lnTo>
                      <a:lnTo>
                        <a:pt x="887" y="257"/>
                      </a:lnTo>
                      <a:lnTo>
                        <a:pt x="0" y="135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96969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937" name="Freeform 713"/>
                <p:cNvSpPr>
                  <a:spLocks/>
                </p:cNvSpPr>
                <p:nvPr/>
              </p:nvSpPr>
              <p:spPr bwMode="auto">
                <a:xfrm>
                  <a:off x="1122" y="2396"/>
                  <a:ext cx="894" cy="117"/>
                </a:xfrm>
                <a:custGeom>
                  <a:avLst/>
                  <a:gdLst>
                    <a:gd name="T0" fmla="*/ 0 w 894"/>
                    <a:gd name="T1" fmla="*/ 0 h 117"/>
                    <a:gd name="T2" fmla="*/ 0 w 894"/>
                    <a:gd name="T3" fmla="*/ 9 h 117"/>
                    <a:gd name="T4" fmla="*/ 894 w 894"/>
                    <a:gd name="T5" fmla="*/ 117 h 117"/>
                    <a:gd name="T6" fmla="*/ 894 w 894"/>
                    <a:gd name="T7" fmla="*/ 106 h 1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94"/>
                    <a:gd name="T13" fmla="*/ 0 h 117"/>
                    <a:gd name="T14" fmla="*/ 894 w 894"/>
                    <a:gd name="T15" fmla="*/ 117 h 1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94" h="117">
                      <a:moveTo>
                        <a:pt x="0" y="0"/>
                      </a:moveTo>
                      <a:lnTo>
                        <a:pt x="0" y="9"/>
                      </a:lnTo>
                      <a:lnTo>
                        <a:pt x="894" y="117"/>
                      </a:lnTo>
                      <a:lnTo>
                        <a:pt x="894" y="106"/>
                      </a:lnTo>
                    </a:path>
                  </a:pathLst>
                </a:cu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938" name="Freeform 714"/>
                <p:cNvSpPr>
                  <a:spLocks/>
                </p:cNvSpPr>
                <p:nvPr/>
              </p:nvSpPr>
              <p:spPr bwMode="auto">
                <a:xfrm>
                  <a:off x="1119" y="2393"/>
                  <a:ext cx="957" cy="114"/>
                </a:xfrm>
                <a:custGeom>
                  <a:avLst/>
                  <a:gdLst>
                    <a:gd name="T0" fmla="*/ 0 w 957"/>
                    <a:gd name="T1" fmla="*/ 4 h 114"/>
                    <a:gd name="T2" fmla="*/ 60 w 957"/>
                    <a:gd name="T3" fmla="*/ 0 h 114"/>
                    <a:gd name="T4" fmla="*/ 957 w 957"/>
                    <a:gd name="T5" fmla="*/ 101 h 114"/>
                    <a:gd name="T6" fmla="*/ 894 w 957"/>
                    <a:gd name="T7" fmla="*/ 114 h 114"/>
                    <a:gd name="T8" fmla="*/ 0 w 957"/>
                    <a:gd name="T9" fmla="*/ 4 h 1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57"/>
                    <a:gd name="T16" fmla="*/ 0 h 114"/>
                    <a:gd name="T17" fmla="*/ 957 w 957"/>
                    <a:gd name="T18" fmla="*/ 114 h 1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57" h="114">
                      <a:moveTo>
                        <a:pt x="0" y="4"/>
                      </a:moveTo>
                      <a:lnTo>
                        <a:pt x="60" y="0"/>
                      </a:lnTo>
                      <a:lnTo>
                        <a:pt x="957" y="101"/>
                      </a:lnTo>
                      <a:lnTo>
                        <a:pt x="894" y="11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1046" name="Group 715"/>
              <p:cNvGrpSpPr>
                <a:grpSpLocks/>
              </p:cNvGrpSpPr>
              <p:nvPr/>
            </p:nvGrpSpPr>
            <p:grpSpPr bwMode="auto">
              <a:xfrm>
                <a:off x="1119" y="2393"/>
                <a:ext cx="958" cy="291"/>
                <a:chOff x="1119" y="2393"/>
                <a:chExt cx="958" cy="291"/>
              </a:xfrm>
            </p:grpSpPr>
            <p:sp>
              <p:nvSpPr>
                <p:cNvPr id="10929" name="Freeform 716"/>
                <p:cNvSpPr>
                  <a:spLocks/>
                </p:cNvSpPr>
                <p:nvPr/>
              </p:nvSpPr>
              <p:spPr bwMode="auto">
                <a:xfrm>
                  <a:off x="1124" y="2550"/>
                  <a:ext cx="902" cy="134"/>
                </a:xfrm>
                <a:custGeom>
                  <a:avLst/>
                  <a:gdLst>
                    <a:gd name="T0" fmla="*/ 0 w 902"/>
                    <a:gd name="T1" fmla="*/ 0 h 134"/>
                    <a:gd name="T2" fmla="*/ 0 w 902"/>
                    <a:gd name="T3" fmla="*/ 8 h 134"/>
                    <a:gd name="T4" fmla="*/ 902 w 902"/>
                    <a:gd name="T5" fmla="*/ 134 h 134"/>
                    <a:gd name="T6" fmla="*/ 902 w 902"/>
                    <a:gd name="T7" fmla="*/ 126 h 13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02"/>
                    <a:gd name="T13" fmla="*/ 0 h 134"/>
                    <a:gd name="T14" fmla="*/ 902 w 902"/>
                    <a:gd name="T15" fmla="*/ 134 h 13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02" h="134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902" y="134"/>
                      </a:lnTo>
                      <a:lnTo>
                        <a:pt x="902" y="126"/>
                      </a:lnTo>
                    </a:path>
                  </a:pathLst>
                </a:cu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930" name="Freeform 717"/>
                <p:cNvSpPr>
                  <a:spLocks/>
                </p:cNvSpPr>
                <p:nvPr/>
              </p:nvSpPr>
              <p:spPr bwMode="auto">
                <a:xfrm>
                  <a:off x="1122" y="2543"/>
                  <a:ext cx="955" cy="132"/>
                </a:xfrm>
                <a:custGeom>
                  <a:avLst/>
                  <a:gdLst>
                    <a:gd name="T0" fmla="*/ 0 w 955"/>
                    <a:gd name="T1" fmla="*/ 7 h 132"/>
                    <a:gd name="T2" fmla="*/ 53 w 955"/>
                    <a:gd name="T3" fmla="*/ 0 h 132"/>
                    <a:gd name="T4" fmla="*/ 955 w 955"/>
                    <a:gd name="T5" fmla="*/ 123 h 132"/>
                    <a:gd name="T6" fmla="*/ 902 w 955"/>
                    <a:gd name="T7" fmla="*/ 132 h 132"/>
                    <a:gd name="T8" fmla="*/ 0 w 955"/>
                    <a:gd name="T9" fmla="*/ 7 h 1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55"/>
                    <a:gd name="T16" fmla="*/ 0 h 132"/>
                    <a:gd name="T17" fmla="*/ 955 w 955"/>
                    <a:gd name="T18" fmla="*/ 132 h 1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55" h="132">
                      <a:moveTo>
                        <a:pt x="0" y="7"/>
                      </a:moveTo>
                      <a:lnTo>
                        <a:pt x="53" y="0"/>
                      </a:lnTo>
                      <a:lnTo>
                        <a:pt x="955" y="123"/>
                      </a:lnTo>
                      <a:lnTo>
                        <a:pt x="902" y="13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6969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931" name="Freeform 718"/>
                <p:cNvSpPr>
                  <a:spLocks/>
                </p:cNvSpPr>
                <p:nvPr/>
              </p:nvSpPr>
              <p:spPr bwMode="auto">
                <a:xfrm>
                  <a:off x="1151" y="2409"/>
                  <a:ext cx="889" cy="257"/>
                </a:xfrm>
                <a:custGeom>
                  <a:avLst/>
                  <a:gdLst>
                    <a:gd name="T0" fmla="*/ 0 w 889"/>
                    <a:gd name="T1" fmla="*/ 135 h 257"/>
                    <a:gd name="T2" fmla="*/ 0 w 889"/>
                    <a:gd name="T3" fmla="*/ 0 h 257"/>
                    <a:gd name="T4" fmla="*/ 889 w 889"/>
                    <a:gd name="T5" fmla="*/ 109 h 257"/>
                    <a:gd name="T6" fmla="*/ 887 w 889"/>
                    <a:gd name="T7" fmla="*/ 257 h 257"/>
                    <a:gd name="T8" fmla="*/ 0 w 889"/>
                    <a:gd name="T9" fmla="*/ 135 h 25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9"/>
                    <a:gd name="T16" fmla="*/ 0 h 257"/>
                    <a:gd name="T17" fmla="*/ 889 w 889"/>
                    <a:gd name="T18" fmla="*/ 257 h 25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9" h="257">
                      <a:moveTo>
                        <a:pt x="0" y="135"/>
                      </a:moveTo>
                      <a:lnTo>
                        <a:pt x="0" y="0"/>
                      </a:lnTo>
                      <a:lnTo>
                        <a:pt x="889" y="109"/>
                      </a:lnTo>
                      <a:lnTo>
                        <a:pt x="887" y="257"/>
                      </a:lnTo>
                      <a:lnTo>
                        <a:pt x="0" y="135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96969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932" name="Freeform 719"/>
                <p:cNvSpPr>
                  <a:spLocks/>
                </p:cNvSpPr>
                <p:nvPr/>
              </p:nvSpPr>
              <p:spPr bwMode="auto">
                <a:xfrm>
                  <a:off x="1122" y="2396"/>
                  <a:ext cx="894" cy="117"/>
                </a:xfrm>
                <a:custGeom>
                  <a:avLst/>
                  <a:gdLst>
                    <a:gd name="T0" fmla="*/ 0 w 894"/>
                    <a:gd name="T1" fmla="*/ 0 h 117"/>
                    <a:gd name="T2" fmla="*/ 0 w 894"/>
                    <a:gd name="T3" fmla="*/ 9 h 117"/>
                    <a:gd name="T4" fmla="*/ 894 w 894"/>
                    <a:gd name="T5" fmla="*/ 117 h 117"/>
                    <a:gd name="T6" fmla="*/ 894 w 894"/>
                    <a:gd name="T7" fmla="*/ 106 h 1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94"/>
                    <a:gd name="T13" fmla="*/ 0 h 117"/>
                    <a:gd name="T14" fmla="*/ 894 w 894"/>
                    <a:gd name="T15" fmla="*/ 117 h 1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94" h="117">
                      <a:moveTo>
                        <a:pt x="0" y="0"/>
                      </a:moveTo>
                      <a:lnTo>
                        <a:pt x="0" y="9"/>
                      </a:lnTo>
                      <a:lnTo>
                        <a:pt x="894" y="117"/>
                      </a:lnTo>
                      <a:lnTo>
                        <a:pt x="894" y="106"/>
                      </a:lnTo>
                    </a:path>
                  </a:pathLst>
                </a:cu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933" name="Freeform 720"/>
                <p:cNvSpPr>
                  <a:spLocks/>
                </p:cNvSpPr>
                <p:nvPr/>
              </p:nvSpPr>
              <p:spPr bwMode="auto">
                <a:xfrm>
                  <a:off x="1119" y="2393"/>
                  <a:ext cx="957" cy="114"/>
                </a:xfrm>
                <a:custGeom>
                  <a:avLst/>
                  <a:gdLst>
                    <a:gd name="T0" fmla="*/ 0 w 957"/>
                    <a:gd name="T1" fmla="*/ 4 h 114"/>
                    <a:gd name="T2" fmla="*/ 60 w 957"/>
                    <a:gd name="T3" fmla="*/ 0 h 114"/>
                    <a:gd name="T4" fmla="*/ 957 w 957"/>
                    <a:gd name="T5" fmla="*/ 101 h 114"/>
                    <a:gd name="T6" fmla="*/ 894 w 957"/>
                    <a:gd name="T7" fmla="*/ 114 h 114"/>
                    <a:gd name="T8" fmla="*/ 0 w 957"/>
                    <a:gd name="T9" fmla="*/ 4 h 1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57"/>
                    <a:gd name="T16" fmla="*/ 0 h 114"/>
                    <a:gd name="T17" fmla="*/ 957 w 957"/>
                    <a:gd name="T18" fmla="*/ 114 h 1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57" h="114">
                      <a:moveTo>
                        <a:pt x="0" y="4"/>
                      </a:moveTo>
                      <a:lnTo>
                        <a:pt x="60" y="0"/>
                      </a:lnTo>
                      <a:lnTo>
                        <a:pt x="957" y="101"/>
                      </a:lnTo>
                      <a:lnTo>
                        <a:pt x="894" y="11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1047" name="Group 721"/>
              <p:cNvGrpSpPr>
                <a:grpSpLocks/>
              </p:cNvGrpSpPr>
              <p:nvPr/>
            </p:nvGrpSpPr>
            <p:grpSpPr bwMode="auto">
              <a:xfrm>
                <a:off x="1744" y="952"/>
                <a:ext cx="670" cy="3305"/>
                <a:chOff x="1744" y="952"/>
                <a:chExt cx="670" cy="3305"/>
              </a:xfrm>
            </p:grpSpPr>
            <p:grpSp>
              <p:nvGrpSpPr>
                <p:cNvPr id="11048" name="Group 722"/>
                <p:cNvGrpSpPr>
                  <a:grpSpLocks/>
                </p:cNvGrpSpPr>
                <p:nvPr/>
              </p:nvGrpSpPr>
              <p:grpSpPr bwMode="auto">
                <a:xfrm>
                  <a:off x="1744" y="952"/>
                  <a:ext cx="670" cy="3305"/>
                  <a:chOff x="1744" y="952"/>
                  <a:chExt cx="670" cy="3305"/>
                </a:xfrm>
              </p:grpSpPr>
              <p:grpSp>
                <p:nvGrpSpPr>
                  <p:cNvPr id="11049" name="Group 723"/>
                  <p:cNvGrpSpPr>
                    <a:grpSpLocks/>
                  </p:cNvGrpSpPr>
                  <p:nvPr/>
                </p:nvGrpSpPr>
                <p:grpSpPr bwMode="auto">
                  <a:xfrm>
                    <a:off x="1744" y="3759"/>
                    <a:ext cx="670" cy="498"/>
                    <a:chOff x="1744" y="3759"/>
                    <a:chExt cx="670" cy="498"/>
                  </a:xfrm>
                </p:grpSpPr>
                <p:sp>
                  <p:nvSpPr>
                    <p:cNvPr id="10918" name="Freeform 724"/>
                    <p:cNvSpPr>
                      <a:spLocks/>
                    </p:cNvSpPr>
                    <p:nvPr/>
                  </p:nvSpPr>
                  <p:spPr bwMode="auto">
                    <a:xfrm>
                      <a:off x="1744" y="4035"/>
                      <a:ext cx="334" cy="222"/>
                    </a:xfrm>
                    <a:custGeom>
                      <a:avLst/>
                      <a:gdLst>
                        <a:gd name="T0" fmla="*/ 1 w 334"/>
                        <a:gd name="T1" fmla="*/ 81 h 222"/>
                        <a:gd name="T2" fmla="*/ 0 w 334"/>
                        <a:gd name="T3" fmla="*/ 0 h 222"/>
                        <a:gd name="T4" fmla="*/ 334 w 334"/>
                        <a:gd name="T5" fmla="*/ 137 h 222"/>
                        <a:gd name="T6" fmla="*/ 334 w 334"/>
                        <a:gd name="T7" fmla="*/ 222 h 222"/>
                        <a:gd name="T8" fmla="*/ 1 w 334"/>
                        <a:gd name="T9" fmla="*/ 81 h 22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34"/>
                        <a:gd name="T16" fmla="*/ 0 h 222"/>
                        <a:gd name="T17" fmla="*/ 334 w 334"/>
                        <a:gd name="T18" fmla="*/ 222 h 22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34" h="222">
                          <a:moveTo>
                            <a:pt x="1" y="81"/>
                          </a:moveTo>
                          <a:lnTo>
                            <a:pt x="0" y="0"/>
                          </a:lnTo>
                          <a:lnTo>
                            <a:pt x="334" y="137"/>
                          </a:lnTo>
                          <a:lnTo>
                            <a:pt x="334" y="222"/>
                          </a:lnTo>
                          <a:lnTo>
                            <a:pt x="1" y="81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919" name="Freeform 725"/>
                    <p:cNvSpPr>
                      <a:spLocks/>
                    </p:cNvSpPr>
                    <p:nvPr/>
                  </p:nvSpPr>
                  <p:spPr bwMode="auto">
                    <a:xfrm>
                      <a:off x="2076" y="4032"/>
                      <a:ext cx="336" cy="225"/>
                    </a:xfrm>
                    <a:custGeom>
                      <a:avLst/>
                      <a:gdLst>
                        <a:gd name="T0" fmla="*/ 336 w 336"/>
                        <a:gd name="T1" fmla="*/ 80 h 225"/>
                        <a:gd name="T2" fmla="*/ 336 w 336"/>
                        <a:gd name="T3" fmla="*/ 0 h 225"/>
                        <a:gd name="T4" fmla="*/ 0 w 336"/>
                        <a:gd name="T5" fmla="*/ 140 h 225"/>
                        <a:gd name="T6" fmla="*/ 0 w 336"/>
                        <a:gd name="T7" fmla="*/ 225 h 225"/>
                        <a:gd name="T8" fmla="*/ 336 w 336"/>
                        <a:gd name="T9" fmla="*/ 80 h 22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36"/>
                        <a:gd name="T16" fmla="*/ 0 h 225"/>
                        <a:gd name="T17" fmla="*/ 336 w 336"/>
                        <a:gd name="T18" fmla="*/ 225 h 22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36" h="225">
                          <a:moveTo>
                            <a:pt x="336" y="80"/>
                          </a:moveTo>
                          <a:lnTo>
                            <a:pt x="336" y="0"/>
                          </a:lnTo>
                          <a:lnTo>
                            <a:pt x="0" y="140"/>
                          </a:lnTo>
                          <a:lnTo>
                            <a:pt x="0" y="225"/>
                          </a:lnTo>
                          <a:lnTo>
                            <a:pt x="336" y="80"/>
                          </a:lnTo>
                          <a:close/>
                        </a:path>
                      </a:pathLst>
                    </a:custGeom>
                    <a:solidFill>
                      <a:srgbClr val="969696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920" name="Freeform 726"/>
                    <p:cNvSpPr>
                      <a:spLocks/>
                    </p:cNvSpPr>
                    <p:nvPr/>
                  </p:nvSpPr>
                  <p:spPr bwMode="auto">
                    <a:xfrm>
                      <a:off x="1745" y="3912"/>
                      <a:ext cx="669" cy="257"/>
                    </a:xfrm>
                    <a:custGeom>
                      <a:avLst/>
                      <a:gdLst>
                        <a:gd name="T0" fmla="*/ 0 w 789"/>
                        <a:gd name="T1" fmla="*/ 1 h 423"/>
                        <a:gd name="T2" fmla="*/ 64 w 789"/>
                        <a:gd name="T3" fmla="*/ 2 h 423"/>
                        <a:gd name="T4" fmla="*/ 128 w 789"/>
                        <a:gd name="T5" fmla="*/ 1 h 423"/>
                        <a:gd name="T6" fmla="*/ 64 w 789"/>
                        <a:gd name="T7" fmla="*/ 0 h 423"/>
                        <a:gd name="T8" fmla="*/ 0 w 789"/>
                        <a:gd name="T9" fmla="*/ 1 h 42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89"/>
                        <a:gd name="T16" fmla="*/ 0 h 423"/>
                        <a:gd name="T17" fmla="*/ 789 w 789"/>
                        <a:gd name="T18" fmla="*/ 423 h 42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89" h="423">
                          <a:moveTo>
                            <a:pt x="0" y="200"/>
                          </a:moveTo>
                          <a:lnTo>
                            <a:pt x="398" y="423"/>
                          </a:lnTo>
                          <a:lnTo>
                            <a:pt x="789" y="193"/>
                          </a:lnTo>
                          <a:lnTo>
                            <a:pt x="393" y="0"/>
                          </a:lnTo>
                          <a:lnTo>
                            <a:pt x="0" y="20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grpSp>
                  <p:nvGrpSpPr>
                    <p:cNvPr id="11050" name="Group 7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48" y="3771"/>
                      <a:ext cx="258" cy="305"/>
                      <a:chOff x="1948" y="3771"/>
                      <a:chExt cx="258" cy="305"/>
                    </a:xfrm>
                  </p:grpSpPr>
                  <p:sp>
                    <p:nvSpPr>
                      <p:cNvPr id="10926" name="Freeform 7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78" y="3815"/>
                        <a:ext cx="128" cy="255"/>
                      </a:xfrm>
                      <a:custGeom>
                        <a:avLst/>
                        <a:gdLst>
                          <a:gd name="T0" fmla="*/ 0 w 128"/>
                          <a:gd name="T1" fmla="*/ 45 h 255"/>
                          <a:gd name="T2" fmla="*/ 0 w 128"/>
                          <a:gd name="T3" fmla="*/ 255 h 255"/>
                          <a:gd name="T4" fmla="*/ 128 w 128"/>
                          <a:gd name="T5" fmla="*/ 207 h 255"/>
                          <a:gd name="T6" fmla="*/ 128 w 128"/>
                          <a:gd name="T7" fmla="*/ 0 h 255"/>
                          <a:gd name="T8" fmla="*/ 0 w 128"/>
                          <a:gd name="T9" fmla="*/ 45 h 25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8"/>
                          <a:gd name="T16" fmla="*/ 0 h 255"/>
                          <a:gd name="T17" fmla="*/ 128 w 128"/>
                          <a:gd name="T18" fmla="*/ 255 h 25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8" h="255">
                            <a:moveTo>
                              <a:pt x="0" y="45"/>
                            </a:moveTo>
                            <a:lnTo>
                              <a:pt x="0" y="255"/>
                            </a:lnTo>
                            <a:lnTo>
                              <a:pt x="128" y="207"/>
                            </a:lnTo>
                            <a:lnTo>
                              <a:pt x="128" y="0"/>
                            </a:lnTo>
                            <a:lnTo>
                              <a:pt x="0" y="45"/>
                            </a:lnTo>
                            <a:close/>
                          </a:path>
                        </a:pathLst>
                      </a:custGeom>
                      <a:solidFill>
                        <a:srgbClr val="969696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927" name="Freeform 7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48" y="3817"/>
                        <a:ext cx="128" cy="259"/>
                      </a:xfrm>
                      <a:custGeom>
                        <a:avLst/>
                        <a:gdLst>
                          <a:gd name="T0" fmla="*/ 128 w 128"/>
                          <a:gd name="T1" fmla="*/ 47 h 259"/>
                          <a:gd name="T2" fmla="*/ 128 w 128"/>
                          <a:gd name="T3" fmla="*/ 259 h 259"/>
                          <a:gd name="T4" fmla="*/ 0 w 128"/>
                          <a:gd name="T5" fmla="*/ 208 h 259"/>
                          <a:gd name="T6" fmla="*/ 0 w 128"/>
                          <a:gd name="T7" fmla="*/ 0 h 259"/>
                          <a:gd name="T8" fmla="*/ 128 w 128"/>
                          <a:gd name="T9" fmla="*/ 47 h 25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8"/>
                          <a:gd name="T16" fmla="*/ 0 h 259"/>
                          <a:gd name="T17" fmla="*/ 128 w 128"/>
                          <a:gd name="T18" fmla="*/ 259 h 25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8" h="259">
                            <a:moveTo>
                              <a:pt x="128" y="47"/>
                            </a:moveTo>
                            <a:lnTo>
                              <a:pt x="128" y="259"/>
                            </a:lnTo>
                            <a:lnTo>
                              <a:pt x="0" y="208"/>
                            </a:lnTo>
                            <a:lnTo>
                              <a:pt x="0" y="0"/>
                            </a:lnTo>
                            <a:lnTo>
                              <a:pt x="128" y="47"/>
                            </a:lnTo>
                            <a:close/>
                          </a:path>
                        </a:pathLst>
                      </a:cu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928" name="Freeform 7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49" y="3771"/>
                        <a:ext cx="257" cy="95"/>
                      </a:xfrm>
                      <a:custGeom>
                        <a:avLst/>
                        <a:gdLst>
                          <a:gd name="T0" fmla="*/ 0 w 304"/>
                          <a:gd name="T1" fmla="*/ 1 h 137"/>
                          <a:gd name="T2" fmla="*/ 25 w 304"/>
                          <a:gd name="T3" fmla="*/ 2 h 137"/>
                          <a:gd name="T4" fmla="*/ 48 w 304"/>
                          <a:gd name="T5" fmla="*/ 1 h 137"/>
                          <a:gd name="T6" fmla="*/ 25 w 304"/>
                          <a:gd name="T7" fmla="*/ 0 h 137"/>
                          <a:gd name="T8" fmla="*/ 0 w 304"/>
                          <a:gd name="T9" fmla="*/ 1 h 137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304"/>
                          <a:gd name="T16" fmla="*/ 0 h 137"/>
                          <a:gd name="T17" fmla="*/ 304 w 304"/>
                          <a:gd name="T18" fmla="*/ 137 h 137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304" h="137">
                            <a:moveTo>
                              <a:pt x="0" y="64"/>
                            </a:moveTo>
                            <a:lnTo>
                              <a:pt x="153" y="137"/>
                            </a:lnTo>
                            <a:lnTo>
                              <a:pt x="304" y="62"/>
                            </a:lnTo>
                            <a:lnTo>
                              <a:pt x="153" y="0"/>
                            </a:lnTo>
                            <a:lnTo>
                              <a:pt x="0" y="6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059" name="Group 7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78" y="3759"/>
                      <a:ext cx="196" cy="85"/>
                      <a:chOff x="2038" y="4455"/>
                      <a:chExt cx="232" cy="123"/>
                    </a:xfrm>
                  </p:grpSpPr>
                  <p:sp>
                    <p:nvSpPr>
                      <p:cNvPr id="10923" name="Freeform 7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55" y="4503"/>
                        <a:ext cx="115" cy="74"/>
                      </a:xfrm>
                      <a:custGeom>
                        <a:avLst/>
                        <a:gdLst>
                          <a:gd name="T0" fmla="*/ 0 w 115"/>
                          <a:gd name="T1" fmla="*/ 56 h 74"/>
                          <a:gd name="T2" fmla="*/ 0 w 115"/>
                          <a:gd name="T3" fmla="*/ 74 h 74"/>
                          <a:gd name="T4" fmla="*/ 115 w 115"/>
                          <a:gd name="T5" fmla="*/ 18 h 74"/>
                          <a:gd name="T6" fmla="*/ 115 w 115"/>
                          <a:gd name="T7" fmla="*/ 0 h 74"/>
                          <a:gd name="T8" fmla="*/ 0 w 115"/>
                          <a:gd name="T9" fmla="*/ 56 h 7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15"/>
                          <a:gd name="T16" fmla="*/ 0 h 74"/>
                          <a:gd name="T17" fmla="*/ 115 w 115"/>
                          <a:gd name="T18" fmla="*/ 74 h 7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15" h="74">
                            <a:moveTo>
                              <a:pt x="0" y="56"/>
                            </a:moveTo>
                            <a:lnTo>
                              <a:pt x="0" y="74"/>
                            </a:lnTo>
                            <a:lnTo>
                              <a:pt x="115" y="18"/>
                            </a:lnTo>
                            <a:lnTo>
                              <a:pt x="115" y="0"/>
                            </a:lnTo>
                            <a:lnTo>
                              <a:pt x="0" y="56"/>
                            </a:lnTo>
                            <a:close/>
                          </a:path>
                        </a:pathLst>
                      </a:custGeom>
                      <a:solidFill>
                        <a:srgbClr val="DDDDDD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924" name="Freeform 7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39" y="4508"/>
                        <a:ext cx="117" cy="70"/>
                      </a:xfrm>
                      <a:custGeom>
                        <a:avLst/>
                        <a:gdLst>
                          <a:gd name="T0" fmla="*/ 117 w 117"/>
                          <a:gd name="T1" fmla="*/ 52 h 70"/>
                          <a:gd name="T2" fmla="*/ 117 w 117"/>
                          <a:gd name="T3" fmla="*/ 70 h 70"/>
                          <a:gd name="T4" fmla="*/ 0 w 117"/>
                          <a:gd name="T5" fmla="*/ 16 h 70"/>
                          <a:gd name="T6" fmla="*/ 0 w 117"/>
                          <a:gd name="T7" fmla="*/ 0 h 70"/>
                          <a:gd name="T8" fmla="*/ 117 w 117"/>
                          <a:gd name="T9" fmla="*/ 52 h 70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17"/>
                          <a:gd name="T16" fmla="*/ 0 h 70"/>
                          <a:gd name="T17" fmla="*/ 117 w 117"/>
                          <a:gd name="T18" fmla="*/ 70 h 70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17" h="70">
                            <a:moveTo>
                              <a:pt x="117" y="52"/>
                            </a:moveTo>
                            <a:lnTo>
                              <a:pt x="117" y="70"/>
                            </a:lnTo>
                            <a:lnTo>
                              <a:pt x="0" y="16"/>
                            </a:lnTo>
                            <a:lnTo>
                              <a:pt x="0" y="0"/>
                            </a:lnTo>
                            <a:lnTo>
                              <a:pt x="117" y="52"/>
                            </a:lnTo>
                            <a:close/>
                          </a:path>
                        </a:pathLst>
                      </a:cu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925" name="Freeform 73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38" y="4455"/>
                        <a:ext cx="231" cy="103"/>
                      </a:xfrm>
                      <a:custGeom>
                        <a:avLst/>
                        <a:gdLst>
                          <a:gd name="T0" fmla="*/ 117 w 231"/>
                          <a:gd name="T1" fmla="*/ 103 h 103"/>
                          <a:gd name="T2" fmla="*/ 0 w 231"/>
                          <a:gd name="T3" fmla="*/ 52 h 103"/>
                          <a:gd name="T4" fmla="*/ 118 w 231"/>
                          <a:gd name="T5" fmla="*/ 0 h 103"/>
                          <a:gd name="T6" fmla="*/ 231 w 231"/>
                          <a:gd name="T7" fmla="*/ 48 h 103"/>
                          <a:gd name="T8" fmla="*/ 117 w 231"/>
                          <a:gd name="T9" fmla="*/ 103 h 103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231"/>
                          <a:gd name="T16" fmla="*/ 0 h 103"/>
                          <a:gd name="T17" fmla="*/ 231 w 231"/>
                          <a:gd name="T18" fmla="*/ 103 h 103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231" h="103">
                            <a:moveTo>
                              <a:pt x="117" y="103"/>
                            </a:moveTo>
                            <a:lnTo>
                              <a:pt x="0" y="52"/>
                            </a:lnTo>
                            <a:lnTo>
                              <a:pt x="118" y="0"/>
                            </a:lnTo>
                            <a:lnTo>
                              <a:pt x="231" y="48"/>
                            </a:lnTo>
                            <a:lnTo>
                              <a:pt x="117" y="103"/>
                            </a:lnTo>
                            <a:close/>
                          </a:path>
                        </a:pathLst>
                      </a:custGeom>
                      <a:solidFill>
                        <a:srgbClr val="5F5F5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</p:grpSp>
              </p:grpSp>
              <p:grpSp>
                <p:nvGrpSpPr>
                  <p:cNvPr id="11060" name="Group 735"/>
                  <p:cNvGrpSpPr>
                    <a:grpSpLocks/>
                  </p:cNvGrpSpPr>
                  <p:nvPr/>
                </p:nvGrpSpPr>
                <p:grpSpPr bwMode="auto">
                  <a:xfrm>
                    <a:off x="2011" y="952"/>
                    <a:ext cx="137" cy="2863"/>
                    <a:chOff x="2074" y="568"/>
                    <a:chExt cx="162" cy="3969"/>
                  </a:xfrm>
                </p:grpSpPr>
                <p:grpSp>
                  <p:nvGrpSpPr>
                    <p:cNvPr id="11061" name="Group 7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74" y="580"/>
                      <a:ext cx="91" cy="3926"/>
                      <a:chOff x="2074" y="580"/>
                      <a:chExt cx="91" cy="3926"/>
                    </a:xfrm>
                  </p:grpSpPr>
                  <p:sp>
                    <p:nvSpPr>
                      <p:cNvPr id="10916" name="Freeform 7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74" y="581"/>
                        <a:ext cx="14" cy="3924"/>
                      </a:xfrm>
                      <a:custGeom>
                        <a:avLst/>
                        <a:gdLst>
                          <a:gd name="T0" fmla="*/ 14 w 14"/>
                          <a:gd name="T1" fmla="*/ 0 h 3924"/>
                          <a:gd name="T2" fmla="*/ 0 w 14"/>
                          <a:gd name="T3" fmla="*/ 1 h 3924"/>
                          <a:gd name="T4" fmla="*/ 0 w 14"/>
                          <a:gd name="T5" fmla="*/ 3921 h 3924"/>
                          <a:gd name="T6" fmla="*/ 13 w 14"/>
                          <a:gd name="T7" fmla="*/ 3924 h 3924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4"/>
                          <a:gd name="T13" fmla="*/ 0 h 3924"/>
                          <a:gd name="T14" fmla="*/ 14 w 14"/>
                          <a:gd name="T15" fmla="*/ 3924 h 3924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4" h="3924">
                            <a:moveTo>
                              <a:pt x="14" y="0"/>
                            </a:moveTo>
                            <a:lnTo>
                              <a:pt x="0" y="1"/>
                            </a:lnTo>
                            <a:lnTo>
                              <a:pt x="0" y="3921"/>
                            </a:lnTo>
                            <a:lnTo>
                              <a:pt x="13" y="3924"/>
                            </a:lnTo>
                          </a:path>
                        </a:pathLst>
                      </a:cu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917" name="Freeform 7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81" y="580"/>
                        <a:ext cx="84" cy="3926"/>
                      </a:xfrm>
                      <a:custGeom>
                        <a:avLst/>
                        <a:gdLst>
                          <a:gd name="T0" fmla="*/ 0 w 84"/>
                          <a:gd name="T1" fmla="*/ 0 h 3969"/>
                          <a:gd name="T2" fmla="*/ 0 w 84"/>
                          <a:gd name="T3" fmla="*/ 3520 h 3969"/>
                          <a:gd name="T4" fmla="*/ 84 w 84"/>
                          <a:gd name="T5" fmla="*/ 3486 h 3969"/>
                          <a:gd name="T6" fmla="*/ 82 w 84"/>
                          <a:gd name="T7" fmla="*/ 20 h 3969"/>
                          <a:gd name="T8" fmla="*/ 0 w 84"/>
                          <a:gd name="T9" fmla="*/ 0 h 396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4"/>
                          <a:gd name="T16" fmla="*/ 0 h 3969"/>
                          <a:gd name="T17" fmla="*/ 84 w 84"/>
                          <a:gd name="T18" fmla="*/ 3969 h 396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4" h="3969">
                            <a:moveTo>
                              <a:pt x="0" y="0"/>
                            </a:moveTo>
                            <a:lnTo>
                              <a:pt x="0" y="3969"/>
                            </a:lnTo>
                            <a:lnTo>
                              <a:pt x="84" y="3930"/>
                            </a:lnTo>
                            <a:lnTo>
                              <a:pt x="82" y="2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EAEAEA"/>
                          </a:gs>
                          <a:gs pos="50000">
                            <a:srgbClr val="1C1C1C"/>
                          </a:gs>
                          <a:gs pos="100000">
                            <a:srgbClr val="EAEAEA"/>
                          </a:gs>
                        </a:gsLst>
                        <a:lin ang="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</p:grpSp>
                <p:sp>
                  <p:nvSpPr>
                    <p:cNvPr id="10912" name="Freeform 739"/>
                    <p:cNvSpPr>
                      <a:spLocks/>
                    </p:cNvSpPr>
                    <p:nvPr/>
                  </p:nvSpPr>
                  <p:spPr bwMode="auto">
                    <a:xfrm>
                      <a:off x="2120" y="581"/>
                      <a:ext cx="73" cy="3937"/>
                    </a:xfrm>
                    <a:custGeom>
                      <a:avLst/>
                      <a:gdLst>
                        <a:gd name="T0" fmla="*/ 72 w 73"/>
                        <a:gd name="T1" fmla="*/ 0 h 3942"/>
                        <a:gd name="T2" fmla="*/ 73 w 73"/>
                        <a:gd name="T3" fmla="*/ 3887 h 3942"/>
                        <a:gd name="T4" fmla="*/ 0 w 73"/>
                        <a:gd name="T5" fmla="*/ 3857 h 3942"/>
                        <a:gd name="T6" fmla="*/ 0 w 73"/>
                        <a:gd name="T7" fmla="*/ 8 h 3942"/>
                        <a:gd name="T8" fmla="*/ 72 w 73"/>
                        <a:gd name="T9" fmla="*/ 0 h 394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3"/>
                        <a:gd name="T16" fmla="*/ 0 h 3942"/>
                        <a:gd name="T17" fmla="*/ 73 w 73"/>
                        <a:gd name="T18" fmla="*/ 3942 h 394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3" h="3942">
                          <a:moveTo>
                            <a:pt x="72" y="0"/>
                          </a:moveTo>
                          <a:lnTo>
                            <a:pt x="73" y="3942"/>
                          </a:lnTo>
                          <a:lnTo>
                            <a:pt x="0" y="3912"/>
                          </a:lnTo>
                          <a:lnTo>
                            <a:pt x="0" y="8"/>
                          </a:lnTo>
                          <a:lnTo>
                            <a:pt x="72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00"/>
                        </a:gs>
                        <a:gs pos="100000">
                          <a:srgbClr val="969696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grpSp>
                  <p:nvGrpSpPr>
                    <p:cNvPr id="11062" name="Group 7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45" y="568"/>
                      <a:ext cx="91" cy="3969"/>
                      <a:chOff x="2145" y="566"/>
                      <a:chExt cx="91" cy="3969"/>
                    </a:xfrm>
                  </p:grpSpPr>
                  <p:sp>
                    <p:nvSpPr>
                      <p:cNvPr id="10914" name="Freeform 7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45" y="568"/>
                        <a:ext cx="14" cy="3964"/>
                      </a:xfrm>
                      <a:custGeom>
                        <a:avLst/>
                        <a:gdLst>
                          <a:gd name="T0" fmla="*/ 14 w 14"/>
                          <a:gd name="T1" fmla="*/ 0 h 3964"/>
                          <a:gd name="T2" fmla="*/ 0 w 14"/>
                          <a:gd name="T3" fmla="*/ 2 h 3964"/>
                          <a:gd name="T4" fmla="*/ 0 w 14"/>
                          <a:gd name="T5" fmla="*/ 3963 h 3964"/>
                          <a:gd name="T6" fmla="*/ 12 w 14"/>
                          <a:gd name="T7" fmla="*/ 3964 h 3964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4"/>
                          <a:gd name="T13" fmla="*/ 0 h 3964"/>
                          <a:gd name="T14" fmla="*/ 14 w 14"/>
                          <a:gd name="T15" fmla="*/ 3964 h 3964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4" h="3964">
                            <a:moveTo>
                              <a:pt x="14" y="0"/>
                            </a:moveTo>
                            <a:lnTo>
                              <a:pt x="0" y="2"/>
                            </a:lnTo>
                            <a:lnTo>
                              <a:pt x="0" y="3963"/>
                            </a:lnTo>
                            <a:lnTo>
                              <a:pt x="12" y="3964"/>
                            </a:lnTo>
                          </a:path>
                        </a:pathLst>
                      </a:cu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915" name="Freeform 7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52" y="566"/>
                        <a:ext cx="84" cy="3969"/>
                      </a:xfrm>
                      <a:custGeom>
                        <a:avLst/>
                        <a:gdLst>
                          <a:gd name="T0" fmla="*/ 0 w 84"/>
                          <a:gd name="T1" fmla="*/ 0 h 3969"/>
                          <a:gd name="T2" fmla="*/ 0 w 84"/>
                          <a:gd name="T3" fmla="*/ 3969 h 3969"/>
                          <a:gd name="T4" fmla="*/ 84 w 84"/>
                          <a:gd name="T5" fmla="*/ 3930 h 3969"/>
                          <a:gd name="T6" fmla="*/ 82 w 84"/>
                          <a:gd name="T7" fmla="*/ 20 h 3969"/>
                          <a:gd name="T8" fmla="*/ 0 w 84"/>
                          <a:gd name="T9" fmla="*/ 0 h 396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4"/>
                          <a:gd name="T16" fmla="*/ 0 h 3969"/>
                          <a:gd name="T17" fmla="*/ 84 w 84"/>
                          <a:gd name="T18" fmla="*/ 3969 h 396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4" h="3969">
                            <a:moveTo>
                              <a:pt x="0" y="0"/>
                            </a:moveTo>
                            <a:lnTo>
                              <a:pt x="0" y="3969"/>
                            </a:lnTo>
                            <a:lnTo>
                              <a:pt x="84" y="3930"/>
                            </a:lnTo>
                            <a:lnTo>
                              <a:pt x="82" y="2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AEAEA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1063" name="Group 743"/>
                <p:cNvGrpSpPr>
                  <a:grpSpLocks/>
                </p:cNvGrpSpPr>
                <p:nvPr/>
              </p:nvGrpSpPr>
              <p:grpSpPr bwMode="auto">
                <a:xfrm>
                  <a:off x="2024" y="2505"/>
                  <a:ext cx="43" cy="17"/>
                  <a:chOff x="2088" y="2813"/>
                  <a:chExt cx="51" cy="24"/>
                </a:xfrm>
              </p:grpSpPr>
              <p:sp>
                <p:nvSpPr>
                  <p:cNvPr id="10907" name="Freeform 744"/>
                  <p:cNvSpPr>
                    <a:spLocks/>
                  </p:cNvSpPr>
                  <p:nvPr/>
                </p:nvSpPr>
                <p:spPr bwMode="auto">
                  <a:xfrm>
                    <a:off x="2088" y="2817"/>
                    <a:ext cx="51" cy="20"/>
                  </a:xfrm>
                  <a:custGeom>
                    <a:avLst/>
                    <a:gdLst>
                      <a:gd name="T0" fmla="*/ 0 w 51"/>
                      <a:gd name="T1" fmla="*/ 0 h 20"/>
                      <a:gd name="T2" fmla="*/ 0 w 51"/>
                      <a:gd name="T3" fmla="*/ 11 h 20"/>
                      <a:gd name="T4" fmla="*/ 51 w 51"/>
                      <a:gd name="T5" fmla="*/ 20 h 20"/>
                      <a:gd name="T6" fmla="*/ 51 w 51"/>
                      <a:gd name="T7" fmla="*/ 6 h 2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1"/>
                      <a:gd name="T13" fmla="*/ 0 h 20"/>
                      <a:gd name="T14" fmla="*/ 51 w 51"/>
                      <a:gd name="T15" fmla="*/ 20 h 2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1" h="20">
                        <a:moveTo>
                          <a:pt x="0" y="0"/>
                        </a:moveTo>
                        <a:lnTo>
                          <a:pt x="0" y="11"/>
                        </a:lnTo>
                        <a:lnTo>
                          <a:pt x="51" y="20"/>
                        </a:lnTo>
                        <a:lnTo>
                          <a:pt x="51" y="6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908" name="Freeform 745"/>
                  <p:cNvSpPr>
                    <a:spLocks/>
                  </p:cNvSpPr>
                  <p:nvPr/>
                </p:nvSpPr>
                <p:spPr bwMode="auto">
                  <a:xfrm>
                    <a:off x="2090" y="2813"/>
                    <a:ext cx="49" cy="10"/>
                  </a:xfrm>
                  <a:custGeom>
                    <a:avLst/>
                    <a:gdLst>
                      <a:gd name="T0" fmla="*/ 49 w 49"/>
                      <a:gd name="T1" fmla="*/ 3 h 10"/>
                      <a:gd name="T2" fmla="*/ 49 w 49"/>
                      <a:gd name="T3" fmla="*/ 10 h 10"/>
                      <a:gd name="T4" fmla="*/ 0 w 49"/>
                      <a:gd name="T5" fmla="*/ 3 h 10"/>
                      <a:gd name="T6" fmla="*/ 27 w 49"/>
                      <a:gd name="T7" fmla="*/ 0 h 10"/>
                      <a:gd name="T8" fmla="*/ 49 w 49"/>
                      <a:gd name="T9" fmla="*/ 3 h 1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"/>
                      <a:gd name="T16" fmla="*/ 0 h 10"/>
                      <a:gd name="T17" fmla="*/ 49 w 49"/>
                      <a:gd name="T18" fmla="*/ 10 h 1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" h="10">
                        <a:moveTo>
                          <a:pt x="49" y="3"/>
                        </a:moveTo>
                        <a:lnTo>
                          <a:pt x="49" y="10"/>
                        </a:lnTo>
                        <a:lnTo>
                          <a:pt x="0" y="3"/>
                        </a:lnTo>
                        <a:lnTo>
                          <a:pt x="27" y="0"/>
                        </a:lnTo>
                        <a:lnTo>
                          <a:pt x="49" y="3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1078" name="Group 746"/>
                <p:cNvGrpSpPr>
                  <a:grpSpLocks/>
                </p:cNvGrpSpPr>
                <p:nvPr/>
              </p:nvGrpSpPr>
              <p:grpSpPr bwMode="auto">
                <a:xfrm>
                  <a:off x="2024" y="2679"/>
                  <a:ext cx="45" cy="19"/>
                  <a:chOff x="2090" y="3066"/>
                  <a:chExt cx="53" cy="28"/>
                </a:xfrm>
              </p:grpSpPr>
              <p:sp>
                <p:nvSpPr>
                  <p:cNvPr id="10905" name="Freeform 747"/>
                  <p:cNvSpPr>
                    <a:spLocks/>
                  </p:cNvSpPr>
                  <p:nvPr/>
                </p:nvSpPr>
                <p:spPr bwMode="auto">
                  <a:xfrm>
                    <a:off x="2090" y="3072"/>
                    <a:ext cx="52" cy="22"/>
                  </a:xfrm>
                  <a:custGeom>
                    <a:avLst/>
                    <a:gdLst>
                      <a:gd name="T0" fmla="*/ 0 w 52"/>
                      <a:gd name="T1" fmla="*/ 0 h 22"/>
                      <a:gd name="T2" fmla="*/ 0 w 52"/>
                      <a:gd name="T3" fmla="*/ 12 h 22"/>
                      <a:gd name="T4" fmla="*/ 52 w 52"/>
                      <a:gd name="T5" fmla="*/ 22 h 22"/>
                      <a:gd name="T6" fmla="*/ 52 w 52"/>
                      <a:gd name="T7" fmla="*/ 8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2"/>
                      <a:gd name="T13" fmla="*/ 0 h 22"/>
                      <a:gd name="T14" fmla="*/ 52 w 52"/>
                      <a:gd name="T15" fmla="*/ 22 h 2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2" h="22">
                        <a:moveTo>
                          <a:pt x="0" y="0"/>
                        </a:moveTo>
                        <a:lnTo>
                          <a:pt x="0" y="12"/>
                        </a:lnTo>
                        <a:lnTo>
                          <a:pt x="52" y="22"/>
                        </a:lnTo>
                        <a:lnTo>
                          <a:pt x="52" y="8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906" name="Freeform 748"/>
                  <p:cNvSpPr>
                    <a:spLocks/>
                  </p:cNvSpPr>
                  <p:nvPr/>
                </p:nvSpPr>
                <p:spPr bwMode="auto">
                  <a:xfrm>
                    <a:off x="2091" y="3066"/>
                    <a:ext cx="52" cy="14"/>
                  </a:xfrm>
                  <a:custGeom>
                    <a:avLst/>
                    <a:gdLst>
                      <a:gd name="T0" fmla="*/ 52 w 52"/>
                      <a:gd name="T1" fmla="*/ 3 h 14"/>
                      <a:gd name="T2" fmla="*/ 51 w 52"/>
                      <a:gd name="T3" fmla="*/ 14 h 14"/>
                      <a:gd name="T4" fmla="*/ 0 w 52"/>
                      <a:gd name="T5" fmla="*/ 5 h 14"/>
                      <a:gd name="T6" fmla="*/ 31 w 52"/>
                      <a:gd name="T7" fmla="*/ 0 h 14"/>
                      <a:gd name="T8" fmla="*/ 52 w 52"/>
                      <a:gd name="T9" fmla="*/ 3 h 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52"/>
                      <a:gd name="T16" fmla="*/ 0 h 14"/>
                      <a:gd name="T17" fmla="*/ 52 w 52"/>
                      <a:gd name="T18" fmla="*/ 14 h 1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52" h="14">
                        <a:moveTo>
                          <a:pt x="52" y="3"/>
                        </a:moveTo>
                        <a:lnTo>
                          <a:pt x="51" y="14"/>
                        </a:lnTo>
                        <a:lnTo>
                          <a:pt x="0" y="5"/>
                        </a:lnTo>
                        <a:lnTo>
                          <a:pt x="31" y="0"/>
                        </a:lnTo>
                        <a:lnTo>
                          <a:pt x="52" y="3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1079" name="Group 749"/>
                <p:cNvGrpSpPr>
                  <a:grpSpLocks/>
                </p:cNvGrpSpPr>
                <p:nvPr/>
              </p:nvGrpSpPr>
              <p:grpSpPr bwMode="auto">
                <a:xfrm flipV="1">
                  <a:off x="2025" y="1128"/>
                  <a:ext cx="43" cy="16"/>
                  <a:chOff x="2088" y="2813"/>
                  <a:chExt cx="51" cy="24"/>
                </a:xfrm>
              </p:grpSpPr>
              <p:sp>
                <p:nvSpPr>
                  <p:cNvPr id="10903" name="Freeform 750"/>
                  <p:cNvSpPr>
                    <a:spLocks/>
                  </p:cNvSpPr>
                  <p:nvPr/>
                </p:nvSpPr>
                <p:spPr bwMode="auto">
                  <a:xfrm>
                    <a:off x="2088" y="2817"/>
                    <a:ext cx="51" cy="20"/>
                  </a:xfrm>
                  <a:custGeom>
                    <a:avLst/>
                    <a:gdLst>
                      <a:gd name="T0" fmla="*/ 0 w 51"/>
                      <a:gd name="T1" fmla="*/ 0 h 20"/>
                      <a:gd name="T2" fmla="*/ 0 w 51"/>
                      <a:gd name="T3" fmla="*/ 11 h 20"/>
                      <a:gd name="T4" fmla="*/ 51 w 51"/>
                      <a:gd name="T5" fmla="*/ 20 h 20"/>
                      <a:gd name="T6" fmla="*/ 51 w 51"/>
                      <a:gd name="T7" fmla="*/ 6 h 2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1"/>
                      <a:gd name="T13" fmla="*/ 0 h 20"/>
                      <a:gd name="T14" fmla="*/ 51 w 51"/>
                      <a:gd name="T15" fmla="*/ 20 h 2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1" h="20">
                        <a:moveTo>
                          <a:pt x="0" y="0"/>
                        </a:moveTo>
                        <a:lnTo>
                          <a:pt x="0" y="11"/>
                        </a:lnTo>
                        <a:lnTo>
                          <a:pt x="51" y="20"/>
                        </a:lnTo>
                        <a:lnTo>
                          <a:pt x="51" y="6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904" name="Freeform 751"/>
                  <p:cNvSpPr>
                    <a:spLocks/>
                  </p:cNvSpPr>
                  <p:nvPr/>
                </p:nvSpPr>
                <p:spPr bwMode="auto">
                  <a:xfrm>
                    <a:off x="2090" y="2813"/>
                    <a:ext cx="49" cy="10"/>
                  </a:xfrm>
                  <a:custGeom>
                    <a:avLst/>
                    <a:gdLst>
                      <a:gd name="T0" fmla="*/ 49 w 49"/>
                      <a:gd name="T1" fmla="*/ 3 h 10"/>
                      <a:gd name="T2" fmla="*/ 49 w 49"/>
                      <a:gd name="T3" fmla="*/ 10 h 10"/>
                      <a:gd name="T4" fmla="*/ 0 w 49"/>
                      <a:gd name="T5" fmla="*/ 3 h 10"/>
                      <a:gd name="T6" fmla="*/ 27 w 49"/>
                      <a:gd name="T7" fmla="*/ 0 h 10"/>
                      <a:gd name="T8" fmla="*/ 49 w 49"/>
                      <a:gd name="T9" fmla="*/ 3 h 1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"/>
                      <a:gd name="T16" fmla="*/ 0 h 10"/>
                      <a:gd name="T17" fmla="*/ 49 w 49"/>
                      <a:gd name="T18" fmla="*/ 10 h 1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" h="10">
                        <a:moveTo>
                          <a:pt x="49" y="3"/>
                        </a:moveTo>
                        <a:lnTo>
                          <a:pt x="49" y="10"/>
                        </a:lnTo>
                        <a:lnTo>
                          <a:pt x="0" y="3"/>
                        </a:lnTo>
                        <a:lnTo>
                          <a:pt x="27" y="0"/>
                        </a:lnTo>
                        <a:lnTo>
                          <a:pt x="49" y="3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1080" name="Group 752"/>
                <p:cNvGrpSpPr>
                  <a:grpSpLocks/>
                </p:cNvGrpSpPr>
                <p:nvPr/>
              </p:nvGrpSpPr>
              <p:grpSpPr bwMode="auto">
                <a:xfrm flipV="1">
                  <a:off x="2025" y="955"/>
                  <a:ext cx="45" cy="20"/>
                  <a:chOff x="2090" y="3066"/>
                  <a:chExt cx="53" cy="28"/>
                </a:xfrm>
              </p:grpSpPr>
              <p:sp>
                <p:nvSpPr>
                  <p:cNvPr id="10901" name="Freeform 753"/>
                  <p:cNvSpPr>
                    <a:spLocks/>
                  </p:cNvSpPr>
                  <p:nvPr/>
                </p:nvSpPr>
                <p:spPr bwMode="auto">
                  <a:xfrm>
                    <a:off x="2090" y="3072"/>
                    <a:ext cx="52" cy="22"/>
                  </a:xfrm>
                  <a:custGeom>
                    <a:avLst/>
                    <a:gdLst>
                      <a:gd name="T0" fmla="*/ 0 w 52"/>
                      <a:gd name="T1" fmla="*/ 0 h 22"/>
                      <a:gd name="T2" fmla="*/ 0 w 52"/>
                      <a:gd name="T3" fmla="*/ 12 h 22"/>
                      <a:gd name="T4" fmla="*/ 52 w 52"/>
                      <a:gd name="T5" fmla="*/ 22 h 22"/>
                      <a:gd name="T6" fmla="*/ 52 w 52"/>
                      <a:gd name="T7" fmla="*/ 8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2"/>
                      <a:gd name="T13" fmla="*/ 0 h 22"/>
                      <a:gd name="T14" fmla="*/ 52 w 52"/>
                      <a:gd name="T15" fmla="*/ 22 h 2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2" h="22">
                        <a:moveTo>
                          <a:pt x="0" y="0"/>
                        </a:moveTo>
                        <a:lnTo>
                          <a:pt x="0" y="12"/>
                        </a:lnTo>
                        <a:lnTo>
                          <a:pt x="52" y="22"/>
                        </a:lnTo>
                        <a:lnTo>
                          <a:pt x="52" y="8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902" name="Freeform 754"/>
                  <p:cNvSpPr>
                    <a:spLocks/>
                  </p:cNvSpPr>
                  <p:nvPr/>
                </p:nvSpPr>
                <p:spPr bwMode="auto">
                  <a:xfrm>
                    <a:off x="2091" y="3066"/>
                    <a:ext cx="52" cy="14"/>
                  </a:xfrm>
                  <a:custGeom>
                    <a:avLst/>
                    <a:gdLst>
                      <a:gd name="T0" fmla="*/ 52 w 52"/>
                      <a:gd name="T1" fmla="*/ 3 h 14"/>
                      <a:gd name="T2" fmla="*/ 51 w 52"/>
                      <a:gd name="T3" fmla="*/ 14 h 14"/>
                      <a:gd name="T4" fmla="*/ 0 w 52"/>
                      <a:gd name="T5" fmla="*/ 5 h 14"/>
                      <a:gd name="T6" fmla="*/ 31 w 52"/>
                      <a:gd name="T7" fmla="*/ 0 h 14"/>
                      <a:gd name="T8" fmla="*/ 52 w 52"/>
                      <a:gd name="T9" fmla="*/ 3 h 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52"/>
                      <a:gd name="T16" fmla="*/ 0 h 14"/>
                      <a:gd name="T17" fmla="*/ 52 w 52"/>
                      <a:gd name="T18" fmla="*/ 14 h 1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52" h="14">
                        <a:moveTo>
                          <a:pt x="52" y="3"/>
                        </a:moveTo>
                        <a:lnTo>
                          <a:pt x="51" y="14"/>
                        </a:lnTo>
                        <a:lnTo>
                          <a:pt x="0" y="5"/>
                        </a:lnTo>
                        <a:lnTo>
                          <a:pt x="31" y="0"/>
                        </a:lnTo>
                        <a:lnTo>
                          <a:pt x="52" y="3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11099" name="Group 755"/>
              <p:cNvGrpSpPr>
                <a:grpSpLocks/>
              </p:cNvGrpSpPr>
              <p:nvPr/>
            </p:nvGrpSpPr>
            <p:grpSpPr bwMode="auto">
              <a:xfrm flipV="1">
                <a:off x="2072" y="804"/>
                <a:ext cx="1128" cy="351"/>
                <a:chOff x="2076" y="2502"/>
                <a:chExt cx="1128" cy="351"/>
              </a:xfrm>
            </p:grpSpPr>
            <p:sp>
              <p:nvSpPr>
                <p:cNvPr id="10891" name="Freeform 756"/>
                <p:cNvSpPr>
                  <a:spLocks/>
                </p:cNvSpPr>
                <p:nvPr/>
              </p:nvSpPr>
              <p:spPr bwMode="auto">
                <a:xfrm>
                  <a:off x="2076" y="2691"/>
                  <a:ext cx="1042" cy="162"/>
                </a:xfrm>
                <a:custGeom>
                  <a:avLst/>
                  <a:gdLst>
                    <a:gd name="T0" fmla="*/ 0 w 1042"/>
                    <a:gd name="T1" fmla="*/ 0 h 162"/>
                    <a:gd name="T2" fmla="*/ 0 w 1042"/>
                    <a:gd name="T3" fmla="*/ 8 h 162"/>
                    <a:gd name="T4" fmla="*/ 1042 w 1042"/>
                    <a:gd name="T5" fmla="*/ 162 h 162"/>
                    <a:gd name="T6" fmla="*/ 1042 w 1042"/>
                    <a:gd name="T7" fmla="*/ 151 h 16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42"/>
                    <a:gd name="T13" fmla="*/ 0 h 162"/>
                    <a:gd name="T14" fmla="*/ 1042 w 1042"/>
                    <a:gd name="T15" fmla="*/ 162 h 16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42" h="162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1042" y="162"/>
                      </a:lnTo>
                      <a:lnTo>
                        <a:pt x="1042" y="151"/>
                      </a:lnTo>
                    </a:path>
                  </a:pathLst>
                </a:cu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892" name="Freeform 757"/>
                <p:cNvSpPr>
                  <a:spLocks/>
                </p:cNvSpPr>
                <p:nvPr/>
              </p:nvSpPr>
              <p:spPr bwMode="auto">
                <a:xfrm>
                  <a:off x="2080" y="2680"/>
                  <a:ext cx="1102" cy="164"/>
                </a:xfrm>
                <a:custGeom>
                  <a:avLst/>
                  <a:gdLst>
                    <a:gd name="T0" fmla="*/ 0 w 1102"/>
                    <a:gd name="T1" fmla="*/ 10 h 164"/>
                    <a:gd name="T2" fmla="*/ 70 w 1102"/>
                    <a:gd name="T3" fmla="*/ 0 h 164"/>
                    <a:gd name="T4" fmla="*/ 1102 w 1102"/>
                    <a:gd name="T5" fmla="*/ 152 h 164"/>
                    <a:gd name="T6" fmla="*/ 1040 w 1102"/>
                    <a:gd name="T7" fmla="*/ 164 h 164"/>
                    <a:gd name="T8" fmla="*/ 0 w 1102"/>
                    <a:gd name="T9" fmla="*/ 10 h 1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02"/>
                    <a:gd name="T16" fmla="*/ 0 h 164"/>
                    <a:gd name="T17" fmla="*/ 1102 w 1102"/>
                    <a:gd name="T18" fmla="*/ 164 h 1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02" h="164">
                      <a:moveTo>
                        <a:pt x="0" y="10"/>
                      </a:moveTo>
                      <a:lnTo>
                        <a:pt x="70" y="0"/>
                      </a:lnTo>
                      <a:lnTo>
                        <a:pt x="1102" y="152"/>
                      </a:lnTo>
                      <a:lnTo>
                        <a:pt x="1040" y="164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6969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893" name="Freeform 758"/>
                <p:cNvSpPr>
                  <a:spLocks/>
                </p:cNvSpPr>
                <p:nvPr/>
              </p:nvSpPr>
              <p:spPr bwMode="auto">
                <a:xfrm>
                  <a:off x="2120" y="2514"/>
                  <a:ext cx="1032" cy="320"/>
                </a:xfrm>
                <a:custGeom>
                  <a:avLst/>
                  <a:gdLst>
                    <a:gd name="T0" fmla="*/ 0 w 1032"/>
                    <a:gd name="T1" fmla="*/ 170 h 320"/>
                    <a:gd name="T2" fmla="*/ 0 w 1032"/>
                    <a:gd name="T3" fmla="*/ 0 h 320"/>
                    <a:gd name="T4" fmla="*/ 1032 w 1032"/>
                    <a:gd name="T5" fmla="*/ 130 h 320"/>
                    <a:gd name="T6" fmla="*/ 1030 w 1032"/>
                    <a:gd name="T7" fmla="*/ 320 h 320"/>
                    <a:gd name="T8" fmla="*/ 0 w 1032"/>
                    <a:gd name="T9" fmla="*/ 170 h 3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32"/>
                    <a:gd name="T16" fmla="*/ 0 h 320"/>
                    <a:gd name="T17" fmla="*/ 1032 w 1032"/>
                    <a:gd name="T18" fmla="*/ 320 h 3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32" h="320">
                      <a:moveTo>
                        <a:pt x="0" y="170"/>
                      </a:moveTo>
                      <a:lnTo>
                        <a:pt x="0" y="0"/>
                      </a:lnTo>
                      <a:lnTo>
                        <a:pt x="1032" y="130"/>
                      </a:lnTo>
                      <a:lnTo>
                        <a:pt x="1030" y="320"/>
                      </a:lnTo>
                      <a:lnTo>
                        <a:pt x="0" y="17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96969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894" name="Freeform 759"/>
                <p:cNvSpPr>
                  <a:spLocks/>
                </p:cNvSpPr>
                <p:nvPr/>
              </p:nvSpPr>
              <p:spPr bwMode="auto">
                <a:xfrm>
                  <a:off x="2078" y="2511"/>
                  <a:ext cx="1048" cy="139"/>
                </a:xfrm>
                <a:custGeom>
                  <a:avLst/>
                  <a:gdLst>
                    <a:gd name="T0" fmla="*/ 0 w 1048"/>
                    <a:gd name="T1" fmla="*/ 0 h 139"/>
                    <a:gd name="T2" fmla="*/ 0 w 1048"/>
                    <a:gd name="T3" fmla="*/ 11 h 139"/>
                    <a:gd name="T4" fmla="*/ 1048 w 1048"/>
                    <a:gd name="T5" fmla="*/ 139 h 139"/>
                    <a:gd name="T6" fmla="*/ 1048 w 1048"/>
                    <a:gd name="T7" fmla="*/ 128 h 1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48"/>
                    <a:gd name="T13" fmla="*/ 0 h 139"/>
                    <a:gd name="T14" fmla="*/ 1048 w 1048"/>
                    <a:gd name="T15" fmla="*/ 139 h 1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48" h="139">
                      <a:moveTo>
                        <a:pt x="0" y="0"/>
                      </a:moveTo>
                      <a:lnTo>
                        <a:pt x="0" y="11"/>
                      </a:lnTo>
                      <a:lnTo>
                        <a:pt x="1048" y="139"/>
                      </a:lnTo>
                      <a:lnTo>
                        <a:pt x="1048" y="128"/>
                      </a:lnTo>
                    </a:path>
                  </a:pathLst>
                </a:cu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895" name="Freeform 760"/>
                <p:cNvSpPr>
                  <a:spLocks/>
                </p:cNvSpPr>
                <p:nvPr/>
              </p:nvSpPr>
              <p:spPr bwMode="auto">
                <a:xfrm>
                  <a:off x="2079" y="2502"/>
                  <a:ext cx="1125" cy="136"/>
                </a:xfrm>
                <a:custGeom>
                  <a:avLst/>
                  <a:gdLst>
                    <a:gd name="T0" fmla="*/ 0 w 1125"/>
                    <a:gd name="T1" fmla="*/ 12 h 136"/>
                    <a:gd name="T2" fmla="*/ 69 w 1125"/>
                    <a:gd name="T3" fmla="*/ 0 h 136"/>
                    <a:gd name="T4" fmla="*/ 1125 w 1125"/>
                    <a:gd name="T5" fmla="*/ 122 h 136"/>
                    <a:gd name="T6" fmla="*/ 1051 w 1125"/>
                    <a:gd name="T7" fmla="*/ 136 h 136"/>
                    <a:gd name="T8" fmla="*/ 0 w 1125"/>
                    <a:gd name="T9" fmla="*/ 12 h 1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25"/>
                    <a:gd name="T16" fmla="*/ 0 h 136"/>
                    <a:gd name="T17" fmla="*/ 1125 w 1125"/>
                    <a:gd name="T18" fmla="*/ 136 h 1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25" h="136">
                      <a:moveTo>
                        <a:pt x="0" y="12"/>
                      </a:moveTo>
                      <a:lnTo>
                        <a:pt x="69" y="0"/>
                      </a:lnTo>
                      <a:lnTo>
                        <a:pt x="1125" y="122"/>
                      </a:lnTo>
                      <a:lnTo>
                        <a:pt x="1051" y="136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1100" name="Group 761"/>
              <p:cNvGrpSpPr>
                <a:grpSpLocks/>
              </p:cNvGrpSpPr>
              <p:nvPr/>
            </p:nvGrpSpPr>
            <p:grpSpPr bwMode="auto">
              <a:xfrm>
                <a:off x="2076" y="2502"/>
                <a:ext cx="1128" cy="351"/>
                <a:chOff x="2076" y="2502"/>
                <a:chExt cx="1128" cy="351"/>
              </a:xfrm>
            </p:grpSpPr>
            <p:sp>
              <p:nvSpPr>
                <p:cNvPr id="10886" name="Freeform 762"/>
                <p:cNvSpPr>
                  <a:spLocks/>
                </p:cNvSpPr>
                <p:nvPr/>
              </p:nvSpPr>
              <p:spPr bwMode="auto">
                <a:xfrm>
                  <a:off x="2076" y="2691"/>
                  <a:ext cx="1042" cy="162"/>
                </a:xfrm>
                <a:custGeom>
                  <a:avLst/>
                  <a:gdLst>
                    <a:gd name="T0" fmla="*/ 0 w 1042"/>
                    <a:gd name="T1" fmla="*/ 0 h 162"/>
                    <a:gd name="T2" fmla="*/ 0 w 1042"/>
                    <a:gd name="T3" fmla="*/ 8 h 162"/>
                    <a:gd name="T4" fmla="*/ 1042 w 1042"/>
                    <a:gd name="T5" fmla="*/ 162 h 162"/>
                    <a:gd name="T6" fmla="*/ 1042 w 1042"/>
                    <a:gd name="T7" fmla="*/ 151 h 16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42"/>
                    <a:gd name="T13" fmla="*/ 0 h 162"/>
                    <a:gd name="T14" fmla="*/ 1042 w 1042"/>
                    <a:gd name="T15" fmla="*/ 162 h 16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42" h="162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1042" y="162"/>
                      </a:lnTo>
                      <a:lnTo>
                        <a:pt x="1042" y="151"/>
                      </a:lnTo>
                    </a:path>
                  </a:pathLst>
                </a:cu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887" name="Freeform 763"/>
                <p:cNvSpPr>
                  <a:spLocks/>
                </p:cNvSpPr>
                <p:nvPr/>
              </p:nvSpPr>
              <p:spPr bwMode="auto">
                <a:xfrm>
                  <a:off x="2080" y="2680"/>
                  <a:ext cx="1102" cy="164"/>
                </a:xfrm>
                <a:custGeom>
                  <a:avLst/>
                  <a:gdLst>
                    <a:gd name="T0" fmla="*/ 0 w 1102"/>
                    <a:gd name="T1" fmla="*/ 10 h 164"/>
                    <a:gd name="T2" fmla="*/ 70 w 1102"/>
                    <a:gd name="T3" fmla="*/ 0 h 164"/>
                    <a:gd name="T4" fmla="*/ 1102 w 1102"/>
                    <a:gd name="T5" fmla="*/ 152 h 164"/>
                    <a:gd name="T6" fmla="*/ 1040 w 1102"/>
                    <a:gd name="T7" fmla="*/ 164 h 164"/>
                    <a:gd name="T8" fmla="*/ 0 w 1102"/>
                    <a:gd name="T9" fmla="*/ 10 h 1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02"/>
                    <a:gd name="T16" fmla="*/ 0 h 164"/>
                    <a:gd name="T17" fmla="*/ 1102 w 1102"/>
                    <a:gd name="T18" fmla="*/ 164 h 1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02" h="164">
                      <a:moveTo>
                        <a:pt x="0" y="10"/>
                      </a:moveTo>
                      <a:lnTo>
                        <a:pt x="70" y="0"/>
                      </a:lnTo>
                      <a:lnTo>
                        <a:pt x="1102" y="152"/>
                      </a:lnTo>
                      <a:lnTo>
                        <a:pt x="1040" y="164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6969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888" name="Freeform 764"/>
                <p:cNvSpPr>
                  <a:spLocks/>
                </p:cNvSpPr>
                <p:nvPr/>
              </p:nvSpPr>
              <p:spPr bwMode="auto">
                <a:xfrm>
                  <a:off x="2120" y="2514"/>
                  <a:ext cx="1032" cy="320"/>
                </a:xfrm>
                <a:custGeom>
                  <a:avLst/>
                  <a:gdLst>
                    <a:gd name="T0" fmla="*/ 0 w 1032"/>
                    <a:gd name="T1" fmla="*/ 170 h 320"/>
                    <a:gd name="T2" fmla="*/ 0 w 1032"/>
                    <a:gd name="T3" fmla="*/ 0 h 320"/>
                    <a:gd name="T4" fmla="*/ 1032 w 1032"/>
                    <a:gd name="T5" fmla="*/ 130 h 320"/>
                    <a:gd name="T6" fmla="*/ 1030 w 1032"/>
                    <a:gd name="T7" fmla="*/ 320 h 320"/>
                    <a:gd name="T8" fmla="*/ 0 w 1032"/>
                    <a:gd name="T9" fmla="*/ 170 h 3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32"/>
                    <a:gd name="T16" fmla="*/ 0 h 320"/>
                    <a:gd name="T17" fmla="*/ 1032 w 1032"/>
                    <a:gd name="T18" fmla="*/ 320 h 3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32" h="320">
                      <a:moveTo>
                        <a:pt x="0" y="170"/>
                      </a:moveTo>
                      <a:lnTo>
                        <a:pt x="0" y="0"/>
                      </a:lnTo>
                      <a:lnTo>
                        <a:pt x="1032" y="130"/>
                      </a:lnTo>
                      <a:lnTo>
                        <a:pt x="1030" y="320"/>
                      </a:lnTo>
                      <a:lnTo>
                        <a:pt x="0" y="17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96969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889" name="Freeform 765"/>
                <p:cNvSpPr>
                  <a:spLocks/>
                </p:cNvSpPr>
                <p:nvPr/>
              </p:nvSpPr>
              <p:spPr bwMode="auto">
                <a:xfrm>
                  <a:off x="2078" y="2511"/>
                  <a:ext cx="1048" cy="139"/>
                </a:xfrm>
                <a:custGeom>
                  <a:avLst/>
                  <a:gdLst>
                    <a:gd name="T0" fmla="*/ 0 w 1048"/>
                    <a:gd name="T1" fmla="*/ 0 h 139"/>
                    <a:gd name="T2" fmla="*/ 0 w 1048"/>
                    <a:gd name="T3" fmla="*/ 11 h 139"/>
                    <a:gd name="T4" fmla="*/ 1048 w 1048"/>
                    <a:gd name="T5" fmla="*/ 139 h 139"/>
                    <a:gd name="T6" fmla="*/ 1048 w 1048"/>
                    <a:gd name="T7" fmla="*/ 128 h 1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48"/>
                    <a:gd name="T13" fmla="*/ 0 h 139"/>
                    <a:gd name="T14" fmla="*/ 1048 w 1048"/>
                    <a:gd name="T15" fmla="*/ 139 h 1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48" h="139">
                      <a:moveTo>
                        <a:pt x="0" y="0"/>
                      </a:moveTo>
                      <a:lnTo>
                        <a:pt x="0" y="11"/>
                      </a:lnTo>
                      <a:lnTo>
                        <a:pt x="1048" y="139"/>
                      </a:lnTo>
                      <a:lnTo>
                        <a:pt x="1048" y="128"/>
                      </a:lnTo>
                    </a:path>
                  </a:pathLst>
                </a:cu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890" name="Freeform 766"/>
                <p:cNvSpPr>
                  <a:spLocks/>
                </p:cNvSpPr>
                <p:nvPr/>
              </p:nvSpPr>
              <p:spPr bwMode="auto">
                <a:xfrm>
                  <a:off x="2079" y="2502"/>
                  <a:ext cx="1125" cy="136"/>
                </a:xfrm>
                <a:custGeom>
                  <a:avLst/>
                  <a:gdLst>
                    <a:gd name="T0" fmla="*/ 0 w 1125"/>
                    <a:gd name="T1" fmla="*/ 12 h 136"/>
                    <a:gd name="T2" fmla="*/ 69 w 1125"/>
                    <a:gd name="T3" fmla="*/ 0 h 136"/>
                    <a:gd name="T4" fmla="*/ 1125 w 1125"/>
                    <a:gd name="T5" fmla="*/ 122 h 136"/>
                    <a:gd name="T6" fmla="*/ 1051 w 1125"/>
                    <a:gd name="T7" fmla="*/ 136 h 136"/>
                    <a:gd name="T8" fmla="*/ 0 w 1125"/>
                    <a:gd name="T9" fmla="*/ 12 h 1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25"/>
                    <a:gd name="T16" fmla="*/ 0 h 136"/>
                    <a:gd name="T17" fmla="*/ 1125 w 1125"/>
                    <a:gd name="T18" fmla="*/ 136 h 1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25" h="136">
                      <a:moveTo>
                        <a:pt x="0" y="12"/>
                      </a:moveTo>
                      <a:lnTo>
                        <a:pt x="69" y="0"/>
                      </a:lnTo>
                      <a:lnTo>
                        <a:pt x="1125" y="122"/>
                      </a:lnTo>
                      <a:lnTo>
                        <a:pt x="1051" y="136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1101" name="Group 767"/>
              <p:cNvGrpSpPr>
                <a:grpSpLocks/>
              </p:cNvGrpSpPr>
              <p:nvPr/>
            </p:nvGrpSpPr>
            <p:grpSpPr bwMode="auto">
              <a:xfrm>
                <a:off x="2818" y="785"/>
                <a:ext cx="711" cy="3932"/>
                <a:chOff x="2818" y="785"/>
                <a:chExt cx="711" cy="3932"/>
              </a:xfrm>
            </p:grpSpPr>
            <p:grpSp>
              <p:nvGrpSpPr>
                <p:cNvPr id="11102" name="Group 768"/>
                <p:cNvGrpSpPr>
                  <a:grpSpLocks/>
                </p:cNvGrpSpPr>
                <p:nvPr/>
              </p:nvGrpSpPr>
              <p:grpSpPr bwMode="auto">
                <a:xfrm>
                  <a:off x="2818" y="785"/>
                  <a:ext cx="711" cy="3932"/>
                  <a:chOff x="2818" y="785"/>
                  <a:chExt cx="711" cy="3932"/>
                </a:xfrm>
              </p:grpSpPr>
              <p:grpSp>
                <p:nvGrpSpPr>
                  <p:cNvPr id="11103" name="Group 769"/>
                  <p:cNvGrpSpPr>
                    <a:grpSpLocks/>
                  </p:cNvGrpSpPr>
                  <p:nvPr/>
                </p:nvGrpSpPr>
                <p:grpSpPr bwMode="auto">
                  <a:xfrm>
                    <a:off x="2818" y="4287"/>
                    <a:ext cx="711" cy="430"/>
                    <a:chOff x="2818" y="4287"/>
                    <a:chExt cx="711" cy="430"/>
                  </a:xfrm>
                </p:grpSpPr>
                <p:sp>
                  <p:nvSpPr>
                    <p:cNvPr id="10883" name="Freeform 770"/>
                    <p:cNvSpPr>
                      <a:spLocks/>
                    </p:cNvSpPr>
                    <p:nvPr/>
                  </p:nvSpPr>
                  <p:spPr bwMode="auto">
                    <a:xfrm>
                      <a:off x="2821" y="4460"/>
                      <a:ext cx="387" cy="257"/>
                    </a:xfrm>
                    <a:custGeom>
                      <a:avLst/>
                      <a:gdLst>
                        <a:gd name="T0" fmla="*/ 0 w 387"/>
                        <a:gd name="T1" fmla="*/ 99 h 257"/>
                        <a:gd name="T2" fmla="*/ 0 w 387"/>
                        <a:gd name="T3" fmla="*/ 0 h 257"/>
                        <a:gd name="T4" fmla="*/ 387 w 387"/>
                        <a:gd name="T5" fmla="*/ 151 h 257"/>
                        <a:gd name="T6" fmla="*/ 387 w 387"/>
                        <a:gd name="T7" fmla="*/ 257 h 257"/>
                        <a:gd name="T8" fmla="*/ 0 w 387"/>
                        <a:gd name="T9" fmla="*/ 99 h 2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87"/>
                        <a:gd name="T16" fmla="*/ 0 h 257"/>
                        <a:gd name="T17" fmla="*/ 387 w 387"/>
                        <a:gd name="T18" fmla="*/ 257 h 2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87" h="257">
                          <a:moveTo>
                            <a:pt x="0" y="99"/>
                          </a:moveTo>
                          <a:lnTo>
                            <a:pt x="0" y="0"/>
                          </a:lnTo>
                          <a:lnTo>
                            <a:pt x="387" y="151"/>
                          </a:lnTo>
                          <a:lnTo>
                            <a:pt x="387" y="257"/>
                          </a:lnTo>
                          <a:lnTo>
                            <a:pt x="0" y="9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884" name="Freeform 771"/>
                    <p:cNvSpPr>
                      <a:spLocks/>
                    </p:cNvSpPr>
                    <p:nvPr/>
                  </p:nvSpPr>
                  <p:spPr bwMode="auto">
                    <a:xfrm>
                      <a:off x="3208" y="4421"/>
                      <a:ext cx="321" cy="296"/>
                    </a:xfrm>
                    <a:custGeom>
                      <a:avLst/>
                      <a:gdLst>
                        <a:gd name="T0" fmla="*/ 44 w 391"/>
                        <a:gd name="T1" fmla="*/ 14 h 360"/>
                        <a:gd name="T2" fmla="*/ 44 w 391"/>
                        <a:gd name="T3" fmla="*/ 0 h 360"/>
                        <a:gd name="T4" fmla="*/ 0 w 391"/>
                        <a:gd name="T5" fmla="*/ 26 h 360"/>
                        <a:gd name="T6" fmla="*/ 1 w 391"/>
                        <a:gd name="T7" fmla="*/ 42 h 360"/>
                        <a:gd name="T8" fmla="*/ 44 w 391"/>
                        <a:gd name="T9" fmla="*/ 14 h 36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91"/>
                        <a:gd name="T16" fmla="*/ 0 h 360"/>
                        <a:gd name="T17" fmla="*/ 391 w 391"/>
                        <a:gd name="T18" fmla="*/ 360 h 36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91" h="360">
                          <a:moveTo>
                            <a:pt x="391" y="122"/>
                          </a:moveTo>
                          <a:lnTo>
                            <a:pt x="391" y="0"/>
                          </a:lnTo>
                          <a:lnTo>
                            <a:pt x="0" y="231"/>
                          </a:lnTo>
                          <a:lnTo>
                            <a:pt x="1" y="360"/>
                          </a:lnTo>
                          <a:lnTo>
                            <a:pt x="391" y="122"/>
                          </a:lnTo>
                          <a:close/>
                        </a:path>
                      </a:pathLst>
                    </a:custGeom>
                    <a:solidFill>
                      <a:srgbClr val="969696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885" name="Freeform 772"/>
                    <p:cNvSpPr>
                      <a:spLocks/>
                    </p:cNvSpPr>
                    <p:nvPr/>
                  </p:nvSpPr>
                  <p:spPr bwMode="auto">
                    <a:xfrm>
                      <a:off x="2818" y="4287"/>
                      <a:ext cx="709" cy="323"/>
                    </a:xfrm>
                    <a:custGeom>
                      <a:avLst/>
                      <a:gdLst>
                        <a:gd name="T0" fmla="*/ 0 w 709"/>
                        <a:gd name="T1" fmla="*/ 170 h 323"/>
                        <a:gd name="T2" fmla="*/ 388 w 709"/>
                        <a:gd name="T3" fmla="*/ 323 h 323"/>
                        <a:gd name="T4" fmla="*/ 709 w 709"/>
                        <a:gd name="T5" fmla="*/ 134 h 323"/>
                        <a:gd name="T6" fmla="*/ 325 w 709"/>
                        <a:gd name="T7" fmla="*/ 0 h 323"/>
                        <a:gd name="T8" fmla="*/ 0 w 709"/>
                        <a:gd name="T9" fmla="*/ 170 h 32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09"/>
                        <a:gd name="T16" fmla="*/ 0 h 323"/>
                        <a:gd name="T17" fmla="*/ 709 w 709"/>
                        <a:gd name="T18" fmla="*/ 323 h 32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09" h="323">
                          <a:moveTo>
                            <a:pt x="0" y="170"/>
                          </a:moveTo>
                          <a:lnTo>
                            <a:pt x="388" y="323"/>
                          </a:lnTo>
                          <a:lnTo>
                            <a:pt x="709" y="134"/>
                          </a:lnTo>
                          <a:lnTo>
                            <a:pt x="325" y="0"/>
                          </a:lnTo>
                          <a:lnTo>
                            <a:pt x="0" y="17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sp>
                <p:nvSpPr>
                  <p:cNvPr id="10868" name="Freeform 773"/>
                  <p:cNvSpPr>
                    <a:spLocks/>
                  </p:cNvSpPr>
                  <p:nvPr/>
                </p:nvSpPr>
                <p:spPr bwMode="auto">
                  <a:xfrm>
                    <a:off x="3194" y="4180"/>
                    <a:ext cx="125" cy="317"/>
                  </a:xfrm>
                  <a:custGeom>
                    <a:avLst/>
                    <a:gdLst>
                      <a:gd name="T0" fmla="*/ 0 w 152"/>
                      <a:gd name="T1" fmla="*/ 8 h 386"/>
                      <a:gd name="T2" fmla="*/ 0 w 152"/>
                      <a:gd name="T3" fmla="*/ 44 h 386"/>
                      <a:gd name="T4" fmla="*/ 17 w 152"/>
                      <a:gd name="T5" fmla="*/ 34 h 386"/>
                      <a:gd name="T6" fmla="*/ 17 w 152"/>
                      <a:gd name="T7" fmla="*/ 0 h 386"/>
                      <a:gd name="T8" fmla="*/ 0 w 152"/>
                      <a:gd name="T9" fmla="*/ 8 h 38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2"/>
                      <a:gd name="T16" fmla="*/ 0 h 386"/>
                      <a:gd name="T17" fmla="*/ 152 w 152"/>
                      <a:gd name="T18" fmla="*/ 386 h 38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2" h="386">
                        <a:moveTo>
                          <a:pt x="0" y="73"/>
                        </a:moveTo>
                        <a:lnTo>
                          <a:pt x="0" y="386"/>
                        </a:lnTo>
                        <a:lnTo>
                          <a:pt x="152" y="299"/>
                        </a:lnTo>
                        <a:lnTo>
                          <a:pt x="151" y="0"/>
                        </a:lnTo>
                        <a:lnTo>
                          <a:pt x="0" y="73"/>
                        </a:lnTo>
                        <a:close/>
                      </a:path>
                    </a:pathLst>
                  </a:custGeom>
                  <a:solidFill>
                    <a:srgbClr val="96969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869" name="Freeform 774"/>
                  <p:cNvSpPr>
                    <a:spLocks/>
                  </p:cNvSpPr>
                  <p:nvPr/>
                </p:nvSpPr>
                <p:spPr bwMode="auto">
                  <a:xfrm>
                    <a:off x="3041" y="4187"/>
                    <a:ext cx="152" cy="308"/>
                  </a:xfrm>
                  <a:custGeom>
                    <a:avLst/>
                    <a:gdLst>
                      <a:gd name="T0" fmla="*/ 124 w 155"/>
                      <a:gd name="T1" fmla="*/ 52 h 308"/>
                      <a:gd name="T2" fmla="*/ 124 w 155"/>
                      <a:gd name="T3" fmla="*/ 308 h 308"/>
                      <a:gd name="T4" fmla="*/ 0 w 155"/>
                      <a:gd name="T5" fmla="*/ 250 h 308"/>
                      <a:gd name="T6" fmla="*/ 0 w 155"/>
                      <a:gd name="T7" fmla="*/ 0 h 308"/>
                      <a:gd name="T8" fmla="*/ 124 w 155"/>
                      <a:gd name="T9" fmla="*/ 52 h 30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5"/>
                      <a:gd name="T16" fmla="*/ 0 h 308"/>
                      <a:gd name="T17" fmla="*/ 155 w 155"/>
                      <a:gd name="T18" fmla="*/ 308 h 30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5" h="308">
                        <a:moveTo>
                          <a:pt x="155" y="52"/>
                        </a:moveTo>
                        <a:lnTo>
                          <a:pt x="155" y="308"/>
                        </a:lnTo>
                        <a:lnTo>
                          <a:pt x="0" y="250"/>
                        </a:lnTo>
                        <a:lnTo>
                          <a:pt x="0" y="0"/>
                        </a:lnTo>
                        <a:lnTo>
                          <a:pt x="155" y="52"/>
                        </a:lnTo>
                        <a:close/>
                      </a:path>
                    </a:pathLst>
                  </a:cu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870" name="Freeform 775"/>
                  <p:cNvSpPr>
                    <a:spLocks/>
                  </p:cNvSpPr>
                  <p:nvPr/>
                </p:nvSpPr>
                <p:spPr bwMode="auto">
                  <a:xfrm>
                    <a:off x="3042" y="4128"/>
                    <a:ext cx="276" cy="112"/>
                  </a:xfrm>
                  <a:custGeom>
                    <a:avLst/>
                    <a:gdLst>
                      <a:gd name="T0" fmla="*/ 152 w 276"/>
                      <a:gd name="T1" fmla="*/ 112 h 112"/>
                      <a:gd name="T2" fmla="*/ 276 w 276"/>
                      <a:gd name="T3" fmla="*/ 51 h 112"/>
                      <a:gd name="T4" fmla="*/ 122 w 276"/>
                      <a:gd name="T5" fmla="*/ 0 h 112"/>
                      <a:gd name="T6" fmla="*/ 0 w 276"/>
                      <a:gd name="T7" fmla="*/ 59 h 112"/>
                      <a:gd name="T8" fmla="*/ 152 w 276"/>
                      <a:gd name="T9" fmla="*/ 112 h 11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76"/>
                      <a:gd name="T16" fmla="*/ 0 h 112"/>
                      <a:gd name="T17" fmla="*/ 276 w 276"/>
                      <a:gd name="T18" fmla="*/ 112 h 11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76" h="112">
                        <a:moveTo>
                          <a:pt x="152" y="112"/>
                        </a:moveTo>
                        <a:lnTo>
                          <a:pt x="276" y="51"/>
                        </a:lnTo>
                        <a:lnTo>
                          <a:pt x="122" y="0"/>
                        </a:lnTo>
                        <a:lnTo>
                          <a:pt x="0" y="59"/>
                        </a:lnTo>
                        <a:lnTo>
                          <a:pt x="152" y="112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grpSp>
                <p:nvGrpSpPr>
                  <p:cNvPr id="11104" name="Group 776"/>
                  <p:cNvGrpSpPr>
                    <a:grpSpLocks/>
                  </p:cNvGrpSpPr>
                  <p:nvPr/>
                </p:nvGrpSpPr>
                <p:grpSpPr bwMode="auto">
                  <a:xfrm>
                    <a:off x="3078" y="4121"/>
                    <a:ext cx="213" cy="101"/>
                    <a:chOff x="3078" y="4121"/>
                    <a:chExt cx="213" cy="101"/>
                  </a:xfrm>
                </p:grpSpPr>
                <p:sp>
                  <p:nvSpPr>
                    <p:cNvPr id="10880" name="Freeform 777"/>
                    <p:cNvSpPr>
                      <a:spLocks/>
                    </p:cNvSpPr>
                    <p:nvPr/>
                  </p:nvSpPr>
                  <p:spPr bwMode="auto">
                    <a:xfrm>
                      <a:off x="3196" y="4160"/>
                      <a:ext cx="95" cy="61"/>
                    </a:xfrm>
                    <a:custGeom>
                      <a:avLst/>
                      <a:gdLst>
                        <a:gd name="T0" fmla="*/ 0 w 115"/>
                        <a:gd name="T1" fmla="*/ 7 h 74"/>
                        <a:gd name="T2" fmla="*/ 0 w 115"/>
                        <a:gd name="T3" fmla="*/ 9 h 74"/>
                        <a:gd name="T4" fmla="*/ 14 w 115"/>
                        <a:gd name="T5" fmla="*/ 2 h 74"/>
                        <a:gd name="T6" fmla="*/ 14 w 115"/>
                        <a:gd name="T7" fmla="*/ 0 h 74"/>
                        <a:gd name="T8" fmla="*/ 0 w 115"/>
                        <a:gd name="T9" fmla="*/ 7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15"/>
                        <a:gd name="T16" fmla="*/ 0 h 74"/>
                        <a:gd name="T17" fmla="*/ 115 w 11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15" h="74">
                          <a:moveTo>
                            <a:pt x="0" y="56"/>
                          </a:moveTo>
                          <a:lnTo>
                            <a:pt x="0" y="74"/>
                          </a:lnTo>
                          <a:lnTo>
                            <a:pt x="115" y="18"/>
                          </a:lnTo>
                          <a:lnTo>
                            <a:pt x="115" y="0"/>
                          </a:lnTo>
                          <a:lnTo>
                            <a:pt x="0" y="56"/>
                          </a:lnTo>
                          <a:close/>
                        </a:path>
                      </a:pathLst>
                    </a:custGeom>
                    <a:solidFill>
                      <a:srgbClr val="DDDDDD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881" name="Freeform 778"/>
                    <p:cNvSpPr>
                      <a:spLocks/>
                    </p:cNvSpPr>
                    <p:nvPr/>
                  </p:nvSpPr>
                  <p:spPr bwMode="auto">
                    <a:xfrm>
                      <a:off x="3078" y="4166"/>
                      <a:ext cx="119" cy="56"/>
                    </a:xfrm>
                    <a:custGeom>
                      <a:avLst/>
                      <a:gdLst>
                        <a:gd name="T0" fmla="*/ 119 w 119"/>
                        <a:gd name="T1" fmla="*/ 41 h 56"/>
                        <a:gd name="T2" fmla="*/ 119 w 119"/>
                        <a:gd name="T3" fmla="*/ 56 h 56"/>
                        <a:gd name="T4" fmla="*/ 0 w 119"/>
                        <a:gd name="T5" fmla="*/ 18 h 56"/>
                        <a:gd name="T6" fmla="*/ 0 w 119"/>
                        <a:gd name="T7" fmla="*/ 0 h 56"/>
                        <a:gd name="T8" fmla="*/ 119 w 119"/>
                        <a:gd name="T9" fmla="*/ 41 h 5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19"/>
                        <a:gd name="T16" fmla="*/ 0 h 56"/>
                        <a:gd name="T17" fmla="*/ 119 w 119"/>
                        <a:gd name="T18" fmla="*/ 56 h 5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19" h="56">
                          <a:moveTo>
                            <a:pt x="119" y="41"/>
                          </a:moveTo>
                          <a:lnTo>
                            <a:pt x="119" y="56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lnTo>
                            <a:pt x="119" y="41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882" name="Freeform 779"/>
                    <p:cNvSpPr>
                      <a:spLocks/>
                    </p:cNvSpPr>
                    <p:nvPr/>
                  </p:nvSpPr>
                  <p:spPr bwMode="auto">
                    <a:xfrm>
                      <a:off x="3078" y="4121"/>
                      <a:ext cx="212" cy="85"/>
                    </a:xfrm>
                    <a:custGeom>
                      <a:avLst/>
                      <a:gdLst>
                        <a:gd name="T0" fmla="*/ 118 w 212"/>
                        <a:gd name="T1" fmla="*/ 85 h 85"/>
                        <a:gd name="T2" fmla="*/ 0 w 212"/>
                        <a:gd name="T3" fmla="*/ 43 h 85"/>
                        <a:gd name="T4" fmla="*/ 89 w 212"/>
                        <a:gd name="T5" fmla="*/ 0 h 85"/>
                        <a:gd name="T6" fmla="*/ 212 w 212"/>
                        <a:gd name="T7" fmla="*/ 40 h 85"/>
                        <a:gd name="T8" fmla="*/ 118 w 212"/>
                        <a:gd name="T9" fmla="*/ 85 h 8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12"/>
                        <a:gd name="T16" fmla="*/ 0 h 85"/>
                        <a:gd name="T17" fmla="*/ 212 w 212"/>
                        <a:gd name="T18" fmla="*/ 85 h 8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12" h="85">
                          <a:moveTo>
                            <a:pt x="118" y="85"/>
                          </a:moveTo>
                          <a:lnTo>
                            <a:pt x="0" y="43"/>
                          </a:lnTo>
                          <a:lnTo>
                            <a:pt x="89" y="0"/>
                          </a:lnTo>
                          <a:lnTo>
                            <a:pt x="212" y="40"/>
                          </a:lnTo>
                          <a:lnTo>
                            <a:pt x="118" y="85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105" name="Group 780"/>
                  <p:cNvGrpSpPr>
                    <a:grpSpLocks/>
                  </p:cNvGrpSpPr>
                  <p:nvPr/>
                </p:nvGrpSpPr>
                <p:grpSpPr bwMode="auto">
                  <a:xfrm>
                    <a:off x="3112" y="785"/>
                    <a:ext cx="147" cy="3409"/>
                    <a:chOff x="3110" y="785"/>
                    <a:chExt cx="147" cy="3409"/>
                  </a:xfrm>
                </p:grpSpPr>
                <p:grpSp>
                  <p:nvGrpSpPr>
                    <p:cNvPr id="11106" name="Group 7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10" y="795"/>
                      <a:ext cx="75" cy="3370"/>
                      <a:chOff x="2074" y="580"/>
                      <a:chExt cx="91" cy="3926"/>
                    </a:xfrm>
                  </p:grpSpPr>
                  <p:sp>
                    <p:nvSpPr>
                      <p:cNvPr id="10878" name="Freeform 7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74" y="581"/>
                        <a:ext cx="14" cy="3924"/>
                      </a:xfrm>
                      <a:custGeom>
                        <a:avLst/>
                        <a:gdLst>
                          <a:gd name="T0" fmla="*/ 14 w 14"/>
                          <a:gd name="T1" fmla="*/ 0 h 3924"/>
                          <a:gd name="T2" fmla="*/ 0 w 14"/>
                          <a:gd name="T3" fmla="*/ 1 h 3924"/>
                          <a:gd name="T4" fmla="*/ 0 w 14"/>
                          <a:gd name="T5" fmla="*/ 3921 h 3924"/>
                          <a:gd name="T6" fmla="*/ 13 w 14"/>
                          <a:gd name="T7" fmla="*/ 3924 h 3924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4"/>
                          <a:gd name="T13" fmla="*/ 0 h 3924"/>
                          <a:gd name="T14" fmla="*/ 14 w 14"/>
                          <a:gd name="T15" fmla="*/ 3924 h 3924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4" h="3924">
                            <a:moveTo>
                              <a:pt x="14" y="0"/>
                            </a:moveTo>
                            <a:lnTo>
                              <a:pt x="0" y="1"/>
                            </a:lnTo>
                            <a:lnTo>
                              <a:pt x="0" y="3921"/>
                            </a:lnTo>
                            <a:lnTo>
                              <a:pt x="13" y="3924"/>
                            </a:lnTo>
                          </a:path>
                        </a:pathLst>
                      </a:cu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879" name="Freeform 7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81" y="580"/>
                        <a:ext cx="84" cy="3926"/>
                      </a:xfrm>
                      <a:custGeom>
                        <a:avLst/>
                        <a:gdLst>
                          <a:gd name="T0" fmla="*/ 0 w 84"/>
                          <a:gd name="T1" fmla="*/ 0 h 3969"/>
                          <a:gd name="T2" fmla="*/ 0 w 84"/>
                          <a:gd name="T3" fmla="*/ 3520 h 3969"/>
                          <a:gd name="T4" fmla="*/ 84 w 84"/>
                          <a:gd name="T5" fmla="*/ 3486 h 3969"/>
                          <a:gd name="T6" fmla="*/ 82 w 84"/>
                          <a:gd name="T7" fmla="*/ 20 h 3969"/>
                          <a:gd name="T8" fmla="*/ 0 w 84"/>
                          <a:gd name="T9" fmla="*/ 0 h 396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4"/>
                          <a:gd name="T16" fmla="*/ 0 h 3969"/>
                          <a:gd name="T17" fmla="*/ 84 w 84"/>
                          <a:gd name="T18" fmla="*/ 3969 h 396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4" h="3969">
                            <a:moveTo>
                              <a:pt x="0" y="0"/>
                            </a:moveTo>
                            <a:lnTo>
                              <a:pt x="0" y="3969"/>
                            </a:lnTo>
                            <a:lnTo>
                              <a:pt x="84" y="3930"/>
                            </a:lnTo>
                            <a:lnTo>
                              <a:pt x="82" y="2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EAEAEA"/>
                          </a:gs>
                          <a:gs pos="50000">
                            <a:srgbClr val="1C1C1C"/>
                          </a:gs>
                          <a:gs pos="100000">
                            <a:srgbClr val="EAEAEA"/>
                          </a:gs>
                        </a:gsLst>
                        <a:lin ang="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</p:grpSp>
                <p:sp>
                  <p:nvSpPr>
                    <p:cNvPr id="10874" name="Freeform 784"/>
                    <p:cNvSpPr>
                      <a:spLocks/>
                    </p:cNvSpPr>
                    <p:nvPr/>
                  </p:nvSpPr>
                  <p:spPr bwMode="auto">
                    <a:xfrm>
                      <a:off x="3154" y="799"/>
                      <a:ext cx="75" cy="3370"/>
                    </a:xfrm>
                    <a:custGeom>
                      <a:avLst/>
                      <a:gdLst>
                        <a:gd name="T0" fmla="*/ 95 w 73"/>
                        <a:gd name="T1" fmla="*/ 0 h 3942"/>
                        <a:gd name="T2" fmla="*/ 96 w 73"/>
                        <a:gd name="T3" fmla="*/ 703 h 3942"/>
                        <a:gd name="T4" fmla="*/ 0 w 73"/>
                        <a:gd name="T5" fmla="*/ 698 h 3942"/>
                        <a:gd name="T6" fmla="*/ 0 w 73"/>
                        <a:gd name="T7" fmla="*/ 3 h 3942"/>
                        <a:gd name="T8" fmla="*/ 95 w 73"/>
                        <a:gd name="T9" fmla="*/ 0 h 394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3"/>
                        <a:gd name="T16" fmla="*/ 0 h 3942"/>
                        <a:gd name="T17" fmla="*/ 73 w 73"/>
                        <a:gd name="T18" fmla="*/ 3942 h 394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3" h="3942">
                          <a:moveTo>
                            <a:pt x="72" y="0"/>
                          </a:moveTo>
                          <a:lnTo>
                            <a:pt x="73" y="3942"/>
                          </a:lnTo>
                          <a:lnTo>
                            <a:pt x="0" y="3912"/>
                          </a:lnTo>
                          <a:lnTo>
                            <a:pt x="0" y="8"/>
                          </a:lnTo>
                          <a:lnTo>
                            <a:pt x="72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00"/>
                        </a:gs>
                        <a:gs pos="100000">
                          <a:srgbClr val="969696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grpSp>
                  <p:nvGrpSpPr>
                    <p:cNvPr id="11115" name="Group 7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82" y="785"/>
                      <a:ext cx="75" cy="3409"/>
                      <a:chOff x="2145" y="566"/>
                      <a:chExt cx="91" cy="3969"/>
                    </a:xfrm>
                  </p:grpSpPr>
                  <p:sp>
                    <p:nvSpPr>
                      <p:cNvPr id="10876" name="Freeform 7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45" y="568"/>
                        <a:ext cx="14" cy="3964"/>
                      </a:xfrm>
                      <a:custGeom>
                        <a:avLst/>
                        <a:gdLst>
                          <a:gd name="T0" fmla="*/ 14 w 14"/>
                          <a:gd name="T1" fmla="*/ 0 h 3964"/>
                          <a:gd name="T2" fmla="*/ 0 w 14"/>
                          <a:gd name="T3" fmla="*/ 2 h 3964"/>
                          <a:gd name="T4" fmla="*/ 0 w 14"/>
                          <a:gd name="T5" fmla="*/ 3963 h 3964"/>
                          <a:gd name="T6" fmla="*/ 12 w 14"/>
                          <a:gd name="T7" fmla="*/ 3964 h 3964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4"/>
                          <a:gd name="T13" fmla="*/ 0 h 3964"/>
                          <a:gd name="T14" fmla="*/ 14 w 14"/>
                          <a:gd name="T15" fmla="*/ 3964 h 3964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4" h="3964">
                            <a:moveTo>
                              <a:pt x="14" y="0"/>
                            </a:moveTo>
                            <a:lnTo>
                              <a:pt x="0" y="2"/>
                            </a:lnTo>
                            <a:lnTo>
                              <a:pt x="0" y="3963"/>
                            </a:lnTo>
                            <a:lnTo>
                              <a:pt x="12" y="3964"/>
                            </a:lnTo>
                          </a:path>
                        </a:pathLst>
                      </a:cu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877" name="Freeform 7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52" y="566"/>
                        <a:ext cx="84" cy="3969"/>
                      </a:xfrm>
                      <a:custGeom>
                        <a:avLst/>
                        <a:gdLst>
                          <a:gd name="T0" fmla="*/ 0 w 84"/>
                          <a:gd name="T1" fmla="*/ 0 h 3969"/>
                          <a:gd name="T2" fmla="*/ 0 w 84"/>
                          <a:gd name="T3" fmla="*/ 3969 h 3969"/>
                          <a:gd name="T4" fmla="*/ 84 w 84"/>
                          <a:gd name="T5" fmla="*/ 3930 h 3969"/>
                          <a:gd name="T6" fmla="*/ 82 w 84"/>
                          <a:gd name="T7" fmla="*/ 20 h 3969"/>
                          <a:gd name="T8" fmla="*/ 0 w 84"/>
                          <a:gd name="T9" fmla="*/ 0 h 396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4"/>
                          <a:gd name="T16" fmla="*/ 0 h 3969"/>
                          <a:gd name="T17" fmla="*/ 84 w 84"/>
                          <a:gd name="T18" fmla="*/ 3969 h 396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4" h="3969">
                            <a:moveTo>
                              <a:pt x="0" y="0"/>
                            </a:moveTo>
                            <a:lnTo>
                              <a:pt x="0" y="3969"/>
                            </a:lnTo>
                            <a:lnTo>
                              <a:pt x="84" y="3930"/>
                            </a:lnTo>
                            <a:lnTo>
                              <a:pt x="82" y="2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AEAEA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1116" name="Group 788"/>
                <p:cNvGrpSpPr>
                  <a:grpSpLocks/>
                </p:cNvGrpSpPr>
                <p:nvPr/>
              </p:nvGrpSpPr>
              <p:grpSpPr bwMode="auto">
                <a:xfrm>
                  <a:off x="3129" y="2636"/>
                  <a:ext cx="53" cy="228"/>
                  <a:chOff x="3433" y="2765"/>
                  <a:chExt cx="53" cy="279"/>
                </a:xfrm>
              </p:grpSpPr>
              <p:grpSp>
                <p:nvGrpSpPr>
                  <p:cNvPr id="11117" name="Group 789"/>
                  <p:cNvGrpSpPr>
                    <a:grpSpLocks/>
                  </p:cNvGrpSpPr>
                  <p:nvPr/>
                </p:nvGrpSpPr>
                <p:grpSpPr bwMode="auto">
                  <a:xfrm>
                    <a:off x="3433" y="2765"/>
                    <a:ext cx="51" cy="24"/>
                    <a:chOff x="2088" y="2813"/>
                    <a:chExt cx="51" cy="24"/>
                  </a:xfrm>
                </p:grpSpPr>
                <p:sp>
                  <p:nvSpPr>
                    <p:cNvPr id="10865" name="Freeform 790"/>
                    <p:cNvSpPr>
                      <a:spLocks/>
                    </p:cNvSpPr>
                    <p:nvPr/>
                  </p:nvSpPr>
                  <p:spPr bwMode="auto">
                    <a:xfrm>
                      <a:off x="2088" y="2817"/>
                      <a:ext cx="51" cy="20"/>
                    </a:xfrm>
                    <a:custGeom>
                      <a:avLst/>
                      <a:gdLst>
                        <a:gd name="T0" fmla="*/ 0 w 51"/>
                        <a:gd name="T1" fmla="*/ 0 h 20"/>
                        <a:gd name="T2" fmla="*/ 0 w 51"/>
                        <a:gd name="T3" fmla="*/ 11 h 20"/>
                        <a:gd name="T4" fmla="*/ 51 w 51"/>
                        <a:gd name="T5" fmla="*/ 20 h 20"/>
                        <a:gd name="T6" fmla="*/ 51 w 51"/>
                        <a:gd name="T7" fmla="*/ 6 h 2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51"/>
                        <a:gd name="T13" fmla="*/ 0 h 20"/>
                        <a:gd name="T14" fmla="*/ 51 w 51"/>
                        <a:gd name="T15" fmla="*/ 20 h 2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51" h="20">
                          <a:moveTo>
                            <a:pt x="0" y="0"/>
                          </a:moveTo>
                          <a:lnTo>
                            <a:pt x="0" y="11"/>
                          </a:lnTo>
                          <a:lnTo>
                            <a:pt x="51" y="20"/>
                          </a:lnTo>
                          <a:lnTo>
                            <a:pt x="51" y="6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866" name="Freeform 791"/>
                    <p:cNvSpPr>
                      <a:spLocks/>
                    </p:cNvSpPr>
                    <p:nvPr/>
                  </p:nvSpPr>
                  <p:spPr bwMode="auto">
                    <a:xfrm>
                      <a:off x="2090" y="2813"/>
                      <a:ext cx="49" cy="10"/>
                    </a:xfrm>
                    <a:custGeom>
                      <a:avLst/>
                      <a:gdLst>
                        <a:gd name="T0" fmla="*/ 49 w 49"/>
                        <a:gd name="T1" fmla="*/ 3 h 10"/>
                        <a:gd name="T2" fmla="*/ 49 w 49"/>
                        <a:gd name="T3" fmla="*/ 10 h 10"/>
                        <a:gd name="T4" fmla="*/ 0 w 49"/>
                        <a:gd name="T5" fmla="*/ 3 h 10"/>
                        <a:gd name="T6" fmla="*/ 27 w 49"/>
                        <a:gd name="T7" fmla="*/ 0 h 10"/>
                        <a:gd name="T8" fmla="*/ 49 w 49"/>
                        <a:gd name="T9" fmla="*/ 3 h 1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9"/>
                        <a:gd name="T16" fmla="*/ 0 h 10"/>
                        <a:gd name="T17" fmla="*/ 49 w 49"/>
                        <a:gd name="T18" fmla="*/ 10 h 1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9" h="10">
                          <a:moveTo>
                            <a:pt x="49" y="3"/>
                          </a:moveTo>
                          <a:lnTo>
                            <a:pt x="49" y="10"/>
                          </a:lnTo>
                          <a:lnTo>
                            <a:pt x="0" y="3"/>
                          </a:lnTo>
                          <a:lnTo>
                            <a:pt x="27" y="0"/>
                          </a:lnTo>
                          <a:lnTo>
                            <a:pt x="49" y="3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118" name="Group 792"/>
                  <p:cNvGrpSpPr>
                    <a:grpSpLocks/>
                  </p:cNvGrpSpPr>
                  <p:nvPr/>
                </p:nvGrpSpPr>
                <p:grpSpPr bwMode="auto">
                  <a:xfrm>
                    <a:off x="3433" y="3016"/>
                    <a:ext cx="53" cy="28"/>
                    <a:chOff x="2090" y="3066"/>
                    <a:chExt cx="53" cy="28"/>
                  </a:xfrm>
                </p:grpSpPr>
                <p:sp>
                  <p:nvSpPr>
                    <p:cNvPr id="10863" name="Freeform 793"/>
                    <p:cNvSpPr>
                      <a:spLocks/>
                    </p:cNvSpPr>
                    <p:nvPr/>
                  </p:nvSpPr>
                  <p:spPr bwMode="auto">
                    <a:xfrm>
                      <a:off x="2090" y="3072"/>
                      <a:ext cx="52" cy="22"/>
                    </a:xfrm>
                    <a:custGeom>
                      <a:avLst/>
                      <a:gdLst>
                        <a:gd name="T0" fmla="*/ 0 w 52"/>
                        <a:gd name="T1" fmla="*/ 0 h 22"/>
                        <a:gd name="T2" fmla="*/ 0 w 52"/>
                        <a:gd name="T3" fmla="*/ 12 h 22"/>
                        <a:gd name="T4" fmla="*/ 52 w 52"/>
                        <a:gd name="T5" fmla="*/ 22 h 22"/>
                        <a:gd name="T6" fmla="*/ 52 w 52"/>
                        <a:gd name="T7" fmla="*/ 8 h 2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52"/>
                        <a:gd name="T13" fmla="*/ 0 h 22"/>
                        <a:gd name="T14" fmla="*/ 52 w 52"/>
                        <a:gd name="T15" fmla="*/ 22 h 2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52" h="22">
                          <a:moveTo>
                            <a:pt x="0" y="0"/>
                          </a:moveTo>
                          <a:lnTo>
                            <a:pt x="0" y="12"/>
                          </a:lnTo>
                          <a:lnTo>
                            <a:pt x="52" y="22"/>
                          </a:lnTo>
                          <a:lnTo>
                            <a:pt x="52" y="8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864" name="Freeform 794"/>
                    <p:cNvSpPr>
                      <a:spLocks/>
                    </p:cNvSpPr>
                    <p:nvPr/>
                  </p:nvSpPr>
                  <p:spPr bwMode="auto">
                    <a:xfrm>
                      <a:off x="2091" y="3066"/>
                      <a:ext cx="52" cy="14"/>
                    </a:xfrm>
                    <a:custGeom>
                      <a:avLst/>
                      <a:gdLst>
                        <a:gd name="T0" fmla="*/ 52 w 52"/>
                        <a:gd name="T1" fmla="*/ 3 h 14"/>
                        <a:gd name="T2" fmla="*/ 51 w 52"/>
                        <a:gd name="T3" fmla="*/ 14 h 14"/>
                        <a:gd name="T4" fmla="*/ 0 w 52"/>
                        <a:gd name="T5" fmla="*/ 5 h 14"/>
                        <a:gd name="T6" fmla="*/ 31 w 52"/>
                        <a:gd name="T7" fmla="*/ 0 h 14"/>
                        <a:gd name="T8" fmla="*/ 52 w 52"/>
                        <a:gd name="T9" fmla="*/ 3 h 1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52"/>
                        <a:gd name="T16" fmla="*/ 0 h 14"/>
                        <a:gd name="T17" fmla="*/ 52 w 52"/>
                        <a:gd name="T18" fmla="*/ 14 h 1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52" h="14">
                          <a:moveTo>
                            <a:pt x="52" y="3"/>
                          </a:moveTo>
                          <a:lnTo>
                            <a:pt x="51" y="14"/>
                          </a:lnTo>
                          <a:lnTo>
                            <a:pt x="0" y="5"/>
                          </a:lnTo>
                          <a:lnTo>
                            <a:pt x="31" y="0"/>
                          </a:lnTo>
                          <a:lnTo>
                            <a:pt x="52" y="3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</p:grpSp>
            <p:grpSp>
              <p:nvGrpSpPr>
                <p:cNvPr id="11119" name="Group 795"/>
                <p:cNvGrpSpPr>
                  <a:grpSpLocks/>
                </p:cNvGrpSpPr>
                <p:nvPr/>
              </p:nvGrpSpPr>
              <p:grpSpPr bwMode="auto">
                <a:xfrm flipV="1">
                  <a:off x="3128" y="794"/>
                  <a:ext cx="53" cy="228"/>
                  <a:chOff x="3433" y="2765"/>
                  <a:chExt cx="53" cy="279"/>
                </a:xfrm>
              </p:grpSpPr>
              <p:grpSp>
                <p:nvGrpSpPr>
                  <p:cNvPr id="11134" name="Group 796"/>
                  <p:cNvGrpSpPr>
                    <a:grpSpLocks/>
                  </p:cNvGrpSpPr>
                  <p:nvPr/>
                </p:nvGrpSpPr>
                <p:grpSpPr bwMode="auto">
                  <a:xfrm>
                    <a:off x="3433" y="2765"/>
                    <a:ext cx="51" cy="24"/>
                    <a:chOff x="2088" y="2813"/>
                    <a:chExt cx="51" cy="24"/>
                  </a:xfrm>
                </p:grpSpPr>
                <p:sp>
                  <p:nvSpPr>
                    <p:cNvPr id="10859" name="Freeform 797"/>
                    <p:cNvSpPr>
                      <a:spLocks/>
                    </p:cNvSpPr>
                    <p:nvPr/>
                  </p:nvSpPr>
                  <p:spPr bwMode="auto">
                    <a:xfrm>
                      <a:off x="2088" y="2817"/>
                      <a:ext cx="51" cy="20"/>
                    </a:xfrm>
                    <a:custGeom>
                      <a:avLst/>
                      <a:gdLst>
                        <a:gd name="T0" fmla="*/ 0 w 51"/>
                        <a:gd name="T1" fmla="*/ 0 h 20"/>
                        <a:gd name="T2" fmla="*/ 0 w 51"/>
                        <a:gd name="T3" fmla="*/ 11 h 20"/>
                        <a:gd name="T4" fmla="*/ 51 w 51"/>
                        <a:gd name="T5" fmla="*/ 20 h 20"/>
                        <a:gd name="T6" fmla="*/ 51 w 51"/>
                        <a:gd name="T7" fmla="*/ 6 h 2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51"/>
                        <a:gd name="T13" fmla="*/ 0 h 20"/>
                        <a:gd name="T14" fmla="*/ 51 w 51"/>
                        <a:gd name="T15" fmla="*/ 20 h 2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51" h="20">
                          <a:moveTo>
                            <a:pt x="0" y="0"/>
                          </a:moveTo>
                          <a:lnTo>
                            <a:pt x="0" y="11"/>
                          </a:lnTo>
                          <a:lnTo>
                            <a:pt x="51" y="20"/>
                          </a:lnTo>
                          <a:lnTo>
                            <a:pt x="51" y="6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860" name="Freeform 798"/>
                    <p:cNvSpPr>
                      <a:spLocks/>
                    </p:cNvSpPr>
                    <p:nvPr/>
                  </p:nvSpPr>
                  <p:spPr bwMode="auto">
                    <a:xfrm>
                      <a:off x="2090" y="2813"/>
                      <a:ext cx="49" cy="10"/>
                    </a:xfrm>
                    <a:custGeom>
                      <a:avLst/>
                      <a:gdLst>
                        <a:gd name="T0" fmla="*/ 49 w 49"/>
                        <a:gd name="T1" fmla="*/ 3 h 10"/>
                        <a:gd name="T2" fmla="*/ 49 w 49"/>
                        <a:gd name="T3" fmla="*/ 10 h 10"/>
                        <a:gd name="T4" fmla="*/ 0 w 49"/>
                        <a:gd name="T5" fmla="*/ 3 h 10"/>
                        <a:gd name="T6" fmla="*/ 27 w 49"/>
                        <a:gd name="T7" fmla="*/ 0 h 10"/>
                        <a:gd name="T8" fmla="*/ 49 w 49"/>
                        <a:gd name="T9" fmla="*/ 3 h 1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9"/>
                        <a:gd name="T16" fmla="*/ 0 h 10"/>
                        <a:gd name="T17" fmla="*/ 49 w 49"/>
                        <a:gd name="T18" fmla="*/ 10 h 1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9" h="10">
                          <a:moveTo>
                            <a:pt x="49" y="3"/>
                          </a:moveTo>
                          <a:lnTo>
                            <a:pt x="49" y="10"/>
                          </a:lnTo>
                          <a:lnTo>
                            <a:pt x="0" y="3"/>
                          </a:lnTo>
                          <a:lnTo>
                            <a:pt x="27" y="0"/>
                          </a:lnTo>
                          <a:lnTo>
                            <a:pt x="49" y="3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135" name="Group 799"/>
                  <p:cNvGrpSpPr>
                    <a:grpSpLocks/>
                  </p:cNvGrpSpPr>
                  <p:nvPr/>
                </p:nvGrpSpPr>
                <p:grpSpPr bwMode="auto">
                  <a:xfrm>
                    <a:off x="3433" y="3016"/>
                    <a:ext cx="53" cy="28"/>
                    <a:chOff x="2090" y="3066"/>
                    <a:chExt cx="53" cy="28"/>
                  </a:xfrm>
                </p:grpSpPr>
                <p:sp>
                  <p:nvSpPr>
                    <p:cNvPr id="10857" name="Freeform 800"/>
                    <p:cNvSpPr>
                      <a:spLocks/>
                    </p:cNvSpPr>
                    <p:nvPr/>
                  </p:nvSpPr>
                  <p:spPr bwMode="auto">
                    <a:xfrm>
                      <a:off x="2090" y="3072"/>
                      <a:ext cx="52" cy="22"/>
                    </a:xfrm>
                    <a:custGeom>
                      <a:avLst/>
                      <a:gdLst>
                        <a:gd name="T0" fmla="*/ 0 w 52"/>
                        <a:gd name="T1" fmla="*/ 0 h 22"/>
                        <a:gd name="T2" fmla="*/ 0 w 52"/>
                        <a:gd name="T3" fmla="*/ 12 h 22"/>
                        <a:gd name="T4" fmla="*/ 52 w 52"/>
                        <a:gd name="T5" fmla="*/ 22 h 22"/>
                        <a:gd name="T6" fmla="*/ 52 w 52"/>
                        <a:gd name="T7" fmla="*/ 8 h 2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52"/>
                        <a:gd name="T13" fmla="*/ 0 h 22"/>
                        <a:gd name="T14" fmla="*/ 52 w 52"/>
                        <a:gd name="T15" fmla="*/ 22 h 2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52" h="22">
                          <a:moveTo>
                            <a:pt x="0" y="0"/>
                          </a:moveTo>
                          <a:lnTo>
                            <a:pt x="0" y="12"/>
                          </a:lnTo>
                          <a:lnTo>
                            <a:pt x="52" y="22"/>
                          </a:lnTo>
                          <a:lnTo>
                            <a:pt x="52" y="8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858" name="Freeform 801"/>
                    <p:cNvSpPr>
                      <a:spLocks/>
                    </p:cNvSpPr>
                    <p:nvPr/>
                  </p:nvSpPr>
                  <p:spPr bwMode="auto">
                    <a:xfrm>
                      <a:off x="2091" y="3066"/>
                      <a:ext cx="52" cy="14"/>
                    </a:xfrm>
                    <a:custGeom>
                      <a:avLst/>
                      <a:gdLst>
                        <a:gd name="T0" fmla="*/ 52 w 52"/>
                        <a:gd name="T1" fmla="*/ 3 h 14"/>
                        <a:gd name="T2" fmla="*/ 51 w 52"/>
                        <a:gd name="T3" fmla="*/ 14 h 14"/>
                        <a:gd name="T4" fmla="*/ 0 w 52"/>
                        <a:gd name="T5" fmla="*/ 5 h 14"/>
                        <a:gd name="T6" fmla="*/ 31 w 52"/>
                        <a:gd name="T7" fmla="*/ 0 h 14"/>
                        <a:gd name="T8" fmla="*/ 52 w 52"/>
                        <a:gd name="T9" fmla="*/ 3 h 1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52"/>
                        <a:gd name="T16" fmla="*/ 0 h 14"/>
                        <a:gd name="T17" fmla="*/ 52 w 52"/>
                        <a:gd name="T18" fmla="*/ 14 h 1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52" h="14">
                          <a:moveTo>
                            <a:pt x="52" y="3"/>
                          </a:moveTo>
                          <a:lnTo>
                            <a:pt x="51" y="14"/>
                          </a:lnTo>
                          <a:lnTo>
                            <a:pt x="0" y="5"/>
                          </a:lnTo>
                          <a:lnTo>
                            <a:pt x="31" y="0"/>
                          </a:lnTo>
                          <a:lnTo>
                            <a:pt x="52" y="3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</p:grpSp>
          </p:grpSp>
        </p:grpSp>
        <p:grpSp>
          <p:nvGrpSpPr>
            <p:cNvPr id="11136" name="Group 802"/>
            <p:cNvGrpSpPr>
              <a:grpSpLocks/>
            </p:cNvGrpSpPr>
            <p:nvPr/>
          </p:nvGrpSpPr>
          <p:grpSpPr bwMode="auto">
            <a:xfrm>
              <a:off x="219" y="2927"/>
              <a:ext cx="4061" cy="728"/>
              <a:chOff x="146" y="2391"/>
              <a:chExt cx="3046" cy="606"/>
            </a:xfrm>
          </p:grpSpPr>
          <p:grpSp>
            <p:nvGrpSpPr>
              <p:cNvPr id="11137" name="Group 803"/>
              <p:cNvGrpSpPr>
                <a:grpSpLocks/>
              </p:cNvGrpSpPr>
              <p:nvPr/>
            </p:nvGrpSpPr>
            <p:grpSpPr bwMode="auto">
              <a:xfrm>
                <a:off x="146" y="2391"/>
                <a:ext cx="960" cy="207"/>
                <a:chOff x="146" y="2391"/>
                <a:chExt cx="960" cy="207"/>
              </a:xfrm>
            </p:grpSpPr>
            <p:grpSp>
              <p:nvGrpSpPr>
                <p:cNvPr id="11138" name="Group 804"/>
                <p:cNvGrpSpPr>
                  <a:grpSpLocks/>
                </p:cNvGrpSpPr>
                <p:nvPr/>
              </p:nvGrpSpPr>
              <p:grpSpPr bwMode="auto">
                <a:xfrm>
                  <a:off x="146" y="2391"/>
                  <a:ext cx="960" cy="207"/>
                  <a:chOff x="146" y="2391"/>
                  <a:chExt cx="960" cy="207"/>
                </a:xfrm>
              </p:grpSpPr>
              <p:sp>
                <p:nvSpPr>
                  <p:cNvPr id="10839" name="Freeform 805"/>
                  <p:cNvSpPr>
                    <a:spLocks/>
                  </p:cNvSpPr>
                  <p:nvPr/>
                </p:nvSpPr>
                <p:spPr bwMode="auto">
                  <a:xfrm>
                    <a:off x="210" y="2499"/>
                    <a:ext cx="890" cy="99"/>
                  </a:xfrm>
                  <a:custGeom>
                    <a:avLst/>
                    <a:gdLst>
                      <a:gd name="T0" fmla="*/ 0 w 890"/>
                      <a:gd name="T1" fmla="*/ 92 h 99"/>
                      <a:gd name="T2" fmla="*/ 0 w 890"/>
                      <a:gd name="T3" fmla="*/ 99 h 99"/>
                      <a:gd name="T4" fmla="*/ 889 w 890"/>
                      <a:gd name="T5" fmla="*/ 6 h 99"/>
                      <a:gd name="T6" fmla="*/ 890 w 890"/>
                      <a:gd name="T7" fmla="*/ 0 h 9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890"/>
                      <a:gd name="T13" fmla="*/ 0 h 99"/>
                      <a:gd name="T14" fmla="*/ 890 w 890"/>
                      <a:gd name="T15" fmla="*/ 99 h 9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890" h="99">
                        <a:moveTo>
                          <a:pt x="0" y="92"/>
                        </a:moveTo>
                        <a:lnTo>
                          <a:pt x="0" y="99"/>
                        </a:lnTo>
                        <a:lnTo>
                          <a:pt x="889" y="6"/>
                        </a:lnTo>
                        <a:lnTo>
                          <a:pt x="89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840" name="Freeform 806"/>
                  <p:cNvSpPr>
                    <a:spLocks/>
                  </p:cNvSpPr>
                  <p:nvPr/>
                </p:nvSpPr>
                <p:spPr bwMode="auto">
                  <a:xfrm>
                    <a:off x="149" y="2494"/>
                    <a:ext cx="948" cy="95"/>
                  </a:xfrm>
                  <a:custGeom>
                    <a:avLst/>
                    <a:gdLst>
                      <a:gd name="T0" fmla="*/ 0 w 948"/>
                      <a:gd name="T1" fmla="*/ 82 h 95"/>
                      <a:gd name="T2" fmla="*/ 63 w 948"/>
                      <a:gd name="T3" fmla="*/ 95 h 95"/>
                      <a:gd name="T4" fmla="*/ 948 w 948"/>
                      <a:gd name="T5" fmla="*/ 7 h 95"/>
                      <a:gd name="T6" fmla="*/ 892 w 948"/>
                      <a:gd name="T7" fmla="*/ 0 h 95"/>
                      <a:gd name="T8" fmla="*/ 0 w 948"/>
                      <a:gd name="T9" fmla="*/ 82 h 9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48"/>
                      <a:gd name="T16" fmla="*/ 0 h 95"/>
                      <a:gd name="T17" fmla="*/ 948 w 948"/>
                      <a:gd name="T18" fmla="*/ 95 h 9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48" h="95">
                        <a:moveTo>
                          <a:pt x="0" y="82"/>
                        </a:moveTo>
                        <a:lnTo>
                          <a:pt x="63" y="95"/>
                        </a:lnTo>
                        <a:lnTo>
                          <a:pt x="948" y="7"/>
                        </a:lnTo>
                        <a:lnTo>
                          <a:pt x="892" y="0"/>
                        </a:lnTo>
                        <a:lnTo>
                          <a:pt x="0" y="8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841" name="Freeform 807"/>
                  <p:cNvSpPr>
                    <a:spLocks/>
                  </p:cNvSpPr>
                  <p:nvPr/>
                </p:nvSpPr>
                <p:spPr bwMode="auto">
                  <a:xfrm>
                    <a:off x="180" y="2402"/>
                    <a:ext cx="890" cy="183"/>
                  </a:xfrm>
                  <a:custGeom>
                    <a:avLst/>
                    <a:gdLst>
                      <a:gd name="T0" fmla="*/ 0 w 890"/>
                      <a:gd name="T1" fmla="*/ 79 h 183"/>
                      <a:gd name="T2" fmla="*/ 0 w 890"/>
                      <a:gd name="T3" fmla="*/ 183 h 183"/>
                      <a:gd name="T4" fmla="*/ 890 w 890"/>
                      <a:gd name="T5" fmla="*/ 95 h 183"/>
                      <a:gd name="T6" fmla="*/ 890 w 890"/>
                      <a:gd name="T7" fmla="*/ 0 h 183"/>
                      <a:gd name="T8" fmla="*/ 0 w 890"/>
                      <a:gd name="T9" fmla="*/ 79 h 18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90"/>
                      <a:gd name="T16" fmla="*/ 0 h 183"/>
                      <a:gd name="T17" fmla="*/ 890 w 890"/>
                      <a:gd name="T18" fmla="*/ 183 h 18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90" h="183">
                        <a:moveTo>
                          <a:pt x="0" y="79"/>
                        </a:moveTo>
                        <a:lnTo>
                          <a:pt x="0" y="183"/>
                        </a:lnTo>
                        <a:lnTo>
                          <a:pt x="890" y="95"/>
                        </a:lnTo>
                        <a:lnTo>
                          <a:pt x="890" y="0"/>
                        </a:lnTo>
                        <a:lnTo>
                          <a:pt x="0" y="7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842" name="Freeform 808"/>
                  <p:cNvSpPr>
                    <a:spLocks/>
                  </p:cNvSpPr>
                  <p:nvPr/>
                </p:nvSpPr>
                <p:spPr bwMode="auto">
                  <a:xfrm>
                    <a:off x="213" y="2401"/>
                    <a:ext cx="893" cy="86"/>
                  </a:xfrm>
                  <a:custGeom>
                    <a:avLst/>
                    <a:gdLst>
                      <a:gd name="T0" fmla="*/ 0 w 893"/>
                      <a:gd name="T1" fmla="*/ 79 h 86"/>
                      <a:gd name="T2" fmla="*/ 0 w 893"/>
                      <a:gd name="T3" fmla="*/ 86 h 86"/>
                      <a:gd name="T4" fmla="*/ 893 w 893"/>
                      <a:gd name="T5" fmla="*/ 6 h 86"/>
                      <a:gd name="T6" fmla="*/ 893 w 893"/>
                      <a:gd name="T7" fmla="*/ 0 h 8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893"/>
                      <a:gd name="T13" fmla="*/ 0 h 86"/>
                      <a:gd name="T14" fmla="*/ 893 w 893"/>
                      <a:gd name="T15" fmla="*/ 86 h 8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893" h="86">
                        <a:moveTo>
                          <a:pt x="0" y="79"/>
                        </a:moveTo>
                        <a:lnTo>
                          <a:pt x="0" y="86"/>
                        </a:lnTo>
                        <a:lnTo>
                          <a:pt x="893" y="6"/>
                        </a:lnTo>
                        <a:lnTo>
                          <a:pt x="893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843" name="Freeform 809"/>
                  <p:cNvSpPr>
                    <a:spLocks/>
                  </p:cNvSpPr>
                  <p:nvPr/>
                </p:nvSpPr>
                <p:spPr bwMode="auto">
                  <a:xfrm>
                    <a:off x="146" y="2391"/>
                    <a:ext cx="958" cy="87"/>
                  </a:xfrm>
                  <a:custGeom>
                    <a:avLst/>
                    <a:gdLst>
                      <a:gd name="T0" fmla="*/ 0 w 958"/>
                      <a:gd name="T1" fmla="*/ 77 h 87"/>
                      <a:gd name="T2" fmla="*/ 64 w 958"/>
                      <a:gd name="T3" fmla="*/ 87 h 87"/>
                      <a:gd name="T4" fmla="*/ 958 w 958"/>
                      <a:gd name="T5" fmla="*/ 8 h 87"/>
                      <a:gd name="T6" fmla="*/ 899 w 958"/>
                      <a:gd name="T7" fmla="*/ 0 h 87"/>
                      <a:gd name="T8" fmla="*/ 0 w 958"/>
                      <a:gd name="T9" fmla="*/ 77 h 8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58"/>
                      <a:gd name="T16" fmla="*/ 0 h 87"/>
                      <a:gd name="T17" fmla="*/ 958 w 958"/>
                      <a:gd name="T18" fmla="*/ 87 h 8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58" h="87">
                        <a:moveTo>
                          <a:pt x="0" y="77"/>
                        </a:moveTo>
                        <a:lnTo>
                          <a:pt x="64" y="87"/>
                        </a:lnTo>
                        <a:lnTo>
                          <a:pt x="958" y="8"/>
                        </a:lnTo>
                        <a:lnTo>
                          <a:pt x="899" y="0"/>
                        </a:lnTo>
                        <a:lnTo>
                          <a:pt x="0" y="77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844" name="Freeform 810"/>
                  <p:cNvSpPr>
                    <a:spLocks/>
                  </p:cNvSpPr>
                  <p:nvPr/>
                </p:nvSpPr>
                <p:spPr bwMode="auto">
                  <a:xfrm>
                    <a:off x="148" y="2468"/>
                    <a:ext cx="62" cy="130"/>
                  </a:xfrm>
                  <a:custGeom>
                    <a:avLst/>
                    <a:gdLst>
                      <a:gd name="T0" fmla="*/ 0 w 98"/>
                      <a:gd name="T1" fmla="*/ 0 h 195"/>
                      <a:gd name="T2" fmla="*/ 1 w 98"/>
                      <a:gd name="T3" fmla="*/ 1 h 195"/>
                      <a:gd name="T4" fmla="*/ 1 w 98"/>
                      <a:gd name="T5" fmla="*/ 1 h 195"/>
                      <a:gd name="T6" fmla="*/ 1 w 98"/>
                      <a:gd name="T7" fmla="*/ 1 h 195"/>
                      <a:gd name="T8" fmla="*/ 1 w 98"/>
                      <a:gd name="T9" fmla="*/ 2 h 195"/>
                      <a:gd name="T10" fmla="*/ 1 w 98"/>
                      <a:gd name="T11" fmla="*/ 2 h 195"/>
                      <a:gd name="T12" fmla="*/ 1 w 98"/>
                      <a:gd name="T13" fmla="*/ 2 h 195"/>
                      <a:gd name="T14" fmla="*/ 0 w 98"/>
                      <a:gd name="T15" fmla="*/ 2 h 195"/>
                      <a:gd name="T16" fmla="*/ 0 w 98"/>
                      <a:gd name="T17" fmla="*/ 2 h 195"/>
                      <a:gd name="T18" fmla="*/ 1 w 98"/>
                      <a:gd name="T19" fmla="*/ 2 h 195"/>
                      <a:gd name="T20" fmla="*/ 1 w 98"/>
                      <a:gd name="T21" fmla="*/ 1 h 195"/>
                      <a:gd name="T22" fmla="*/ 0 w 98"/>
                      <a:gd name="T23" fmla="*/ 1 h 195"/>
                      <a:gd name="T24" fmla="*/ 0 w 98"/>
                      <a:gd name="T25" fmla="*/ 0 h 19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98"/>
                      <a:gd name="T40" fmla="*/ 0 h 195"/>
                      <a:gd name="T41" fmla="*/ 98 w 98"/>
                      <a:gd name="T42" fmla="*/ 195 h 19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98" h="195">
                        <a:moveTo>
                          <a:pt x="0" y="0"/>
                        </a:moveTo>
                        <a:lnTo>
                          <a:pt x="98" y="16"/>
                        </a:lnTo>
                        <a:lnTo>
                          <a:pt x="98" y="28"/>
                        </a:lnTo>
                        <a:lnTo>
                          <a:pt x="48" y="19"/>
                        </a:lnTo>
                        <a:lnTo>
                          <a:pt x="48" y="175"/>
                        </a:lnTo>
                        <a:lnTo>
                          <a:pt x="98" y="184"/>
                        </a:lnTo>
                        <a:lnTo>
                          <a:pt x="98" y="195"/>
                        </a:lnTo>
                        <a:lnTo>
                          <a:pt x="0" y="177"/>
                        </a:lnTo>
                        <a:lnTo>
                          <a:pt x="0" y="166"/>
                        </a:lnTo>
                        <a:lnTo>
                          <a:pt x="41" y="174"/>
                        </a:lnTo>
                        <a:lnTo>
                          <a:pt x="41" y="18"/>
                        </a:lnTo>
                        <a:lnTo>
                          <a:pt x="0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sp>
              <p:nvSpPr>
                <p:cNvPr id="10818" name="Freeform 811"/>
                <p:cNvSpPr>
                  <a:spLocks/>
                </p:cNvSpPr>
                <p:nvPr/>
              </p:nvSpPr>
              <p:spPr bwMode="auto">
                <a:xfrm>
                  <a:off x="1047" y="2408"/>
                  <a:ext cx="56" cy="91"/>
                </a:xfrm>
                <a:custGeom>
                  <a:avLst/>
                  <a:gdLst>
                    <a:gd name="T0" fmla="*/ 0 w 56"/>
                    <a:gd name="T1" fmla="*/ 12 h 91"/>
                    <a:gd name="T2" fmla="*/ 0 w 56"/>
                    <a:gd name="T3" fmla="*/ 67 h 91"/>
                    <a:gd name="T4" fmla="*/ 27 w 56"/>
                    <a:gd name="T5" fmla="*/ 63 h 91"/>
                    <a:gd name="T6" fmla="*/ 35 w 56"/>
                    <a:gd name="T7" fmla="*/ 76 h 91"/>
                    <a:gd name="T8" fmla="*/ 35 w 56"/>
                    <a:gd name="T9" fmla="*/ 88 h 91"/>
                    <a:gd name="T10" fmla="*/ 56 w 56"/>
                    <a:gd name="T11" fmla="*/ 91 h 91"/>
                    <a:gd name="T12" fmla="*/ 56 w 56"/>
                    <a:gd name="T13" fmla="*/ 0 h 91"/>
                    <a:gd name="T14" fmla="*/ 35 w 56"/>
                    <a:gd name="T15" fmla="*/ 3 h 91"/>
                    <a:gd name="T16" fmla="*/ 24 w 56"/>
                    <a:gd name="T17" fmla="*/ 10 h 91"/>
                    <a:gd name="T18" fmla="*/ 0 w 56"/>
                    <a:gd name="T19" fmla="*/ 12 h 9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6"/>
                    <a:gd name="T31" fmla="*/ 0 h 91"/>
                    <a:gd name="T32" fmla="*/ 56 w 56"/>
                    <a:gd name="T33" fmla="*/ 91 h 9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6" h="91">
                      <a:moveTo>
                        <a:pt x="0" y="12"/>
                      </a:moveTo>
                      <a:lnTo>
                        <a:pt x="0" y="67"/>
                      </a:lnTo>
                      <a:lnTo>
                        <a:pt x="27" y="63"/>
                      </a:lnTo>
                      <a:lnTo>
                        <a:pt x="35" y="76"/>
                      </a:lnTo>
                      <a:lnTo>
                        <a:pt x="35" y="88"/>
                      </a:lnTo>
                      <a:lnTo>
                        <a:pt x="56" y="91"/>
                      </a:lnTo>
                      <a:lnTo>
                        <a:pt x="56" y="0"/>
                      </a:lnTo>
                      <a:lnTo>
                        <a:pt x="35" y="3"/>
                      </a:lnTo>
                      <a:lnTo>
                        <a:pt x="24" y="1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C0C0C0"/>
                    </a:gs>
                    <a:gs pos="100000">
                      <a:srgbClr val="0B0B0B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1139" name="Group 812"/>
                <p:cNvGrpSpPr>
                  <a:grpSpLocks/>
                </p:cNvGrpSpPr>
                <p:nvPr/>
              </p:nvGrpSpPr>
              <p:grpSpPr bwMode="auto">
                <a:xfrm>
                  <a:off x="1057" y="2429"/>
                  <a:ext cx="11" cy="36"/>
                  <a:chOff x="2649" y="2633"/>
                  <a:chExt cx="16" cy="50"/>
                </a:xfrm>
              </p:grpSpPr>
              <p:grpSp>
                <p:nvGrpSpPr>
                  <p:cNvPr id="11140" name="Group 813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5" cy="13"/>
                    <a:chOff x="2649" y="2633"/>
                    <a:chExt cx="15" cy="13"/>
                  </a:xfrm>
                </p:grpSpPr>
                <p:sp>
                  <p:nvSpPr>
                    <p:cNvPr id="10837" name="Oval 814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49" y="2633"/>
                      <a:ext cx="11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838" name="Oval 815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3" y="2634"/>
                      <a:ext cx="11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141" name="Group 816"/>
                  <p:cNvGrpSpPr>
                    <a:grpSpLocks/>
                  </p:cNvGrpSpPr>
                  <p:nvPr/>
                </p:nvGrpSpPr>
                <p:grpSpPr bwMode="auto">
                  <a:xfrm>
                    <a:off x="2650" y="2652"/>
                    <a:ext cx="15" cy="12"/>
                    <a:chOff x="2650" y="2652"/>
                    <a:chExt cx="15" cy="12"/>
                  </a:xfrm>
                </p:grpSpPr>
                <p:sp>
                  <p:nvSpPr>
                    <p:cNvPr id="10835" name="Oval 817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0" y="2652"/>
                      <a:ext cx="11" cy="11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836" name="Oval 818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4" y="2653"/>
                      <a:ext cx="11" cy="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150" name="Group 819"/>
                  <p:cNvGrpSpPr>
                    <a:grpSpLocks/>
                  </p:cNvGrpSpPr>
                  <p:nvPr/>
                </p:nvGrpSpPr>
                <p:grpSpPr bwMode="auto">
                  <a:xfrm>
                    <a:off x="2650" y="2670"/>
                    <a:ext cx="15" cy="13"/>
                    <a:chOff x="2650" y="2670"/>
                    <a:chExt cx="15" cy="13"/>
                  </a:xfrm>
                </p:grpSpPr>
                <p:sp>
                  <p:nvSpPr>
                    <p:cNvPr id="10833" name="Oval 820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0" y="2670"/>
                      <a:ext cx="11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834" name="Oval 821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4" y="2671"/>
                      <a:ext cx="11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</p:grpSp>
            <p:grpSp>
              <p:nvGrpSpPr>
                <p:cNvPr id="11151" name="Group 822"/>
                <p:cNvGrpSpPr>
                  <a:grpSpLocks/>
                </p:cNvGrpSpPr>
                <p:nvPr/>
              </p:nvGrpSpPr>
              <p:grpSpPr bwMode="auto">
                <a:xfrm>
                  <a:off x="191" y="2497"/>
                  <a:ext cx="16" cy="43"/>
                  <a:chOff x="2649" y="2633"/>
                  <a:chExt cx="16" cy="50"/>
                </a:xfrm>
              </p:grpSpPr>
              <p:grpSp>
                <p:nvGrpSpPr>
                  <p:cNvPr id="11152" name="Group 823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5" cy="13"/>
                    <a:chOff x="2649" y="2633"/>
                    <a:chExt cx="15" cy="13"/>
                  </a:xfrm>
                </p:grpSpPr>
                <p:sp>
                  <p:nvSpPr>
                    <p:cNvPr id="10828" name="Oval 824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49" y="2633"/>
                      <a:ext cx="11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829" name="Oval 825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3" y="2634"/>
                      <a:ext cx="11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153" name="Group 826"/>
                  <p:cNvGrpSpPr>
                    <a:grpSpLocks/>
                  </p:cNvGrpSpPr>
                  <p:nvPr/>
                </p:nvGrpSpPr>
                <p:grpSpPr bwMode="auto">
                  <a:xfrm>
                    <a:off x="2650" y="2652"/>
                    <a:ext cx="15" cy="12"/>
                    <a:chOff x="2650" y="2652"/>
                    <a:chExt cx="15" cy="12"/>
                  </a:xfrm>
                </p:grpSpPr>
                <p:sp>
                  <p:nvSpPr>
                    <p:cNvPr id="10826" name="Oval 827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0" y="2652"/>
                      <a:ext cx="11" cy="11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827" name="Oval 828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4" y="2653"/>
                      <a:ext cx="11" cy="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154" name="Group 829"/>
                  <p:cNvGrpSpPr>
                    <a:grpSpLocks/>
                  </p:cNvGrpSpPr>
                  <p:nvPr/>
                </p:nvGrpSpPr>
                <p:grpSpPr bwMode="auto">
                  <a:xfrm>
                    <a:off x="2650" y="2670"/>
                    <a:ext cx="15" cy="13"/>
                    <a:chOff x="2650" y="2670"/>
                    <a:chExt cx="15" cy="13"/>
                  </a:xfrm>
                </p:grpSpPr>
                <p:sp>
                  <p:nvSpPr>
                    <p:cNvPr id="10824" name="Oval 830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0" y="2670"/>
                      <a:ext cx="11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825" name="Oval 831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4" y="2671"/>
                      <a:ext cx="11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</p:grpSp>
          </p:grpSp>
          <p:grpSp>
            <p:nvGrpSpPr>
              <p:cNvPr id="11169" name="Group 832"/>
              <p:cNvGrpSpPr>
                <a:grpSpLocks/>
              </p:cNvGrpSpPr>
              <p:nvPr/>
            </p:nvGrpSpPr>
            <p:grpSpPr bwMode="auto">
              <a:xfrm>
                <a:off x="468" y="2432"/>
                <a:ext cx="964" cy="234"/>
                <a:chOff x="468" y="2432"/>
                <a:chExt cx="964" cy="234"/>
              </a:xfrm>
            </p:grpSpPr>
            <p:grpSp>
              <p:nvGrpSpPr>
                <p:cNvPr id="11170" name="Group 833"/>
                <p:cNvGrpSpPr>
                  <a:grpSpLocks/>
                </p:cNvGrpSpPr>
                <p:nvPr/>
              </p:nvGrpSpPr>
              <p:grpSpPr bwMode="auto">
                <a:xfrm>
                  <a:off x="468" y="2432"/>
                  <a:ext cx="964" cy="234"/>
                  <a:chOff x="468" y="2432"/>
                  <a:chExt cx="964" cy="234"/>
                </a:xfrm>
              </p:grpSpPr>
              <p:sp>
                <p:nvSpPr>
                  <p:cNvPr id="10811" name="Freeform 834"/>
                  <p:cNvSpPr>
                    <a:spLocks/>
                  </p:cNvSpPr>
                  <p:nvPr/>
                </p:nvSpPr>
                <p:spPr bwMode="auto">
                  <a:xfrm>
                    <a:off x="536" y="2550"/>
                    <a:ext cx="887" cy="116"/>
                  </a:xfrm>
                  <a:custGeom>
                    <a:avLst/>
                    <a:gdLst>
                      <a:gd name="T0" fmla="*/ 0 w 887"/>
                      <a:gd name="T1" fmla="*/ 107 h 116"/>
                      <a:gd name="T2" fmla="*/ 0 w 887"/>
                      <a:gd name="T3" fmla="*/ 116 h 116"/>
                      <a:gd name="T4" fmla="*/ 887 w 887"/>
                      <a:gd name="T5" fmla="*/ 8 h 116"/>
                      <a:gd name="T6" fmla="*/ 887 w 887"/>
                      <a:gd name="T7" fmla="*/ 0 h 1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887"/>
                      <a:gd name="T13" fmla="*/ 0 h 116"/>
                      <a:gd name="T14" fmla="*/ 887 w 887"/>
                      <a:gd name="T15" fmla="*/ 116 h 11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887" h="116">
                        <a:moveTo>
                          <a:pt x="0" y="107"/>
                        </a:moveTo>
                        <a:lnTo>
                          <a:pt x="0" y="116"/>
                        </a:lnTo>
                        <a:lnTo>
                          <a:pt x="887" y="8"/>
                        </a:lnTo>
                        <a:lnTo>
                          <a:pt x="887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812" name="Freeform 835"/>
                  <p:cNvSpPr>
                    <a:spLocks/>
                  </p:cNvSpPr>
                  <p:nvPr/>
                </p:nvSpPr>
                <p:spPr bwMode="auto">
                  <a:xfrm>
                    <a:off x="469" y="2547"/>
                    <a:ext cx="953" cy="109"/>
                  </a:xfrm>
                  <a:custGeom>
                    <a:avLst/>
                    <a:gdLst>
                      <a:gd name="T0" fmla="*/ 0 w 953"/>
                      <a:gd name="T1" fmla="*/ 94 h 109"/>
                      <a:gd name="T2" fmla="*/ 66 w 953"/>
                      <a:gd name="T3" fmla="*/ 109 h 109"/>
                      <a:gd name="T4" fmla="*/ 953 w 953"/>
                      <a:gd name="T5" fmla="*/ 8 h 109"/>
                      <a:gd name="T6" fmla="*/ 896 w 953"/>
                      <a:gd name="T7" fmla="*/ 0 h 109"/>
                      <a:gd name="T8" fmla="*/ 0 w 953"/>
                      <a:gd name="T9" fmla="*/ 94 h 10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53"/>
                      <a:gd name="T16" fmla="*/ 0 h 109"/>
                      <a:gd name="T17" fmla="*/ 953 w 953"/>
                      <a:gd name="T18" fmla="*/ 109 h 10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53" h="109">
                        <a:moveTo>
                          <a:pt x="0" y="94"/>
                        </a:moveTo>
                        <a:lnTo>
                          <a:pt x="66" y="109"/>
                        </a:lnTo>
                        <a:lnTo>
                          <a:pt x="953" y="8"/>
                        </a:lnTo>
                        <a:lnTo>
                          <a:pt x="896" y="0"/>
                        </a:lnTo>
                        <a:lnTo>
                          <a:pt x="0" y="94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813" name="Freeform 836"/>
                  <p:cNvSpPr>
                    <a:spLocks/>
                  </p:cNvSpPr>
                  <p:nvPr/>
                </p:nvSpPr>
                <p:spPr bwMode="auto">
                  <a:xfrm>
                    <a:off x="504" y="2451"/>
                    <a:ext cx="890" cy="195"/>
                  </a:xfrm>
                  <a:custGeom>
                    <a:avLst/>
                    <a:gdLst>
                      <a:gd name="T0" fmla="*/ 0 w 890"/>
                      <a:gd name="T1" fmla="*/ 84 h 195"/>
                      <a:gd name="T2" fmla="*/ 0 w 890"/>
                      <a:gd name="T3" fmla="*/ 195 h 195"/>
                      <a:gd name="T4" fmla="*/ 890 w 890"/>
                      <a:gd name="T5" fmla="*/ 95 h 195"/>
                      <a:gd name="T6" fmla="*/ 890 w 890"/>
                      <a:gd name="T7" fmla="*/ 0 h 195"/>
                      <a:gd name="T8" fmla="*/ 0 w 890"/>
                      <a:gd name="T9" fmla="*/ 84 h 19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90"/>
                      <a:gd name="T16" fmla="*/ 0 h 195"/>
                      <a:gd name="T17" fmla="*/ 890 w 890"/>
                      <a:gd name="T18" fmla="*/ 195 h 19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90" h="195">
                        <a:moveTo>
                          <a:pt x="0" y="84"/>
                        </a:moveTo>
                        <a:lnTo>
                          <a:pt x="0" y="195"/>
                        </a:lnTo>
                        <a:lnTo>
                          <a:pt x="890" y="95"/>
                        </a:lnTo>
                        <a:lnTo>
                          <a:pt x="890" y="0"/>
                        </a:lnTo>
                        <a:lnTo>
                          <a:pt x="0" y="84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814" name="Freeform 837"/>
                  <p:cNvSpPr>
                    <a:spLocks/>
                  </p:cNvSpPr>
                  <p:nvPr/>
                </p:nvSpPr>
                <p:spPr bwMode="auto">
                  <a:xfrm>
                    <a:off x="540" y="2444"/>
                    <a:ext cx="890" cy="93"/>
                  </a:xfrm>
                  <a:custGeom>
                    <a:avLst/>
                    <a:gdLst>
                      <a:gd name="T0" fmla="*/ 0 w 890"/>
                      <a:gd name="T1" fmla="*/ 85 h 93"/>
                      <a:gd name="T2" fmla="*/ 0 w 890"/>
                      <a:gd name="T3" fmla="*/ 93 h 93"/>
                      <a:gd name="T4" fmla="*/ 890 w 890"/>
                      <a:gd name="T5" fmla="*/ 6 h 93"/>
                      <a:gd name="T6" fmla="*/ 890 w 890"/>
                      <a:gd name="T7" fmla="*/ 0 h 9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890"/>
                      <a:gd name="T13" fmla="*/ 0 h 93"/>
                      <a:gd name="T14" fmla="*/ 890 w 890"/>
                      <a:gd name="T15" fmla="*/ 93 h 93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890" h="93">
                        <a:moveTo>
                          <a:pt x="0" y="85"/>
                        </a:moveTo>
                        <a:lnTo>
                          <a:pt x="0" y="93"/>
                        </a:lnTo>
                        <a:lnTo>
                          <a:pt x="890" y="6"/>
                        </a:lnTo>
                        <a:lnTo>
                          <a:pt x="89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815" name="Freeform 838"/>
                  <p:cNvSpPr>
                    <a:spLocks/>
                  </p:cNvSpPr>
                  <p:nvPr/>
                </p:nvSpPr>
                <p:spPr bwMode="auto">
                  <a:xfrm>
                    <a:off x="468" y="2432"/>
                    <a:ext cx="964" cy="99"/>
                  </a:xfrm>
                  <a:custGeom>
                    <a:avLst/>
                    <a:gdLst>
                      <a:gd name="T0" fmla="*/ 0 w 964"/>
                      <a:gd name="T1" fmla="*/ 87 h 99"/>
                      <a:gd name="T2" fmla="*/ 68 w 964"/>
                      <a:gd name="T3" fmla="*/ 99 h 99"/>
                      <a:gd name="T4" fmla="*/ 964 w 964"/>
                      <a:gd name="T5" fmla="*/ 9 h 99"/>
                      <a:gd name="T6" fmla="*/ 901 w 964"/>
                      <a:gd name="T7" fmla="*/ 0 h 99"/>
                      <a:gd name="T8" fmla="*/ 0 w 964"/>
                      <a:gd name="T9" fmla="*/ 87 h 9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64"/>
                      <a:gd name="T16" fmla="*/ 0 h 99"/>
                      <a:gd name="T17" fmla="*/ 964 w 964"/>
                      <a:gd name="T18" fmla="*/ 99 h 9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64" h="99">
                        <a:moveTo>
                          <a:pt x="0" y="87"/>
                        </a:moveTo>
                        <a:lnTo>
                          <a:pt x="68" y="99"/>
                        </a:lnTo>
                        <a:lnTo>
                          <a:pt x="964" y="9"/>
                        </a:lnTo>
                        <a:lnTo>
                          <a:pt x="901" y="0"/>
                        </a:lnTo>
                        <a:lnTo>
                          <a:pt x="0" y="87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816" name="Freeform 839"/>
                  <p:cNvSpPr>
                    <a:spLocks/>
                  </p:cNvSpPr>
                  <p:nvPr/>
                </p:nvSpPr>
                <p:spPr bwMode="auto">
                  <a:xfrm>
                    <a:off x="468" y="2519"/>
                    <a:ext cx="67" cy="144"/>
                  </a:xfrm>
                  <a:custGeom>
                    <a:avLst/>
                    <a:gdLst>
                      <a:gd name="T0" fmla="*/ 0 w 98"/>
                      <a:gd name="T1" fmla="*/ 0 h 195"/>
                      <a:gd name="T2" fmla="*/ 1 w 98"/>
                      <a:gd name="T3" fmla="*/ 1 h 195"/>
                      <a:gd name="T4" fmla="*/ 1 w 98"/>
                      <a:gd name="T5" fmla="*/ 1 h 195"/>
                      <a:gd name="T6" fmla="*/ 1 w 98"/>
                      <a:gd name="T7" fmla="*/ 1 h 195"/>
                      <a:gd name="T8" fmla="*/ 1 w 98"/>
                      <a:gd name="T9" fmla="*/ 7 h 195"/>
                      <a:gd name="T10" fmla="*/ 1 w 98"/>
                      <a:gd name="T11" fmla="*/ 7 h 195"/>
                      <a:gd name="T12" fmla="*/ 1 w 98"/>
                      <a:gd name="T13" fmla="*/ 7 h 195"/>
                      <a:gd name="T14" fmla="*/ 0 w 98"/>
                      <a:gd name="T15" fmla="*/ 7 h 195"/>
                      <a:gd name="T16" fmla="*/ 0 w 98"/>
                      <a:gd name="T17" fmla="*/ 6 h 195"/>
                      <a:gd name="T18" fmla="*/ 1 w 98"/>
                      <a:gd name="T19" fmla="*/ 7 h 195"/>
                      <a:gd name="T20" fmla="*/ 1 w 98"/>
                      <a:gd name="T21" fmla="*/ 1 h 195"/>
                      <a:gd name="T22" fmla="*/ 0 w 98"/>
                      <a:gd name="T23" fmla="*/ 1 h 195"/>
                      <a:gd name="T24" fmla="*/ 0 w 98"/>
                      <a:gd name="T25" fmla="*/ 0 h 19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98"/>
                      <a:gd name="T40" fmla="*/ 0 h 195"/>
                      <a:gd name="T41" fmla="*/ 98 w 98"/>
                      <a:gd name="T42" fmla="*/ 195 h 19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98" h="195">
                        <a:moveTo>
                          <a:pt x="0" y="0"/>
                        </a:moveTo>
                        <a:lnTo>
                          <a:pt x="98" y="16"/>
                        </a:lnTo>
                        <a:lnTo>
                          <a:pt x="98" y="28"/>
                        </a:lnTo>
                        <a:lnTo>
                          <a:pt x="48" y="19"/>
                        </a:lnTo>
                        <a:lnTo>
                          <a:pt x="48" y="175"/>
                        </a:lnTo>
                        <a:lnTo>
                          <a:pt x="98" y="184"/>
                        </a:lnTo>
                        <a:lnTo>
                          <a:pt x="98" y="195"/>
                        </a:lnTo>
                        <a:lnTo>
                          <a:pt x="0" y="177"/>
                        </a:lnTo>
                        <a:lnTo>
                          <a:pt x="0" y="166"/>
                        </a:lnTo>
                        <a:lnTo>
                          <a:pt x="41" y="174"/>
                        </a:lnTo>
                        <a:lnTo>
                          <a:pt x="41" y="18"/>
                        </a:lnTo>
                        <a:lnTo>
                          <a:pt x="0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1172" name="Group 840"/>
                <p:cNvGrpSpPr>
                  <a:grpSpLocks/>
                </p:cNvGrpSpPr>
                <p:nvPr/>
              </p:nvGrpSpPr>
              <p:grpSpPr bwMode="auto">
                <a:xfrm>
                  <a:off x="1366" y="2459"/>
                  <a:ext cx="46" cy="62"/>
                  <a:chOff x="2633" y="2614"/>
                  <a:chExt cx="61" cy="80"/>
                </a:xfrm>
              </p:grpSpPr>
              <p:grpSp>
                <p:nvGrpSpPr>
                  <p:cNvPr id="11173" name="Group 841"/>
                  <p:cNvGrpSpPr>
                    <a:grpSpLocks/>
                  </p:cNvGrpSpPr>
                  <p:nvPr/>
                </p:nvGrpSpPr>
                <p:grpSpPr bwMode="auto">
                  <a:xfrm>
                    <a:off x="2633" y="2614"/>
                    <a:ext cx="61" cy="80"/>
                    <a:chOff x="2569" y="2980"/>
                    <a:chExt cx="50" cy="76"/>
                  </a:xfrm>
                </p:grpSpPr>
                <p:sp>
                  <p:nvSpPr>
                    <p:cNvPr id="10809" name="Freeform 842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810" name="Freeform 843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174" name="Group 844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6" cy="50"/>
                    <a:chOff x="2649" y="2633"/>
                    <a:chExt cx="16" cy="50"/>
                  </a:xfrm>
                </p:grpSpPr>
                <p:grpSp>
                  <p:nvGrpSpPr>
                    <p:cNvPr id="11175" name="Group 8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0807" name="Oval 84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808" name="Oval 847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182" name="Group 8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0805" name="Oval 84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806" name="Oval 850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183" name="Group 8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0803" name="Oval 85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804" name="Oval 85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1184" name="Group 854"/>
                <p:cNvGrpSpPr>
                  <a:grpSpLocks/>
                </p:cNvGrpSpPr>
                <p:nvPr/>
              </p:nvGrpSpPr>
              <p:grpSpPr bwMode="auto">
                <a:xfrm>
                  <a:off x="474" y="2544"/>
                  <a:ext cx="59" cy="69"/>
                  <a:chOff x="1714" y="2755"/>
                  <a:chExt cx="70" cy="92"/>
                </a:xfrm>
              </p:grpSpPr>
              <p:grpSp>
                <p:nvGrpSpPr>
                  <p:cNvPr id="11197" name="Group 855"/>
                  <p:cNvGrpSpPr>
                    <a:grpSpLocks/>
                  </p:cNvGrpSpPr>
                  <p:nvPr/>
                </p:nvGrpSpPr>
                <p:grpSpPr bwMode="auto">
                  <a:xfrm>
                    <a:off x="1714" y="2755"/>
                    <a:ext cx="70" cy="92"/>
                    <a:chOff x="2569" y="2980"/>
                    <a:chExt cx="50" cy="76"/>
                  </a:xfrm>
                </p:grpSpPr>
                <p:sp>
                  <p:nvSpPr>
                    <p:cNvPr id="10796" name="Freeform 856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797" name="Freeform 857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198" name="Group 858"/>
                  <p:cNvGrpSpPr>
                    <a:grpSpLocks/>
                  </p:cNvGrpSpPr>
                  <p:nvPr/>
                </p:nvGrpSpPr>
                <p:grpSpPr bwMode="auto">
                  <a:xfrm>
                    <a:off x="1758" y="2771"/>
                    <a:ext cx="19" cy="57"/>
                    <a:chOff x="2649" y="2633"/>
                    <a:chExt cx="16" cy="50"/>
                  </a:xfrm>
                </p:grpSpPr>
                <p:grpSp>
                  <p:nvGrpSpPr>
                    <p:cNvPr id="11199" name="Group 8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0794" name="Oval 860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795" name="Oval 861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200" name="Group 8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0792" name="Oval 86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793" name="Oval 864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201" name="Group 8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0790" name="Oval 86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791" name="Oval 867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</p:grpSp>
          <p:grpSp>
            <p:nvGrpSpPr>
              <p:cNvPr id="11202" name="Group 868"/>
              <p:cNvGrpSpPr>
                <a:grpSpLocks/>
              </p:cNvGrpSpPr>
              <p:nvPr/>
            </p:nvGrpSpPr>
            <p:grpSpPr bwMode="auto">
              <a:xfrm>
                <a:off x="741" y="2468"/>
                <a:ext cx="1005" cy="247"/>
                <a:chOff x="741" y="2468"/>
                <a:chExt cx="1005" cy="247"/>
              </a:xfrm>
            </p:grpSpPr>
            <p:grpSp>
              <p:nvGrpSpPr>
                <p:cNvPr id="11203" name="Group 869"/>
                <p:cNvGrpSpPr>
                  <a:grpSpLocks/>
                </p:cNvGrpSpPr>
                <p:nvPr/>
              </p:nvGrpSpPr>
              <p:grpSpPr bwMode="auto">
                <a:xfrm>
                  <a:off x="741" y="2468"/>
                  <a:ext cx="1005" cy="247"/>
                  <a:chOff x="741" y="2468"/>
                  <a:chExt cx="1005" cy="247"/>
                </a:xfrm>
              </p:grpSpPr>
              <p:sp>
                <p:nvSpPr>
                  <p:cNvPr id="10776" name="Freeform 870"/>
                  <p:cNvSpPr>
                    <a:spLocks/>
                  </p:cNvSpPr>
                  <p:nvPr/>
                </p:nvSpPr>
                <p:spPr bwMode="auto">
                  <a:xfrm>
                    <a:off x="812" y="2590"/>
                    <a:ext cx="929" cy="125"/>
                  </a:xfrm>
                  <a:custGeom>
                    <a:avLst/>
                    <a:gdLst>
                      <a:gd name="T0" fmla="*/ 0 w 929"/>
                      <a:gd name="T1" fmla="*/ 117 h 125"/>
                      <a:gd name="T2" fmla="*/ 0 w 929"/>
                      <a:gd name="T3" fmla="*/ 125 h 125"/>
                      <a:gd name="T4" fmla="*/ 929 w 929"/>
                      <a:gd name="T5" fmla="*/ 8 h 125"/>
                      <a:gd name="T6" fmla="*/ 929 w 929"/>
                      <a:gd name="T7" fmla="*/ 0 h 12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29"/>
                      <a:gd name="T13" fmla="*/ 0 h 125"/>
                      <a:gd name="T14" fmla="*/ 929 w 929"/>
                      <a:gd name="T15" fmla="*/ 125 h 12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29" h="125">
                        <a:moveTo>
                          <a:pt x="0" y="117"/>
                        </a:moveTo>
                        <a:lnTo>
                          <a:pt x="0" y="125"/>
                        </a:lnTo>
                        <a:lnTo>
                          <a:pt x="929" y="8"/>
                        </a:lnTo>
                        <a:lnTo>
                          <a:pt x="929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777" name="Freeform 871"/>
                  <p:cNvSpPr>
                    <a:spLocks/>
                  </p:cNvSpPr>
                  <p:nvPr/>
                </p:nvSpPr>
                <p:spPr bwMode="auto">
                  <a:xfrm>
                    <a:off x="741" y="2585"/>
                    <a:ext cx="998" cy="123"/>
                  </a:xfrm>
                  <a:custGeom>
                    <a:avLst/>
                    <a:gdLst>
                      <a:gd name="T0" fmla="*/ 0 w 998"/>
                      <a:gd name="T1" fmla="*/ 106 h 123"/>
                      <a:gd name="T2" fmla="*/ 71 w 998"/>
                      <a:gd name="T3" fmla="*/ 123 h 123"/>
                      <a:gd name="T4" fmla="*/ 998 w 998"/>
                      <a:gd name="T5" fmla="*/ 7 h 123"/>
                      <a:gd name="T6" fmla="*/ 935 w 998"/>
                      <a:gd name="T7" fmla="*/ 0 h 123"/>
                      <a:gd name="T8" fmla="*/ 0 w 998"/>
                      <a:gd name="T9" fmla="*/ 106 h 12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98"/>
                      <a:gd name="T16" fmla="*/ 0 h 123"/>
                      <a:gd name="T17" fmla="*/ 998 w 998"/>
                      <a:gd name="T18" fmla="*/ 123 h 12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98" h="123">
                        <a:moveTo>
                          <a:pt x="0" y="106"/>
                        </a:moveTo>
                        <a:lnTo>
                          <a:pt x="71" y="123"/>
                        </a:lnTo>
                        <a:lnTo>
                          <a:pt x="998" y="7"/>
                        </a:lnTo>
                        <a:lnTo>
                          <a:pt x="935" y="0"/>
                        </a:lnTo>
                        <a:lnTo>
                          <a:pt x="0" y="10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778" name="Freeform 872"/>
                  <p:cNvSpPr>
                    <a:spLocks/>
                  </p:cNvSpPr>
                  <p:nvPr/>
                </p:nvSpPr>
                <p:spPr bwMode="auto">
                  <a:xfrm>
                    <a:off x="774" y="2487"/>
                    <a:ext cx="938" cy="215"/>
                  </a:xfrm>
                  <a:custGeom>
                    <a:avLst/>
                    <a:gdLst>
                      <a:gd name="T0" fmla="*/ 0 w 938"/>
                      <a:gd name="T1" fmla="*/ 95 h 215"/>
                      <a:gd name="T2" fmla="*/ 0 w 938"/>
                      <a:gd name="T3" fmla="*/ 215 h 215"/>
                      <a:gd name="T4" fmla="*/ 938 w 938"/>
                      <a:gd name="T5" fmla="*/ 98 h 215"/>
                      <a:gd name="T6" fmla="*/ 936 w 938"/>
                      <a:gd name="T7" fmla="*/ 0 h 215"/>
                      <a:gd name="T8" fmla="*/ 0 w 938"/>
                      <a:gd name="T9" fmla="*/ 95 h 21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38"/>
                      <a:gd name="T16" fmla="*/ 0 h 215"/>
                      <a:gd name="T17" fmla="*/ 938 w 938"/>
                      <a:gd name="T18" fmla="*/ 215 h 21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38" h="215">
                        <a:moveTo>
                          <a:pt x="0" y="95"/>
                        </a:moveTo>
                        <a:lnTo>
                          <a:pt x="0" y="215"/>
                        </a:lnTo>
                        <a:lnTo>
                          <a:pt x="938" y="98"/>
                        </a:lnTo>
                        <a:lnTo>
                          <a:pt x="936" y="0"/>
                        </a:lnTo>
                        <a:lnTo>
                          <a:pt x="0" y="9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779" name="Freeform 873"/>
                  <p:cNvSpPr>
                    <a:spLocks/>
                  </p:cNvSpPr>
                  <p:nvPr/>
                </p:nvSpPr>
                <p:spPr bwMode="auto">
                  <a:xfrm>
                    <a:off x="811" y="2482"/>
                    <a:ext cx="935" cy="105"/>
                  </a:xfrm>
                  <a:custGeom>
                    <a:avLst/>
                    <a:gdLst>
                      <a:gd name="T0" fmla="*/ 0 w 935"/>
                      <a:gd name="T1" fmla="*/ 96 h 105"/>
                      <a:gd name="T2" fmla="*/ 0 w 935"/>
                      <a:gd name="T3" fmla="*/ 105 h 105"/>
                      <a:gd name="T4" fmla="*/ 935 w 935"/>
                      <a:gd name="T5" fmla="*/ 6 h 105"/>
                      <a:gd name="T6" fmla="*/ 935 w 935"/>
                      <a:gd name="T7" fmla="*/ 0 h 10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35"/>
                      <a:gd name="T13" fmla="*/ 0 h 105"/>
                      <a:gd name="T14" fmla="*/ 935 w 935"/>
                      <a:gd name="T15" fmla="*/ 105 h 10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35" h="105">
                        <a:moveTo>
                          <a:pt x="0" y="96"/>
                        </a:moveTo>
                        <a:lnTo>
                          <a:pt x="0" y="105"/>
                        </a:lnTo>
                        <a:lnTo>
                          <a:pt x="935" y="6"/>
                        </a:lnTo>
                        <a:lnTo>
                          <a:pt x="935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780" name="Freeform 874"/>
                  <p:cNvSpPr>
                    <a:spLocks/>
                  </p:cNvSpPr>
                  <p:nvPr/>
                </p:nvSpPr>
                <p:spPr bwMode="auto">
                  <a:xfrm>
                    <a:off x="741" y="2468"/>
                    <a:ext cx="1005" cy="109"/>
                  </a:xfrm>
                  <a:custGeom>
                    <a:avLst/>
                    <a:gdLst>
                      <a:gd name="T0" fmla="*/ 0 w 1005"/>
                      <a:gd name="T1" fmla="*/ 96 h 109"/>
                      <a:gd name="T2" fmla="*/ 69 w 1005"/>
                      <a:gd name="T3" fmla="*/ 109 h 109"/>
                      <a:gd name="T4" fmla="*/ 1005 w 1005"/>
                      <a:gd name="T5" fmla="*/ 9 h 109"/>
                      <a:gd name="T6" fmla="*/ 942 w 1005"/>
                      <a:gd name="T7" fmla="*/ 0 h 109"/>
                      <a:gd name="T8" fmla="*/ 0 w 1005"/>
                      <a:gd name="T9" fmla="*/ 96 h 10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05"/>
                      <a:gd name="T16" fmla="*/ 0 h 109"/>
                      <a:gd name="T17" fmla="*/ 1005 w 1005"/>
                      <a:gd name="T18" fmla="*/ 109 h 10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05" h="109">
                        <a:moveTo>
                          <a:pt x="0" y="96"/>
                        </a:moveTo>
                        <a:lnTo>
                          <a:pt x="69" y="109"/>
                        </a:lnTo>
                        <a:lnTo>
                          <a:pt x="1005" y="9"/>
                        </a:lnTo>
                        <a:lnTo>
                          <a:pt x="942" y="0"/>
                        </a:lnTo>
                        <a:lnTo>
                          <a:pt x="0" y="96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781" name="Freeform 875"/>
                  <p:cNvSpPr>
                    <a:spLocks/>
                  </p:cNvSpPr>
                  <p:nvPr/>
                </p:nvSpPr>
                <p:spPr bwMode="auto">
                  <a:xfrm>
                    <a:off x="741" y="2566"/>
                    <a:ext cx="68" cy="149"/>
                  </a:xfrm>
                  <a:custGeom>
                    <a:avLst/>
                    <a:gdLst>
                      <a:gd name="T0" fmla="*/ 0 w 98"/>
                      <a:gd name="T1" fmla="*/ 0 h 195"/>
                      <a:gd name="T2" fmla="*/ 2 w 98"/>
                      <a:gd name="T3" fmla="*/ 2 h 195"/>
                      <a:gd name="T4" fmla="*/ 2 w 98"/>
                      <a:gd name="T5" fmla="*/ 2 h 195"/>
                      <a:gd name="T6" fmla="*/ 1 w 98"/>
                      <a:gd name="T7" fmla="*/ 2 h 195"/>
                      <a:gd name="T8" fmla="*/ 1 w 98"/>
                      <a:gd name="T9" fmla="*/ 9 h 195"/>
                      <a:gd name="T10" fmla="*/ 2 w 98"/>
                      <a:gd name="T11" fmla="*/ 9 h 195"/>
                      <a:gd name="T12" fmla="*/ 2 w 98"/>
                      <a:gd name="T13" fmla="*/ 10 h 195"/>
                      <a:gd name="T14" fmla="*/ 0 w 98"/>
                      <a:gd name="T15" fmla="*/ 9 h 195"/>
                      <a:gd name="T16" fmla="*/ 0 w 98"/>
                      <a:gd name="T17" fmla="*/ 8 h 195"/>
                      <a:gd name="T18" fmla="*/ 1 w 98"/>
                      <a:gd name="T19" fmla="*/ 9 h 195"/>
                      <a:gd name="T20" fmla="*/ 1 w 98"/>
                      <a:gd name="T21" fmla="*/ 2 h 195"/>
                      <a:gd name="T22" fmla="*/ 0 w 98"/>
                      <a:gd name="T23" fmla="*/ 2 h 195"/>
                      <a:gd name="T24" fmla="*/ 0 w 98"/>
                      <a:gd name="T25" fmla="*/ 0 h 19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98"/>
                      <a:gd name="T40" fmla="*/ 0 h 195"/>
                      <a:gd name="T41" fmla="*/ 98 w 98"/>
                      <a:gd name="T42" fmla="*/ 195 h 19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98" h="195">
                        <a:moveTo>
                          <a:pt x="0" y="0"/>
                        </a:moveTo>
                        <a:lnTo>
                          <a:pt x="98" y="16"/>
                        </a:lnTo>
                        <a:lnTo>
                          <a:pt x="98" y="28"/>
                        </a:lnTo>
                        <a:lnTo>
                          <a:pt x="48" y="19"/>
                        </a:lnTo>
                        <a:lnTo>
                          <a:pt x="48" y="175"/>
                        </a:lnTo>
                        <a:lnTo>
                          <a:pt x="98" y="184"/>
                        </a:lnTo>
                        <a:lnTo>
                          <a:pt x="98" y="195"/>
                        </a:lnTo>
                        <a:lnTo>
                          <a:pt x="0" y="177"/>
                        </a:lnTo>
                        <a:lnTo>
                          <a:pt x="0" y="166"/>
                        </a:lnTo>
                        <a:lnTo>
                          <a:pt x="41" y="174"/>
                        </a:lnTo>
                        <a:lnTo>
                          <a:pt x="41" y="18"/>
                        </a:lnTo>
                        <a:lnTo>
                          <a:pt x="0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1204" name="Group 876"/>
                <p:cNvGrpSpPr>
                  <a:grpSpLocks/>
                </p:cNvGrpSpPr>
                <p:nvPr/>
              </p:nvGrpSpPr>
              <p:grpSpPr bwMode="auto">
                <a:xfrm>
                  <a:off x="1684" y="2501"/>
                  <a:ext cx="46" cy="62"/>
                  <a:chOff x="2633" y="2614"/>
                  <a:chExt cx="61" cy="80"/>
                </a:xfrm>
              </p:grpSpPr>
              <p:grpSp>
                <p:nvGrpSpPr>
                  <p:cNvPr id="11205" name="Group 877"/>
                  <p:cNvGrpSpPr>
                    <a:grpSpLocks/>
                  </p:cNvGrpSpPr>
                  <p:nvPr/>
                </p:nvGrpSpPr>
                <p:grpSpPr bwMode="auto">
                  <a:xfrm>
                    <a:off x="2633" y="2614"/>
                    <a:ext cx="61" cy="80"/>
                    <a:chOff x="2569" y="2980"/>
                    <a:chExt cx="50" cy="76"/>
                  </a:xfrm>
                </p:grpSpPr>
                <p:sp>
                  <p:nvSpPr>
                    <p:cNvPr id="10774" name="Freeform 878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775" name="Freeform 879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206" name="Group 880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6" cy="50"/>
                    <a:chOff x="2649" y="2633"/>
                    <a:chExt cx="16" cy="50"/>
                  </a:xfrm>
                </p:grpSpPr>
                <p:grpSp>
                  <p:nvGrpSpPr>
                    <p:cNvPr id="11207" name="Group 8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0772" name="Oval 88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773" name="Oval 88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208" name="Group 8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0770" name="Oval 885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771" name="Oval 88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209" name="Group 8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0768" name="Oval 888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769" name="Oval 88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1216" name="Group 890"/>
                <p:cNvGrpSpPr>
                  <a:grpSpLocks/>
                </p:cNvGrpSpPr>
                <p:nvPr/>
              </p:nvGrpSpPr>
              <p:grpSpPr bwMode="auto">
                <a:xfrm>
                  <a:off x="746" y="2593"/>
                  <a:ext cx="57" cy="69"/>
                  <a:chOff x="1714" y="2755"/>
                  <a:chExt cx="70" cy="92"/>
                </a:xfrm>
              </p:grpSpPr>
              <p:grpSp>
                <p:nvGrpSpPr>
                  <p:cNvPr id="11217" name="Group 891"/>
                  <p:cNvGrpSpPr>
                    <a:grpSpLocks/>
                  </p:cNvGrpSpPr>
                  <p:nvPr/>
                </p:nvGrpSpPr>
                <p:grpSpPr bwMode="auto">
                  <a:xfrm>
                    <a:off x="1714" y="2755"/>
                    <a:ext cx="70" cy="92"/>
                    <a:chOff x="2569" y="2980"/>
                    <a:chExt cx="50" cy="76"/>
                  </a:xfrm>
                </p:grpSpPr>
                <p:sp>
                  <p:nvSpPr>
                    <p:cNvPr id="10761" name="Freeform 892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762" name="Freeform 893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218" name="Group 894"/>
                  <p:cNvGrpSpPr>
                    <a:grpSpLocks/>
                  </p:cNvGrpSpPr>
                  <p:nvPr/>
                </p:nvGrpSpPr>
                <p:grpSpPr bwMode="auto">
                  <a:xfrm>
                    <a:off x="1758" y="2771"/>
                    <a:ext cx="19" cy="57"/>
                    <a:chOff x="2649" y="2633"/>
                    <a:chExt cx="16" cy="50"/>
                  </a:xfrm>
                </p:grpSpPr>
                <p:grpSp>
                  <p:nvGrpSpPr>
                    <p:cNvPr id="11219" name="Group 8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0759" name="Oval 89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760" name="Oval 897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220" name="Group 8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0757" name="Oval 89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758" name="Oval 900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235" name="Group 9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0755" name="Oval 90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756" name="Oval 90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</p:grpSp>
          <p:grpSp>
            <p:nvGrpSpPr>
              <p:cNvPr id="11236" name="Group 904"/>
              <p:cNvGrpSpPr>
                <a:grpSpLocks/>
              </p:cNvGrpSpPr>
              <p:nvPr/>
            </p:nvGrpSpPr>
            <p:grpSpPr bwMode="auto">
              <a:xfrm>
                <a:off x="1062" y="2508"/>
                <a:ext cx="1025" cy="269"/>
                <a:chOff x="1062" y="2508"/>
                <a:chExt cx="1025" cy="269"/>
              </a:xfrm>
            </p:grpSpPr>
            <p:grpSp>
              <p:nvGrpSpPr>
                <p:cNvPr id="11237" name="Group 905"/>
                <p:cNvGrpSpPr>
                  <a:grpSpLocks/>
                </p:cNvGrpSpPr>
                <p:nvPr/>
              </p:nvGrpSpPr>
              <p:grpSpPr bwMode="auto">
                <a:xfrm>
                  <a:off x="1062" y="2508"/>
                  <a:ext cx="1025" cy="269"/>
                  <a:chOff x="1062" y="2508"/>
                  <a:chExt cx="1025" cy="269"/>
                </a:xfrm>
              </p:grpSpPr>
              <p:sp>
                <p:nvSpPr>
                  <p:cNvPr id="10741" name="Freeform 906"/>
                  <p:cNvSpPr>
                    <a:spLocks/>
                  </p:cNvSpPr>
                  <p:nvPr/>
                </p:nvSpPr>
                <p:spPr bwMode="auto">
                  <a:xfrm>
                    <a:off x="1142" y="2636"/>
                    <a:ext cx="936" cy="141"/>
                  </a:xfrm>
                  <a:custGeom>
                    <a:avLst/>
                    <a:gdLst>
                      <a:gd name="T0" fmla="*/ 0 w 936"/>
                      <a:gd name="T1" fmla="*/ 132 h 141"/>
                      <a:gd name="T2" fmla="*/ 0 w 936"/>
                      <a:gd name="T3" fmla="*/ 141 h 141"/>
                      <a:gd name="T4" fmla="*/ 935 w 936"/>
                      <a:gd name="T5" fmla="*/ 9 h 141"/>
                      <a:gd name="T6" fmla="*/ 936 w 936"/>
                      <a:gd name="T7" fmla="*/ 0 h 14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36"/>
                      <a:gd name="T13" fmla="*/ 0 h 141"/>
                      <a:gd name="T14" fmla="*/ 936 w 936"/>
                      <a:gd name="T15" fmla="*/ 141 h 14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36" h="141">
                        <a:moveTo>
                          <a:pt x="0" y="132"/>
                        </a:moveTo>
                        <a:lnTo>
                          <a:pt x="0" y="141"/>
                        </a:lnTo>
                        <a:lnTo>
                          <a:pt x="935" y="9"/>
                        </a:lnTo>
                        <a:lnTo>
                          <a:pt x="936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742" name="Freeform 907"/>
                  <p:cNvSpPr>
                    <a:spLocks/>
                  </p:cNvSpPr>
                  <p:nvPr/>
                </p:nvSpPr>
                <p:spPr bwMode="auto">
                  <a:xfrm>
                    <a:off x="1064" y="2627"/>
                    <a:ext cx="1006" cy="139"/>
                  </a:xfrm>
                  <a:custGeom>
                    <a:avLst/>
                    <a:gdLst>
                      <a:gd name="T0" fmla="*/ 0 w 1006"/>
                      <a:gd name="T1" fmla="*/ 124 h 139"/>
                      <a:gd name="T2" fmla="*/ 76 w 1006"/>
                      <a:gd name="T3" fmla="*/ 139 h 139"/>
                      <a:gd name="T4" fmla="*/ 1006 w 1006"/>
                      <a:gd name="T5" fmla="*/ 9 h 139"/>
                      <a:gd name="T6" fmla="*/ 934 w 1006"/>
                      <a:gd name="T7" fmla="*/ 0 h 139"/>
                      <a:gd name="T8" fmla="*/ 0 w 1006"/>
                      <a:gd name="T9" fmla="*/ 124 h 13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06"/>
                      <a:gd name="T16" fmla="*/ 0 h 139"/>
                      <a:gd name="T17" fmla="*/ 1006 w 1006"/>
                      <a:gd name="T18" fmla="*/ 139 h 13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06" h="139">
                        <a:moveTo>
                          <a:pt x="0" y="124"/>
                        </a:moveTo>
                        <a:lnTo>
                          <a:pt x="76" y="139"/>
                        </a:lnTo>
                        <a:lnTo>
                          <a:pt x="1006" y="9"/>
                        </a:lnTo>
                        <a:lnTo>
                          <a:pt x="934" y="0"/>
                        </a:lnTo>
                        <a:lnTo>
                          <a:pt x="0" y="124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743" name="Freeform 908"/>
                  <p:cNvSpPr>
                    <a:spLocks/>
                  </p:cNvSpPr>
                  <p:nvPr/>
                </p:nvSpPr>
                <p:spPr bwMode="auto">
                  <a:xfrm>
                    <a:off x="1103" y="2517"/>
                    <a:ext cx="928" cy="243"/>
                  </a:xfrm>
                  <a:custGeom>
                    <a:avLst/>
                    <a:gdLst>
                      <a:gd name="T0" fmla="*/ 0 w 928"/>
                      <a:gd name="T1" fmla="*/ 122 h 243"/>
                      <a:gd name="T2" fmla="*/ 0 w 928"/>
                      <a:gd name="T3" fmla="*/ 243 h 243"/>
                      <a:gd name="T4" fmla="*/ 928 w 928"/>
                      <a:gd name="T5" fmla="*/ 113 h 243"/>
                      <a:gd name="T6" fmla="*/ 928 w 928"/>
                      <a:gd name="T7" fmla="*/ 0 h 243"/>
                      <a:gd name="T8" fmla="*/ 0 w 928"/>
                      <a:gd name="T9" fmla="*/ 122 h 24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28"/>
                      <a:gd name="T16" fmla="*/ 0 h 243"/>
                      <a:gd name="T17" fmla="*/ 928 w 928"/>
                      <a:gd name="T18" fmla="*/ 243 h 24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28" h="243">
                        <a:moveTo>
                          <a:pt x="0" y="122"/>
                        </a:moveTo>
                        <a:lnTo>
                          <a:pt x="0" y="243"/>
                        </a:lnTo>
                        <a:lnTo>
                          <a:pt x="928" y="113"/>
                        </a:lnTo>
                        <a:lnTo>
                          <a:pt x="928" y="0"/>
                        </a:lnTo>
                        <a:lnTo>
                          <a:pt x="0" y="12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744" name="Freeform 909"/>
                  <p:cNvSpPr>
                    <a:spLocks/>
                  </p:cNvSpPr>
                  <p:nvPr/>
                </p:nvSpPr>
                <p:spPr bwMode="auto">
                  <a:xfrm>
                    <a:off x="1140" y="2519"/>
                    <a:ext cx="947" cy="123"/>
                  </a:xfrm>
                  <a:custGeom>
                    <a:avLst/>
                    <a:gdLst>
                      <a:gd name="T0" fmla="*/ 0 w 947"/>
                      <a:gd name="T1" fmla="*/ 114 h 123"/>
                      <a:gd name="T2" fmla="*/ 0 w 947"/>
                      <a:gd name="T3" fmla="*/ 123 h 123"/>
                      <a:gd name="T4" fmla="*/ 947 w 947"/>
                      <a:gd name="T5" fmla="*/ 7 h 123"/>
                      <a:gd name="T6" fmla="*/ 947 w 947"/>
                      <a:gd name="T7" fmla="*/ 0 h 1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47"/>
                      <a:gd name="T13" fmla="*/ 0 h 123"/>
                      <a:gd name="T14" fmla="*/ 947 w 947"/>
                      <a:gd name="T15" fmla="*/ 123 h 123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47" h="123">
                        <a:moveTo>
                          <a:pt x="0" y="114"/>
                        </a:moveTo>
                        <a:lnTo>
                          <a:pt x="0" y="123"/>
                        </a:lnTo>
                        <a:lnTo>
                          <a:pt x="947" y="7"/>
                        </a:lnTo>
                        <a:lnTo>
                          <a:pt x="947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745" name="Freeform 910"/>
                  <p:cNvSpPr>
                    <a:spLocks/>
                  </p:cNvSpPr>
                  <p:nvPr/>
                </p:nvSpPr>
                <p:spPr bwMode="auto">
                  <a:xfrm>
                    <a:off x="1064" y="2508"/>
                    <a:ext cx="1023" cy="125"/>
                  </a:xfrm>
                  <a:custGeom>
                    <a:avLst/>
                    <a:gdLst>
                      <a:gd name="T0" fmla="*/ 0 w 1023"/>
                      <a:gd name="T1" fmla="*/ 110 h 125"/>
                      <a:gd name="T2" fmla="*/ 78 w 1023"/>
                      <a:gd name="T3" fmla="*/ 125 h 125"/>
                      <a:gd name="T4" fmla="*/ 1023 w 1023"/>
                      <a:gd name="T5" fmla="*/ 9 h 125"/>
                      <a:gd name="T6" fmla="*/ 922 w 1023"/>
                      <a:gd name="T7" fmla="*/ 0 h 125"/>
                      <a:gd name="T8" fmla="*/ 0 w 1023"/>
                      <a:gd name="T9" fmla="*/ 110 h 12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23"/>
                      <a:gd name="T16" fmla="*/ 0 h 125"/>
                      <a:gd name="T17" fmla="*/ 1023 w 1023"/>
                      <a:gd name="T18" fmla="*/ 125 h 12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23" h="125">
                        <a:moveTo>
                          <a:pt x="0" y="110"/>
                        </a:moveTo>
                        <a:lnTo>
                          <a:pt x="78" y="125"/>
                        </a:lnTo>
                        <a:lnTo>
                          <a:pt x="1023" y="9"/>
                        </a:lnTo>
                        <a:lnTo>
                          <a:pt x="922" y="0"/>
                        </a:lnTo>
                        <a:lnTo>
                          <a:pt x="0" y="110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746" name="Freeform 911"/>
                  <p:cNvSpPr>
                    <a:spLocks/>
                  </p:cNvSpPr>
                  <p:nvPr/>
                </p:nvSpPr>
                <p:spPr bwMode="auto">
                  <a:xfrm>
                    <a:off x="1062" y="2618"/>
                    <a:ext cx="77" cy="159"/>
                  </a:xfrm>
                  <a:custGeom>
                    <a:avLst/>
                    <a:gdLst>
                      <a:gd name="T0" fmla="*/ 0 w 98"/>
                      <a:gd name="T1" fmla="*/ 0 h 195"/>
                      <a:gd name="T2" fmla="*/ 7 w 98"/>
                      <a:gd name="T3" fmla="*/ 2 h 195"/>
                      <a:gd name="T4" fmla="*/ 7 w 98"/>
                      <a:gd name="T5" fmla="*/ 3 h 195"/>
                      <a:gd name="T6" fmla="*/ 3 w 98"/>
                      <a:gd name="T7" fmla="*/ 2 h 195"/>
                      <a:gd name="T8" fmla="*/ 3 w 98"/>
                      <a:gd name="T9" fmla="*/ 19 h 195"/>
                      <a:gd name="T10" fmla="*/ 7 w 98"/>
                      <a:gd name="T11" fmla="*/ 20 h 195"/>
                      <a:gd name="T12" fmla="*/ 7 w 98"/>
                      <a:gd name="T13" fmla="*/ 20 h 195"/>
                      <a:gd name="T14" fmla="*/ 0 w 98"/>
                      <a:gd name="T15" fmla="*/ 19 h 195"/>
                      <a:gd name="T16" fmla="*/ 0 w 98"/>
                      <a:gd name="T17" fmla="*/ 18 h 195"/>
                      <a:gd name="T18" fmla="*/ 3 w 98"/>
                      <a:gd name="T19" fmla="*/ 19 h 195"/>
                      <a:gd name="T20" fmla="*/ 3 w 98"/>
                      <a:gd name="T21" fmla="*/ 2 h 195"/>
                      <a:gd name="T22" fmla="*/ 0 w 98"/>
                      <a:gd name="T23" fmla="*/ 2 h 195"/>
                      <a:gd name="T24" fmla="*/ 0 w 98"/>
                      <a:gd name="T25" fmla="*/ 0 h 19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98"/>
                      <a:gd name="T40" fmla="*/ 0 h 195"/>
                      <a:gd name="T41" fmla="*/ 98 w 98"/>
                      <a:gd name="T42" fmla="*/ 195 h 19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98" h="195">
                        <a:moveTo>
                          <a:pt x="0" y="0"/>
                        </a:moveTo>
                        <a:lnTo>
                          <a:pt x="98" y="16"/>
                        </a:lnTo>
                        <a:lnTo>
                          <a:pt x="98" y="28"/>
                        </a:lnTo>
                        <a:lnTo>
                          <a:pt x="48" y="19"/>
                        </a:lnTo>
                        <a:lnTo>
                          <a:pt x="48" y="175"/>
                        </a:lnTo>
                        <a:lnTo>
                          <a:pt x="98" y="184"/>
                        </a:lnTo>
                        <a:lnTo>
                          <a:pt x="98" y="195"/>
                        </a:lnTo>
                        <a:lnTo>
                          <a:pt x="0" y="177"/>
                        </a:lnTo>
                        <a:lnTo>
                          <a:pt x="0" y="166"/>
                        </a:lnTo>
                        <a:lnTo>
                          <a:pt x="41" y="174"/>
                        </a:lnTo>
                        <a:lnTo>
                          <a:pt x="41" y="18"/>
                        </a:lnTo>
                        <a:lnTo>
                          <a:pt x="0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1238" name="Group 912"/>
                <p:cNvGrpSpPr>
                  <a:grpSpLocks/>
                </p:cNvGrpSpPr>
                <p:nvPr/>
              </p:nvGrpSpPr>
              <p:grpSpPr bwMode="auto">
                <a:xfrm>
                  <a:off x="1115" y="2650"/>
                  <a:ext cx="16" cy="62"/>
                  <a:chOff x="1287" y="2881"/>
                  <a:chExt cx="20" cy="77"/>
                </a:xfrm>
              </p:grpSpPr>
              <p:sp>
                <p:nvSpPr>
                  <p:cNvPr id="10735" name="Oval 913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87" y="2881"/>
                    <a:ext cx="14" cy="18"/>
                  </a:xfrm>
                  <a:prstGeom prst="ellipse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736" name="Oval 914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92" y="2883"/>
                    <a:ext cx="14" cy="18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737" name="Oval 915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88" y="2910"/>
                    <a:ext cx="14" cy="17"/>
                  </a:xfrm>
                  <a:prstGeom prst="ellipse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738" name="Oval 916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93" y="2912"/>
                    <a:ext cx="14" cy="17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739" name="Oval 917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88" y="2938"/>
                    <a:ext cx="14" cy="18"/>
                  </a:xfrm>
                  <a:prstGeom prst="ellipse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740" name="Oval 918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93" y="2940"/>
                    <a:ext cx="14" cy="18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1239" name="Group 919"/>
                <p:cNvGrpSpPr>
                  <a:grpSpLocks/>
                </p:cNvGrpSpPr>
                <p:nvPr/>
              </p:nvGrpSpPr>
              <p:grpSpPr bwMode="auto">
                <a:xfrm>
                  <a:off x="2012" y="2546"/>
                  <a:ext cx="15" cy="54"/>
                  <a:chOff x="1394" y="2884"/>
                  <a:chExt cx="15" cy="54"/>
                </a:xfrm>
              </p:grpSpPr>
              <p:sp>
                <p:nvSpPr>
                  <p:cNvPr id="10729" name="Oval 920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394" y="2884"/>
                    <a:ext cx="10" cy="12"/>
                  </a:xfrm>
                  <a:prstGeom prst="ellipse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730" name="Oval 921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398" y="2886"/>
                    <a:ext cx="10" cy="12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731" name="Oval 922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395" y="2904"/>
                    <a:ext cx="10" cy="12"/>
                  </a:xfrm>
                  <a:prstGeom prst="ellipse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732" name="Oval 923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399" y="2906"/>
                    <a:ext cx="10" cy="12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733" name="Oval 924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395" y="2924"/>
                    <a:ext cx="10" cy="12"/>
                  </a:xfrm>
                  <a:prstGeom prst="ellipse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734" name="Oval 925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399" y="2926"/>
                    <a:ext cx="10" cy="12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11240" name="Group 926"/>
              <p:cNvGrpSpPr>
                <a:grpSpLocks/>
              </p:cNvGrpSpPr>
              <p:nvPr/>
            </p:nvGrpSpPr>
            <p:grpSpPr bwMode="auto">
              <a:xfrm>
                <a:off x="1368" y="2544"/>
                <a:ext cx="1025" cy="294"/>
                <a:chOff x="1368" y="2544"/>
                <a:chExt cx="1025" cy="294"/>
              </a:xfrm>
            </p:grpSpPr>
            <p:grpSp>
              <p:nvGrpSpPr>
                <p:cNvPr id="11241" name="Group 927"/>
                <p:cNvGrpSpPr>
                  <a:grpSpLocks/>
                </p:cNvGrpSpPr>
                <p:nvPr/>
              </p:nvGrpSpPr>
              <p:grpSpPr bwMode="auto">
                <a:xfrm>
                  <a:off x="1368" y="2544"/>
                  <a:ext cx="1025" cy="294"/>
                  <a:chOff x="1368" y="2544"/>
                  <a:chExt cx="1025" cy="294"/>
                </a:xfrm>
              </p:grpSpPr>
              <p:sp>
                <p:nvSpPr>
                  <p:cNvPr id="10720" name="Freeform 928"/>
                  <p:cNvSpPr>
                    <a:spLocks/>
                  </p:cNvSpPr>
                  <p:nvPr/>
                </p:nvSpPr>
                <p:spPr bwMode="auto">
                  <a:xfrm>
                    <a:off x="1451" y="2678"/>
                    <a:ext cx="933" cy="160"/>
                  </a:xfrm>
                  <a:custGeom>
                    <a:avLst/>
                    <a:gdLst>
                      <a:gd name="T0" fmla="*/ 0 w 933"/>
                      <a:gd name="T1" fmla="*/ 151 h 160"/>
                      <a:gd name="T2" fmla="*/ 0 w 933"/>
                      <a:gd name="T3" fmla="*/ 160 h 160"/>
                      <a:gd name="T4" fmla="*/ 933 w 933"/>
                      <a:gd name="T5" fmla="*/ 9 h 160"/>
                      <a:gd name="T6" fmla="*/ 933 w 933"/>
                      <a:gd name="T7" fmla="*/ 0 h 1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33"/>
                      <a:gd name="T13" fmla="*/ 0 h 160"/>
                      <a:gd name="T14" fmla="*/ 933 w 933"/>
                      <a:gd name="T15" fmla="*/ 160 h 1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33" h="160">
                        <a:moveTo>
                          <a:pt x="0" y="151"/>
                        </a:moveTo>
                        <a:lnTo>
                          <a:pt x="0" y="160"/>
                        </a:lnTo>
                        <a:lnTo>
                          <a:pt x="933" y="9"/>
                        </a:lnTo>
                        <a:lnTo>
                          <a:pt x="933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721" name="Freeform 929"/>
                  <p:cNvSpPr>
                    <a:spLocks/>
                  </p:cNvSpPr>
                  <p:nvPr/>
                </p:nvSpPr>
                <p:spPr bwMode="auto">
                  <a:xfrm>
                    <a:off x="1370" y="2673"/>
                    <a:ext cx="1023" cy="155"/>
                  </a:xfrm>
                  <a:custGeom>
                    <a:avLst/>
                    <a:gdLst>
                      <a:gd name="T0" fmla="*/ 0 w 1023"/>
                      <a:gd name="T1" fmla="*/ 140 h 155"/>
                      <a:gd name="T2" fmla="*/ 79 w 1023"/>
                      <a:gd name="T3" fmla="*/ 155 h 155"/>
                      <a:gd name="T4" fmla="*/ 1023 w 1023"/>
                      <a:gd name="T5" fmla="*/ 11 h 155"/>
                      <a:gd name="T6" fmla="*/ 952 w 1023"/>
                      <a:gd name="T7" fmla="*/ 0 h 155"/>
                      <a:gd name="T8" fmla="*/ 0 w 1023"/>
                      <a:gd name="T9" fmla="*/ 140 h 15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23"/>
                      <a:gd name="T16" fmla="*/ 0 h 155"/>
                      <a:gd name="T17" fmla="*/ 1023 w 1023"/>
                      <a:gd name="T18" fmla="*/ 155 h 15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23" h="155">
                        <a:moveTo>
                          <a:pt x="0" y="140"/>
                        </a:moveTo>
                        <a:lnTo>
                          <a:pt x="79" y="155"/>
                        </a:lnTo>
                        <a:lnTo>
                          <a:pt x="1023" y="11"/>
                        </a:lnTo>
                        <a:lnTo>
                          <a:pt x="952" y="0"/>
                        </a:lnTo>
                        <a:lnTo>
                          <a:pt x="0" y="14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722" name="Freeform 930"/>
                  <p:cNvSpPr>
                    <a:spLocks/>
                  </p:cNvSpPr>
                  <p:nvPr/>
                </p:nvSpPr>
                <p:spPr bwMode="auto">
                  <a:xfrm>
                    <a:off x="1408" y="2561"/>
                    <a:ext cx="935" cy="261"/>
                  </a:xfrm>
                  <a:custGeom>
                    <a:avLst/>
                    <a:gdLst>
                      <a:gd name="T0" fmla="*/ 0 w 935"/>
                      <a:gd name="T1" fmla="*/ 128 h 261"/>
                      <a:gd name="T2" fmla="*/ 0 w 935"/>
                      <a:gd name="T3" fmla="*/ 261 h 261"/>
                      <a:gd name="T4" fmla="*/ 932 w 935"/>
                      <a:gd name="T5" fmla="*/ 109 h 261"/>
                      <a:gd name="T6" fmla="*/ 935 w 935"/>
                      <a:gd name="T7" fmla="*/ 0 h 261"/>
                      <a:gd name="T8" fmla="*/ 0 w 935"/>
                      <a:gd name="T9" fmla="*/ 128 h 26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35"/>
                      <a:gd name="T16" fmla="*/ 0 h 261"/>
                      <a:gd name="T17" fmla="*/ 935 w 935"/>
                      <a:gd name="T18" fmla="*/ 261 h 26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35" h="261">
                        <a:moveTo>
                          <a:pt x="0" y="128"/>
                        </a:moveTo>
                        <a:lnTo>
                          <a:pt x="0" y="261"/>
                        </a:lnTo>
                        <a:lnTo>
                          <a:pt x="932" y="109"/>
                        </a:lnTo>
                        <a:lnTo>
                          <a:pt x="935" y="0"/>
                        </a:lnTo>
                        <a:lnTo>
                          <a:pt x="0" y="12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723" name="Freeform 931"/>
                  <p:cNvSpPr>
                    <a:spLocks/>
                  </p:cNvSpPr>
                  <p:nvPr/>
                </p:nvSpPr>
                <p:spPr bwMode="auto">
                  <a:xfrm>
                    <a:off x="1452" y="2552"/>
                    <a:ext cx="938" cy="141"/>
                  </a:xfrm>
                  <a:custGeom>
                    <a:avLst/>
                    <a:gdLst>
                      <a:gd name="T0" fmla="*/ 0 w 938"/>
                      <a:gd name="T1" fmla="*/ 129 h 141"/>
                      <a:gd name="T2" fmla="*/ 0 w 938"/>
                      <a:gd name="T3" fmla="*/ 141 h 141"/>
                      <a:gd name="T4" fmla="*/ 938 w 938"/>
                      <a:gd name="T5" fmla="*/ 10 h 141"/>
                      <a:gd name="T6" fmla="*/ 938 w 938"/>
                      <a:gd name="T7" fmla="*/ 0 h 14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38"/>
                      <a:gd name="T13" fmla="*/ 0 h 141"/>
                      <a:gd name="T14" fmla="*/ 938 w 938"/>
                      <a:gd name="T15" fmla="*/ 141 h 14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38" h="141">
                        <a:moveTo>
                          <a:pt x="0" y="129"/>
                        </a:moveTo>
                        <a:lnTo>
                          <a:pt x="0" y="141"/>
                        </a:lnTo>
                        <a:lnTo>
                          <a:pt x="938" y="10"/>
                        </a:lnTo>
                        <a:lnTo>
                          <a:pt x="938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724" name="Freeform 932"/>
                  <p:cNvSpPr>
                    <a:spLocks/>
                  </p:cNvSpPr>
                  <p:nvPr/>
                </p:nvSpPr>
                <p:spPr bwMode="auto">
                  <a:xfrm>
                    <a:off x="1368" y="2544"/>
                    <a:ext cx="1019" cy="138"/>
                  </a:xfrm>
                  <a:custGeom>
                    <a:avLst/>
                    <a:gdLst>
                      <a:gd name="T0" fmla="*/ 0 w 1019"/>
                      <a:gd name="T1" fmla="*/ 125 h 138"/>
                      <a:gd name="T2" fmla="*/ 81 w 1019"/>
                      <a:gd name="T3" fmla="*/ 138 h 138"/>
                      <a:gd name="T4" fmla="*/ 1019 w 1019"/>
                      <a:gd name="T5" fmla="*/ 9 h 138"/>
                      <a:gd name="T6" fmla="*/ 941 w 1019"/>
                      <a:gd name="T7" fmla="*/ 0 h 138"/>
                      <a:gd name="T8" fmla="*/ 0 w 1019"/>
                      <a:gd name="T9" fmla="*/ 125 h 13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19"/>
                      <a:gd name="T16" fmla="*/ 0 h 138"/>
                      <a:gd name="T17" fmla="*/ 1019 w 1019"/>
                      <a:gd name="T18" fmla="*/ 138 h 13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19" h="138">
                        <a:moveTo>
                          <a:pt x="0" y="125"/>
                        </a:moveTo>
                        <a:lnTo>
                          <a:pt x="81" y="138"/>
                        </a:lnTo>
                        <a:lnTo>
                          <a:pt x="1019" y="9"/>
                        </a:lnTo>
                        <a:lnTo>
                          <a:pt x="941" y="0"/>
                        </a:lnTo>
                        <a:lnTo>
                          <a:pt x="0" y="125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725" name="Freeform 933"/>
                  <p:cNvSpPr>
                    <a:spLocks/>
                  </p:cNvSpPr>
                  <p:nvPr/>
                </p:nvSpPr>
                <p:spPr bwMode="auto">
                  <a:xfrm>
                    <a:off x="1369" y="2670"/>
                    <a:ext cx="80" cy="167"/>
                  </a:xfrm>
                  <a:custGeom>
                    <a:avLst/>
                    <a:gdLst>
                      <a:gd name="T0" fmla="*/ 0 w 98"/>
                      <a:gd name="T1" fmla="*/ 0 h 195"/>
                      <a:gd name="T2" fmla="*/ 11 w 98"/>
                      <a:gd name="T3" fmla="*/ 3 h 195"/>
                      <a:gd name="T4" fmla="*/ 11 w 98"/>
                      <a:gd name="T5" fmla="*/ 5 h 195"/>
                      <a:gd name="T6" fmla="*/ 5 w 98"/>
                      <a:gd name="T7" fmla="*/ 3 h 195"/>
                      <a:gd name="T8" fmla="*/ 5 w 98"/>
                      <a:gd name="T9" fmla="*/ 33 h 195"/>
                      <a:gd name="T10" fmla="*/ 11 w 98"/>
                      <a:gd name="T11" fmla="*/ 33 h 195"/>
                      <a:gd name="T12" fmla="*/ 11 w 98"/>
                      <a:gd name="T13" fmla="*/ 35 h 195"/>
                      <a:gd name="T14" fmla="*/ 0 w 98"/>
                      <a:gd name="T15" fmla="*/ 33 h 195"/>
                      <a:gd name="T16" fmla="*/ 0 w 98"/>
                      <a:gd name="T17" fmla="*/ 30 h 195"/>
                      <a:gd name="T18" fmla="*/ 5 w 98"/>
                      <a:gd name="T19" fmla="*/ 33 h 195"/>
                      <a:gd name="T20" fmla="*/ 5 w 98"/>
                      <a:gd name="T21" fmla="*/ 3 h 195"/>
                      <a:gd name="T22" fmla="*/ 0 w 98"/>
                      <a:gd name="T23" fmla="*/ 3 h 195"/>
                      <a:gd name="T24" fmla="*/ 0 w 98"/>
                      <a:gd name="T25" fmla="*/ 0 h 19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98"/>
                      <a:gd name="T40" fmla="*/ 0 h 195"/>
                      <a:gd name="T41" fmla="*/ 98 w 98"/>
                      <a:gd name="T42" fmla="*/ 195 h 19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98" h="195">
                        <a:moveTo>
                          <a:pt x="0" y="0"/>
                        </a:moveTo>
                        <a:lnTo>
                          <a:pt x="98" y="16"/>
                        </a:lnTo>
                        <a:lnTo>
                          <a:pt x="98" y="28"/>
                        </a:lnTo>
                        <a:lnTo>
                          <a:pt x="48" y="19"/>
                        </a:lnTo>
                        <a:lnTo>
                          <a:pt x="48" y="175"/>
                        </a:lnTo>
                        <a:lnTo>
                          <a:pt x="98" y="184"/>
                        </a:lnTo>
                        <a:lnTo>
                          <a:pt x="98" y="195"/>
                        </a:lnTo>
                        <a:lnTo>
                          <a:pt x="0" y="177"/>
                        </a:lnTo>
                        <a:lnTo>
                          <a:pt x="0" y="166"/>
                        </a:lnTo>
                        <a:lnTo>
                          <a:pt x="41" y="174"/>
                        </a:lnTo>
                        <a:lnTo>
                          <a:pt x="41" y="18"/>
                        </a:lnTo>
                        <a:lnTo>
                          <a:pt x="0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1242" name="Group 934"/>
                <p:cNvGrpSpPr>
                  <a:grpSpLocks/>
                </p:cNvGrpSpPr>
                <p:nvPr/>
              </p:nvGrpSpPr>
              <p:grpSpPr bwMode="auto">
                <a:xfrm>
                  <a:off x="2312" y="2581"/>
                  <a:ext cx="58" cy="74"/>
                  <a:chOff x="2633" y="2614"/>
                  <a:chExt cx="61" cy="80"/>
                </a:xfrm>
              </p:grpSpPr>
              <p:grpSp>
                <p:nvGrpSpPr>
                  <p:cNvPr id="11251" name="Group 935"/>
                  <p:cNvGrpSpPr>
                    <a:grpSpLocks/>
                  </p:cNvGrpSpPr>
                  <p:nvPr/>
                </p:nvGrpSpPr>
                <p:grpSpPr bwMode="auto">
                  <a:xfrm>
                    <a:off x="2633" y="2614"/>
                    <a:ext cx="61" cy="80"/>
                    <a:chOff x="2569" y="2980"/>
                    <a:chExt cx="50" cy="76"/>
                  </a:xfrm>
                </p:grpSpPr>
                <p:sp>
                  <p:nvSpPr>
                    <p:cNvPr id="10718" name="Freeform 936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719" name="Freeform 937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252" name="Group 938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6" cy="50"/>
                    <a:chOff x="2649" y="2633"/>
                    <a:chExt cx="16" cy="50"/>
                  </a:xfrm>
                </p:grpSpPr>
                <p:grpSp>
                  <p:nvGrpSpPr>
                    <p:cNvPr id="11253" name="Group 9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0716" name="Oval 940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717" name="Oval 941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254" name="Group 9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0714" name="Oval 94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715" name="Oval 944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255" name="Group 9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0712" name="Oval 94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713" name="Oval 947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1270" name="Group 948"/>
                <p:cNvGrpSpPr>
                  <a:grpSpLocks/>
                </p:cNvGrpSpPr>
                <p:nvPr/>
              </p:nvGrpSpPr>
              <p:grpSpPr bwMode="auto">
                <a:xfrm>
                  <a:off x="1378" y="2702"/>
                  <a:ext cx="64" cy="85"/>
                  <a:chOff x="1714" y="2755"/>
                  <a:chExt cx="70" cy="92"/>
                </a:xfrm>
              </p:grpSpPr>
              <p:grpSp>
                <p:nvGrpSpPr>
                  <p:cNvPr id="11271" name="Group 949"/>
                  <p:cNvGrpSpPr>
                    <a:grpSpLocks/>
                  </p:cNvGrpSpPr>
                  <p:nvPr/>
                </p:nvGrpSpPr>
                <p:grpSpPr bwMode="auto">
                  <a:xfrm>
                    <a:off x="1714" y="2755"/>
                    <a:ext cx="70" cy="92"/>
                    <a:chOff x="2569" y="2980"/>
                    <a:chExt cx="50" cy="76"/>
                  </a:xfrm>
                </p:grpSpPr>
                <p:sp>
                  <p:nvSpPr>
                    <p:cNvPr id="10705" name="Freeform 950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706" name="Freeform 951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272" name="Group 952"/>
                  <p:cNvGrpSpPr>
                    <a:grpSpLocks/>
                  </p:cNvGrpSpPr>
                  <p:nvPr/>
                </p:nvGrpSpPr>
                <p:grpSpPr bwMode="auto">
                  <a:xfrm>
                    <a:off x="1758" y="2771"/>
                    <a:ext cx="19" cy="57"/>
                    <a:chOff x="2649" y="2633"/>
                    <a:chExt cx="16" cy="50"/>
                  </a:xfrm>
                </p:grpSpPr>
                <p:grpSp>
                  <p:nvGrpSpPr>
                    <p:cNvPr id="11273" name="Group 9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0703" name="Oval 954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704" name="Oval 955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274" name="Group 9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0701" name="Oval 957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702" name="Oval 958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275" name="Group 9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0699" name="Oval 960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700" name="Oval 961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</p:grpSp>
          <p:grpSp>
            <p:nvGrpSpPr>
              <p:cNvPr id="11276" name="Group 962"/>
              <p:cNvGrpSpPr>
                <a:grpSpLocks/>
              </p:cNvGrpSpPr>
              <p:nvPr/>
            </p:nvGrpSpPr>
            <p:grpSpPr bwMode="auto">
              <a:xfrm>
                <a:off x="1710" y="2586"/>
                <a:ext cx="1014" cy="321"/>
                <a:chOff x="1710" y="2586"/>
                <a:chExt cx="1014" cy="321"/>
              </a:xfrm>
            </p:grpSpPr>
            <p:grpSp>
              <p:nvGrpSpPr>
                <p:cNvPr id="11277" name="Group 963"/>
                <p:cNvGrpSpPr>
                  <a:grpSpLocks/>
                </p:cNvGrpSpPr>
                <p:nvPr/>
              </p:nvGrpSpPr>
              <p:grpSpPr bwMode="auto">
                <a:xfrm>
                  <a:off x="1710" y="2586"/>
                  <a:ext cx="1014" cy="321"/>
                  <a:chOff x="1710" y="2586"/>
                  <a:chExt cx="1014" cy="321"/>
                </a:xfrm>
              </p:grpSpPr>
              <p:sp>
                <p:nvSpPr>
                  <p:cNvPr id="10685" name="Freeform 964"/>
                  <p:cNvSpPr>
                    <a:spLocks/>
                  </p:cNvSpPr>
                  <p:nvPr/>
                </p:nvSpPr>
                <p:spPr bwMode="auto">
                  <a:xfrm>
                    <a:off x="1803" y="2730"/>
                    <a:ext cx="913" cy="177"/>
                  </a:xfrm>
                  <a:custGeom>
                    <a:avLst/>
                    <a:gdLst>
                      <a:gd name="T0" fmla="*/ 0 w 913"/>
                      <a:gd name="T1" fmla="*/ 166 h 177"/>
                      <a:gd name="T2" fmla="*/ 0 w 913"/>
                      <a:gd name="T3" fmla="*/ 177 h 177"/>
                      <a:gd name="T4" fmla="*/ 913 w 913"/>
                      <a:gd name="T5" fmla="*/ 9 h 177"/>
                      <a:gd name="T6" fmla="*/ 913 w 913"/>
                      <a:gd name="T7" fmla="*/ 0 h 17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13"/>
                      <a:gd name="T13" fmla="*/ 0 h 177"/>
                      <a:gd name="T14" fmla="*/ 913 w 913"/>
                      <a:gd name="T15" fmla="*/ 177 h 17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13" h="177">
                        <a:moveTo>
                          <a:pt x="0" y="166"/>
                        </a:moveTo>
                        <a:lnTo>
                          <a:pt x="0" y="177"/>
                        </a:lnTo>
                        <a:lnTo>
                          <a:pt x="913" y="9"/>
                        </a:lnTo>
                        <a:lnTo>
                          <a:pt x="913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686" name="Freeform 965"/>
                  <p:cNvSpPr>
                    <a:spLocks/>
                  </p:cNvSpPr>
                  <p:nvPr/>
                </p:nvSpPr>
                <p:spPr bwMode="auto">
                  <a:xfrm>
                    <a:off x="1711" y="2720"/>
                    <a:ext cx="1006" cy="176"/>
                  </a:xfrm>
                  <a:custGeom>
                    <a:avLst/>
                    <a:gdLst>
                      <a:gd name="T0" fmla="*/ 0 w 1006"/>
                      <a:gd name="T1" fmla="*/ 160 h 176"/>
                      <a:gd name="T2" fmla="*/ 93 w 1006"/>
                      <a:gd name="T3" fmla="*/ 176 h 176"/>
                      <a:gd name="T4" fmla="*/ 1006 w 1006"/>
                      <a:gd name="T5" fmla="*/ 12 h 176"/>
                      <a:gd name="T6" fmla="*/ 937 w 1006"/>
                      <a:gd name="T7" fmla="*/ 0 h 176"/>
                      <a:gd name="T8" fmla="*/ 0 w 1006"/>
                      <a:gd name="T9" fmla="*/ 160 h 17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06"/>
                      <a:gd name="T16" fmla="*/ 0 h 176"/>
                      <a:gd name="T17" fmla="*/ 1006 w 1006"/>
                      <a:gd name="T18" fmla="*/ 176 h 17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06" h="176">
                        <a:moveTo>
                          <a:pt x="0" y="160"/>
                        </a:moveTo>
                        <a:lnTo>
                          <a:pt x="93" y="176"/>
                        </a:lnTo>
                        <a:lnTo>
                          <a:pt x="1006" y="12"/>
                        </a:lnTo>
                        <a:lnTo>
                          <a:pt x="937" y="0"/>
                        </a:lnTo>
                        <a:lnTo>
                          <a:pt x="0" y="16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687" name="Freeform 966"/>
                  <p:cNvSpPr>
                    <a:spLocks/>
                  </p:cNvSpPr>
                  <p:nvPr/>
                </p:nvSpPr>
                <p:spPr bwMode="auto">
                  <a:xfrm>
                    <a:off x="1755" y="2601"/>
                    <a:ext cx="921" cy="287"/>
                  </a:xfrm>
                  <a:custGeom>
                    <a:avLst/>
                    <a:gdLst>
                      <a:gd name="T0" fmla="*/ 0 w 921"/>
                      <a:gd name="T1" fmla="*/ 143 h 287"/>
                      <a:gd name="T2" fmla="*/ 0 w 921"/>
                      <a:gd name="T3" fmla="*/ 287 h 287"/>
                      <a:gd name="T4" fmla="*/ 921 w 921"/>
                      <a:gd name="T5" fmla="*/ 126 h 287"/>
                      <a:gd name="T6" fmla="*/ 921 w 921"/>
                      <a:gd name="T7" fmla="*/ 0 h 287"/>
                      <a:gd name="T8" fmla="*/ 0 w 921"/>
                      <a:gd name="T9" fmla="*/ 143 h 28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21"/>
                      <a:gd name="T16" fmla="*/ 0 h 287"/>
                      <a:gd name="T17" fmla="*/ 921 w 921"/>
                      <a:gd name="T18" fmla="*/ 287 h 28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21" h="287">
                        <a:moveTo>
                          <a:pt x="0" y="143"/>
                        </a:moveTo>
                        <a:lnTo>
                          <a:pt x="0" y="287"/>
                        </a:lnTo>
                        <a:lnTo>
                          <a:pt x="921" y="126"/>
                        </a:lnTo>
                        <a:lnTo>
                          <a:pt x="921" y="0"/>
                        </a:lnTo>
                        <a:lnTo>
                          <a:pt x="0" y="143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688" name="Freeform 967"/>
                  <p:cNvSpPr>
                    <a:spLocks/>
                  </p:cNvSpPr>
                  <p:nvPr/>
                </p:nvSpPr>
                <p:spPr bwMode="auto">
                  <a:xfrm>
                    <a:off x="1805" y="2597"/>
                    <a:ext cx="915" cy="154"/>
                  </a:xfrm>
                  <a:custGeom>
                    <a:avLst/>
                    <a:gdLst>
                      <a:gd name="T0" fmla="*/ 0 w 915"/>
                      <a:gd name="T1" fmla="*/ 141 h 154"/>
                      <a:gd name="T2" fmla="*/ 0 w 915"/>
                      <a:gd name="T3" fmla="*/ 154 h 154"/>
                      <a:gd name="T4" fmla="*/ 915 w 915"/>
                      <a:gd name="T5" fmla="*/ 12 h 154"/>
                      <a:gd name="T6" fmla="*/ 915 w 915"/>
                      <a:gd name="T7" fmla="*/ 0 h 15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15"/>
                      <a:gd name="T13" fmla="*/ 0 h 154"/>
                      <a:gd name="T14" fmla="*/ 915 w 915"/>
                      <a:gd name="T15" fmla="*/ 154 h 15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15" h="154">
                        <a:moveTo>
                          <a:pt x="0" y="141"/>
                        </a:moveTo>
                        <a:lnTo>
                          <a:pt x="0" y="154"/>
                        </a:lnTo>
                        <a:lnTo>
                          <a:pt x="915" y="12"/>
                        </a:lnTo>
                        <a:lnTo>
                          <a:pt x="915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689" name="Freeform 968"/>
                  <p:cNvSpPr>
                    <a:spLocks/>
                  </p:cNvSpPr>
                  <p:nvPr/>
                </p:nvSpPr>
                <p:spPr bwMode="auto">
                  <a:xfrm>
                    <a:off x="1710" y="2586"/>
                    <a:ext cx="1014" cy="155"/>
                  </a:xfrm>
                  <a:custGeom>
                    <a:avLst/>
                    <a:gdLst>
                      <a:gd name="T0" fmla="*/ 0 w 1014"/>
                      <a:gd name="T1" fmla="*/ 137 h 155"/>
                      <a:gd name="T2" fmla="*/ 95 w 1014"/>
                      <a:gd name="T3" fmla="*/ 155 h 155"/>
                      <a:gd name="T4" fmla="*/ 1014 w 1014"/>
                      <a:gd name="T5" fmla="*/ 8 h 155"/>
                      <a:gd name="T6" fmla="*/ 929 w 1014"/>
                      <a:gd name="T7" fmla="*/ 0 h 155"/>
                      <a:gd name="T8" fmla="*/ 0 w 1014"/>
                      <a:gd name="T9" fmla="*/ 137 h 15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14"/>
                      <a:gd name="T16" fmla="*/ 0 h 155"/>
                      <a:gd name="T17" fmla="*/ 1014 w 1014"/>
                      <a:gd name="T18" fmla="*/ 155 h 15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14" h="155">
                        <a:moveTo>
                          <a:pt x="0" y="137"/>
                        </a:moveTo>
                        <a:lnTo>
                          <a:pt x="95" y="155"/>
                        </a:lnTo>
                        <a:lnTo>
                          <a:pt x="1014" y="8"/>
                        </a:lnTo>
                        <a:lnTo>
                          <a:pt x="929" y="0"/>
                        </a:lnTo>
                        <a:lnTo>
                          <a:pt x="0" y="137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690" name="Freeform 969"/>
                  <p:cNvSpPr>
                    <a:spLocks/>
                  </p:cNvSpPr>
                  <p:nvPr/>
                </p:nvSpPr>
                <p:spPr bwMode="auto">
                  <a:xfrm>
                    <a:off x="1711" y="2725"/>
                    <a:ext cx="90" cy="181"/>
                  </a:xfrm>
                  <a:custGeom>
                    <a:avLst/>
                    <a:gdLst>
                      <a:gd name="T0" fmla="*/ 0 w 98"/>
                      <a:gd name="T1" fmla="*/ 0 h 195"/>
                      <a:gd name="T2" fmla="*/ 39 w 98"/>
                      <a:gd name="T3" fmla="*/ 6 h 195"/>
                      <a:gd name="T4" fmla="*/ 39 w 98"/>
                      <a:gd name="T5" fmla="*/ 13 h 195"/>
                      <a:gd name="T6" fmla="*/ 18 w 98"/>
                      <a:gd name="T7" fmla="*/ 8 h 195"/>
                      <a:gd name="T8" fmla="*/ 18 w 98"/>
                      <a:gd name="T9" fmla="*/ 77 h 195"/>
                      <a:gd name="T10" fmla="*/ 39 w 98"/>
                      <a:gd name="T11" fmla="*/ 82 h 195"/>
                      <a:gd name="T12" fmla="*/ 39 w 98"/>
                      <a:gd name="T13" fmla="*/ 86 h 195"/>
                      <a:gd name="T14" fmla="*/ 0 w 98"/>
                      <a:gd name="T15" fmla="*/ 78 h 195"/>
                      <a:gd name="T16" fmla="*/ 0 w 98"/>
                      <a:gd name="T17" fmla="*/ 72 h 195"/>
                      <a:gd name="T18" fmla="*/ 16 w 98"/>
                      <a:gd name="T19" fmla="*/ 77 h 195"/>
                      <a:gd name="T20" fmla="*/ 16 w 98"/>
                      <a:gd name="T21" fmla="*/ 7 h 195"/>
                      <a:gd name="T22" fmla="*/ 0 w 98"/>
                      <a:gd name="T23" fmla="*/ 6 h 195"/>
                      <a:gd name="T24" fmla="*/ 0 w 98"/>
                      <a:gd name="T25" fmla="*/ 0 h 19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98"/>
                      <a:gd name="T40" fmla="*/ 0 h 195"/>
                      <a:gd name="T41" fmla="*/ 98 w 98"/>
                      <a:gd name="T42" fmla="*/ 195 h 19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98" h="195">
                        <a:moveTo>
                          <a:pt x="0" y="0"/>
                        </a:moveTo>
                        <a:lnTo>
                          <a:pt x="98" y="16"/>
                        </a:lnTo>
                        <a:lnTo>
                          <a:pt x="98" y="28"/>
                        </a:lnTo>
                        <a:lnTo>
                          <a:pt x="48" y="19"/>
                        </a:lnTo>
                        <a:lnTo>
                          <a:pt x="48" y="175"/>
                        </a:lnTo>
                        <a:lnTo>
                          <a:pt x="98" y="184"/>
                        </a:lnTo>
                        <a:lnTo>
                          <a:pt x="98" y="195"/>
                        </a:lnTo>
                        <a:lnTo>
                          <a:pt x="0" y="177"/>
                        </a:lnTo>
                        <a:lnTo>
                          <a:pt x="0" y="166"/>
                        </a:lnTo>
                        <a:lnTo>
                          <a:pt x="41" y="174"/>
                        </a:lnTo>
                        <a:lnTo>
                          <a:pt x="41" y="18"/>
                        </a:lnTo>
                        <a:lnTo>
                          <a:pt x="0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1286" name="Group 970"/>
                <p:cNvGrpSpPr>
                  <a:grpSpLocks/>
                </p:cNvGrpSpPr>
                <p:nvPr/>
              </p:nvGrpSpPr>
              <p:grpSpPr bwMode="auto">
                <a:xfrm>
                  <a:off x="2639" y="2626"/>
                  <a:ext cx="61" cy="80"/>
                  <a:chOff x="2633" y="2614"/>
                  <a:chExt cx="61" cy="80"/>
                </a:xfrm>
              </p:grpSpPr>
              <p:grpSp>
                <p:nvGrpSpPr>
                  <p:cNvPr id="11287" name="Group 971"/>
                  <p:cNvGrpSpPr>
                    <a:grpSpLocks/>
                  </p:cNvGrpSpPr>
                  <p:nvPr/>
                </p:nvGrpSpPr>
                <p:grpSpPr bwMode="auto">
                  <a:xfrm>
                    <a:off x="2633" y="2614"/>
                    <a:ext cx="61" cy="80"/>
                    <a:chOff x="2569" y="2980"/>
                    <a:chExt cx="50" cy="76"/>
                  </a:xfrm>
                </p:grpSpPr>
                <p:sp>
                  <p:nvSpPr>
                    <p:cNvPr id="10683" name="Freeform 972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684" name="Freeform 973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288" name="Group 974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6" cy="50"/>
                    <a:chOff x="2649" y="2633"/>
                    <a:chExt cx="16" cy="50"/>
                  </a:xfrm>
                </p:grpSpPr>
                <p:grpSp>
                  <p:nvGrpSpPr>
                    <p:cNvPr id="11289" name="Group 97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0681" name="Oval 97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682" name="Oval 977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290" name="Group 9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0679" name="Oval 97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680" name="Oval 980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305" name="Group 9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0677" name="Oval 98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678" name="Oval 98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1306" name="Group 984"/>
                <p:cNvGrpSpPr>
                  <a:grpSpLocks/>
                </p:cNvGrpSpPr>
                <p:nvPr/>
              </p:nvGrpSpPr>
              <p:grpSpPr bwMode="auto">
                <a:xfrm>
                  <a:off x="1722" y="2755"/>
                  <a:ext cx="70" cy="92"/>
                  <a:chOff x="1714" y="2755"/>
                  <a:chExt cx="70" cy="92"/>
                </a:xfrm>
              </p:grpSpPr>
              <p:grpSp>
                <p:nvGrpSpPr>
                  <p:cNvPr id="11313" name="Group 985"/>
                  <p:cNvGrpSpPr>
                    <a:grpSpLocks/>
                  </p:cNvGrpSpPr>
                  <p:nvPr/>
                </p:nvGrpSpPr>
                <p:grpSpPr bwMode="auto">
                  <a:xfrm>
                    <a:off x="1714" y="2755"/>
                    <a:ext cx="70" cy="92"/>
                    <a:chOff x="2569" y="2980"/>
                    <a:chExt cx="50" cy="76"/>
                  </a:xfrm>
                </p:grpSpPr>
                <p:sp>
                  <p:nvSpPr>
                    <p:cNvPr id="10670" name="Freeform 986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671" name="Freeform 987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314" name="Group 988"/>
                  <p:cNvGrpSpPr>
                    <a:grpSpLocks/>
                  </p:cNvGrpSpPr>
                  <p:nvPr/>
                </p:nvGrpSpPr>
                <p:grpSpPr bwMode="auto">
                  <a:xfrm>
                    <a:off x="1758" y="2771"/>
                    <a:ext cx="19" cy="57"/>
                    <a:chOff x="2649" y="2633"/>
                    <a:chExt cx="16" cy="50"/>
                  </a:xfrm>
                </p:grpSpPr>
                <p:grpSp>
                  <p:nvGrpSpPr>
                    <p:cNvPr id="11327" name="Group 98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0668" name="Oval 990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669" name="Oval 991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328" name="Group 9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0666" name="Oval 99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667" name="Oval 994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329" name="Group 9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0664" name="Oval 99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665" name="Oval 997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</p:grpSp>
          <p:grpSp>
            <p:nvGrpSpPr>
              <p:cNvPr id="11330" name="Group 998"/>
              <p:cNvGrpSpPr>
                <a:grpSpLocks/>
              </p:cNvGrpSpPr>
              <p:nvPr/>
            </p:nvGrpSpPr>
            <p:grpSpPr bwMode="auto">
              <a:xfrm>
                <a:off x="3110" y="2655"/>
                <a:ext cx="71" cy="192"/>
                <a:chOff x="3110" y="2655"/>
                <a:chExt cx="71" cy="192"/>
              </a:xfrm>
            </p:grpSpPr>
            <p:sp>
              <p:nvSpPr>
                <p:cNvPr id="10654" name="Freeform 999"/>
                <p:cNvSpPr>
                  <a:spLocks/>
                </p:cNvSpPr>
                <p:nvPr/>
              </p:nvSpPr>
              <p:spPr bwMode="auto">
                <a:xfrm>
                  <a:off x="3110" y="2655"/>
                  <a:ext cx="50" cy="188"/>
                </a:xfrm>
                <a:custGeom>
                  <a:avLst/>
                  <a:gdLst>
                    <a:gd name="T0" fmla="*/ 45 w 50"/>
                    <a:gd name="T1" fmla="*/ 2 h 188"/>
                    <a:gd name="T2" fmla="*/ 38 w 50"/>
                    <a:gd name="T3" fmla="*/ 0 h 188"/>
                    <a:gd name="T4" fmla="*/ 36 w 50"/>
                    <a:gd name="T5" fmla="*/ 24 h 188"/>
                    <a:gd name="T6" fmla="*/ 0 w 50"/>
                    <a:gd name="T7" fmla="*/ 33 h 188"/>
                    <a:gd name="T8" fmla="*/ 0 w 50"/>
                    <a:gd name="T9" fmla="*/ 113 h 188"/>
                    <a:gd name="T10" fmla="*/ 9 w 50"/>
                    <a:gd name="T11" fmla="*/ 116 h 188"/>
                    <a:gd name="T12" fmla="*/ 30 w 50"/>
                    <a:gd name="T13" fmla="*/ 113 h 188"/>
                    <a:gd name="T14" fmla="*/ 42 w 50"/>
                    <a:gd name="T15" fmla="*/ 125 h 188"/>
                    <a:gd name="T16" fmla="*/ 41 w 50"/>
                    <a:gd name="T17" fmla="*/ 186 h 188"/>
                    <a:gd name="T18" fmla="*/ 50 w 50"/>
                    <a:gd name="T19" fmla="*/ 188 h 18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0"/>
                    <a:gd name="T31" fmla="*/ 0 h 188"/>
                    <a:gd name="T32" fmla="*/ 50 w 50"/>
                    <a:gd name="T33" fmla="*/ 188 h 18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0" h="188">
                      <a:moveTo>
                        <a:pt x="45" y="2"/>
                      </a:moveTo>
                      <a:lnTo>
                        <a:pt x="38" y="0"/>
                      </a:lnTo>
                      <a:lnTo>
                        <a:pt x="36" y="24"/>
                      </a:lnTo>
                      <a:lnTo>
                        <a:pt x="0" y="33"/>
                      </a:lnTo>
                      <a:lnTo>
                        <a:pt x="0" y="113"/>
                      </a:lnTo>
                      <a:lnTo>
                        <a:pt x="9" y="116"/>
                      </a:lnTo>
                      <a:lnTo>
                        <a:pt x="30" y="113"/>
                      </a:lnTo>
                      <a:lnTo>
                        <a:pt x="42" y="125"/>
                      </a:lnTo>
                      <a:lnTo>
                        <a:pt x="41" y="186"/>
                      </a:lnTo>
                      <a:lnTo>
                        <a:pt x="50" y="188"/>
                      </a:lnTo>
                    </a:path>
                  </a:pathLst>
                </a:cu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55" name="Freeform 1000"/>
                <p:cNvSpPr>
                  <a:spLocks/>
                </p:cNvSpPr>
                <p:nvPr/>
              </p:nvSpPr>
              <p:spPr bwMode="auto">
                <a:xfrm>
                  <a:off x="3116" y="2655"/>
                  <a:ext cx="65" cy="192"/>
                </a:xfrm>
                <a:custGeom>
                  <a:avLst/>
                  <a:gdLst>
                    <a:gd name="T0" fmla="*/ 65 w 65"/>
                    <a:gd name="T1" fmla="*/ 5 h 192"/>
                    <a:gd name="T2" fmla="*/ 65 w 65"/>
                    <a:gd name="T3" fmla="*/ 188 h 192"/>
                    <a:gd name="T4" fmla="*/ 42 w 65"/>
                    <a:gd name="T5" fmla="*/ 192 h 192"/>
                    <a:gd name="T6" fmla="*/ 42 w 65"/>
                    <a:gd name="T7" fmla="*/ 125 h 192"/>
                    <a:gd name="T8" fmla="*/ 34 w 65"/>
                    <a:gd name="T9" fmla="*/ 113 h 192"/>
                    <a:gd name="T10" fmla="*/ 0 w 65"/>
                    <a:gd name="T11" fmla="*/ 120 h 192"/>
                    <a:gd name="T12" fmla="*/ 0 w 65"/>
                    <a:gd name="T13" fmla="*/ 32 h 192"/>
                    <a:gd name="T14" fmla="*/ 36 w 65"/>
                    <a:gd name="T15" fmla="*/ 24 h 192"/>
                    <a:gd name="T16" fmla="*/ 38 w 65"/>
                    <a:gd name="T17" fmla="*/ 0 h 192"/>
                    <a:gd name="T18" fmla="*/ 65 w 65"/>
                    <a:gd name="T19" fmla="*/ 5 h 19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5"/>
                    <a:gd name="T31" fmla="*/ 0 h 192"/>
                    <a:gd name="T32" fmla="*/ 65 w 65"/>
                    <a:gd name="T33" fmla="*/ 192 h 19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5" h="192">
                      <a:moveTo>
                        <a:pt x="65" y="5"/>
                      </a:moveTo>
                      <a:lnTo>
                        <a:pt x="65" y="188"/>
                      </a:lnTo>
                      <a:lnTo>
                        <a:pt x="42" y="192"/>
                      </a:lnTo>
                      <a:lnTo>
                        <a:pt x="42" y="125"/>
                      </a:lnTo>
                      <a:lnTo>
                        <a:pt x="34" y="113"/>
                      </a:lnTo>
                      <a:lnTo>
                        <a:pt x="0" y="120"/>
                      </a:lnTo>
                      <a:lnTo>
                        <a:pt x="0" y="32"/>
                      </a:lnTo>
                      <a:lnTo>
                        <a:pt x="36" y="24"/>
                      </a:lnTo>
                      <a:lnTo>
                        <a:pt x="38" y="0"/>
                      </a:lnTo>
                      <a:lnTo>
                        <a:pt x="65" y="5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C0C0C0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1331" name="Group 1001"/>
              <p:cNvGrpSpPr>
                <a:grpSpLocks/>
              </p:cNvGrpSpPr>
              <p:nvPr/>
            </p:nvGrpSpPr>
            <p:grpSpPr bwMode="auto">
              <a:xfrm>
                <a:off x="2167" y="2642"/>
                <a:ext cx="1025" cy="355"/>
                <a:chOff x="2167" y="2642"/>
                <a:chExt cx="1025" cy="355"/>
              </a:xfrm>
            </p:grpSpPr>
            <p:grpSp>
              <p:nvGrpSpPr>
                <p:cNvPr id="11332" name="Group 1002"/>
                <p:cNvGrpSpPr>
                  <a:grpSpLocks/>
                </p:cNvGrpSpPr>
                <p:nvPr/>
              </p:nvGrpSpPr>
              <p:grpSpPr bwMode="auto">
                <a:xfrm>
                  <a:off x="2167" y="2642"/>
                  <a:ext cx="1025" cy="355"/>
                  <a:chOff x="2167" y="2642"/>
                  <a:chExt cx="1025" cy="355"/>
                </a:xfrm>
              </p:grpSpPr>
              <p:sp>
                <p:nvSpPr>
                  <p:cNvPr id="10648" name="Freeform 1003"/>
                  <p:cNvSpPr>
                    <a:spLocks/>
                  </p:cNvSpPr>
                  <p:nvPr/>
                </p:nvSpPr>
                <p:spPr bwMode="auto">
                  <a:xfrm>
                    <a:off x="2266" y="2795"/>
                    <a:ext cx="926" cy="202"/>
                  </a:xfrm>
                  <a:custGeom>
                    <a:avLst/>
                    <a:gdLst>
                      <a:gd name="T0" fmla="*/ 0 w 926"/>
                      <a:gd name="T1" fmla="*/ 190 h 202"/>
                      <a:gd name="T2" fmla="*/ 0 w 926"/>
                      <a:gd name="T3" fmla="*/ 202 h 202"/>
                      <a:gd name="T4" fmla="*/ 926 w 926"/>
                      <a:gd name="T5" fmla="*/ 10 h 202"/>
                      <a:gd name="T6" fmla="*/ 926 w 926"/>
                      <a:gd name="T7" fmla="*/ 0 h 20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26"/>
                      <a:gd name="T13" fmla="*/ 0 h 202"/>
                      <a:gd name="T14" fmla="*/ 926 w 926"/>
                      <a:gd name="T15" fmla="*/ 202 h 20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26" h="202">
                        <a:moveTo>
                          <a:pt x="0" y="190"/>
                        </a:moveTo>
                        <a:lnTo>
                          <a:pt x="0" y="202"/>
                        </a:lnTo>
                        <a:lnTo>
                          <a:pt x="926" y="10"/>
                        </a:lnTo>
                        <a:lnTo>
                          <a:pt x="926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649" name="Freeform 1004"/>
                  <p:cNvSpPr>
                    <a:spLocks/>
                  </p:cNvSpPr>
                  <p:nvPr/>
                </p:nvSpPr>
                <p:spPr bwMode="auto">
                  <a:xfrm>
                    <a:off x="2170" y="2783"/>
                    <a:ext cx="1019" cy="202"/>
                  </a:xfrm>
                  <a:custGeom>
                    <a:avLst/>
                    <a:gdLst>
                      <a:gd name="T0" fmla="*/ 0 w 1019"/>
                      <a:gd name="T1" fmla="*/ 184 h 202"/>
                      <a:gd name="T2" fmla="*/ 95 w 1019"/>
                      <a:gd name="T3" fmla="*/ 202 h 202"/>
                      <a:gd name="T4" fmla="*/ 1019 w 1019"/>
                      <a:gd name="T5" fmla="*/ 12 h 202"/>
                      <a:gd name="T6" fmla="*/ 915 w 1019"/>
                      <a:gd name="T7" fmla="*/ 0 h 202"/>
                      <a:gd name="T8" fmla="*/ 0 w 1019"/>
                      <a:gd name="T9" fmla="*/ 184 h 2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19"/>
                      <a:gd name="T16" fmla="*/ 0 h 202"/>
                      <a:gd name="T17" fmla="*/ 1019 w 1019"/>
                      <a:gd name="T18" fmla="*/ 202 h 20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19" h="202">
                        <a:moveTo>
                          <a:pt x="0" y="184"/>
                        </a:moveTo>
                        <a:lnTo>
                          <a:pt x="95" y="202"/>
                        </a:lnTo>
                        <a:lnTo>
                          <a:pt x="1019" y="12"/>
                        </a:lnTo>
                        <a:lnTo>
                          <a:pt x="915" y="0"/>
                        </a:lnTo>
                        <a:lnTo>
                          <a:pt x="0" y="184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650" name="Freeform 1005"/>
                  <p:cNvSpPr>
                    <a:spLocks/>
                  </p:cNvSpPr>
                  <p:nvPr/>
                </p:nvSpPr>
                <p:spPr bwMode="auto">
                  <a:xfrm>
                    <a:off x="2215" y="2654"/>
                    <a:ext cx="923" cy="322"/>
                  </a:xfrm>
                  <a:custGeom>
                    <a:avLst/>
                    <a:gdLst>
                      <a:gd name="T0" fmla="*/ 0 w 923"/>
                      <a:gd name="T1" fmla="*/ 166 h 322"/>
                      <a:gd name="T2" fmla="*/ 0 w 923"/>
                      <a:gd name="T3" fmla="*/ 322 h 322"/>
                      <a:gd name="T4" fmla="*/ 923 w 923"/>
                      <a:gd name="T5" fmla="*/ 135 h 322"/>
                      <a:gd name="T6" fmla="*/ 923 w 923"/>
                      <a:gd name="T7" fmla="*/ 0 h 322"/>
                      <a:gd name="T8" fmla="*/ 0 w 923"/>
                      <a:gd name="T9" fmla="*/ 166 h 32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23"/>
                      <a:gd name="T16" fmla="*/ 0 h 322"/>
                      <a:gd name="T17" fmla="*/ 923 w 923"/>
                      <a:gd name="T18" fmla="*/ 322 h 32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23" h="322">
                        <a:moveTo>
                          <a:pt x="0" y="166"/>
                        </a:moveTo>
                        <a:lnTo>
                          <a:pt x="0" y="322"/>
                        </a:lnTo>
                        <a:lnTo>
                          <a:pt x="923" y="135"/>
                        </a:lnTo>
                        <a:lnTo>
                          <a:pt x="923" y="0"/>
                        </a:lnTo>
                        <a:lnTo>
                          <a:pt x="0" y="16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651" name="Freeform 1006"/>
                  <p:cNvSpPr>
                    <a:spLocks/>
                  </p:cNvSpPr>
                  <p:nvPr/>
                </p:nvSpPr>
                <p:spPr bwMode="auto">
                  <a:xfrm>
                    <a:off x="2266" y="2654"/>
                    <a:ext cx="926" cy="175"/>
                  </a:xfrm>
                  <a:custGeom>
                    <a:avLst/>
                    <a:gdLst>
                      <a:gd name="T0" fmla="*/ 0 w 926"/>
                      <a:gd name="T1" fmla="*/ 163 h 175"/>
                      <a:gd name="T2" fmla="*/ 0 w 926"/>
                      <a:gd name="T3" fmla="*/ 175 h 175"/>
                      <a:gd name="T4" fmla="*/ 926 w 926"/>
                      <a:gd name="T5" fmla="*/ 10 h 175"/>
                      <a:gd name="T6" fmla="*/ 926 w 926"/>
                      <a:gd name="T7" fmla="*/ 0 h 17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26"/>
                      <a:gd name="T13" fmla="*/ 0 h 175"/>
                      <a:gd name="T14" fmla="*/ 926 w 926"/>
                      <a:gd name="T15" fmla="*/ 175 h 17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26" h="175">
                        <a:moveTo>
                          <a:pt x="0" y="163"/>
                        </a:moveTo>
                        <a:lnTo>
                          <a:pt x="0" y="175"/>
                        </a:lnTo>
                        <a:lnTo>
                          <a:pt x="926" y="10"/>
                        </a:lnTo>
                        <a:lnTo>
                          <a:pt x="926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652" name="Freeform 1007"/>
                  <p:cNvSpPr>
                    <a:spLocks/>
                  </p:cNvSpPr>
                  <p:nvPr/>
                </p:nvSpPr>
                <p:spPr bwMode="auto">
                  <a:xfrm>
                    <a:off x="2170" y="2642"/>
                    <a:ext cx="1022" cy="176"/>
                  </a:xfrm>
                  <a:custGeom>
                    <a:avLst/>
                    <a:gdLst>
                      <a:gd name="T0" fmla="*/ 0 w 1022"/>
                      <a:gd name="T1" fmla="*/ 158 h 176"/>
                      <a:gd name="T2" fmla="*/ 95 w 1022"/>
                      <a:gd name="T3" fmla="*/ 176 h 176"/>
                      <a:gd name="T4" fmla="*/ 1022 w 1022"/>
                      <a:gd name="T5" fmla="*/ 9 h 176"/>
                      <a:gd name="T6" fmla="*/ 927 w 1022"/>
                      <a:gd name="T7" fmla="*/ 0 h 176"/>
                      <a:gd name="T8" fmla="*/ 0 w 1022"/>
                      <a:gd name="T9" fmla="*/ 158 h 17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22"/>
                      <a:gd name="T16" fmla="*/ 0 h 176"/>
                      <a:gd name="T17" fmla="*/ 1022 w 1022"/>
                      <a:gd name="T18" fmla="*/ 176 h 17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22" h="176">
                        <a:moveTo>
                          <a:pt x="0" y="158"/>
                        </a:moveTo>
                        <a:lnTo>
                          <a:pt x="95" y="176"/>
                        </a:lnTo>
                        <a:lnTo>
                          <a:pt x="1022" y="9"/>
                        </a:lnTo>
                        <a:lnTo>
                          <a:pt x="927" y="0"/>
                        </a:lnTo>
                        <a:lnTo>
                          <a:pt x="0" y="158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653" name="Freeform 1008"/>
                  <p:cNvSpPr>
                    <a:spLocks/>
                  </p:cNvSpPr>
                  <p:nvPr/>
                </p:nvSpPr>
                <p:spPr bwMode="auto">
                  <a:xfrm>
                    <a:off x="2167" y="2801"/>
                    <a:ext cx="98" cy="195"/>
                  </a:xfrm>
                  <a:custGeom>
                    <a:avLst/>
                    <a:gdLst>
                      <a:gd name="T0" fmla="*/ 0 w 98"/>
                      <a:gd name="T1" fmla="*/ 0 h 195"/>
                      <a:gd name="T2" fmla="*/ 98 w 98"/>
                      <a:gd name="T3" fmla="*/ 16 h 195"/>
                      <a:gd name="T4" fmla="*/ 98 w 98"/>
                      <a:gd name="T5" fmla="*/ 28 h 195"/>
                      <a:gd name="T6" fmla="*/ 48 w 98"/>
                      <a:gd name="T7" fmla="*/ 19 h 195"/>
                      <a:gd name="T8" fmla="*/ 48 w 98"/>
                      <a:gd name="T9" fmla="*/ 175 h 195"/>
                      <a:gd name="T10" fmla="*/ 98 w 98"/>
                      <a:gd name="T11" fmla="*/ 184 h 195"/>
                      <a:gd name="T12" fmla="*/ 98 w 98"/>
                      <a:gd name="T13" fmla="*/ 195 h 195"/>
                      <a:gd name="T14" fmla="*/ 0 w 98"/>
                      <a:gd name="T15" fmla="*/ 177 h 195"/>
                      <a:gd name="T16" fmla="*/ 0 w 98"/>
                      <a:gd name="T17" fmla="*/ 166 h 195"/>
                      <a:gd name="T18" fmla="*/ 41 w 98"/>
                      <a:gd name="T19" fmla="*/ 174 h 195"/>
                      <a:gd name="T20" fmla="*/ 41 w 98"/>
                      <a:gd name="T21" fmla="*/ 18 h 195"/>
                      <a:gd name="T22" fmla="*/ 0 w 98"/>
                      <a:gd name="T23" fmla="*/ 12 h 195"/>
                      <a:gd name="T24" fmla="*/ 0 w 98"/>
                      <a:gd name="T25" fmla="*/ 0 h 19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98"/>
                      <a:gd name="T40" fmla="*/ 0 h 195"/>
                      <a:gd name="T41" fmla="*/ 98 w 98"/>
                      <a:gd name="T42" fmla="*/ 195 h 19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98" h="195">
                        <a:moveTo>
                          <a:pt x="0" y="0"/>
                        </a:moveTo>
                        <a:lnTo>
                          <a:pt x="98" y="16"/>
                        </a:lnTo>
                        <a:lnTo>
                          <a:pt x="98" y="28"/>
                        </a:lnTo>
                        <a:lnTo>
                          <a:pt x="48" y="19"/>
                        </a:lnTo>
                        <a:lnTo>
                          <a:pt x="48" y="175"/>
                        </a:lnTo>
                        <a:lnTo>
                          <a:pt x="98" y="184"/>
                        </a:lnTo>
                        <a:lnTo>
                          <a:pt x="98" y="195"/>
                        </a:lnTo>
                        <a:lnTo>
                          <a:pt x="0" y="177"/>
                        </a:lnTo>
                        <a:lnTo>
                          <a:pt x="0" y="166"/>
                        </a:lnTo>
                        <a:lnTo>
                          <a:pt x="41" y="174"/>
                        </a:lnTo>
                        <a:lnTo>
                          <a:pt x="41" y="18"/>
                        </a:lnTo>
                        <a:lnTo>
                          <a:pt x="0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1333" name="Group 1009"/>
                <p:cNvGrpSpPr>
                  <a:grpSpLocks/>
                </p:cNvGrpSpPr>
                <p:nvPr/>
              </p:nvGrpSpPr>
              <p:grpSpPr bwMode="auto">
                <a:xfrm>
                  <a:off x="3114" y="2683"/>
                  <a:ext cx="19" cy="70"/>
                  <a:chOff x="3120" y="2693"/>
                  <a:chExt cx="19" cy="70"/>
                </a:xfrm>
              </p:grpSpPr>
              <p:grpSp>
                <p:nvGrpSpPr>
                  <p:cNvPr id="11334" name="Group 1010"/>
                  <p:cNvGrpSpPr>
                    <a:grpSpLocks/>
                  </p:cNvGrpSpPr>
                  <p:nvPr/>
                </p:nvGrpSpPr>
                <p:grpSpPr bwMode="auto">
                  <a:xfrm>
                    <a:off x="3120" y="2693"/>
                    <a:ext cx="18" cy="18"/>
                    <a:chOff x="2414" y="3011"/>
                    <a:chExt cx="18" cy="18"/>
                  </a:xfrm>
                </p:grpSpPr>
                <p:sp>
                  <p:nvSpPr>
                    <p:cNvPr id="10646" name="Oval 1011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4" y="3011"/>
                      <a:ext cx="13" cy="16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647" name="Oval 1012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9" y="3013"/>
                      <a:ext cx="13" cy="1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343" name="Group 1013"/>
                  <p:cNvGrpSpPr>
                    <a:grpSpLocks/>
                  </p:cNvGrpSpPr>
                  <p:nvPr/>
                </p:nvGrpSpPr>
                <p:grpSpPr bwMode="auto">
                  <a:xfrm>
                    <a:off x="3121" y="2719"/>
                    <a:ext cx="18" cy="18"/>
                    <a:chOff x="2414" y="3011"/>
                    <a:chExt cx="18" cy="18"/>
                  </a:xfrm>
                </p:grpSpPr>
                <p:sp>
                  <p:nvSpPr>
                    <p:cNvPr id="10644" name="Oval 1014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4" y="3011"/>
                      <a:ext cx="13" cy="16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645" name="Oval 1015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9" y="3013"/>
                      <a:ext cx="13" cy="1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344" name="Group 1016"/>
                  <p:cNvGrpSpPr>
                    <a:grpSpLocks/>
                  </p:cNvGrpSpPr>
                  <p:nvPr/>
                </p:nvGrpSpPr>
                <p:grpSpPr bwMode="auto">
                  <a:xfrm>
                    <a:off x="3121" y="2745"/>
                    <a:ext cx="18" cy="18"/>
                    <a:chOff x="2414" y="3011"/>
                    <a:chExt cx="18" cy="18"/>
                  </a:xfrm>
                </p:grpSpPr>
                <p:sp>
                  <p:nvSpPr>
                    <p:cNvPr id="10642" name="Oval 1017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4" y="3011"/>
                      <a:ext cx="13" cy="16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643" name="Oval 1018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9" y="3013"/>
                      <a:ext cx="13" cy="1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</p:grpSp>
            <p:grpSp>
              <p:nvGrpSpPr>
                <p:cNvPr id="11345" name="Group 1019"/>
                <p:cNvGrpSpPr>
                  <a:grpSpLocks/>
                </p:cNvGrpSpPr>
                <p:nvPr/>
              </p:nvGrpSpPr>
              <p:grpSpPr bwMode="auto">
                <a:xfrm>
                  <a:off x="2230" y="2839"/>
                  <a:ext cx="20" cy="77"/>
                  <a:chOff x="3120" y="2693"/>
                  <a:chExt cx="19" cy="70"/>
                </a:xfrm>
              </p:grpSpPr>
              <p:grpSp>
                <p:nvGrpSpPr>
                  <p:cNvPr id="11346" name="Group 1020"/>
                  <p:cNvGrpSpPr>
                    <a:grpSpLocks/>
                  </p:cNvGrpSpPr>
                  <p:nvPr/>
                </p:nvGrpSpPr>
                <p:grpSpPr bwMode="auto">
                  <a:xfrm>
                    <a:off x="3120" y="2693"/>
                    <a:ext cx="18" cy="18"/>
                    <a:chOff x="2414" y="3011"/>
                    <a:chExt cx="18" cy="18"/>
                  </a:xfrm>
                </p:grpSpPr>
                <p:sp>
                  <p:nvSpPr>
                    <p:cNvPr id="10637" name="Oval 1021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4" y="3011"/>
                      <a:ext cx="13" cy="16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638" name="Oval 1022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9" y="3013"/>
                      <a:ext cx="13" cy="1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347" name="Group 1023"/>
                  <p:cNvGrpSpPr>
                    <a:grpSpLocks/>
                  </p:cNvGrpSpPr>
                  <p:nvPr/>
                </p:nvGrpSpPr>
                <p:grpSpPr bwMode="auto">
                  <a:xfrm>
                    <a:off x="3121" y="2719"/>
                    <a:ext cx="18" cy="18"/>
                    <a:chOff x="2414" y="3011"/>
                    <a:chExt cx="18" cy="18"/>
                  </a:xfrm>
                </p:grpSpPr>
                <p:sp>
                  <p:nvSpPr>
                    <p:cNvPr id="10635" name="Oval 1024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4" y="3011"/>
                      <a:ext cx="13" cy="16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636" name="Oval 1025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9" y="3013"/>
                      <a:ext cx="13" cy="1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362" name="Group 1026"/>
                  <p:cNvGrpSpPr>
                    <a:grpSpLocks/>
                  </p:cNvGrpSpPr>
                  <p:nvPr/>
                </p:nvGrpSpPr>
                <p:grpSpPr bwMode="auto">
                  <a:xfrm>
                    <a:off x="3121" y="2745"/>
                    <a:ext cx="18" cy="18"/>
                    <a:chOff x="2414" y="3011"/>
                    <a:chExt cx="18" cy="18"/>
                  </a:xfrm>
                </p:grpSpPr>
                <p:sp>
                  <p:nvSpPr>
                    <p:cNvPr id="10633" name="Oval 1027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4" y="3011"/>
                      <a:ext cx="13" cy="16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634" name="Oval 1028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9" y="3013"/>
                      <a:ext cx="13" cy="1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</p:grpSp>
          </p:grpSp>
        </p:grpSp>
        <p:grpSp>
          <p:nvGrpSpPr>
            <p:cNvPr id="11363" name="Group 1029"/>
            <p:cNvGrpSpPr>
              <a:grpSpLocks/>
            </p:cNvGrpSpPr>
            <p:nvPr/>
          </p:nvGrpSpPr>
          <p:grpSpPr bwMode="auto">
            <a:xfrm>
              <a:off x="218" y="774"/>
              <a:ext cx="4061" cy="728"/>
              <a:chOff x="145" y="598"/>
              <a:chExt cx="3046" cy="606"/>
            </a:xfrm>
          </p:grpSpPr>
          <p:grpSp>
            <p:nvGrpSpPr>
              <p:cNvPr id="11364" name="Group 1030"/>
              <p:cNvGrpSpPr>
                <a:grpSpLocks/>
              </p:cNvGrpSpPr>
              <p:nvPr/>
            </p:nvGrpSpPr>
            <p:grpSpPr bwMode="auto">
              <a:xfrm>
                <a:off x="145" y="997"/>
                <a:ext cx="960" cy="207"/>
                <a:chOff x="145" y="997"/>
                <a:chExt cx="960" cy="207"/>
              </a:xfrm>
            </p:grpSpPr>
            <p:sp>
              <p:nvSpPr>
                <p:cNvPr id="10592" name="Freeform 1031"/>
                <p:cNvSpPr>
                  <a:spLocks/>
                </p:cNvSpPr>
                <p:nvPr/>
              </p:nvSpPr>
              <p:spPr bwMode="auto">
                <a:xfrm flipV="1">
                  <a:off x="209" y="997"/>
                  <a:ext cx="890" cy="99"/>
                </a:xfrm>
                <a:custGeom>
                  <a:avLst/>
                  <a:gdLst>
                    <a:gd name="T0" fmla="*/ 0 w 890"/>
                    <a:gd name="T1" fmla="*/ 92 h 99"/>
                    <a:gd name="T2" fmla="*/ 0 w 890"/>
                    <a:gd name="T3" fmla="*/ 99 h 99"/>
                    <a:gd name="T4" fmla="*/ 889 w 890"/>
                    <a:gd name="T5" fmla="*/ 6 h 99"/>
                    <a:gd name="T6" fmla="*/ 890 w 890"/>
                    <a:gd name="T7" fmla="*/ 0 h 9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90"/>
                    <a:gd name="T13" fmla="*/ 0 h 99"/>
                    <a:gd name="T14" fmla="*/ 890 w 890"/>
                    <a:gd name="T15" fmla="*/ 99 h 9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90" h="99">
                      <a:moveTo>
                        <a:pt x="0" y="92"/>
                      </a:moveTo>
                      <a:lnTo>
                        <a:pt x="0" y="99"/>
                      </a:lnTo>
                      <a:lnTo>
                        <a:pt x="889" y="6"/>
                      </a:lnTo>
                      <a:lnTo>
                        <a:pt x="890" y="0"/>
                      </a:lnTo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93" name="Freeform 1032"/>
                <p:cNvSpPr>
                  <a:spLocks/>
                </p:cNvSpPr>
                <p:nvPr/>
              </p:nvSpPr>
              <p:spPr bwMode="auto">
                <a:xfrm flipV="1">
                  <a:off x="148" y="1006"/>
                  <a:ext cx="948" cy="95"/>
                </a:xfrm>
                <a:custGeom>
                  <a:avLst/>
                  <a:gdLst>
                    <a:gd name="T0" fmla="*/ 0 w 948"/>
                    <a:gd name="T1" fmla="*/ 82 h 95"/>
                    <a:gd name="T2" fmla="*/ 63 w 948"/>
                    <a:gd name="T3" fmla="*/ 95 h 95"/>
                    <a:gd name="T4" fmla="*/ 948 w 948"/>
                    <a:gd name="T5" fmla="*/ 7 h 95"/>
                    <a:gd name="T6" fmla="*/ 892 w 948"/>
                    <a:gd name="T7" fmla="*/ 0 h 95"/>
                    <a:gd name="T8" fmla="*/ 0 w 948"/>
                    <a:gd name="T9" fmla="*/ 82 h 9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48"/>
                    <a:gd name="T16" fmla="*/ 0 h 95"/>
                    <a:gd name="T17" fmla="*/ 948 w 948"/>
                    <a:gd name="T18" fmla="*/ 95 h 9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48" h="95">
                      <a:moveTo>
                        <a:pt x="0" y="82"/>
                      </a:moveTo>
                      <a:lnTo>
                        <a:pt x="63" y="95"/>
                      </a:lnTo>
                      <a:lnTo>
                        <a:pt x="948" y="7"/>
                      </a:lnTo>
                      <a:lnTo>
                        <a:pt x="892" y="0"/>
                      </a:lnTo>
                      <a:lnTo>
                        <a:pt x="0" y="8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1C1C1C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94" name="Freeform 1033"/>
                <p:cNvSpPr>
                  <a:spLocks/>
                </p:cNvSpPr>
                <p:nvPr/>
              </p:nvSpPr>
              <p:spPr bwMode="auto">
                <a:xfrm flipV="1">
                  <a:off x="179" y="1010"/>
                  <a:ext cx="893" cy="183"/>
                </a:xfrm>
                <a:custGeom>
                  <a:avLst/>
                  <a:gdLst>
                    <a:gd name="T0" fmla="*/ 0 w 890"/>
                    <a:gd name="T1" fmla="*/ 79 h 183"/>
                    <a:gd name="T2" fmla="*/ 0 w 890"/>
                    <a:gd name="T3" fmla="*/ 183 h 183"/>
                    <a:gd name="T4" fmla="*/ 923 w 890"/>
                    <a:gd name="T5" fmla="*/ 95 h 183"/>
                    <a:gd name="T6" fmla="*/ 923 w 890"/>
                    <a:gd name="T7" fmla="*/ 0 h 183"/>
                    <a:gd name="T8" fmla="*/ 0 w 890"/>
                    <a:gd name="T9" fmla="*/ 79 h 18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90"/>
                    <a:gd name="T16" fmla="*/ 0 h 183"/>
                    <a:gd name="T17" fmla="*/ 890 w 890"/>
                    <a:gd name="T18" fmla="*/ 183 h 18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90" h="183">
                      <a:moveTo>
                        <a:pt x="0" y="79"/>
                      </a:moveTo>
                      <a:lnTo>
                        <a:pt x="0" y="183"/>
                      </a:lnTo>
                      <a:lnTo>
                        <a:pt x="890" y="95"/>
                      </a:lnTo>
                      <a:lnTo>
                        <a:pt x="890" y="0"/>
                      </a:lnTo>
                      <a:lnTo>
                        <a:pt x="0" y="7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242424"/>
                    </a:gs>
                    <a:gs pos="100000">
                      <a:srgbClr val="EAEAEA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95" name="Freeform 1034"/>
                <p:cNvSpPr>
                  <a:spLocks/>
                </p:cNvSpPr>
                <p:nvPr/>
              </p:nvSpPr>
              <p:spPr bwMode="auto">
                <a:xfrm flipV="1">
                  <a:off x="212" y="1108"/>
                  <a:ext cx="893" cy="86"/>
                </a:xfrm>
                <a:custGeom>
                  <a:avLst/>
                  <a:gdLst>
                    <a:gd name="T0" fmla="*/ 0 w 893"/>
                    <a:gd name="T1" fmla="*/ 79 h 86"/>
                    <a:gd name="T2" fmla="*/ 0 w 893"/>
                    <a:gd name="T3" fmla="*/ 86 h 86"/>
                    <a:gd name="T4" fmla="*/ 893 w 893"/>
                    <a:gd name="T5" fmla="*/ 6 h 86"/>
                    <a:gd name="T6" fmla="*/ 893 w 893"/>
                    <a:gd name="T7" fmla="*/ 0 h 8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93"/>
                    <a:gd name="T13" fmla="*/ 0 h 86"/>
                    <a:gd name="T14" fmla="*/ 893 w 893"/>
                    <a:gd name="T15" fmla="*/ 86 h 8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93" h="86">
                      <a:moveTo>
                        <a:pt x="0" y="79"/>
                      </a:moveTo>
                      <a:lnTo>
                        <a:pt x="0" y="86"/>
                      </a:lnTo>
                      <a:lnTo>
                        <a:pt x="893" y="6"/>
                      </a:lnTo>
                      <a:lnTo>
                        <a:pt x="893" y="0"/>
                      </a:lnTo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96" name="Freeform 1035"/>
                <p:cNvSpPr>
                  <a:spLocks/>
                </p:cNvSpPr>
                <p:nvPr/>
              </p:nvSpPr>
              <p:spPr bwMode="auto">
                <a:xfrm flipV="1">
                  <a:off x="145" y="1117"/>
                  <a:ext cx="958" cy="87"/>
                </a:xfrm>
                <a:custGeom>
                  <a:avLst/>
                  <a:gdLst>
                    <a:gd name="T0" fmla="*/ 0 w 958"/>
                    <a:gd name="T1" fmla="*/ 77 h 87"/>
                    <a:gd name="T2" fmla="*/ 64 w 958"/>
                    <a:gd name="T3" fmla="*/ 87 h 87"/>
                    <a:gd name="T4" fmla="*/ 958 w 958"/>
                    <a:gd name="T5" fmla="*/ 8 h 87"/>
                    <a:gd name="T6" fmla="*/ 899 w 958"/>
                    <a:gd name="T7" fmla="*/ 0 h 87"/>
                    <a:gd name="T8" fmla="*/ 0 w 958"/>
                    <a:gd name="T9" fmla="*/ 77 h 8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58"/>
                    <a:gd name="T16" fmla="*/ 0 h 87"/>
                    <a:gd name="T17" fmla="*/ 958 w 958"/>
                    <a:gd name="T18" fmla="*/ 87 h 8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58" h="87">
                      <a:moveTo>
                        <a:pt x="0" y="77"/>
                      </a:moveTo>
                      <a:lnTo>
                        <a:pt x="64" y="87"/>
                      </a:lnTo>
                      <a:lnTo>
                        <a:pt x="958" y="8"/>
                      </a:lnTo>
                      <a:lnTo>
                        <a:pt x="899" y="0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solidFill>
                  <a:srgbClr val="EAEAEA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97" name="Freeform 1036"/>
                <p:cNvSpPr>
                  <a:spLocks/>
                </p:cNvSpPr>
                <p:nvPr/>
              </p:nvSpPr>
              <p:spPr bwMode="auto">
                <a:xfrm flipV="1">
                  <a:off x="147" y="997"/>
                  <a:ext cx="62" cy="130"/>
                </a:xfrm>
                <a:custGeom>
                  <a:avLst/>
                  <a:gdLst>
                    <a:gd name="T0" fmla="*/ 0 w 98"/>
                    <a:gd name="T1" fmla="*/ 0 h 195"/>
                    <a:gd name="T2" fmla="*/ 1 w 98"/>
                    <a:gd name="T3" fmla="*/ 1 h 195"/>
                    <a:gd name="T4" fmla="*/ 1 w 98"/>
                    <a:gd name="T5" fmla="*/ 1 h 195"/>
                    <a:gd name="T6" fmla="*/ 1 w 98"/>
                    <a:gd name="T7" fmla="*/ 1 h 195"/>
                    <a:gd name="T8" fmla="*/ 1 w 98"/>
                    <a:gd name="T9" fmla="*/ 2 h 195"/>
                    <a:gd name="T10" fmla="*/ 1 w 98"/>
                    <a:gd name="T11" fmla="*/ 2 h 195"/>
                    <a:gd name="T12" fmla="*/ 1 w 98"/>
                    <a:gd name="T13" fmla="*/ 2 h 195"/>
                    <a:gd name="T14" fmla="*/ 0 w 98"/>
                    <a:gd name="T15" fmla="*/ 2 h 195"/>
                    <a:gd name="T16" fmla="*/ 0 w 98"/>
                    <a:gd name="T17" fmla="*/ 2 h 195"/>
                    <a:gd name="T18" fmla="*/ 1 w 98"/>
                    <a:gd name="T19" fmla="*/ 2 h 195"/>
                    <a:gd name="T20" fmla="*/ 1 w 98"/>
                    <a:gd name="T21" fmla="*/ 1 h 195"/>
                    <a:gd name="T22" fmla="*/ 0 w 98"/>
                    <a:gd name="T23" fmla="*/ 1 h 195"/>
                    <a:gd name="T24" fmla="*/ 0 w 98"/>
                    <a:gd name="T25" fmla="*/ 0 h 19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98"/>
                    <a:gd name="T40" fmla="*/ 0 h 195"/>
                    <a:gd name="T41" fmla="*/ 98 w 98"/>
                    <a:gd name="T42" fmla="*/ 195 h 19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98" h="195">
                      <a:moveTo>
                        <a:pt x="0" y="0"/>
                      </a:moveTo>
                      <a:lnTo>
                        <a:pt x="98" y="16"/>
                      </a:lnTo>
                      <a:lnTo>
                        <a:pt x="98" y="28"/>
                      </a:lnTo>
                      <a:lnTo>
                        <a:pt x="48" y="19"/>
                      </a:lnTo>
                      <a:lnTo>
                        <a:pt x="48" y="175"/>
                      </a:lnTo>
                      <a:lnTo>
                        <a:pt x="98" y="184"/>
                      </a:lnTo>
                      <a:lnTo>
                        <a:pt x="98" y="195"/>
                      </a:lnTo>
                      <a:lnTo>
                        <a:pt x="0" y="177"/>
                      </a:lnTo>
                      <a:lnTo>
                        <a:pt x="0" y="166"/>
                      </a:lnTo>
                      <a:lnTo>
                        <a:pt x="41" y="174"/>
                      </a:lnTo>
                      <a:lnTo>
                        <a:pt x="41" y="18"/>
                      </a:lnTo>
                      <a:lnTo>
                        <a:pt x="0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598" name="Freeform 1037"/>
                <p:cNvSpPr>
                  <a:spLocks/>
                </p:cNvSpPr>
                <p:nvPr/>
              </p:nvSpPr>
              <p:spPr bwMode="auto">
                <a:xfrm>
                  <a:off x="1046" y="1097"/>
                  <a:ext cx="56" cy="91"/>
                </a:xfrm>
                <a:custGeom>
                  <a:avLst/>
                  <a:gdLst>
                    <a:gd name="T0" fmla="*/ 0 w 56"/>
                    <a:gd name="T1" fmla="*/ 64 h 91"/>
                    <a:gd name="T2" fmla="*/ 0 w 56"/>
                    <a:gd name="T3" fmla="*/ 10 h 91"/>
                    <a:gd name="T4" fmla="*/ 28 w 56"/>
                    <a:gd name="T5" fmla="*/ 15 h 91"/>
                    <a:gd name="T6" fmla="*/ 35 w 56"/>
                    <a:gd name="T7" fmla="*/ 3 h 91"/>
                    <a:gd name="T8" fmla="*/ 56 w 56"/>
                    <a:gd name="T9" fmla="*/ 0 h 91"/>
                    <a:gd name="T10" fmla="*/ 56 w 56"/>
                    <a:gd name="T11" fmla="*/ 91 h 91"/>
                    <a:gd name="T12" fmla="*/ 37 w 56"/>
                    <a:gd name="T13" fmla="*/ 87 h 91"/>
                    <a:gd name="T14" fmla="*/ 37 w 56"/>
                    <a:gd name="T15" fmla="*/ 76 h 91"/>
                    <a:gd name="T16" fmla="*/ 28 w 56"/>
                    <a:gd name="T17" fmla="*/ 69 h 91"/>
                    <a:gd name="T18" fmla="*/ 0 w 56"/>
                    <a:gd name="T19" fmla="*/ 64 h 9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6"/>
                    <a:gd name="T31" fmla="*/ 0 h 91"/>
                    <a:gd name="T32" fmla="*/ 56 w 56"/>
                    <a:gd name="T33" fmla="*/ 91 h 9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6" h="91">
                      <a:moveTo>
                        <a:pt x="0" y="64"/>
                      </a:moveTo>
                      <a:lnTo>
                        <a:pt x="0" y="10"/>
                      </a:lnTo>
                      <a:lnTo>
                        <a:pt x="28" y="15"/>
                      </a:lnTo>
                      <a:lnTo>
                        <a:pt x="35" y="3"/>
                      </a:lnTo>
                      <a:lnTo>
                        <a:pt x="56" y="0"/>
                      </a:lnTo>
                      <a:lnTo>
                        <a:pt x="56" y="91"/>
                      </a:lnTo>
                      <a:lnTo>
                        <a:pt x="37" y="87"/>
                      </a:lnTo>
                      <a:lnTo>
                        <a:pt x="37" y="76"/>
                      </a:lnTo>
                      <a:lnTo>
                        <a:pt x="28" y="69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C0C0C0"/>
                    </a:gs>
                    <a:gs pos="100000">
                      <a:srgbClr val="0B0B0B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1365" name="Group 1038"/>
                <p:cNvGrpSpPr>
                  <a:grpSpLocks/>
                </p:cNvGrpSpPr>
                <p:nvPr/>
              </p:nvGrpSpPr>
              <p:grpSpPr bwMode="auto">
                <a:xfrm flipV="1">
                  <a:off x="1056" y="1118"/>
                  <a:ext cx="11" cy="36"/>
                  <a:chOff x="2649" y="2633"/>
                  <a:chExt cx="16" cy="50"/>
                </a:xfrm>
              </p:grpSpPr>
              <p:grpSp>
                <p:nvGrpSpPr>
                  <p:cNvPr id="11366" name="Group 1039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5" cy="13"/>
                    <a:chOff x="2649" y="2633"/>
                    <a:chExt cx="15" cy="13"/>
                  </a:xfrm>
                </p:grpSpPr>
                <p:sp>
                  <p:nvSpPr>
                    <p:cNvPr id="10617" name="Oval 1040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49" y="2633"/>
                      <a:ext cx="11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618" name="Oval 1041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3" y="2634"/>
                      <a:ext cx="11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367" name="Group 1042"/>
                  <p:cNvGrpSpPr>
                    <a:grpSpLocks/>
                  </p:cNvGrpSpPr>
                  <p:nvPr/>
                </p:nvGrpSpPr>
                <p:grpSpPr bwMode="auto">
                  <a:xfrm>
                    <a:off x="2650" y="2652"/>
                    <a:ext cx="15" cy="12"/>
                    <a:chOff x="2650" y="2652"/>
                    <a:chExt cx="15" cy="12"/>
                  </a:xfrm>
                </p:grpSpPr>
                <p:sp>
                  <p:nvSpPr>
                    <p:cNvPr id="10615" name="Oval 1043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0" y="2652"/>
                      <a:ext cx="11" cy="11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616" name="Oval 1044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4" y="2653"/>
                      <a:ext cx="11" cy="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368" name="Group 1045"/>
                  <p:cNvGrpSpPr>
                    <a:grpSpLocks/>
                  </p:cNvGrpSpPr>
                  <p:nvPr/>
                </p:nvGrpSpPr>
                <p:grpSpPr bwMode="auto">
                  <a:xfrm>
                    <a:off x="2650" y="2670"/>
                    <a:ext cx="15" cy="13"/>
                    <a:chOff x="2650" y="2670"/>
                    <a:chExt cx="15" cy="13"/>
                  </a:xfrm>
                </p:grpSpPr>
                <p:sp>
                  <p:nvSpPr>
                    <p:cNvPr id="10613" name="Oval 1046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0" y="2670"/>
                      <a:ext cx="11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614" name="Oval 1047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4" y="2671"/>
                      <a:ext cx="11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</p:grpSp>
            <p:grpSp>
              <p:nvGrpSpPr>
                <p:cNvPr id="11369" name="Group 1048"/>
                <p:cNvGrpSpPr>
                  <a:grpSpLocks/>
                </p:cNvGrpSpPr>
                <p:nvPr/>
              </p:nvGrpSpPr>
              <p:grpSpPr bwMode="auto">
                <a:xfrm flipV="1">
                  <a:off x="190" y="1029"/>
                  <a:ext cx="16" cy="43"/>
                  <a:chOff x="2649" y="2633"/>
                  <a:chExt cx="16" cy="50"/>
                </a:xfrm>
              </p:grpSpPr>
              <p:grpSp>
                <p:nvGrpSpPr>
                  <p:cNvPr id="11378" name="Group 1049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5" cy="13"/>
                    <a:chOff x="2649" y="2633"/>
                    <a:chExt cx="15" cy="13"/>
                  </a:xfrm>
                </p:grpSpPr>
                <p:sp>
                  <p:nvSpPr>
                    <p:cNvPr id="10608" name="Oval 1050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49" y="2633"/>
                      <a:ext cx="11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609" name="Oval 1051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3" y="2634"/>
                      <a:ext cx="11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379" name="Group 1052"/>
                  <p:cNvGrpSpPr>
                    <a:grpSpLocks/>
                  </p:cNvGrpSpPr>
                  <p:nvPr/>
                </p:nvGrpSpPr>
                <p:grpSpPr bwMode="auto">
                  <a:xfrm>
                    <a:off x="2650" y="2652"/>
                    <a:ext cx="15" cy="12"/>
                    <a:chOff x="2650" y="2652"/>
                    <a:chExt cx="15" cy="12"/>
                  </a:xfrm>
                </p:grpSpPr>
                <p:sp>
                  <p:nvSpPr>
                    <p:cNvPr id="10606" name="Oval 1053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0" y="2652"/>
                      <a:ext cx="11" cy="11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607" name="Oval 1054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4" y="2653"/>
                      <a:ext cx="11" cy="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380" name="Group 1055"/>
                  <p:cNvGrpSpPr>
                    <a:grpSpLocks/>
                  </p:cNvGrpSpPr>
                  <p:nvPr/>
                </p:nvGrpSpPr>
                <p:grpSpPr bwMode="auto">
                  <a:xfrm>
                    <a:off x="2650" y="2670"/>
                    <a:ext cx="15" cy="13"/>
                    <a:chOff x="2650" y="2670"/>
                    <a:chExt cx="15" cy="13"/>
                  </a:xfrm>
                </p:grpSpPr>
                <p:sp>
                  <p:nvSpPr>
                    <p:cNvPr id="10604" name="Oval 1056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0" y="2670"/>
                      <a:ext cx="11" cy="12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605" name="Oval 1057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654" y="2671"/>
                      <a:ext cx="11" cy="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</p:grpSp>
          </p:grpSp>
          <p:grpSp>
            <p:nvGrpSpPr>
              <p:cNvPr id="11381" name="Group 1058"/>
              <p:cNvGrpSpPr>
                <a:grpSpLocks/>
              </p:cNvGrpSpPr>
              <p:nvPr/>
            </p:nvGrpSpPr>
            <p:grpSpPr bwMode="auto">
              <a:xfrm>
                <a:off x="467" y="941"/>
                <a:ext cx="957" cy="234"/>
                <a:chOff x="467" y="941"/>
                <a:chExt cx="957" cy="234"/>
              </a:xfrm>
            </p:grpSpPr>
            <p:grpSp>
              <p:nvGrpSpPr>
                <p:cNvPr id="11382" name="Group 1059"/>
                <p:cNvGrpSpPr>
                  <a:grpSpLocks/>
                </p:cNvGrpSpPr>
                <p:nvPr/>
              </p:nvGrpSpPr>
              <p:grpSpPr bwMode="auto">
                <a:xfrm>
                  <a:off x="467" y="941"/>
                  <a:ext cx="957" cy="234"/>
                  <a:chOff x="467" y="939"/>
                  <a:chExt cx="957" cy="234"/>
                </a:xfrm>
              </p:grpSpPr>
              <p:sp>
                <p:nvSpPr>
                  <p:cNvPr id="10586" name="Freeform 1060"/>
                  <p:cNvSpPr>
                    <a:spLocks/>
                  </p:cNvSpPr>
                  <p:nvPr/>
                </p:nvSpPr>
                <p:spPr bwMode="auto">
                  <a:xfrm flipV="1">
                    <a:off x="535" y="939"/>
                    <a:ext cx="887" cy="116"/>
                  </a:xfrm>
                  <a:custGeom>
                    <a:avLst/>
                    <a:gdLst>
                      <a:gd name="T0" fmla="*/ 0 w 887"/>
                      <a:gd name="T1" fmla="*/ 107 h 116"/>
                      <a:gd name="T2" fmla="*/ 0 w 887"/>
                      <a:gd name="T3" fmla="*/ 116 h 116"/>
                      <a:gd name="T4" fmla="*/ 887 w 887"/>
                      <a:gd name="T5" fmla="*/ 8 h 116"/>
                      <a:gd name="T6" fmla="*/ 887 w 887"/>
                      <a:gd name="T7" fmla="*/ 0 h 1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887"/>
                      <a:gd name="T13" fmla="*/ 0 h 116"/>
                      <a:gd name="T14" fmla="*/ 887 w 887"/>
                      <a:gd name="T15" fmla="*/ 116 h 11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887" h="116">
                        <a:moveTo>
                          <a:pt x="0" y="107"/>
                        </a:moveTo>
                        <a:lnTo>
                          <a:pt x="0" y="116"/>
                        </a:lnTo>
                        <a:lnTo>
                          <a:pt x="887" y="8"/>
                        </a:lnTo>
                        <a:lnTo>
                          <a:pt x="887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87" name="Freeform 1061"/>
                  <p:cNvSpPr>
                    <a:spLocks/>
                  </p:cNvSpPr>
                  <p:nvPr/>
                </p:nvSpPr>
                <p:spPr bwMode="auto">
                  <a:xfrm>
                    <a:off x="468" y="950"/>
                    <a:ext cx="956" cy="112"/>
                  </a:xfrm>
                  <a:custGeom>
                    <a:avLst/>
                    <a:gdLst>
                      <a:gd name="T0" fmla="*/ 0 w 956"/>
                      <a:gd name="T1" fmla="*/ 15 h 112"/>
                      <a:gd name="T2" fmla="*/ 66 w 956"/>
                      <a:gd name="T3" fmla="*/ 0 h 112"/>
                      <a:gd name="T4" fmla="*/ 956 w 956"/>
                      <a:gd name="T5" fmla="*/ 106 h 112"/>
                      <a:gd name="T6" fmla="*/ 891 w 956"/>
                      <a:gd name="T7" fmla="*/ 112 h 112"/>
                      <a:gd name="T8" fmla="*/ 0 w 956"/>
                      <a:gd name="T9" fmla="*/ 15 h 11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56"/>
                      <a:gd name="T16" fmla="*/ 0 h 112"/>
                      <a:gd name="T17" fmla="*/ 956 w 956"/>
                      <a:gd name="T18" fmla="*/ 112 h 11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56" h="112">
                        <a:moveTo>
                          <a:pt x="0" y="15"/>
                        </a:moveTo>
                        <a:lnTo>
                          <a:pt x="66" y="0"/>
                        </a:lnTo>
                        <a:lnTo>
                          <a:pt x="956" y="106"/>
                        </a:lnTo>
                        <a:lnTo>
                          <a:pt x="891" y="112"/>
                        </a:lnTo>
                        <a:lnTo>
                          <a:pt x="0" y="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88" name="Freeform 1062"/>
                  <p:cNvSpPr>
                    <a:spLocks/>
                  </p:cNvSpPr>
                  <p:nvPr/>
                </p:nvSpPr>
                <p:spPr bwMode="auto">
                  <a:xfrm>
                    <a:off x="501" y="960"/>
                    <a:ext cx="885" cy="195"/>
                  </a:xfrm>
                  <a:custGeom>
                    <a:avLst/>
                    <a:gdLst>
                      <a:gd name="T0" fmla="*/ 0 w 890"/>
                      <a:gd name="T1" fmla="*/ 111 h 195"/>
                      <a:gd name="T2" fmla="*/ 0 w 890"/>
                      <a:gd name="T3" fmla="*/ 0 h 195"/>
                      <a:gd name="T4" fmla="*/ 833 w 890"/>
                      <a:gd name="T5" fmla="*/ 102 h 195"/>
                      <a:gd name="T6" fmla="*/ 835 w 890"/>
                      <a:gd name="T7" fmla="*/ 195 h 195"/>
                      <a:gd name="T8" fmla="*/ 0 w 890"/>
                      <a:gd name="T9" fmla="*/ 111 h 19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90"/>
                      <a:gd name="T16" fmla="*/ 0 h 195"/>
                      <a:gd name="T17" fmla="*/ 890 w 890"/>
                      <a:gd name="T18" fmla="*/ 195 h 19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90" h="195">
                        <a:moveTo>
                          <a:pt x="0" y="111"/>
                        </a:moveTo>
                        <a:lnTo>
                          <a:pt x="0" y="0"/>
                        </a:lnTo>
                        <a:lnTo>
                          <a:pt x="888" y="102"/>
                        </a:lnTo>
                        <a:lnTo>
                          <a:pt x="890" y="195"/>
                        </a:lnTo>
                        <a:lnTo>
                          <a:pt x="0" y="11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89" name="Freeform 1063"/>
                  <p:cNvSpPr>
                    <a:spLocks/>
                  </p:cNvSpPr>
                  <p:nvPr/>
                </p:nvSpPr>
                <p:spPr bwMode="auto">
                  <a:xfrm>
                    <a:off x="536" y="1065"/>
                    <a:ext cx="883" cy="98"/>
                  </a:xfrm>
                  <a:custGeom>
                    <a:avLst/>
                    <a:gdLst>
                      <a:gd name="T0" fmla="*/ 0 w 883"/>
                      <a:gd name="T1" fmla="*/ 11 h 98"/>
                      <a:gd name="T2" fmla="*/ 1 w 883"/>
                      <a:gd name="T3" fmla="*/ 0 h 98"/>
                      <a:gd name="T4" fmla="*/ 883 w 883"/>
                      <a:gd name="T5" fmla="*/ 89 h 98"/>
                      <a:gd name="T6" fmla="*/ 883 w 883"/>
                      <a:gd name="T7" fmla="*/ 98 h 9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883"/>
                      <a:gd name="T13" fmla="*/ 0 h 98"/>
                      <a:gd name="T14" fmla="*/ 883 w 883"/>
                      <a:gd name="T15" fmla="*/ 98 h 9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883" h="98">
                        <a:moveTo>
                          <a:pt x="0" y="11"/>
                        </a:moveTo>
                        <a:lnTo>
                          <a:pt x="1" y="0"/>
                        </a:lnTo>
                        <a:lnTo>
                          <a:pt x="883" y="89"/>
                        </a:lnTo>
                        <a:lnTo>
                          <a:pt x="883" y="98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90" name="Freeform 1064"/>
                  <p:cNvSpPr>
                    <a:spLocks/>
                  </p:cNvSpPr>
                  <p:nvPr/>
                </p:nvSpPr>
                <p:spPr bwMode="auto">
                  <a:xfrm>
                    <a:off x="467" y="1075"/>
                    <a:ext cx="954" cy="98"/>
                  </a:xfrm>
                  <a:custGeom>
                    <a:avLst/>
                    <a:gdLst>
                      <a:gd name="T0" fmla="*/ 0 w 954"/>
                      <a:gd name="T1" fmla="*/ 12 h 98"/>
                      <a:gd name="T2" fmla="*/ 68 w 954"/>
                      <a:gd name="T3" fmla="*/ 0 h 98"/>
                      <a:gd name="T4" fmla="*/ 954 w 954"/>
                      <a:gd name="T5" fmla="*/ 89 h 98"/>
                      <a:gd name="T6" fmla="*/ 895 w 954"/>
                      <a:gd name="T7" fmla="*/ 98 h 98"/>
                      <a:gd name="T8" fmla="*/ 0 w 954"/>
                      <a:gd name="T9" fmla="*/ 12 h 9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54"/>
                      <a:gd name="T16" fmla="*/ 0 h 98"/>
                      <a:gd name="T17" fmla="*/ 954 w 954"/>
                      <a:gd name="T18" fmla="*/ 98 h 9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54" h="98">
                        <a:moveTo>
                          <a:pt x="0" y="12"/>
                        </a:moveTo>
                        <a:lnTo>
                          <a:pt x="68" y="0"/>
                        </a:lnTo>
                        <a:lnTo>
                          <a:pt x="954" y="89"/>
                        </a:lnTo>
                        <a:lnTo>
                          <a:pt x="895" y="98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91" name="Freeform 1065"/>
                  <p:cNvSpPr>
                    <a:spLocks/>
                  </p:cNvSpPr>
                  <p:nvPr/>
                </p:nvSpPr>
                <p:spPr bwMode="auto">
                  <a:xfrm>
                    <a:off x="467" y="939"/>
                    <a:ext cx="67" cy="147"/>
                  </a:xfrm>
                  <a:custGeom>
                    <a:avLst/>
                    <a:gdLst>
                      <a:gd name="T0" fmla="*/ 0 w 67"/>
                      <a:gd name="T1" fmla="*/ 147 h 147"/>
                      <a:gd name="T2" fmla="*/ 67 w 67"/>
                      <a:gd name="T3" fmla="*/ 135 h 147"/>
                      <a:gd name="T4" fmla="*/ 67 w 67"/>
                      <a:gd name="T5" fmla="*/ 126 h 147"/>
                      <a:gd name="T6" fmla="*/ 33 w 67"/>
                      <a:gd name="T7" fmla="*/ 133 h 147"/>
                      <a:gd name="T8" fmla="*/ 33 w 67"/>
                      <a:gd name="T9" fmla="*/ 18 h 147"/>
                      <a:gd name="T10" fmla="*/ 67 w 67"/>
                      <a:gd name="T11" fmla="*/ 11 h 147"/>
                      <a:gd name="T12" fmla="*/ 67 w 67"/>
                      <a:gd name="T13" fmla="*/ 0 h 147"/>
                      <a:gd name="T14" fmla="*/ 0 w 67"/>
                      <a:gd name="T15" fmla="*/ 16 h 147"/>
                      <a:gd name="T16" fmla="*/ 0 w 67"/>
                      <a:gd name="T17" fmla="*/ 26 h 147"/>
                      <a:gd name="T18" fmla="*/ 28 w 67"/>
                      <a:gd name="T19" fmla="*/ 19 h 147"/>
                      <a:gd name="T20" fmla="*/ 28 w 67"/>
                      <a:gd name="T21" fmla="*/ 134 h 147"/>
                      <a:gd name="T22" fmla="*/ 0 w 67"/>
                      <a:gd name="T23" fmla="*/ 138 h 147"/>
                      <a:gd name="T24" fmla="*/ 0 w 67"/>
                      <a:gd name="T25" fmla="*/ 147 h 14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7"/>
                      <a:gd name="T40" fmla="*/ 0 h 147"/>
                      <a:gd name="T41" fmla="*/ 67 w 67"/>
                      <a:gd name="T42" fmla="*/ 147 h 14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7" h="147">
                        <a:moveTo>
                          <a:pt x="0" y="147"/>
                        </a:moveTo>
                        <a:lnTo>
                          <a:pt x="67" y="135"/>
                        </a:lnTo>
                        <a:lnTo>
                          <a:pt x="67" y="126"/>
                        </a:lnTo>
                        <a:lnTo>
                          <a:pt x="33" y="133"/>
                        </a:lnTo>
                        <a:lnTo>
                          <a:pt x="33" y="18"/>
                        </a:lnTo>
                        <a:lnTo>
                          <a:pt x="67" y="11"/>
                        </a:lnTo>
                        <a:lnTo>
                          <a:pt x="67" y="0"/>
                        </a:lnTo>
                        <a:lnTo>
                          <a:pt x="0" y="16"/>
                        </a:lnTo>
                        <a:lnTo>
                          <a:pt x="0" y="26"/>
                        </a:lnTo>
                        <a:lnTo>
                          <a:pt x="28" y="19"/>
                        </a:lnTo>
                        <a:lnTo>
                          <a:pt x="28" y="134"/>
                        </a:lnTo>
                        <a:lnTo>
                          <a:pt x="0" y="138"/>
                        </a:lnTo>
                        <a:lnTo>
                          <a:pt x="0" y="147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1397" name="Group 1066"/>
                <p:cNvGrpSpPr>
                  <a:grpSpLocks/>
                </p:cNvGrpSpPr>
                <p:nvPr/>
              </p:nvGrpSpPr>
              <p:grpSpPr bwMode="auto">
                <a:xfrm flipV="1">
                  <a:off x="1357" y="1074"/>
                  <a:ext cx="46" cy="62"/>
                  <a:chOff x="2633" y="2614"/>
                  <a:chExt cx="61" cy="80"/>
                </a:xfrm>
              </p:grpSpPr>
              <p:grpSp>
                <p:nvGrpSpPr>
                  <p:cNvPr id="11399" name="Group 1067"/>
                  <p:cNvGrpSpPr>
                    <a:grpSpLocks/>
                  </p:cNvGrpSpPr>
                  <p:nvPr/>
                </p:nvGrpSpPr>
                <p:grpSpPr bwMode="auto">
                  <a:xfrm>
                    <a:off x="2633" y="2614"/>
                    <a:ext cx="61" cy="80"/>
                    <a:chOff x="2569" y="2980"/>
                    <a:chExt cx="50" cy="76"/>
                  </a:xfrm>
                </p:grpSpPr>
                <p:sp>
                  <p:nvSpPr>
                    <p:cNvPr id="10584" name="Freeform 1068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585" name="Freeform 1069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400" name="Group 1070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6" cy="50"/>
                    <a:chOff x="2649" y="2633"/>
                    <a:chExt cx="16" cy="50"/>
                  </a:xfrm>
                </p:grpSpPr>
                <p:grpSp>
                  <p:nvGrpSpPr>
                    <p:cNvPr id="11401" name="Group 10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0582" name="Oval 107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583" name="Oval 107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402" name="Group 10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0580" name="Oval 1075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581" name="Oval 107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403" name="Group 10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0578" name="Oval 1078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579" name="Oval 107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1410" name="Group 1080"/>
                <p:cNvGrpSpPr>
                  <a:grpSpLocks/>
                </p:cNvGrpSpPr>
                <p:nvPr/>
              </p:nvGrpSpPr>
              <p:grpSpPr bwMode="auto">
                <a:xfrm flipV="1">
                  <a:off x="473" y="972"/>
                  <a:ext cx="59" cy="69"/>
                  <a:chOff x="1714" y="2755"/>
                  <a:chExt cx="70" cy="92"/>
                </a:xfrm>
              </p:grpSpPr>
              <p:grpSp>
                <p:nvGrpSpPr>
                  <p:cNvPr id="11411" name="Group 1081"/>
                  <p:cNvGrpSpPr>
                    <a:grpSpLocks/>
                  </p:cNvGrpSpPr>
                  <p:nvPr/>
                </p:nvGrpSpPr>
                <p:grpSpPr bwMode="auto">
                  <a:xfrm>
                    <a:off x="1714" y="2755"/>
                    <a:ext cx="70" cy="92"/>
                    <a:chOff x="2569" y="2980"/>
                    <a:chExt cx="50" cy="76"/>
                  </a:xfrm>
                </p:grpSpPr>
                <p:sp>
                  <p:nvSpPr>
                    <p:cNvPr id="10571" name="Freeform 1082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572" name="Freeform 1083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412" name="Group 1084"/>
                  <p:cNvGrpSpPr>
                    <a:grpSpLocks/>
                  </p:cNvGrpSpPr>
                  <p:nvPr/>
                </p:nvGrpSpPr>
                <p:grpSpPr bwMode="auto">
                  <a:xfrm>
                    <a:off x="1758" y="2771"/>
                    <a:ext cx="19" cy="57"/>
                    <a:chOff x="2649" y="2633"/>
                    <a:chExt cx="16" cy="50"/>
                  </a:xfrm>
                </p:grpSpPr>
                <p:grpSp>
                  <p:nvGrpSpPr>
                    <p:cNvPr id="11425" name="Group 10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0569" name="Oval 108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570" name="Oval 1087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426" name="Group 10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0567" name="Oval 108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568" name="Oval 1090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427" name="Group 10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0565" name="Oval 109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566" name="Oval 109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</p:grpSp>
          <p:grpSp>
            <p:nvGrpSpPr>
              <p:cNvPr id="11428" name="Group 1094"/>
              <p:cNvGrpSpPr>
                <a:grpSpLocks/>
              </p:cNvGrpSpPr>
              <p:nvPr/>
            </p:nvGrpSpPr>
            <p:grpSpPr bwMode="auto">
              <a:xfrm>
                <a:off x="740" y="888"/>
                <a:ext cx="1005" cy="247"/>
                <a:chOff x="740" y="888"/>
                <a:chExt cx="1005" cy="247"/>
              </a:xfrm>
            </p:grpSpPr>
            <p:grpSp>
              <p:nvGrpSpPr>
                <p:cNvPr id="11429" name="Group 1095"/>
                <p:cNvGrpSpPr>
                  <a:grpSpLocks/>
                </p:cNvGrpSpPr>
                <p:nvPr/>
              </p:nvGrpSpPr>
              <p:grpSpPr bwMode="auto">
                <a:xfrm>
                  <a:off x="740" y="888"/>
                  <a:ext cx="1005" cy="247"/>
                  <a:chOff x="740" y="886"/>
                  <a:chExt cx="1005" cy="247"/>
                </a:xfrm>
              </p:grpSpPr>
              <p:sp>
                <p:nvSpPr>
                  <p:cNvPr id="10551" name="Freeform 1096"/>
                  <p:cNvSpPr>
                    <a:spLocks/>
                  </p:cNvSpPr>
                  <p:nvPr/>
                </p:nvSpPr>
                <p:spPr bwMode="auto">
                  <a:xfrm flipV="1">
                    <a:off x="811" y="886"/>
                    <a:ext cx="929" cy="125"/>
                  </a:xfrm>
                  <a:custGeom>
                    <a:avLst/>
                    <a:gdLst>
                      <a:gd name="T0" fmla="*/ 0 w 929"/>
                      <a:gd name="T1" fmla="*/ 117 h 125"/>
                      <a:gd name="T2" fmla="*/ 0 w 929"/>
                      <a:gd name="T3" fmla="*/ 125 h 125"/>
                      <a:gd name="T4" fmla="*/ 929 w 929"/>
                      <a:gd name="T5" fmla="*/ 8 h 125"/>
                      <a:gd name="T6" fmla="*/ 929 w 929"/>
                      <a:gd name="T7" fmla="*/ 0 h 12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29"/>
                      <a:gd name="T13" fmla="*/ 0 h 125"/>
                      <a:gd name="T14" fmla="*/ 929 w 929"/>
                      <a:gd name="T15" fmla="*/ 125 h 12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29" h="125">
                        <a:moveTo>
                          <a:pt x="0" y="117"/>
                        </a:moveTo>
                        <a:lnTo>
                          <a:pt x="0" y="125"/>
                        </a:lnTo>
                        <a:lnTo>
                          <a:pt x="929" y="8"/>
                        </a:lnTo>
                        <a:lnTo>
                          <a:pt x="929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52" name="Freeform 1097"/>
                  <p:cNvSpPr>
                    <a:spLocks/>
                  </p:cNvSpPr>
                  <p:nvPr/>
                </p:nvSpPr>
                <p:spPr bwMode="auto">
                  <a:xfrm>
                    <a:off x="740" y="894"/>
                    <a:ext cx="998" cy="122"/>
                  </a:xfrm>
                  <a:custGeom>
                    <a:avLst/>
                    <a:gdLst>
                      <a:gd name="T0" fmla="*/ 0 w 998"/>
                      <a:gd name="T1" fmla="*/ 17 h 122"/>
                      <a:gd name="T2" fmla="*/ 71 w 998"/>
                      <a:gd name="T3" fmla="*/ 0 h 122"/>
                      <a:gd name="T4" fmla="*/ 998 w 998"/>
                      <a:gd name="T5" fmla="*/ 116 h 122"/>
                      <a:gd name="T6" fmla="*/ 939 w 998"/>
                      <a:gd name="T7" fmla="*/ 122 h 122"/>
                      <a:gd name="T8" fmla="*/ 0 w 998"/>
                      <a:gd name="T9" fmla="*/ 17 h 12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98"/>
                      <a:gd name="T16" fmla="*/ 0 h 122"/>
                      <a:gd name="T17" fmla="*/ 998 w 998"/>
                      <a:gd name="T18" fmla="*/ 122 h 12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98" h="122">
                        <a:moveTo>
                          <a:pt x="0" y="17"/>
                        </a:moveTo>
                        <a:lnTo>
                          <a:pt x="71" y="0"/>
                        </a:lnTo>
                        <a:lnTo>
                          <a:pt x="998" y="116"/>
                        </a:lnTo>
                        <a:lnTo>
                          <a:pt x="939" y="122"/>
                        </a:lnTo>
                        <a:lnTo>
                          <a:pt x="0" y="1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53" name="Freeform 1098"/>
                  <p:cNvSpPr>
                    <a:spLocks/>
                  </p:cNvSpPr>
                  <p:nvPr/>
                </p:nvSpPr>
                <p:spPr bwMode="auto">
                  <a:xfrm>
                    <a:off x="773" y="900"/>
                    <a:ext cx="931" cy="213"/>
                  </a:xfrm>
                  <a:custGeom>
                    <a:avLst/>
                    <a:gdLst>
                      <a:gd name="T0" fmla="*/ 0 w 931"/>
                      <a:gd name="T1" fmla="*/ 120 h 213"/>
                      <a:gd name="T2" fmla="*/ 0 w 931"/>
                      <a:gd name="T3" fmla="*/ 0 h 213"/>
                      <a:gd name="T4" fmla="*/ 931 w 931"/>
                      <a:gd name="T5" fmla="*/ 114 h 213"/>
                      <a:gd name="T6" fmla="*/ 930 w 931"/>
                      <a:gd name="T7" fmla="*/ 213 h 213"/>
                      <a:gd name="T8" fmla="*/ 0 w 931"/>
                      <a:gd name="T9" fmla="*/ 120 h 21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31"/>
                      <a:gd name="T16" fmla="*/ 0 h 213"/>
                      <a:gd name="T17" fmla="*/ 931 w 931"/>
                      <a:gd name="T18" fmla="*/ 213 h 21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31" h="213">
                        <a:moveTo>
                          <a:pt x="0" y="120"/>
                        </a:moveTo>
                        <a:lnTo>
                          <a:pt x="0" y="0"/>
                        </a:lnTo>
                        <a:lnTo>
                          <a:pt x="931" y="114"/>
                        </a:lnTo>
                        <a:lnTo>
                          <a:pt x="930" y="213"/>
                        </a:lnTo>
                        <a:lnTo>
                          <a:pt x="0" y="12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54" name="Freeform 1099"/>
                  <p:cNvSpPr>
                    <a:spLocks/>
                  </p:cNvSpPr>
                  <p:nvPr/>
                </p:nvSpPr>
                <p:spPr bwMode="auto">
                  <a:xfrm>
                    <a:off x="810" y="1015"/>
                    <a:ext cx="935" cy="105"/>
                  </a:xfrm>
                  <a:custGeom>
                    <a:avLst/>
                    <a:gdLst>
                      <a:gd name="T0" fmla="*/ 0 w 935"/>
                      <a:gd name="T1" fmla="*/ 9 h 105"/>
                      <a:gd name="T2" fmla="*/ 0 w 935"/>
                      <a:gd name="T3" fmla="*/ 0 h 105"/>
                      <a:gd name="T4" fmla="*/ 935 w 935"/>
                      <a:gd name="T5" fmla="*/ 100 h 105"/>
                      <a:gd name="T6" fmla="*/ 935 w 935"/>
                      <a:gd name="T7" fmla="*/ 105 h 10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35"/>
                      <a:gd name="T13" fmla="*/ 0 h 105"/>
                      <a:gd name="T14" fmla="*/ 935 w 935"/>
                      <a:gd name="T15" fmla="*/ 105 h 10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35" h="105">
                        <a:moveTo>
                          <a:pt x="0" y="9"/>
                        </a:moveTo>
                        <a:lnTo>
                          <a:pt x="0" y="0"/>
                        </a:lnTo>
                        <a:lnTo>
                          <a:pt x="935" y="100"/>
                        </a:lnTo>
                        <a:lnTo>
                          <a:pt x="935" y="105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55" name="Freeform 1100"/>
                  <p:cNvSpPr>
                    <a:spLocks/>
                  </p:cNvSpPr>
                  <p:nvPr/>
                </p:nvSpPr>
                <p:spPr bwMode="auto">
                  <a:xfrm flipV="1">
                    <a:off x="740" y="1024"/>
                    <a:ext cx="1005" cy="109"/>
                  </a:xfrm>
                  <a:custGeom>
                    <a:avLst/>
                    <a:gdLst>
                      <a:gd name="T0" fmla="*/ 0 w 1005"/>
                      <a:gd name="T1" fmla="*/ 96 h 109"/>
                      <a:gd name="T2" fmla="*/ 69 w 1005"/>
                      <a:gd name="T3" fmla="*/ 109 h 109"/>
                      <a:gd name="T4" fmla="*/ 1005 w 1005"/>
                      <a:gd name="T5" fmla="*/ 9 h 109"/>
                      <a:gd name="T6" fmla="*/ 942 w 1005"/>
                      <a:gd name="T7" fmla="*/ 0 h 109"/>
                      <a:gd name="T8" fmla="*/ 0 w 1005"/>
                      <a:gd name="T9" fmla="*/ 96 h 10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05"/>
                      <a:gd name="T16" fmla="*/ 0 h 109"/>
                      <a:gd name="T17" fmla="*/ 1005 w 1005"/>
                      <a:gd name="T18" fmla="*/ 109 h 10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05" h="109">
                        <a:moveTo>
                          <a:pt x="0" y="96"/>
                        </a:moveTo>
                        <a:lnTo>
                          <a:pt x="69" y="109"/>
                        </a:lnTo>
                        <a:lnTo>
                          <a:pt x="1005" y="9"/>
                        </a:lnTo>
                        <a:lnTo>
                          <a:pt x="942" y="0"/>
                        </a:lnTo>
                        <a:lnTo>
                          <a:pt x="0" y="96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56" name="Freeform 1101"/>
                  <p:cNvSpPr>
                    <a:spLocks/>
                  </p:cNvSpPr>
                  <p:nvPr/>
                </p:nvSpPr>
                <p:spPr bwMode="auto">
                  <a:xfrm flipV="1">
                    <a:off x="740" y="886"/>
                    <a:ext cx="68" cy="149"/>
                  </a:xfrm>
                  <a:custGeom>
                    <a:avLst/>
                    <a:gdLst>
                      <a:gd name="T0" fmla="*/ 0 w 98"/>
                      <a:gd name="T1" fmla="*/ 0 h 195"/>
                      <a:gd name="T2" fmla="*/ 2 w 98"/>
                      <a:gd name="T3" fmla="*/ 2 h 195"/>
                      <a:gd name="T4" fmla="*/ 2 w 98"/>
                      <a:gd name="T5" fmla="*/ 2 h 195"/>
                      <a:gd name="T6" fmla="*/ 1 w 98"/>
                      <a:gd name="T7" fmla="*/ 2 h 195"/>
                      <a:gd name="T8" fmla="*/ 1 w 98"/>
                      <a:gd name="T9" fmla="*/ 9 h 195"/>
                      <a:gd name="T10" fmla="*/ 2 w 98"/>
                      <a:gd name="T11" fmla="*/ 9 h 195"/>
                      <a:gd name="T12" fmla="*/ 2 w 98"/>
                      <a:gd name="T13" fmla="*/ 10 h 195"/>
                      <a:gd name="T14" fmla="*/ 0 w 98"/>
                      <a:gd name="T15" fmla="*/ 9 h 195"/>
                      <a:gd name="T16" fmla="*/ 0 w 98"/>
                      <a:gd name="T17" fmla="*/ 8 h 195"/>
                      <a:gd name="T18" fmla="*/ 1 w 98"/>
                      <a:gd name="T19" fmla="*/ 9 h 195"/>
                      <a:gd name="T20" fmla="*/ 1 w 98"/>
                      <a:gd name="T21" fmla="*/ 2 h 195"/>
                      <a:gd name="T22" fmla="*/ 0 w 98"/>
                      <a:gd name="T23" fmla="*/ 2 h 195"/>
                      <a:gd name="T24" fmla="*/ 0 w 98"/>
                      <a:gd name="T25" fmla="*/ 0 h 19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98"/>
                      <a:gd name="T40" fmla="*/ 0 h 195"/>
                      <a:gd name="T41" fmla="*/ 98 w 98"/>
                      <a:gd name="T42" fmla="*/ 195 h 19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98" h="195">
                        <a:moveTo>
                          <a:pt x="0" y="0"/>
                        </a:moveTo>
                        <a:lnTo>
                          <a:pt x="98" y="16"/>
                        </a:lnTo>
                        <a:lnTo>
                          <a:pt x="98" y="28"/>
                        </a:lnTo>
                        <a:lnTo>
                          <a:pt x="48" y="19"/>
                        </a:lnTo>
                        <a:lnTo>
                          <a:pt x="48" y="175"/>
                        </a:lnTo>
                        <a:lnTo>
                          <a:pt x="98" y="184"/>
                        </a:lnTo>
                        <a:lnTo>
                          <a:pt x="98" y="195"/>
                        </a:lnTo>
                        <a:lnTo>
                          <a:pt x="0" y="177"/>
                        </a:lnTo>
                        <a:lnTo>
                          <a:pt x="0" y="166"/>
                        </a:lnTo>
                        <a:lnTo>
                          <a:pt x="41" y="174"/>
                        </a:lnTo>
                        <a:lnTo>
                          <a:pt x="41" y="18"/>
                        </a:lnTo>
                        <a:lnTo>
                          <a:pt x="0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1430" name="Group 1102"/>
                <p:cNvGrpSpPr>
                  <a:grpSpLocks/>
                </p:cNvGrpSpPr>
                <p:nvPr/>
              </p:nvGrpSpPr>
              <p:grpSpPr bwMode="auto">
                <a:xfrm flipV="1">
                  <a:off x="1683" y="1026"/>
                  <a:ext cx="46" cy="62"/>
                  <a:chOff x="2633" y="2614"/>
                  <a:chExt cx="61" cy="80"/>
                </a:xfrm>
              </p:grpSpPr>
              <p:grpSp>
                <p:nvGrpSpPr>
                  <p:cNvPr id="11431" name="Group 1103"/>
                  <p:cNvGrpSpPr>
                    <a:grpSpLocks/>
                  </p:cNvGrpSpPr>
                  <p:nvPr/>
                </p:nvGrpSpPr>
                <p:grpSpPr bwMode="auto">
                  <a:xfrm>
                    <a:off x="2633" y="2614"/>
                    <a:ext cx="61" cy="80"/>
                    <a:chOff x="2569" y="2980"/>
                    <a:chExt cx="50" cy="76"/>
                  </a:xfrm>
                </p:grpSpPr>
                <p:sp>
                  <p:nvSpPr>
                    <p:cNvPr id="10549" name="Freeform 1104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550" name="Freeform 1105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432" name="Group 1106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6" cy="50"/>
                    <a:chOff x="2649" y="2633"/>
                    <a:chExt cx="16" cy="50"/>
                  </a:xfrm>
                </p:grpSpPr>
                <p:grpSp>
                  <p:nvGrpSpPr>
                    <p:cNvPr id="11433" name="Group 110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0547" name="Oval 1108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548" name="Oval 110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434" name="Group 11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0545" name="Oval 1111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546" name="Oval 111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435" name="Group 11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0543" name="Oval 1114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544" name="Oval 1115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1440" name="Group 1116"/>
                <p:cNvGrpSpPr>
                  <a:grpSpLocks/>
                </p:cNvGrpSpPr>
                <p:nvPr/>
              </p:nvGrpSpPr>
              <p:grpSpPr bwMode="auto">
                <a:xfrm flipV="1">
                  <a:off x="745" y="913"/>
                  <a:ext cx="57" cy="69"/>
                  <a:chOff x="1714" y="2755"/>
                  <a:chExt cx="70" cy="92"/>
                </a:xfrm>
              </p:grpSpPr>
              <p:grpSp>
                <p:nvGrpSpPr>
                  <p:cNvPr id="11441" name="Group 1117"/>
                  <p:cNvGrpSpPr>
                    <a:grpSpLocks/>
                  </p:cNvGrpSpPr>
                  <p:nvPr/>
                </p:nvGrpSpPr>
                <p:grpSpPr bwMode="auto">
                  <a:xfrm>
                    <a:off x="1714" y="2755"/>
                    <a:ext cx="70" cy="92"/>
                    <a:chOff x="2569" y="2980"/>
                    <a:chExt cx="50" cy="76"/>
                  </a:xfrm>
                </p:grpSpPr>
                <p:sp>
                  <p:nvSpPr>
                    <p:cNvPr id="10536" name="Freeform 1118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537" name="Freeform 1119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446" name="Group 1120"/>
                  <p:cNvGrpSpPr>
                    <a:grpSpLocks/>
                  </p:cNvGrpSpPr>
                  <p:nvPr/>
                </p:nvGrpSpPr>
                <p:grpSpPr bwMode="auto">
                  <a:xfrm>
                    <a:off x="1758" y="2771"/>
                    <a:ext cx="19" cy="57"/>
                    <a:chOff x="2649" y="2633"/>
                    <a:chExt cx="16" cy="50"/>
                  </a:xfrm>
                </p:grpSpPr>
                <p:grpSp>
                  <p:nvGrpSpPr>
                    <p:cNvPr id="11447" name="Group 11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0534" name="Oval 112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535" name="Oval 112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449" name="Group 11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0532" name="Oval 1125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533" name="Oval 112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460" name="Group 11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0530" name="Oval 1128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531" name="Oval 112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</p:grpSp>
          <p:grpSp>
            <p:nvGrpSpPr>
              <p:cNvPr id="11474" name="Group 1130"/>
              <p:cNvGrpSpPr>
                <a:grpSpLocks/>
              </p:cNvGrpSpPr>
              <p:nvPr/>
            </p:nvGrpSpPr>
            <p:grpSpPr bwMode="auto">
              <a:xfrm>
                <a:off x="1061" y="820"/>
                <a:ext cx="1025" cy="269"/>
                <a:chOff x="1061" y="820"/>
                <a:chExt cx="1025" cy="269"/>
              </a:xfrm>
            </p:grpSpPr>
            <p:grpSp>
              <p:nvGrpSpPr>
                <p:cNvPr id="11475" name="Group 1131"/>
                <p:cNvGrpSpPr>
                  <a:grpSpLocks/>
                </p:cNvGrpSpPr>
                <p:nvPr/>
              </p:nvGrpSpPr>
              <p:grpSpPr bwMode="auto">
                <a:xfrm>
                  <a:off x="1061" y="820"/>
                  <a:ext cx="1025" cy="269"/>
                  <a:chOff x="1061" y="820"/>
                  <a:chExt cx="1025" cy="269"/>
                </a:xfrm>
              </p:grpSpPr>
              <p:sp>
                <p:nvSpPr>
                  <p:cNvPr id="10516" name="Freeform 1132"/>
                  <p:cNvSpPr>
                    <a:spLocks/>
                  </p:cNvSpPr>
                  <p:nvPr/>
                </p:nvSpPr>
                <p:spPr bwMode="auto">
                  <a:xfrm flipV="1">
                    <a:off x="1141" y="820"/>
                    <a:ext cx="936" cy="141"/>
                  </a:xfrm>
                  <a:custGeom>
                    <a:avLst/>
                    <a:gdLst>
                      <a:gd name="T0" fmla="*/ 0 w 936"/>
                      <a:gd name="T1" fmla="*/ 132 h 141"/>
                      <a:gd name="T2" fmla="*/ 0 w 936"/>
                      <a:gd name="T3" fmla="*/ 141 h 141"/>
                      <a:gd name="T4" fmla="*/ 935 w 936"/>
                      <a:gd name="T5" fmla="*/ 9 h 141"/>
                      <a:gd name="T6" fmla="*/ 936 w 936"/>
                      <a:gd name="T7" fmla="*/ 0 h 14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36"/>
                      <a:gd name="T13" fmla="*/ 0 h 141"/>
                      <a:gd name="T14" fmla="*/ 936 w 936"/>
                      <a:gd name="T15" fmla="*/ 141 h 14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36" h="141">
                        <a:moveTo>
                          <a:pt x="0" y="132"/>
                        </a:moveTo>
                        <a:lnTo>
                          <a:pt x="0" y="141"/>
                        </a:lnTo>
                        <a:lnTo>
                          <a:pt x="935" y="9"/>
                        </a:lnTo>
                        <a:lnTo>
                          <a:pt x="936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17" name="Freeform 1133"/>
                  <p:cNvSpPr>
                    <a:spLocks/>
                  </p:cNvSpPr>
                  <p:nvPr/>
                </p:nvSpPr>
                <p:spPr bwMode="auto">
                  <a:xfrm flipV="1">
                    <a:off x="1063" y="831"/>
                    <a:ext cx="1006" cy="139"/>
                  </a:xfrm>
                  <a:custGeom>
                    <a:avLst/>
                    <a:gdLst>
                      <a:gd name="T0" fmla="*/ 0 w 1006"/>
                      <a:gd name="T1" fmla="*/ 124 h 139"/>
                      <a:gd name="T2" fmla="*/ 76 w 1006"/>
                      <a:gd name="T3" fmla="*/ 139 h 139"/>
                      <a:gd name="T4" fmla="*/ 1006 w 1006"/>
                      <a:gd name="T5" fmla="*/ 9 h 139"/>
                      <a:gd name="T6" fmla="*/ 934 w 1006"/>
                      <a:gd name="T7" fmla="*/ 0 h 139"/>
                      <a:gd name="T8" fmla="*/ 0 w 1006"/>
                      <a:gd name="T9" fmla="*/ 124 h 13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06"/>
                      <a:gd name="T16" fmla="*/ 0 h 139"/>
                      <a:gd name="T17" fmla="*/ 1006 w 1006"/>
                      <a:gd name="T18" fmla="*/ 139 h 13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06" h="139">
                        <a:moveTo>
                          <a:pt x="0" y="124"/>
                        </a:moveTo>
                        <a:lnTo>
                          <a:pt x="76" y="139"/>
                        </a:lnTo>
                        <a:lnTo>
                          <a:pt x="1006" y="9"/>
                        </a:lnTo>
                        <a:lnTo>
                          <a:pt x="934" y="0"/>
                        </a:lnTo>
                        <a:lnTo>
                          <a:pt x="0" y="124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18" name="Freeform 1134"/>
                  <p:cNvSpPr>
                    <a:spLocks/>
                  </p:cNvSpPr>
                  <p:nvPr/>
                </p:nvSpPr>
                <p:spPr bwMode="auto">
                  <a:xfrm>
                    <a:off x="1098" y="838"/>
                    <a:ext cx="937" cy="245"/>
                  </a:xfrm>
                  <a:custGeom>
                    <a:avLst/>
                    <a:gdLst>
                      <a:gd name="T0" fmla="*/ 1 w 932"/>
                      <a:gd name="T1" fmla="*/ 124 h 245"/>
                      <a:gd name="T2" fmla="*/ 0 w 932"/>
                      <a:gd name="T3" fmla="*/ 0 h 245"/>
                      <a:gd name="T4" fmla="*/ 987 w 932"/>
                      <a:gd name="T5" fmla="*/ 128 h 245"/>
                      <a:gd name="T6" fmla="*/ 987 w 932"/>
                      <a:gd name="T7" fmla="*/ 245 h 245"/>
                      <a:gd name="T8" fmla="*/ 1 w 932"/>
                      <a:gd name="T9" fmla="*/ 124 h 24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32"/>
                      <a:gd name="T16" fmla="*/ 0 h 245"/>
                      <a:gd name="T17" fmla="*/ 932 w 932"/>
                      <a:gd name="T18" fmla="*/ 245 h 24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32" h="245">
                        <a:moveTo>
                          <a:pt x="1" y="124"/>
                        </a:moveTo>
                        <a:lnTo>
                          <a:pt x="0" y="0"/>
                        </a:lnTo>
                        <a:lnTo>
                          <a:pt x="932" y="128"/>
                        </a:lnTo>
                        <a:lnTo>
                          <a:pt x="932" y="245"/>
                        </a:lnTo>
                        <a:lnTo>
                          <a:pt x="1" y="124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19" name="Freeform 1135"/>
                  <p:cNvSpPr>
                    <a:spLocks/>
                  </p:cNvSpPr>
                  <p:nvPr/>
                </p:nvSpPr>
                <p:spPr bwMode="auto">
                  <a:xfrm flipV="1">
                    <a:off x="1139" y="955"/>
                    <a:ext cx="947" cy="123"/>
                  </a:xfrm>
                  <a:custGeom>
                    <a:avLst/>
                    <a:gdLst>
                      <a:gd name="T0" fmla="*/ 0 w 947"/>
                      <a:gd name="T1" fmla="*/ 114 h 123"/>
                      <a:gd name="T2" fmla="*/ 0 w 947"/>
                      <a:gd name="T3" fmla="*/ 123 h 123"/>
                      <a:gd name="T4" fmla="*/ 947 w 947"/>
                      <a:gd name="T5" fmla="*/ 7 h 123"/>
                      <a:gd name="T6" fmla="*/ 947 w 947"/>
                      <a:gd name="T7" fmla="*/ 0 h 1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47"/>
                      <a:gd name="T13" fmla="*/ 0 h 123"/>
                      <a:gd name="T14" fmla="*/ 947 w 947"/>
                      <a:gd name="T15" fmla="*/ 123 h 123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47" h="123">
                        <a:moveTo>
                          <a:pt x="0" y="114"/>
                        </a:moveTo>
                        <a:lnTo>
                          <a:pt x="0" y="123"/>
                        </a:lnTo>
                        <a:lnTo>
                          <a:pt x="947" y="7"/>
                        </a:lnTo>
                        <a:lnTo>
                          <a:pt x="947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20" name="Freeform 1136"/>
                  <p:cNvSpPr>
                    <a:spLocks/>
                  </p:cNvSpPr>
                  <p:nvPr/>
                </p:nvSpPr>
                <p:spPr bwMode="auto">
                  <a:xfrm>
                    <a:off x="1063" y="965"/>
                    <a:ext cx="1023" cy="124"/>
                  </a:xfrm>
                  <a:custGeom>
                    <a:avLst/>
                    <a:gdLst>
                      <a:gd name="T0" fmla="*/ 0 w 1023"/>
                      <a:gd name="T1" fmla="*/ 15 h 124"/>
                      <a:gd name="T2" fmla="*/ 78 w 1023"/>
                      <a:gd name="T3" fmla="*/ 0 h 124"/>
                      <a:gd name="T4" fmla="*/ 1023 w 1023"/>
                      <a:gd name="T5" fmla="*/ 116 h 124"/>
                      <a:gd name="T6" fmla="*/ 934 w 1023"/>
                      <a:gd name="T7" fmla="*/ 124 h 124"/>
                      <a:gd name="T8" fmla="*/ 0 w 1023"/>
                      <a:gd name="T9" fmla="*/ 15 h 12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23"/>
                      <a:gd name="T16" fmla="*/ 0 h 124"/>
                      <a:gd name="T17" fmla="*/ 1023 w 1023"/>
                      <a:gd name="T18" fmla="*/ 124 h 12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23" h="124">
                        <a:moveTo>
                          <a:pt x="0" y="15"/>
                        </a:moveTo>
                        <a:lnTo>
                          <a:pt x="78" y="0"/>
                        </a:lnTo>
                        <a:lnTo>
                          <a:pt x="1023" y="116"/>
                        </a:lnTo>
                        <a:lnTo>
                          <a:pt x="934" y="124"/>
                        </a:lnTo>
                        <a:lnTo>
                          <a:pt x="0" y="15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21" name="Freeform 1137"/>
                  <p:cNvSpPr>
                    <a:spLocks/>
                  </p:cNvSpPr>
                  <p:nvPr/>
                </p:nvSpPr>
                <p:spPr bwMode="auto">
                  <a:xfrm flipV="1">
                    <a:off x="1061" y="820"/>
                    <a:ext cx="77" cy="159"/>
                  </a:xfrm>
                  <a:custGeom>
                    <a:avLst/>
                    <a:gdLst>
                      <a:gd name="T0" fmla="*/ 0 w 98"/>
                      <a:gd name="T1" fmla="*/ 0 h 195"/>
                      <a:gd name="T2" fmla="*/ 7 w 98"/>
                      <a:gd name="T3" fmla="*/ 2 h 195"/>
                      <a:gd name="T4" fmla="*/ 7 w 98"/>
                      <a:gd name="T5" fmla="*/ 3 h 195"/>
                      <a:gd name="T6" fmla="*/ 3 w 98"/>
                      <a:gd name="T7" fmla="*/ 2 h 195"/>
                      <a:gd name="T8" fmla="*/ 3 w 98"/>
                      <a:gd name="T9" fmla="*/ 19 h 195"/>
                      <a:gd name="T10" fmla="*/ 7 w 98"/>
                      <a:gd name="T11" fmla="*/ 20 h 195"/>
                      <a:gd name="T12" fmla="*/ 7 w 98"/>
                      <a:gd name="T13" fmla="*/ 20 h 195"/>
                      <a:gd name="T14" fmla="*/ 0 w 98"/>
                      <a:gd name="T15" fmla="*/ 19 h 195"/>
                      <a:gd name="T16" fmla="*/ 0 w 98"/>
                      <a:gd name="T17" fmla="*/ 18 h 195"/>
                      <a:gd name="T18" fmla="*/ 3 w 98"/>
                      <a:gd name="T19" fmla="*/ 19 h 195"/>
                      <a:gd name="T20" fmla="*/ 3 w 98"/>
                      <a:gd name="T21" fmla="*/ 2 h 195"/>
                      <a:gd name="T22" fmla="*/ 0 w 98"/>
                      <a:gd name="T23" fmla="*/ 2 h 195"/>
                      <a:gd name="T24" fmla="*/ 0 w 98"/>
                      <a:gd name="T25" fmla="*/ 0 h 19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98"/>
                      <a:gd name="T40" fmla="*/ 0 h 195"/>
                      <a:gd name="T41" fmla="*/ 98 w 98"/>
                      <a:gd name="T42" fmla="*/ 195 h 19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98" h="195">
                        <a:moveTo>
                          <a:pt x="0" y="0"/>
                        </a:moveTo>
                        <a:lnTo>
                          <a:pt x="98" y="16"/>
                        </a:lnTo>
                        <a:lnTo>
                          <a:pt x="98" y="28"/>
                        </a:lnTo>
                        <a:lnTo>
                          <a:pt x="48" y="19"/>
                        </a:lnTo>
                        <a:lnTo>
                          <a:pt x="48" y="175"/>
                        </a:lnTo>
                        <a:lnTo>
                          <a:pt x="98" y="184"/>
                        </a:lnTo>
                        <a:lnTo>
                          <a:pt x="98" y="195"/>
                        </a:lnTo>
                        <a:lnTo>
                          <a:pt x="0" y="177"/>
                        </a:lnTo>
                        <a:lnTo>
                          <a:pt x="0" y="166"/>
                        </a:lnTo>
                        <a:lnTo>
                          <a:pt x="41" y="174"/>
                        </a:lnTo>
                        <a:lnTo>
                          <a:pt x="41" y="18"/>
                        </a:lnTo>
                        <a:lnTo>
                          <a:pt x="0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1476" name="Group 1138"/>
                <p:cNvGrpSpPr>
                  <a:grpSpLocks/>
                </p:cNvGrpSpPr>
                <p:nvPr/>
              </p:nvGrpSpPr>
              <p:grpSpPr bwMode="auto">
                <a:xfrm flipV="1">
                  <a:off x="1114" y="853"/>
                  <a:ext cx="16" cy="62"/>
                  <a:chOff x="1287" y="2881"/>
                  <a:chExt cx="20" cy="77"/>
                </a:xfrm>
              </p:grpSpPr>
              <p:sp>
                <p:nvSpPr>
                  <p:cNvPr id="10510" name="Oval 1139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87" y="2881"/>
                    <a:ext cx="14" cy="18"/>
                  </a:xfrm>
                  <a:prstGeom prst="ellipse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511" name="Oval 1140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92" y="2883"/>
                    <a:ext cx="14" cy="18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512" name="Oval 1141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88" y="2910"/>
                    <a:ext cx="14" cy="17"/>
                  </a:xfrm>
                  <a:prstGeom prst="ellipse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513" name="Oval 1142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93" y="2912"/>
                    <a:ext cx="14" cy="17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514" name="Oval 1143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88" y="2938"/>
                    <a:ext cx="14" cy="18"/>
                  </a:xfrm>
                  <a:prstGeom prst="ellipse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515" name="Oval 1144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293" y="2940"/>
                    <a:ext cx="14" cy="18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1477" name="Group 1145"/>
                <p:cNvGrpSpPr>
                  <a:grpSpLocks/>
                </p:cNvGrpSpPr>
                <p:nvPr/>
              </p:nvGrpSpPr>
              <p:grpSpPr bwMode="auto">
                <a:xfrm flipV="1">
                  <a:off x="2013" y="975"/>
                  <a:ext cx="15" cy="54"/>
                  <a:chOff x="1394" y="2884"/>
                  <a:chExt cx="15" cy="54"/>
                </a:xfrm>
              </p:grpSpPr>
              <p:sp>
                <p:nvSpPr>
                  <p:cNvPr id="10504" name="Oval 1146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394" y="2884"/>
                    <a:ext cx="10" cy="12"/>
                  </a:xfrm>
                  <a:prstGeom prst="ellipse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505" name="Oval 1147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398" y="2886"/>
                    <a:ext cx="10" cy="12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506" name="Oval 1148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395" y="2904"/>
                    <a:ext cx="10" cy="12"/>
                  </a:xfrm>
                  <a:prstGeom prst="ellipse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507" name="Oval 1149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399" y="2906"/>
                    <a:ext cx="10" cy="12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508" name="Oval 1150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395" y="2924"/>
                    <a:ext cx="10" cy="12"/>
                  </a:xfrm>
                  <a:prstGeom prst="ellipse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509" name="Oval 1151"/>
                  <p:cNvSpPr>
                    <a:spLocks noChangeArrowheads="1"/>
                  </p:cNvSpPr>
                  <p:nvPr/>
                </p:nvSpPr>
                <p:spPr bwMode="auto">
                  <a:xfrm rot="1490178">
                    <a:off x="1399" y="2926"/>
                    <a:ext cx="10" cy="12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11478" name="Group 1152"/>
              <p:cNvGrpSpPr>
                <a:grpSpLocks/>
              </p:cNvGrpSpPr>
              <p:nvPr/>
            </p:nvGrpSpPr>
            <p:grpSpPr bwMode="auto">
              <a:xfrm>
                <a:off x="1442" y="753"/>
                <a:ext cx="1022" cy="294"/>
                <a:chOff x="1442" y="753"/>
                <a:chExt cx="1022" cy="294"/>
              </a:xfrm>
            </p:grpSpPr>
            <p:grpSp>
              <p:nvGrpSpPr>
                <p:cNvPr id="11483" name="Group 1153"/>
                <p:cNvGrpSpPr>
                  <a:grpSpLocks/>
                </p:cNvGrpSpPr>
                <p:nvPr/>
              </p:nvGrpSpPr>
              <p:grpSpPr bwMode="auto">
                <a:xfrm>
                  <a:off x="1442" y="753"/>
                  <a:ext cx="1022" cy="294"/>
                  <a:chOff x="1442" y="753"/>
                  <a:chExt cx="1022" cy="294"/>
                </a:xfrm>
              </p:grpSpPr>
              <p:sp>
                <p:nvSpPr>
                  <p:cNvPr id="10495" name="Freeform 1154"/>
                  <p:cNvSpPr>
                    <a:spLocks/>
                  </p:cNvSpPr>
                  <p:nvPr/>
                </p:nvSpPr>
                <p:spPr bwMode="auto">
                  <a:xfrm flipV="1">
                    <a:off x="1525" y="753"/>
                    <a:ext cx="933" cy="160"/>
                  </a:xfrm>
                  <a:custGeom>
                    <a:avLst/>
                    <a:gdLst>
                      <a:gd name="T0" fmla="*/ 0 w 933"/>
                      <a:gd name="T1" fmla="*/ 151 h 160"/>
                      <a:gd name="T2" fmla="*/ 0 w 933"/>
                      <a:gd name="T3" fmla="*/ 160 h 160"/>
                      <a:gd name="T4" fmla="*/ 933 w 933"/>
                      <a:gd name="T5" fmla="*/ 9 h 160"/>
                      <a:gd name="T6" fmla="*/ 933 w 933"/>
                      <a:gd name="T7" fmla="*/ 0 h 1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33"/>
                      <a:gd name="T13" fmla="*/ 0 h 160"/>
                      <a:gd name="T14" fmla="*/ 933 w 933"/>
                      <a:gd name="T15" fmla="*/ 160 h 1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33" h="160">
                        <a:moveTo>
                          <a:pt x="0" y="151"/>
                        </a:moveTo>
                        <a:lnTo>
                          <a:pt x="0" y="160"/>
                        </a:lnTo>
                        <a:lnTo>
                          <a:pt x="933" y="9"/>
                        </a:lnTo>
                        <a:lnTo>
                          <a:pt x="933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496" name="Freeform 1155"/>
                  <p:cNvSpPr>
                    <a:spLocks/>
                  </p:cNvSpPr>
                  <p:nvPr/>
                </p:nvSpPr>
                <p:spPr bwMode="auto">
                  <a:xfrm>
                    <a:off x="1444" y="764"/>
                    <a:ext cx="1018" cy="155"/>
                  </a:xfrm>
                  <a:custGeom>
                    <a:avLst/>
                    <a:gdLst>
                      <a:gd name="T0" fmla="*/ 0 w 1018"/>
                      <a:gd name="T1" fmla="*/ 15 h 155"/>
                      <a:gd name="T2" fmla="*/ 79 w 1018"/>
                      <a:gd name="T3" fmla="*/ 0 h 155"/>
                      <a:gd name="T4" fmla="*/ 1018 w 1018"/>
                      <a:gd name="T5" fmla="*/ 148 h 155"/>
                      <a:gd name="T6" fmla="*/ 952 w 1018"/>
                      <a:gd name="T7" fmla="*/ 155 h 155"/>
                      <a:gd name="T8" fmla="*/ 0 w 1018"/>
                      <a:gd name="T9" fmla="*/ 15 h 15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18"/>
                      <a:gd name="T16" fmla="*/ 0 h 155"/>
                      <a:gd name="T17" fmla="*/ 1018 w 1018"/>
                      <a:gd name="T18" fmla="*/ 155 h 15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18" h="155">
                        <a:moveTo>
                          <a:pt x="0" y="15"/>
                        </a:moveTo>
                        <a:lnTo>
                          <a:pt x="79" y="0"/>
                        </a:lnTo>
                        <a:lnTo>
                          <a:pt x="1018" y="148"/>
                        </a:lnTo>
                        <a:lnTo>
                          <a:pt x="952" y="155"/>
                        </a:lnTo>
                        <a:lnTo>
                          <a:pt x="0" y="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497" name="Freeform 1156"/>
                  <p:cNvSpPr>
                    <a:spLocks/>
                  </p:cNvSpPr>
                  <p:nvPr/>
                </p:nvSpPr>
                <p:spPr bwMode="auto">
                  <a:xfrm>
                    <a:off x="1482" y="770"/>
                    <a:ext cx="935" cy="261"/>
                  </a:xfrm>
                  <a:custGeom>
                    <a:avLst/>
                    <a:gdLst>
                      <a:gd name="T0" fmla="*/ 0 w 935"/>
                      <a:gd name="T1" fmla="*/ 133 h 261"/>
                      <a:gd name="T2" fmla="*/ 0 w 935"/>
                      <a:gd name="T3" fmla="*/ 0 h 261"/>
                      <a:gd name="T4" fmla="*/ 935 w 935"/>
                      <a:gd name="T5" fmla="*/ 145 h 261"/>
                      <a:gd name="T6" fmla="*/ 935 w 935"/>
                      <a:gd name="T7" fmla="*/ 261 h 261"/>
                      <a:gd name="T8" fmla="*/ 0 w 935"/>
                      <a:gd name="T9" fmla="*/ 133 h 26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35"/>
                      <a:gd name="T16" fmla="*/ 0 h 261"/>
                      <a:gd name="T17" fmla="*/ 935 w 935"/>
                      <a:gd name="T18" fmla="*/ 261 h 26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35" h="261">
                        <a:moveTo>
                          <a:pt x="0" y="133"/>
                        </a:moveTo>
                        <a:lnTo>
                          <a:pt x="0" y="0"/>
                        </a:lnTo>
                        <a:lnTo>
                          <a:pt x="935" y="145"/>
                        </a:lnTo>
                        <a:lnTo>
                          <a:pt x="935" y="261"/>
                        </a:lnTo>
                        <a:lnTo>
                          <a:pt x="0" y="133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498" name="Freeform 1157"/>
                  <p:cNvSpPr>
                    <a:spLocks/>
                  </p:cNvSpPr>
                  <p:nvPr/>
                </p:nvSpPr>
                <p:spPr bwMode="auto">
                  <a:xfrm flipV="1">
                    <a:off x="1526" y="898"/>
                    <a:ext cx="938" cy="141"/>
                  </a:xfrm>
                  <a:custGeom>
                    <a:avLst/>
                    <a:gdLst>
                      <a:gd name="T0" fmla="*/ 0 w 938"/>
                      <a:gd name="T1" fmla="*/ 129 h 141"/>
                      <a:gd name="T2" fmla="*/ 0 w 938"/>
                      <a:gd name="T3" fmla="*/ 141 h 141"/>
                      <a:gd name="T4" fmla="*/ 938 w 938"/>
                      <a:gd name="T5" fmla="*/ 10 h 141"/>
                      <a:gd name="T6" fmla="*/ 938 w 938"/>
                      <a:gd name="T7" fmla="*/ 0 h 14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38"/>
                      <a:gd name="T13" fmla="*/ 0 h 141"/>
                      <a:gd name="T14" fmla="*/ 938 w 938"/>
                      <a:gd name="T15" fmla="*/ 141 h 14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38" h="141">
                        <a:moveTo>
                          <a:pt x="0" y="129"/>
                        </a:moveTo>
                        <a:lnTo>
                          <a:pt x="0" y="141"/>
                        </a:lnTo>
                        <a:lnTo>
                          <a:pt x="938" y="10"/>
                        </a:lnTo>
                        <a:lnTo>
                          <a:pt x="938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499" name="Freeform 1158"/>
                  <p:cNvSpPr>
                    <a:spLocks/>
                  </p:cNvSpPr>
                  <p:nvPr/>
                </p:nvSpPr>
                <p:spPr bwMode="auto">
                  <a:xfrm flipV="1">
                    <a:off x="1442" y="909"/>
                    <a:ext cx="1019" cy="138"/>
                  </a:xfrm>
                  <a:custGeom>
                    <a:avLst/>
                    <a:gdLst>
                      <a:gd name="T0" fmla="*/ 0 w 1019"/>
                      <a:gd name="T1" fmla="*/ 125 h 138"/>
                      <a:gd name="T2" fmla="*/ 81 w 1019"/>
                      <a:gd name="T3" fmla="*/ 138 h 138"/>
                      <a:gd name="T4" fmla="*/ 1019 w 1019"/>
                      <a:gd name="T5" fmla="*/ 9 h 138"/>
                      <a:gd name="T6" fmla="*/ 941 w 1019"/>
                      <a:gd name="T7" fmla="*/ 0 h 138"/>
                      <a:gd name="T8" fmla="*/ 0 w 1019"/>
                      <a:gd name="T9" fmla="*/ 125 h 13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19"/>
                      <a:gd name="T16" fmla="*/ 0 h 138"/>
                      <a:gd name="T17" fmla="*/ 1019 w 1019"/>
                      <a:gd name="T18" fmla="*/ 138 h 13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19" h="138">
                        <a:moveTo>
                          <a:pt x="0" y="125"/>
                        </a:moveTo>
                        <a:lnTo>
                          <a:pt x="81" y="138"/>
                        </a:lnTo>
                        <a:lnTo>
                          <a:pt x="1019" y="9"/>
                        </a:lnTo>
                        <a:lnTo>
                          <a:pt x="941" y="0"/>
                        </a:lnTo>
                        <a:lnTo>
                          <a:pt x="0" y="125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500" name="Freeform 1159"/>
                  <p:cNvSpPr>
                    <a:spLocks/>
                  </p:cNvSpPr>
                  <p:nvPr/>
                </p:nvSpPr>
                <p:spPr bwMode="auto">
                  <a:xfrm flipV="1">
                    <a:off x="1443" y="754"/>
                    <a:ext cx="80" cy="167"/>
                  </a:xfrm>
                  <a:custGeom>
                    <a:avLst/>
                    <a:gdLst>
                      <a:gd name="T0" fmla="*/ 0 w 98"/>
                      <a:gd name="T1" fmla="*/ 0 h 195"/>
                      <a:gd name="T2" fmla="*/ 11 w 98"/>
                      <a:gd name="T3" fmla="*/ 3 h 195"/>
                      <a:gd name="T4" fmla="*/ 11 w 98"/>
                      <a:gd name="T5" fmla="*/ 5 h 195"/>
                      <a:gd name="T6" fmla="*/ 5 w 98"/>
                      <a:gd name="T7" fmla="*/ 3 h 195"/>
                      <a:gd name="T8" fmla="*/ 5 w 98"/>
                      <a:gd name="T9" fmla="*/ 33 h 195"/>
                      <a:gd name="T10" fmla="*/ 11 w 98"/>
                      <a:gd name="T11" fmla="*/ 33 h 195"/>
                      <a:gd name="T12" fmla="*/ 11 w 98"/>
                      <a:gd name="T13" fmla="*/ 35 h 195"/>
                      <a:gd name="T14" fmla="*/ 0 w 98"/>
                      <a:gd name="T15" fmla="*/ 33 h 195"/>
                      <a:gd name="T16" fmla="*/ 0 w 98"/>
                      <a:gd name="T17" fmla="*/ 30 h 195"/>
                      <a:gd name="T18" fmla="*/ 5 w 98"/>
                      <a:gd name="T19" fmla="*/ 33 h 195"/>
                      <a:gd name="T20" fmla="*/ 5 w 98"/>
                      <a:gd name="T21" fmla="*/ 3 h 195"/>
                      <a:gd name="T22" fmla="*/ 0 w 98"/>
                      <a:gd name="T23" fmla="*/ 3 h 195"/>
                      <a:gd name="T24" fmla="*/ 0 w 98"/>
                      <a:gd name="T25" fmla="*/ 0 h 19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98"/>
                      <a:gd name="T40" fmla="*/ 0 h 195"/>
                      <a:gd name="T41" fmla="*/ 98 w 98"/>
                      <a:gd name="T42" fmla="*/ 195 h 19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98" h="195">
                        <a:moveTo>
                          <a:pt x="0" y="0"/>
                        </a:moveTo>
                        <a:lnTo>
                          <a:pt x="98" y="16"/>
                        </a:lnTo>
                        <a:lnTo>
                          <a:pt x="98" y="28"/>
                        </a:lnTo>
                        <a:lnTo>
                          <a:pt x="48" y="19"/>
                        </a:lnTo>
                        <a:lnTo>
                          <a:pt x="48" y="175"/>
                        </a:lnTo>
                        <a:lnTo>
                          <a:pt x="98" y="184"/>
                        </a:lnTo>
                        <a:lnTo>
                          <a:pt x="98" y="195"/>
                        </a:lnTo>
                        <a:lnTo>
                          <a:pt x="0" y="177"/>
                        </a:lnTo>
                        <a:lnTo>
                          <a:pt x="0" y="166"/>
                        </a:lnTo>
                        <a:lnTo>
                          <a:pt x="41" y="174"/>
                        </a:lnTo>
                        <a:lnTo>
                          <a:pt x="41" y="18"/>
                        </a:lnTo>
                        <a:lnTo>
                          <a:pt x="0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1484" name="Group 1160"/>
                <p:cNvGrpSpPr>
                  <a:grpSpLocks/>
                </p:cNvGrpSpPr>
                <p:nvPr/>
              </p:nvGrpSpPr>
              <p:grpSpPr bwMode="auto">
                <a:xfrm flipV="1">
                  <a:off x="2386" y="924"/>
                  <a:ext cx="58" cy="74"/>
                  <a:chOff x="2633" y="2614"/>
                  <a:chExt cx="61" cy="80"/>
                </a:xfrm>
              </p:grpSpPr>
              <p:grpSp>
                <p:nvGrpSpPr>
                  <p:cNvPr id="11489" name="Group 1161"/>
                  <p:cNvGrpSpPr>
                    <a:grpSpLocks/>
                  </p:cNvGrpSpPr>
                  <p:nvPr/>
                </p:nvGrpSpPr>
                <p:grpSpPr bwMode="auto">
                  <a:xfrm>
                    <a:off x="2633" y="2614"/>
                    <a:ext cx="61" cy="80"/>
                    <a:chOff x="2569" y="2980"/>
                    <a:chExt cx="50" cy="76"/>
                  </a:xfrm>
                </p:grpSpPr>
                <p:sp>
                  <p:nvSpPr>
                    <p:cNvPr id="10493" name="Freeform 1162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494" name="Freeform 1163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493" name="Group 1164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6" cy="50"/>
                    <a:chOff x="2649" y="2633"/>
                    <a:chExt cx="16" cy="50"/>
                  </a:xfrm>
                </p:grpSpPr>
                <p:grpSp>
                  <p:nvGrpSpPr>
                    <p:cNvPr id="11494" name="Group 11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0491" name="Oval 116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492" name="Oval 1167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495" name="Group 11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0489" name="Oval 116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490" name="Oval 1170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497" name="Group 11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0487" name="Oval 117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488" name="Oval 117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1518" name="Group 1174"/>
                <p:cNvGrpSpPr>
                  <a:grpSpLocks/>
                </p:cNvGrpSpPr>
                <p:nvPr/>
              </p:nvGrpSpPr>
              <p:grpSpPr bwMode="auto">
                <a:xfrm flipV="1">
                  <a:off x="1452" y="782"/>
                  <a:ext cx="64" cy="85"/>
                  <a:chOff x="1714" y="2755"/>
                  <a:chExt cx="70" cy="92"/>
                </a:xfrm>
              </p:grpSpPr>
              <p:grpSp>
                <p:nvGrpSpPr>
                  <p:cNvPr id="11519" name="Group 1175"/>
                  <p:cNvGrpSpPr>
                    <a:grpSpLocks/>
                  </p:cNvGrpSpPr>
                  <p:nvPr/>
                </p:nvGrpSpPr>
                <p:grpSpPr bwMode="auto">
                  <a:xfrm>
                    <a:off x="1714" y="2755"/>
                    <a:ext cx="70" cy="92"/>
                    <a:chOff x="2569" y="2980"/>
                    <a:chExt cx="50" cy="76"/>
                  </a:xfrm>
                </p:grpSpPr>
                <p:sp>
                  <p:nvSpPr>
                    <p:cNvPr id="10480" name="Freeform 1176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481" name="Freeform 1177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520" name="Group 1178"/>
                  <p:cNvGrpSpPr>
                    <a:grpSpLocks/>
                  </p:cNvGrpSpPr>
                  <p:nvPr/>
                </p:nvGrpSpPr>
                <p:grpSpPr bwMode="auto">
                  <a:xfrm>
                    <a:off x="1758" y="2771"/>
                    <a:ext cx="19" cy="57"/>
                    <a:chOff x="2649" y="2633"/>
                    <a:chExt cx="16" cy="50"/>
                  </a:xfrm>
                </p:grpSpPr>
                <p:grpSp>
                  <p:nvGrpSpPr>
                    <p:cNvPr id="11521" name="Group 11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0478" name="Oval 1180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479" name="Oval 1181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522" name="Group 11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0476" name="Oval 118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477" name="Oval 1184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1531" name="Group 11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0474" name="Oval 118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475" name="Oval 1187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</p:grpSp>
          <p:grpSp>
            <p:nvGrpSpPr>
              <p:cNvPr id="11532" name="Group 1188"/>
              <p:cNvGrpSpPr>
                <a:grpSpLocks/>
              </p:cNvGrpSpPr>
              <p:nvPr/>
            </p:nvGrpSpPr>
            <p:grpSpPr bwMode="auto">
              <a:xfrm>
                <a:off x="1749" y="688"/>
                <a:ext cx="1014" cy="321"/>
                <a:chOff x="1749" y="688"/>
                <a:chExt cx="1014" cy="321"/>
              </a:xfrm>
            </p:grpSpPr>
            <p:grpSp>
              <p:nvGrpSpPr>
                <p:cNvPr id="11533" name="Group 1189"/>
                <p:cNvGrpSpPr>
                  <a:grpSpLocks/>
                </p:cNvGrpSpPr>
                <p:nvPr/>
              </p:nvGrpSpPr>
              <p:grpSpPr bwMode="auto">
                <a:xfrm flipV="1">
                  <a:off x="1749" y="688"/>
                  <a:ext cx="1014" cy="321"/>
                  <a:chOff x="1710" y="2586"/>
                  <a:chExt cx="1014" cy="321"/>
                </a:xfrm>
              </p:grpSpPr>
              <p:sp>
                <p:nvSpPr>
                  <p:cNvPr id="10460" name="Freeform 1190"/>
                  <p:cNvSpPr>
                    <a:spLocks/>
                  </p:cNvSpPr>
                  <p:nvPr/>
                </p:nvSpPr>
                <p:spPr bwMode="auto">
                  <a:xfrm>
                    <a:off x="1803" y="2730"/>
                    <a:ext cx="913" cy="177"/>
                  </a:xfrm>
                  <a:custGeom>
                    <a:avLst/>
                    <a:gdLst>
                      <a:gd name="T0" fmla="*/ 0 w 913"/>
                      <a:gd name="T1" fmla="*/ 166 h 177"/>
                      <a:gd name="T2" fmla="*/ 0 w 913"/>
                      <a:gd name="T3" fmla="*/ 177 h 177"/>
                      <a:gd name="T4" fmla="*/ 913 w 913"/>
                      <a:gd name="T5" fmla="*/ 9 h 177"/>
                      <a:gd name="T6" fmla="*/ 913 w 913"/>
                      <a:gd name="T7" fmla="*/ 0 h 17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13"/>
                      <a:gd name="T13" fmla="*/ 0 h 177"/>
                      <a:gd name="T14" fmla="*/ 913 w 913"/>
                      <a:gd name="T15" fmla="*/ 177 h 17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13" h="177">
                        <a:moveTo>
                          <a:pt x="0" y="166"/>
                        </a:moveTo>
                        <a:lnTo>
                          <a:pt x="0" y="177"/>
                        </a:lnTo>
                        <a:lnTo>
                          <a:pt x="913" y="9"/>
                        </a:lnTo>
                        <a:lnTo>
                          <a:pt x="913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461" name="Freeform 1191"/>
                  <p:cNvSpPr>
                    <a:spLocks/>
                  </p:cNvSpPr>
                  <p:nvPr/>
                </p:nvSpPr>
                <p:spPr bwMode="auto">
                  <a:xfrm>
                    <a:off x="1711" y="2720"/>
                    <a:ext cx="1006" cy="176"/>
                  </a:xfrm>
                  <a:custGeom>
                    <a:avLst/>
                    <a:gdLst>
                      <a:gd name="T0" fmla="*/ 0 w 1006"/>
                      <a:gd name="T1" fmla="*/ 160 h 176"/>
                      <a:gd name="T2" fmla="*/ 93 w 1006"/>
                      <a:gd name="T3" fmla="*/ 176 h 176"/>
                      <a:gd name="T4" fmla="*/ 1006 w 1006"/>
                      <a:gd name="T5" fmla="*/ 12 h 176"/>
                      <a:gd name="T6" fmla="*/ 937 w 1006"/>
                      <a:gd name="T7" fmla="*/ 0 h 176"/>
                      <a:gd name="T8" fmla="*/ 0 w 1006"/>
                      <a:gd name="T9" fmla="*/ 160 h 17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06"/>
                      <a:gd name="T16" fmla="*/ 0 h 176"/>
                      <a:gd name="T17" fmla="*/ 1006 w 1006"/>
                      <a:gd name="T18" fmla="*/ 176 h 17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06" h="176">
                        <a:moveTo>
                          <a:pt x="0" y="160"/>
                        </a:moveTo>
                        <a:lnTo>
                          <a:pt x="93" y="176"/>
                        </a:lnTo>
                        <a:lnTo>
                          <a:pt x="1006" y="12"/>
                        </a:lnTo>
                        <a:lnTo>
                          <a:pt x="937" y="0"/>
                        </a:lnTo>
                        <a:lnTo>
                          <a:pt x="0" y="16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462" name="Freeform 1192"/>
                  <p:cNvSpPr>
                    <a:spLocks/>
                  </p:cNvSpPr>
                  <p:nvPr/>
                </p:nvSpPr>
                <p:spPr bwMode="auto">
                  <a:xfrm>
                    <a:off x="1755" y="2601"/>
                    <a:ext cx="921" cy="287"/>
                  </a:xfrm>
                  <a:custGeom>
                    <a:avLst/>
                    <a:gdLst>
                      <a:gd name="T0" fmla="*/ 0 w 921"/>
                      <a:gd name="T1" fmla="*/ 143 h 287"/>
                      <a:gd name="T2" fmla="*/ 0 w 921"/>
                      <a:gd name="T3" fmla="*/ 287 h 287"/>
                      <a:gd name="T4" fmla="*/ 921 w 921"/>
                      <a:gd name="T5" fmla="*/ 126 h 287"/>
                      <a:gd name="T6" fmla="*/ 921 w 921"/>
                      <a:gd name="T7" fmla="*/ 0 h 287"/>
                      <a:gd name="T8" fmla="*/ 0 w 921"/>
                      <a:gd name="T9" fmla="*/ 143 h 28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21"/>
                      <a:gd name="T16" fmla="*/ 0 h 287"/>
                      <a:gd name="T17" fmla="*/ 921 w 921"/>
                      <a:gd name="T18" fmla="*/ 287 h 28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21" h="287">
                        <a:moveTo>
                          <a:pt x="0" y="143"/>
                        </a:moveTo>
                        <a:lnTo>
                          <a:pt x="0" y="287"/>
                        </a:lnTo>
                        <a:lnTo>
                          <a:pt x="921" y="126"/>
                        </a:lnTo>
                        <a:lnTo>
                          <a:pt x="921" y="0"/>
                        </a:lnTo>
                        <a:lnTo>
                          <a:pt x="0" y="143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463" name="Freeform 1193"/>
                  <p:cNvSpPr>
                    <a:spLocks/>
                  </p:cNvSpPr>
                  <p:nvPr/>
                </p:nvSpPr>
                <p:spPr bwMode="auto">
                  <a:xfrm>
                    <a:off x="1805" y="2597"/>
                    <a:ext cx="915" cy="154"/>
                  </a:xfrm>
                  <a:custGeom>
                    <a:avLst/>
                    <a:gdLst>
                      <a:gd name="T0" fmla="*/ 0 w 915"/>
                      <a:gd name="T1" fmla="*/ 141 h 154"/>
                      <a:gd name="T2" fmla="*/ 0 w 915"/>
                      <a:gd name="T3" fmla="*/ 154 h 154"/>
                      <a:gd name="T4" fmla="*/ 915 w 915"/>
                      <a:gd name="T5" fmla="*/ 12 h 154"/>
                      <a:gd name="T6" fmla="*/ 915 w 915"/>
                      <a:gd name="T7" fmla="*/ 0 h 15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15"/>
                      <a:gd name="T13" fmla="*/ 0 h 154"/>
                      <a:gd name="T14" fmla="*/ 915 w 915"/>
                      <a:gd name="T15" fmla="*/ 154 h 15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15" h="154">
                        <a:moveTo>
                          <a:pt x="0" y="141"/>
                        </a:moveTo>
                        <a:lnTo>
                          <a:pt x="0" y="154"/>
                        </a:lnTo>
                        <a:lnTo>
                          <a:pt x="915" y="12"/>
                        </a:lnTo>
                        <a:lnTo>
                          <a:pt x="915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464" name="Freeform 1194"/>
                  <p:cNvSpPr>
                    <a:spLocks/>
                  </p:cNvSpPr>
                  <p:nvPr/>
                </p:nvSpPr>
                <p:spPr bwMode="auto">
                  <a:xfrm>
                    <a:off x="1710" y="2586"/>
                    <a:ext cx="1014" cy="155"/>
                  </a:xfrm>
                  <a:custGeom>
                    <a:avLst/>
                    <a:gdLst>
                      <a:gd name="T0" fmla="*/ 0 w 1014"/>
                      <a:gd name="T1" fmla="*/ 137 h 155"/>
                      <a:gd name="T2" fmla="*/ 95 w 1014"/>
                      <a:gd name="T3" fmla="*/ 155 h 155"/>
                      <a:gd name="T4" fmla="*/ 1014 w 1014"/>
                      <a:gd name="T5" fmla="*/ 8 h 155"/>
                      <a:gd name="T6" fmla="*/ 929 w 1014"/>
                      <a:gd name="T7" fmla="*/ 0 h 155"/>
                      <a:gd name="T8" fmla="*/ 0 w 1014"/>
                      <a:gd name="T9" fmla="*/ 137 h 15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14"/>
                      <a:gd name="T16" fmla="*/ 0 h 155"/>
                      <a:gd name="T17" fmla="*/ 1014 w 1014"/>
                      <a:gd name="T18" fmla="*/ 155 h 15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14" h="155">
                        <a:moveTo>
                          <a:pt x="0" y="137"/>
                        </a:moveTo>
                        <a:lnTo>
                          <a:pt x="95" y="155"/>
                        </a:lnTo>
                        <a:lnTo>
                          <a:pt x="1014" y="8"/>
                        </a:lnTo>
                        <a:lnTo>
                          <a:pt x="929" y="0"/>
                        </a:lnTo>
                        <a:lnTo>
                          <a:pt x="0" y="137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465" name="Freeform 1195"/>
                  <p:cNvSpPr>
                    <a:spLocks/>
                  </p:cNvSpPr>
                  <p:nvPr/>
                </p:nvSpPr>
                <p:spPr bwMode="auto">
                  <a:xfrm>
                    <a:off x="1711" y="2725"/>
                    <a:ext cx="90" cy="181"/>
                  </a:xfrm>
                  <a:custGeom>
                    <a:avLst/>
                    <a:gdLst>
                      <a:gd name="T0" fmla="*/ 0 w 98"/>
                      <a:gd name="T1" fmla="*/ 0 h 195"/>
                      <a:gd name="T2" fmla="*/ 39 w 98"/>
                      <a:gd name="T3" fmla="*/ 6 h 195"/>
                      <a:gd name="T4" fmla="*/ 39 w 98"/>
                      <a:gd name="T5" fmla="*/ 13 h 195"/>
                      <a:gd name="T6" fmla="*/ 18 w 98"/>
                      <a:gd name="T7" fmla="*/ 8 h 195"/>
                      <a:gd name="T8" fmla="*/ 18 w 98"/>
                      <a:gd name="T9" fmla="*/ 77 h 195"/>
                      <a:gd name="T10" fmla="*/ 39 w 98"/>
                      <a:gd name="T11" fmla="*/ 82 h 195"/>
                      <a:gd name="T12" fmla="*/ 39 w 98"/>
                      <a:gd name="T13" fmla="*/ 86 h 195"/>
                      <a:gd name="T14" fmla="*/ 0 w 98"/>
                      <a:gd name="T15" fmla="*/ 78 h 195"/>
                      <a:gd name="T16" fmla="*/ 0 w 98"/>
                      <a:gd name="T17" fmla="*/ 72 h 195"/>
                      <a:gd name="T18" fmla="*/ 16 w 98"/>
                      <a:gd name="T19" fmla="*/ 77 h 195"/>
                      <a:gd name="T20" fmla="*/ 16 w 98"/>
                      <a:gd name="T21" fmla="*/ 7 h 195"/>
                      <a:gd name="T22" fmla="*/ 0 w 98"/>
                      <a:gd name="T23" fmla="*/ 6 h 195"/>
                      <a:gd name="T24" fmla="*/ 0 w 98"/>
                      <a:gd name="T25" fmla="*/ 0 h 19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98"/>
                      <a:gd name="T40" fmla="*/ 0 h 195"/>
                      <a:gd name="T41" fmla="*/ 98 w 98"/>
                      <a:gd name="T42" fmla="*/ 195 h 19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98" h="195">
                        <a:moveTo>
                          <a:pt x="0" y="0"/>
                        </a:moveTo>
                        <a:lnTo>
                          <a:pt x="98" y="16"/>
                        </a:lnTo>
                        <a:lnTo>
                          <a:pt x="98" y="28"/>
                        </a:lnTo>
                        <a:lnTo>
                          <a:pt x="48" y="19"/>
                        </a:lnTo>
                        <a:lnTo>
                          <a:pt x="48" y="175"/>
                        </a:lnTo>
                        <a:lnTo>
                          <a:pt x="98" y="184"/>
                        </a:lnTo>
                        <a:lnTo>
                          <a:pt x="98" y="195"/>
                        </a:lnTo>
                        <a:lnTo>
                          <a:pt x="0" y="177"/>
                        </a:lnTo>
                        <a:lnTo>
                          <a:pt x="0" y="166"/>
                        </a:lnTo>
                        <a:lnTo>
                          <a:pt x="41" y="174"/>
                        </a:lnTo>
                        <a:lnTo>
                          <a:pt x="41" y="18"/>
                        </a:lnTo>
                        <a:lnTo>
                          <a:pt x="0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1535" name="Group 1196"/>
                <p:cNvGrpSpPr>
                  <a:grpSpLocks/>
                </p:cNvGrpSpPr>
                <p:nvPr/>
              </p:nvGrpSpPr>
              <p:grpSpPr bwMode="auto">
                <a:xfrm flipV="1">
                  <a:off x="2678" y="879"/>
                  <a:ext cx="61" cy="80"/>
                  <a:chOff x="2633" y="2614"/>
                  <a:chExt cx="61" cy="80"/>
                </a:xfrm>
              </p:grpSpPr>
              <p:grpSp>
                <p:nvGrpSpPr>
                  <p:cNvPr id="11543" name="Group 1197"/>
                  <p:cNvGrpSpPr>
                    <a:grpSpLocks/>
                  </p:cNvGrpSpPr>
                  <p:nvPr/>
                </p:nvGrpSpPr>
                <p:grpSpPr bwMode="auto">
                  <a:xfrm>
                    <a:off x="2633" y="2614"/>
                    <a:ext cx="61" cy="80"/>
                    <a:chOff x="2569" y="2980"/>
                    <a:chExt cx="50" cy="76"/>
                  </a:xfrm>
                </p:grpSpPr>
                <p:sp>
                  <p:nvSpPr>
                    <p:cNvPr id="10458" name="Freeform 1198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459" name="Freeform 1199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1544" name="Group 1200"/>
                  <p:cNvGrpSpPr>
                    <a:grpSpLocks/>
                  </p:cNvGrpSpPr>
                  <p:nvPr/>
                </p:nvGrpSpPr>
                <p:grpSpPr bwMode="auto">
                  <a:xfrm>
                    <a:off x="2649" y="2633"/>
                    <a:ext cx="16" cy="50"/>
                    <a:chOff x="2649" y="2633"/>
                    <a:chExt cx="16" cy="50"/>
                  </a:xfrm>
                </p:grpSpPr>
                <p:grpSp>
                  <p:nvGrpSpPr>
                    <p:cNvPr id="11551" name="Group 12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0456" name="Oval 120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457" name="Oval 120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240" name="Group 120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0454" name="Oval 1205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455" name="Oval 120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241" name="Group 120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0452" name="Oval 1208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453" name="Oval 120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0245" name="Group 1210"/>
                <p:cNvGrpSpPr>
                  <a:grpSpLocks/>
                </p:cNvGrpSpPr>
                <p:nvPr/>
              </p:nvGrpSpPr>
              <p:grpSpPr bwMode="auto">
                <a:xfrm flipV="1">
                  <a:off x="1761" y="720"/>
                  <a:ext cx="70" cy="92"/>
                  <a:chOff x="1714" y="2755"/>
                  <a:chExt cx="70" cy="92"/>
                </a:xfrm>
              </p:grpSpPr>
              <p:grpSp>
                <p:nvGrpSpPr>
                  <p:cNvPr id="10246" name="Group 1211"/>
                  <p:cNvGrpSpPr>
                    <a:grpSpLocks/>
                  </p:cNvGrpSpPr>
                  <p:nvPr/>
                </p:nvGrpSpPr>
                <p:grpSpPr bwMode="auto">
                  <a:xfrm>
                    <a:off x="1714" y="2755"/>
                    <a:ext cx="70" cy="92"/>
                    <a:chOff x="2569" y="2980"/>
                    <a:chExt cx="50" cy="76"/>
                  </a:xfrm>
                </p:grpSpPr>
                <p:sp>
                  <p:nvSpPr>
                    <p:cNvPr id="10445" name="Freeform 1212"/>
                    <p:cNvSpPr>
                      <a:spLocks/>
                    </p:cNvSpPr>
                    <p:nvPr/>
                  </p:nvSpPr>
                  <p:spPr bwMode="auto">
                    <a:xfrm>
                      <a:off x="2569" y="2980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446" name="Freeform 1213"/>
                    <p:cNvSpPr>
                      <a:spLocks/>
                    </p:cNvSpPr>
                    <p:nvPr/>
                  </p:nvSpPr>
                  <p:spPr bwMode="auto">
                    <a:xfrm>
                      <a:off x="2574" y="2982"/>
                      <a:ext cx="45" cy="74"/>
                    </a:xfrm>
                    <a:custGeom>
                      <a:avLst/>
                      <a:gdLst>
                        <a:gd name="T0" fmla="*/ 0 w 45"/>
                        <a:gd name="T1" fmla="*/ 9 h 74"/>
                        <a:gd name="T2" fmla="*/ 0 w 45"/>
                        <a:gd name="T3" fmla="*/ 74 h 74"/>
                        <a:gd name="T4" fmla="*/ 45 w 45"/>
                        <a:gd name="T5" fmla="*/ 66 h 74"/>
                        <a:gd name="T6" fmla="*/ 45 w 45"/>
                        <a:gd name="T7" fmla="*/ 0 h 74"/>
                        <a:gd name="T8" fmla="*/ 0 w 45"/>
                        <a:gd name="T9" fmla="*/ 9 h 7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74"/>
                        <a:gd name="T17" fmla="*/ 45 w 45"/>
                        <a:gd name="T18" fmla="*/ 74 h 7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74">
                          <a:moveTo>
                            <a:pt x="0" y="9"/>
                          </a:moveTo>
                          <a:lnTo>
                            <a:pt x="0" y="74"/>
                          </a:lnTo>
                          <a:lnTo>
                            <a:pt x="45" y="66"/>
                          </a:lnTo>
                          <a:lnTo>
                            <a:pt x="45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C0C0C0"/>
                        </a:gs>
                        <a:gs pos="100000">
                          <a:srgbClr val="0B0B0B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247" name="Group 1214"/>
                  <p:cNvGrpSpPr>
                    <a:grpSpLocks/>
                  </p:cNvGrpSpPr>
                  <p:nvPr/>
                </p:nvGrpSpPr>
                <p:grpSpPr bwMode="auto">
                  <a:xfrm>
                    <a:off x="1758" y="2771"/>
                    <a:ext cx="19" cy="57"/>
                    <a:chOff x="2649" y="2633"/>
                    <a:chExt cx="16" cy="50"/>
                  </a:xfrm>
                </p:grpSpPr>
                <p:grpSp>
                  <p:nvGrpSpPr>
                    <p:cNvPr id="10248" name="Group 12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2633"/>
                      <a:ext cx="15" cy="13"/>
                      <a:chOff x="2649" y="2633"/>
                      <a:chExt cx="15" cy="13"/>
                    </a:xfrm>
                  </p:grpSpPr>
                  <p:sp>
                    <p:nvSpPr>
                      <p:cNvPr id="10443" name="Oval 1216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49" y="2633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444" name="Oval 1217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3" y="2634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249" name="Group 12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52"/>
                      <a:ext cx="15" cy="12"/>
                      <a:chOff x="2650" y="2652"/>
                      <a:chExt cx="15" cy="12"/>
                    </a:xfrm>
                  </p:grpSpPr>
                  <p:sp>
                    <p:nvSpPr>
                      <p:cNvPr id="10441" name="Oval 1219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52"/>
                        <a:ext cx="11" cy="11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442" name="Oval 1220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53"/>
                        <a:ext cx="11" cy="1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250" name="Group 12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50" y="2670"/>
                      <a:ext cx="15" cy="13"/>
                      <a:chOff x="2650" y="2670"/>
                      <a:chExt cx="15" cy="13"/>
                    </a:xfrm>
                  </p:grpSpPr>
                  <p:sp>
                    <p:nvSpPr>
                      <p:cNvPr id="10439" name="Oval 1222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0" y="2670"/>
                        <a:ext cx="11" cy="12"/>
                      </a:xfrm>
                      <a:prstGeom prst="ellipse">
                        <a:avLst/>
                      </a:pr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440" name="Oval 1223"/>
                      <p:cNvSpPr>
                        <a:spLocks noChangeArrowheads="1"/>
                      </p:cNvSpPr>
                      <p:nvPr/>
                    </p:nvSpPr>
                    <p:spPr bwMode="auto">
                      <a:xfrm rot="1490178">
                        <a:off x="2654" y="2671"/>
                        <a:ext cx="11" cy="12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63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</p:grpSp>
          <p:grpSp>
            <p:nvGrpSpPr>
              <p:cNvPr id="10251" name="Group 1224"/>
              <p:cNvGrpSpPr>
                <a:grpSpLocks/>
              </p:cNvGrpSpPr>
              <p:nvPr/>
            </p:nvGrpSpPr>
            <p:grpSpPr bwMode="auto">
              <a:xfrm>
                <a:off x="2166" y="598"/>
                <a:ext cx="1025" cy="401"/>
                <a:chOff x="2166" y="598"/>
                <a:chExt cx="1025" cy="401"/>
              </a:xfrm>
            </p:grpSpPr>
            <p:grpSp>
              <p:nvGrpSpPr>
                <p:cNvPr id="10252" name="Group 1225"/>
                <p:cNvGrpSpPr>
                  <a:grpSpLocks/>
                </p:cNvGrpSpPr>
                <p:nvPr/>
              </p:nvGrpSpPr>
              <p:grpSpPr bwMode="auto">
                <a:xfrm>
                  <a:off x="3104" y="809"/>
                  <a:ext cx="76" cy="190"/>
                  <a:chOff x="3104" y="809"/>
                  <a:chExt cx="76" cy="190"/>
                </a:xfrm>
              </p:grpSpPr>
              <p:sp>
                <p:nvSpPr>
                  <p:cNvPr id="10429" name="Freeform 1226"/>
                  <p:cNvSpPr>
                    <a:spLocks/>
                  </p:cNvSpPr>
                  <p:nvPr/>
                </p:nvSpPr>
                <p:spPr bwMode="auto">
                  <a:xfrm>
                    <a:off x="3104" y="810"/>
                    <a:ext cx="55" cy="189"/>
                  </a:xfrm>
                  <a:custGeom>
                    <a:avLst/>
                    <a:gdLst>
                      <a:gd name="T0" fmla="*/ 50 w 55"/>
                      <a:gd name="T1" fmla="*/ 2 h 189"/>
                      <a:gd name="T2" fmla="*/ 43 w 55"/>
                      <a:gd name="T3" fmla="*/ 8 h 189"/>
                      <a:gd name="T4" fmla="*/ 0 w 55"/>
                      <a:gd name="T5" fmla="*/ 0 h 189"/>
                      <a:gd name="T6" fmla="*/ 0 w 55"/>
                      <a:gd name="T7" fmla="*/ 92 h 189"/>
                      <a:gd name="T8" fmla="*/ 39 w 55"/>
                      <a:gd name="T9" fmla="*/ 102 h 189"/>
                      <a:gd name="T10" fmla="*/ 46 w 55"/>
                      <a:gd name="T11" fmla="*/ 119 h 189"/>
                      <a:gd name="T12" fmla="*/ 46 w 55"/>
                      <a:gd name="T13" fmla="*/ 189 h 189"/>
                      <a:gd name="T14" fmla="*/ 55 w 55"/>
                      <a:gd name="T15" fmla="*/ 188 h 18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55"/>
                      <a:gd name="T25" fmla="*/ 0 h 189"/>
                      <a:gd name="T26" fmla="*/ 55 w 55"/>
                      <a:gd name="T27" fmla="*/ 189 h 18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55" h="189">
                        <a:moveTo>
                          <a:pt x="50" y="2"/>
                        </a:moveTo>
                        <a:lnTo>
                          <a:pt x="43" y="8"/>
                        </a:lnTo>
                        <a:lnTo>
                          <a:pt x="0" y="0"/>
                        </a:lnTo>
                        <a:lnTo>
                          <a:pt x="0" y="92"/>
                        </a:lnTo>
                        <a:lnTo>
                          <a:pt x="39" y="102"/>
                        </a:lnTo>
                        <a:lnTo>
                          <a:pt x="46" y="119"/>
                        </a:lnTo>
                        <a:lnTo>
                          <a:pt x="46" y="189"/>
                        </a:lnTo>
                        <a:lnTo>
                          <a:pt x="55" y="188"/>
                        </a:lnTo>
                      </a:path>
                    </a:pathLst>
                  </a:cu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430" name="Freeform 1227"/>
                  <p:cNvSpPr>
                    <a:spLocks/>
                  </p:cNvSpPr>
                  <p:nvPr/>
                </p:nvSpPr>
                <p:spPr bwMode="auto">
                  <a:xfrm>
                    <a:off x="3104" y="809"/>
                    <a:ext cx="76" cy="190"/>
                  </a:xfrm>
                  <a:custGeom>
                    <a:avLst/>
                    <a:gdLst>
                      <a:gd name="T0" fmla="*/ 76 w 76"/>
                      <a:gd name="T1" fmla="*/ 6 h 190"/>
                      <a:gd name="T2" fmla="*/ 76 w 76"/>
                      <a:gd name="T3" fmla="*/ 189 h 190"/>
                      <a:gd name="T4" fmla="*/ 54 w 76"/>
                      <a:gd name="T5" fmla="*/ 190 h 190"/>
                      <a:gd name="T6" fmla="*/ 55 w 76"/>
                      <a:gd name="T7" fmla="*/ 114 h 190"/>
                      <a:gd name="T8" fmla="*/ 46 w 76"/>
                      <a:gd name="T9" fmla="*/ 97 h 190"/>
                      <a:gd name="T10" fmla="*/ 0 w 76"/>
                      <a:gd name="T11" fmla="*/ 87 h 190"/>
                      <a:gd name="T12" fmla="*/ 0 w 76"/>
                      <a:gd name="T13" fmla="*/ 0 h 190"/>
                      <a:gd name="T14" fmla="*/ 48 w 76"/>
                      <a:gd name="T15" fmla="*/ 9 h 190"/>
                      <a:gd name="T16" fmla="*/ 55 w 76"/>
                      <a:gd name="T17" fmla="*/ 1 h 190"/>
                      <a:gd name="T18" fmla="*/ 76 w 76"/>
                      <a:gd name="T19" fmla="*/ 6 h 190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76"/>
                      <a:gd name="T31" fmla="*/ 0 h 190"/>
                      <a:gd name="T32" fmla="*/ 76 w 76"/>
                      <a:gd name="T33" fmla="*/ 190 h 190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76" h="190">
                        <a:moveTo>
                          <a:pt x="76" y="6"/>
                        </a:moveTo>
                        <a:lnTo>
                          <a:pt x="76" y="189"/>
                        </a:lnTo>
                        <a:lnTo>
                          <a:pt x="54" y="190"/>
                        </a:lnTo>
                        <a:lnTo>
                          <a:pt x="55" y="114"/>
                        </a:lnTo>
                        <a:lnTo>
                          <a:pt x="46" y="97"/>
                        </a:lnTo>
                        <a:lnTo>
                          <a:pt x="0" y="87"/>
                        </a:lnTo>
                        <a:lnTo>
                          <a:pt x="0" y="0"/>
                        </a:lnTo>
                        <a:lnTo>
                          <a:pt x="48" y="9"/>
                        </a:lnTo>
                        <a:lnTo>
                          <a:pt x="55" y="1"/>
                        </a:lnTo>
                        <a:lnTo>
                          <a:pt x="76" y="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0C0C0"/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265" name="Group 1228"/>
                <p:cNvGrpSpPr>
                  <a:grpSpLocks/>
                </p:cNvGrpSpPr>
                <p:nvPr/>
              </p:nvGrpSpPr>
              <p:grpSpPr bwMode="auto">
                <a:xfrm flipV="1">
                  <a:off x="2166" y="598"/>
                  <a:ext cx="1025" cy="355"/>
                  <a:chOff x="2167" y="2642"/>
                  <a:chExt cx="1025" cy="355"/>
                </a:xfrm>
              </p:grpSpPr>
              <p:sp>
                <p:nvSpPr>
                  <p:cNvPr id="10423" name="Freeform 1229"/>
                  <p:cNvSpPr>
                    <a:spLocks/>
                  </p:cNvSpPr>
                  <p:nvPr/>
                </p:nvSpPr>
                <p:spPr bwMode="auto">
                  <a:xfrm>
                    <a:off x="2266" y="2795"/>
                    <a:ext cx="926" cy="202"/>
                  </a:xfrm>
                  <a:custGeom>
                    <a:avLst/>
                    <a:gdLst>
                      <a:gd name="T0" fmla="*/ 0 w 926"/>
                      <a:gd name="T1" fmla="*/ 190 h 202"/>
                      <a:gd name="T2" fmla="*/ 0 w 926"/>
                      <a:gd name="T3" fmla="*/ 202 h 202"/>
                      <a:gd name="T4" fmla="*/ 926 w 926"/>
                      <a:gd name="T5" fmla="*/ 10 h 202"/>
                      <a:gd name="T6" fmla="*/ 926 w 926"/>
                      <a:gd name="T7" fmla="*/ 0 h 20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26"/>
                      <a:gd name="T13" fmla="*/ 0 h 202"/>
                      <a:gd name="T14" fmla="*/ 926 w 926"/>
                      <a:gd name="T15" fmla="*/ 202 h 20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26" h="202">
                        <a:moveTo>
                          <a:pt x="0" y="190"/>
                        </a:moveTo>
                        <a:lnTo>
                          <a:pt x="0" y="202"/>
                        </a:lnTo>
                        <a:lnTo>
                          <a:pt x="926" y="10"/>
                        </a:lnTo>
                        <a:lnTo>
                          <a:pt x="926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424" name="Freeform 1230"/>
                  <p:cNvSpPr>
                    <a:spLocks/>
                  </p:cNvSpPr>
                  <p:nvPr/>
                </p:nvSpPr>
                <p:spPr bwMode="auto">
                  <a:xfrm>
                    <a:off x="2170" y="2783"/>
                    <a:ext cx="1019" cy="202"/>
                  </a:xfrm>
                  <a:custGeom>
                    <a:avLst/>
                    <a:gdLst>
                      <a:gd name="T0" fmla="*/ 0 w 1019"/>
                      <a:gd name="T1" fmla="*/ 184 h 202"/>
                      <a:gd name="T2" fmla="*/ 95 w 1019"/>
                      <a:gd name="T3" fmla="*/ 202 h 202"/>
                      <a:gd name="T4" fmla="*/ 1019 w 1019"/>
                      <a:gd name="T5" fmla="*/ 12 h 202"/>
                      <a:gd name="T6" fmla="*/ 915 w 1019"/>
                      <a:gd name="T7" fmla="*/ 0 h 202"/>
                      <a:gd name="T8" fmla="*/ 0 w 1019"/>
                      <a:gd name="T9" fmla="*/ 184 h 2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19"/>
                      <a:gd name="T16" fmla="*/ 0 h 202"/>
                      <a:gd name="T17" fmla="*/ 1019 w 1019"/>
                      <a:gd name="T18" fmla="*/ 202 h 20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19" h="202">
                        <a:moveTo>
                          <a:pt x="0" y="184"/>
                        </a:moveTo>
                        <a:lnTo>
                          <a:pt x="95" y="202"/>
                        </a:lnTo>
                        <a:lnTo>
                          <a:pt x="1019" y="12"/>
                        </a:lnTo>
                        <a:lnTo>
                          <a:pt x="915" y="0"/>
                        </a:lnTo>
                        <a:lnTo>
                          <a:pt x="0" y="184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1C1C1C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425" name="Freeform 1231"/>
                  <p:cNvSpPr>
                    <a:spLocks/>
                  </p:cNvSpPr>
                  <p:nvPr/>
                </p:nvSpPr>
                <p:spPr bwMode="auto">
                  <a:xfrm>
                    <a:off x="2215" y="2654"/>
                    <a:ext cx="923" cy="322"/>
                  </a:xfrm>
                  <a:custGeom>
                    <a:avLst/>
                    <a:gdLst>
                      <a:gd name="T0" fmla="*/ 0 w 923"/>
                      <a:gd name="T1" fmla="*/ 166 h 322"/>
                      <a:gd name="T2" fmla="*/ 0 w 923"/>
                      <a:gd name="T3" fmla="*/ 322 h 322"/>
                      <a:gd name="T4" fmla="*/ 923 w 923"/>
                      <a:gd name="T5" fmla="*/ 135 h 322"/>
                      <a:gd name="T6" fmla="*/ 923 w 923"/>
                      <a:gd name="T7" fmla="*/ 0 h 322"/>
                      <a:gd name="T8" fmla="*/ 0 w 923"/>
                      <a:gd name="T9" fmla="*/ 166 h 32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23"/>
                      <a:gd name="T16" fmla="*/ 0 h 322"/>
                      <a:gd name="T17" fmla="*/ 923 w 923"/>
                      <a:gd name="T18" fmla="*/ 322 h 32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23" h="322">
                        <a:moveTo>
                          <a:pt x="0" y="166"/>
                        </a:moveTo>
                        <a:lnTo>
                          <a:pt x="0" y="322"/>
                        </a:lnTo>
                        <a:lnTo>
                          <a:pt x="923" y="135"/>
                        </a:lnTo>
                        <a:lnTo>
                          <a:pt x="923" y="0"/>
                        </a:lnTo>
                        <a:lnTo>
                          <a:pt x="0" y="16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42424"/>
                      </a:gs>
                      <a:gs pos="100000">
                        <a:srgbClr val="EAEAEA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426" name="Freeform 1232"/>
                  <p:cNvSpPr>
                    <a:spLocks/>
                  </p:cNvSpPr>
                  <p:nvPr/>
                </p:nvSpPr>
                <p:spPr bwMode="auto">
                  <a:xfrm>
                    <a:off x="2266" y="2654"/>
                    <a:ext cx="926" cy="175"/>
                  </a:xfrm>
                  <a:custGeom>
                    <a:avLst/>
                    <a:gdLst>
                      <a:gd name="T0" fmla="*/ 0 w 926"/>
                      <a:gd name="T1" fmla="*/ 163 h 175"/>
                      <a:gd name="T2" fmla="*/ 0 w 926"/>
                      <a:gd name="T3" fmla="*/ 175 h 175"/>
                      <a:gd name="T4" fmla="*/ 926 w 926"/>
                      <a:gd name="T5" fmla="*/ 10 h 175"/>
                      <a:gd name="T6" fmla="*/ 926 w 926"/>
                      <a:gd name="T7" fmla="*/ 0 h 17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26"/>
                      <a:gd name="T13" fmla="*/ 0 h 175"/>
                      <a:gd name="T14" fmla="*/ 926 w 926"/>
                      <a:gd name="T15" fmla="*/ 175 h 17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26" h="175">
                        <a:moveTo>
                          <a:pt x="0" y="163"/>
                        </a:moveTo>
                        <a:lnTo>
                          <a:pt x="0" y="175"/>
                        </a:lnTo>
                        <a:lnTo>
                          <a:pt x="926" y="10"/>
                        </a:lnTo>
                        <a:lnTo>
                          <a:pt x="926" y="0"/>
                        </a:lnTo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427" name="Freeform 1233"/>
                  <p:cNvSpPr>
                    <a:spLocks/>
                  </p:cNvSpPr>
                  <p:nvPr/>
                </p:nvSpPr>
                <p:spPr bwMode="auto">
                  <a:xfrm>
                    <a:off x="2170" y="2642"/>
                    <a:ext cx="1022" cy="176"/>
                  </a:xfrm>
                  <a:custGeom>
                    <a:avLst/>
                    <a:gdLst>
                      <a:gd name="T0" fmla="*/ 0 w 1022"/>
                      <a:gd name="T1" fmla="*/ 158 h 176"/>
                      <a:gd name="T2" fmla="*/ 95 w 1022"/>
                      <a:gd name="T3" fmla="*/ 176 h 176"/>
                      <a:gd name="T4" fmla="*/ 1022 w 1022"/>
                      <a:gd name="T5" fmla="*/ 9 h 176"/>
                      <a:gd name="T6" fmla="*/ 927 w 1022"/>
                      <a:gd name="T7" fmla="*/ 0 h 176"/>
                      <a:gd name="T8" fmla="*/ 0 w 1022"/>
                      <a:gd name="T9" fmla="*/ 158 h 17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22"/>
                      <a:gd name="T16" fmla="*/ 0 h 176"/>
                      <a:gd name="T17" fmla="*/ 1022 w 1022"/>
                      <a:gd name="T18" fmla="*/ 176 h 17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22" h="176">
                        <a:moveTo>
                          <a:pt x="0" y="158"/>
                        </a:moveTo>
                        <a:lnTo>
                          <a:pt x="95" y="176"/>
                        </a:lnTo>
                        <a:lnTo>
                          <a:pt x="1022" y="9"/>
                        </a:lnTo>
                        <a:lnTo>
                          <a:pt x="927" y="0"/>
                        </a:lnTo>
                        <a:lnTo>
                          <a:pt x="0" y="158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428" name="Freeform 1234"/>
                  <p:cNvSpPr>
                    <a:spLocks/>
                  </p:cNvSpPr>
                  <p:nvPr/>
                </p:nvSpPr>
                <p:spPr bwMode="auto">
                  <a:xfrm>
                    <a:off x="2167" y="2801"/>
                    <a:ext cx="98" cy="195"/>
                  </a:xfrm>
                  <a:custGeom>
                    <a:avLst/>
                    <a:gdLst>
                      <a:gd name="T0" fmla="*/ 0 w 98"/>
                      <a:gd name="T1" fmla="*/ 0 h 195"/>
                      <a:gd name="T2" fmla="*/ 98 w 98"/>
                      <a:gd name="T3" fmla="*/ 16 h 195"/>
                      <a:gd name="T4" fmla="*/ 98 w 98"/>
                      <a:gd name="T5" fmla="*/ 28 h 195"/>
                      <a:gd name="T6" fmla="*/ 48 w 98"/>
                      <a:gd name="T7" fmla="*/ 19 h 195"/>
                      <a:gd name="T8" fmla="*/ 48 w 98"/>
                      <a:gd name="T9" fmla="*/ 175 h 195"/>
                      <a:gd name="T10" fmla="*/ 98 w 98"/>
                      <a:gd name="T11" fmla="*/ 184 h 195"/>
                      <a:gd name="T12" fmla="*/ 98 w 98"/>
                      <a:gd name="T13" fmla="*/ 195 h 195"/>
                      <a:gd name="T14" fmla="*/ 0 w 98"/>
                      <a:gd name="T15" fmla="*/ 177 h 195"/>
                      <a:gd name="T16" fmla="*/ 0 w 98"/>
                      <a:gd name="T17" fmla="*/ 166 h 195"/>
                      <a:gd name="T18" fmla="*/ 41 w 98"/>
                      <a:gd name="T19" fmla="*/ 174 h 195"/>
                      <a:gd name="T20" fmla="*/ 41 w 98"/>
                      <a:gd name="T21" fmla="*/ 18 h 195"/>
                      <a:gd name="T22" fmla="*/ 0 w 98"/>
                      <a:gd name="T23" fmla="*/ 12 h 195"/>
                      <a:gd name="T24" fmla="*/ 0 w 98"/>
                      <a:gd name="T25" fmla="*/ 0 h 19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98"/>
                      <a:gd name="T40" fmla="*/ 0 h 195"/>
                      <a:gd name="T41" fmla="*/ 98 w 98"/>
                      <a:gd name="T42" fmla="*/ 195 h 19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98" h="195">
                        <a:moveTo>
                          <a:pt x="0" y="0"/>
                        </a:moveTo>
                        <a:lnTo>
                          <a:pt x="98" y="16"/>
                        </a:lnTo>
                        <a:lnTo>
                          <a:pt x="98" y="28"/>
                        </a:lnTo>
                        <a:lnTo>
                          <a:pt x="48" y="19"/>
                        </a:lnTo>
                        <a:lnTo>
                          <a:pt x="48" y="175"/>
                        </a:lnTo>
                        <a:lnTo>
                          <a:pt x="98" y="184"/>
                        </a:lnTo>
                        <a:lnTo>
                          <a:pt x="98" y="195"/>
                        </a:lnTo>
                        <a:lnTo>
                          <a:pt x="0" y="177"/>
                        </a:lnTo>
                        <a:lnTo>
                          <a:pt x="0" y="166"/>
                        </a:lnTo>
                        <a:lnTo>
                          <a:pt x="41" y="174"/>
                        </a:lnTo>
                        <a:lnTo>
                          <a:pt x="41" y="18"/>
                        </a:lnTo>
                        <a:lnTo>
                          <a:pt x="0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266" name="Group 1235"/>
                <p:cNvGrpSpPr>
                  <a:grpSpLocks/>
                </p:cNvGrpSpPr>
                <p:nvPr/>
              </p:nvGrpSpPr>
              <p:grpSpPr bwMode="auto">
                <a:xfrm flipV="1">
                  <a:off x="3113" y="818"/>
                  <a:ext cx="19" cy="70"/>
                  <a:chOff x="3120" y="2693"/>
                  <a:chExt cx="19" cy="70"/>
                </a:xfrm>
              </p:grpSpPr>
              <p:grpSp>
                <p:nvGrpSpPr>
                  <p:cNvPr id="10267" name="Group 1236"/>
                  <p:cNvGrpSpPr>
                    <a:grpSpLocks/>
                  </p:cNvGrpSpPr>
                  <p:nvPr/>
                </p:nvGrpSpPr>
                <p:grpSpPr bwMode="auto">
                  <a:xfrm>
                    <a:off x="3120" y="2693"/>
                    <a:ext cx="18" cy="18"/>
                    <a:chOff x="2414" y="3011"/>
                    <a:chExt cx="18" cy="18"/>
                  </a:xfrm>
                </p:grpSpPr>
                <p:sp>
                  <p:nvSpPr>
                    <p:cNvPr id="10421" name="Oval 1237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4" y="3011"/>
                      <a:ext cx="13" cy="16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422" name="Oval 1238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9" y="3013"/>
                      <a:ext cx="13" cy="1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268" name="Group 1239"/>
                  <p:cNvGrpSpPr>
                    <a:grpSpLocks/>
                  </p:cNvGrpSpPr>
                  <p:nvPr/>
                </p:nvGrpSpPr>
                <p:grpSpPr bwMode="auto">
                  <a:xfrm>
                    <a:off x="3121" y="2719"/>
                    <a:ext cx="18" cy="18"/>
                    <a:chOff x="2414" y="3011"/>
                    <a:chExt cx="18" cy="18"/>
                  </a:xfrm>
                </p:grpSpPr>
                <p:sp>
                  <p:nvSpPr>
                    <p:cNvPr id="10419" name="Oval 1240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4" y="3011"/>
                      <a:ext cx="13" cy="16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420" name="Oval 1241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9" y="3013"/>
                      <a:ext cx="13" cy="1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269" name="Group 1242"/>
                  <p:cNvGrpSpPr>
                    <a:grpSpLocks/>
                  </p:cNvGrpSpPr>
                  <p:nvPr/>
                </p:nvGrpSpPr>
                <p:grpSpPr bwMode="auto">
                  <a:xfrm>
                    <a:off x="3121" y="2745"/>
                    <a:ext cx="18" cy="18"/>
                    <a:chOff x="2414" y="3011"/>
                    <a:chExt cx="18" cy="18"/>
                  </a:xfrm>
                </p:grpSpPr>
                <p:sp>
                  <p:nvSpPr>
                    <p:cNvPr id="10417" name="Oval 1243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4" y="3011"/>
                      <a:ext cx="13" cy="16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418" name="Oval 1244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9" y="3013"/>
                      <a:ext cx="13" cy="1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</p:grpSp>
            <p:grpSp>
              <p:nvGrpSpPr>
                <p:cNvPr id="10270" name="Group 1245"/>
                <p:cNvGrpSpPr>
                  <a:grpSpLocks/>
                </p:cNvGrpSpPr>
                <p:nvPr/>
              </p:nvGrpSpPr>
              <p:grpSpPr bwMode="auto">
                <a:xfrm flipV="1">
                  <a:off x="2229" y="643"/>
                  <a:ext cx="20" cy="77"/>
                  <a:chOff x="3120" y="2693"/>
                  <a:chExt cx="19" cy="70"/>
                </a:xfrm>
              </p:grpSpPr>
              <p:grpSp>
                <p:nvGrpSpPr>
                  <p:cNvPr id="10271" name="Group 1246"/>
                  <p:cNvGrpSpPr>
                    <a:grpSpLocks/>
                  </p:cNvGrpSpPr>
                  <p:nvPr/>
                </p:nvGrpSpPr>
                <p:grpSpPr bwMode="auto">
                  <a:xfrm>
                    <a:off x="3120" y="2693"/>
                    <a:ext cx="18" cy="18"/>
                    <a:chOff x="2414" y="3011"/>
                    <a:chExt cx="18" cy="18"/>
                  </a:xfrm>
                </p:grpSpPr>
                <p:sp>
                  <p:nvSpPr>
                    <p:cNvPr id="10412" name="Oval 1247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4" y="3011"/>
                      <a:ext cx="13" cy="16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413" name="Oval 1248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9" y="3013"/>
                      <a:ext cx="13" cy="1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272" name="Group 1249"/>
                  <p:cNvGrpSpPr>
                    <a:grpSpLocks/>
                  </p:cNvGrpSpPr>
                  <p:nvPr/>
                </p:nvGrpSpPr>
                <p:grpSpPr bwMode="auto">
                  <a:xfrm>
                    <a:off x="3121" y="2719"/>
                    <a:ext cx="18" cy="18"/>
                    <a:chOff x="2414" y="3011"/>
                    <a:chExt cx="18" cy="18"/>
                  </a:xfrm>
                </p:grpSpPr>
                <p:sp>
                  <p:nvSpPr>
                    <p:cNvPr id="10410" name="Oval 1250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4" y="3011"/>
                      <a:ext cx="13" cy="16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411" name="Oval 1251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9" y="3013"/>
                      <a:ext cx="13" cy="1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273" name="Group 1252"/>
                  <p:cNvGrpSpPr>
                    <a:grpSpLocks/>
                  </p:cNvGrpSpPr>
                  <p:nvPr/>
                </p:nvGrpSpPr>
                <p:grpSpPr bwMode="auto">
                  <a:xfrm>
                    <a:off x="3121" y="2745"/>
                    <a:ext cx="18" cy="18"/>
                    <a:chOff x="2414" y="3011"/>
                    <a:chExt cx="18" cy="18"/>
                  </a:xfrm>
                </p:grpSpPr>
                <p:sp>
                  <p:nvSpPr>
                    <p:cNvPr id="10408" name="Oval 1253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4" y="3011"/>
                      <a:ext cx="13" cy="16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409" name="Oval 1254"/>
                    <p:cNvSpPr>
                      <a:spLocks noChangeArrowheads="1"/>
                    </p:cNvSpPr>
                    <p:nvPr/>
                  </p:nvSpPr>
                  <p:spPr bwMode="auto">
                    <a:xfrm rot="1490178">
                      <a:off x="2419" y="3013"/>
                      <a:ext cx="13" cy="1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</p:grpSp>
          </p:grpSp>
        </p:grpSp>
        <p:grpSp>
          <p:nvGrpSpPr>
            <p:cNvPr id="10274" name="Group 1397"/>
            <p:cNvGrpSpPr>
              <a:grpSpLocks/>
            </p:cNvGrpSpPr>
            <p:nvPr/>
          </p:nvGrpSpPr>
          <p:grpSpPr bwMode="auto">
            <a:xfrm>
              <a:off x="-205" y="738"/>
              <a:ext cx="3632" cy="5741"/>
              <a:chOff x="-205" y="738"/>
              <a:chExt cx="3632" cy="5741"/>
            </a:xfrm>
          </p:grpSpPr>
          <p:grpSp>
            <p:nvGrpSpPr>
              <p:cNvPr id="10275" name="Group 1256"/>
              <p:cNvGrpSpPr>
                <a:grpSpLocks/>
              </p:cNvGrpSpPr>
              <p:nvPr/>
            </p:nvGrpSpPr>
            <p:grpSpPr bwMode="auto">
              <a:xfrm>
                <a:off x="-205" y="1216"/>
                <a:ext cx="849" cy="3842"/>
                <a:chOff x="-172" y="966"/>
                <a:chExt cx="637" cy="3200"/>
              </a:xfrm>
            </p:grpSpPr>
            <p:grpSp>
              <p:nvGrpSpPr>
                <p:cNvPr id="10276" name="Group 1257"/>
                <p:cNvGrpSpPr>
                  <a:grpSpLocks/>
                </p:cNvGrpSpPr>
                <p:nvPr/>
              </p:nvGrpSpPr>
              <p:grpSpPr bwMode="auto">
                <a:xfrm>
                  <a:off x="-172" y="966"/>
                  <a:ext cx="637" cy="3200"/>
                  <a:chOff x="-172" y="966"/>
                  <a:chExt cx="637" cy="3200"/>
                </a:xfrm>
              </p:grpSpPr>
              <p:grpSp>
                <p:nvGrpSpPr>
                  <p:cNvPr id="10285" name="Group 1258"/>
                  <p:cNvGrpSpPr>
                    <a:grpSpLocks/>
                  </p:cNvGrpSpPr>
                  <p:nvPr/>
                </p:nvGrpSpPr>
                <p:grpSpPr bwMode="auto">
                  <a:xfrm>
                    <a:off x="-172" y="3832"/>
                    <a:ext cx="637" cy="334"/>
                    <a:chOff x="-142" y="3842"/>
                    <a:chExt cx="637" cy="334"/>
                  </a:xfrm>
                </p:grpSpPr>
                <p:sp>
                  <p:nvSpPr>
                    <p:cNvPr id="10391" name="Freeform 1259"/>
                    <p:cNvSpPr>
                      <a:spLocks/>
                    </p:cNvSpPr>
                    <p:nvPr/>
                  </p:nvSpPr>
                  <p:spPr bwMode="auto">
                    <a:xfrm>
                      <a:off x="-141" y="3940"/>
                      <a:ext cx="266" cy="236"/>
                    </a:xfrm>
                    <a:custGeom>
                      <a:avLst/>
                      <a:gdLst>
                        <a:gd name="T0" fmla="*/ 0 w 398"/>
                        <a:gd name="T1" fmla="*/ 1 h 352"/>
                        <a:gd name="T2" fmla="*/ 0 w 398"/>
                        <a:gd name="T3" fmla="*/ 0 h 352"/>
                        <a:gd name="T4" fmla="*/ 5 w 398"/>
                        <a:gd name="T5" fmla="*/ 3 h 352"/>
                        <a:gd name="T6" fmla="*/ 5 w 398"/>
                        <a:gd name="T7" fmla="*/ 4 h 352"/>
                        <a:gd name="T8" fmla="*/ 0 w 398"/>
                        <a:gd name="T9" fmla="*/ 1 h 35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98"/>
                        <a:gd name="T16" fmla="*/ 0 h 352"/>
                        <a:gd name="T17" fmla="*/ 398 w 398"/>
                        <a:gd name="T18" fmla="*/ 352 h 35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98" h="352">
                          <a:moveTo>
                            <a:pt x="0" y="121"/>
                          </a:moveTo>
                          <a:lnTo>
                            <a:pt x="0" y="0"/>
                          </a:lnTo>
                          <a:lnTo>
                            <a:pt x="398" y="223"/>
                          </a:lnTo>
                          <a:lnTo>
                            <a:pt x="398" y="352"/>
                          </a:lnTo>
                          <a:lnTo>
                            <a:pt x="0" y="121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392" name="Freeform 1260"/>
                    <p:cNvSpPr>
                      <a:spLocks/>
                    </p:cNvSpPr>
                    <p:nvPr/>
                  </p:nvSpPr>
                  <p:spPr bwMode="auto">
                    <a:xfrm>
                      <a:off x="125" y="3981"/>
                      <a:ext cx="370" cy="195"/>
                    </a:xfrm>
                    <a:custGeom>
                      <a:avLst/>
                      <a:gdLst>
                        <a:gd name="T0" fmla="*/ 410 w 366"/>
                        <a:gd name="T1" fmla="*/ 84 h 195"/>
                        <a:gd name="T2" fmla="*/ 410 w 366"/>
                        <a:gd name="T3" fmla="*/ 0 h 195"/>
                        <a:gd name="T4" fmla="*/ 0 w 366"/>
                        <a:gd name="T5" fmla="*/ 109 h 195"/>
                        <a:gd name="T6" fmla="*/ 1 w 366"/>
                        <a:gd name="T7" fmla="*/ 195 h 195"/>
                        <a:gd name="T8" fmla="*/ 410 w 366"/>
                        <a:gd name="T9" fmla="*/ 84 h 19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66"/>
                        <a:gd name="T16" fmla="*/ 0 h 195"/>
                        <a:gd name="T17" fmla="*/ 366 w 366"/>
                        <a:gd name="T18" fmla="*/ 195 h 19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66" h="195">
                          <a:moveTo>
                            <a:pt x="366" y="84"/>
                          </a:moveTo>
                          <a:lnTo>
                            <a:pt x="366" y="0"/>
                          </a:lnTo>
                          <a:lnTo>
                            <a:pt x="0" y="109"/>
                          </a:lnTo>
                          <a:lnTo>
                            <a:pt x="1" y="195"/>
                          </a:lnTo>
                          <a:lnTo>
                            <a:pt x="366" y="84"/>
                          </a:lnTo>
                          <a:close/>
                        </a:path>
                      </a:pathLst>
                    </a:custGeom>
                    <a:solidFill>
                      <a:srgbClr val="969696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393" name="Freeform 1261"/>
                    <p:cNvSpPr>
                      <a:spLocks/>
                    </p:cNvSpPr>
                    <p:nvPr/>
                  </p:nvSpPr>
                  <p:spPr bwMode="auto">
                    <a:xfrm>
                      <a:off x="-142" y="3842"/>
                      <a:ext cx="636" cy="247"/>
                    </a:xfrm>
                    <a:custGeom>
                      <a:avLst/>
                      <a:gdLst>
                        <a:gd name="T0" fmla="*/ 0 w 636"/>
                        <a:gd name="T1" fmla="*/ 97 h 247"/>
                        <a:gd name="T2" fmla="*/ 266 w 636"/>
                        <a:gd name="T3" fmla="*/ 247 h 247"/>
                        <a:gd name="T4" fmla="*/ 636 w 636"/>
                        <a:gd name="T5" fmla="*/ 139 h 247"/>
                        <a:gd name="T6" fmla="*/ 358 w 636"/>
                        <a:gd name="T7" fmla="*/ 0 h 247"/>
                        <a:gd name="T8" fmla="*/ 0 w 636"/>
                        <a:gd name="T9" fmla="*/ 97 h 24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636"/>
                        <a:gd name="T16" fmla="*/ 0 h 247"/>
                        <a:gd name="T17" fmla="*/ 636 w 636"/>
                        <a:gd name="T18" fmla="*/ 247 h 24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636" h="247">
                          <a:moveTo>
                            <a:pt x="0" y="97"/>
                          </a:moveTo>
                          <a:lnTo>
                            <a:pt x="266" y="247"/>
                          </a:lnTo>
                          <a:lnTo>
                            <a:pt x="636" y="139"/>
                          </a:lnTo>
                          <a:lnTo>
                            <a:pt x="358" y="0"/>
                          </a:lnTo>
                          <a:lnTo>
                            <a:pt x="0" y="97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286" name="Group 1262"/>
                  <p:cNvGrpSpPr>
                    <a:grpSpLocks/>
                  </p:cNvGrpSpPr>
                  <p:nvPr/>
                </p:nvGrpSpPr>
                <p:grpSpPr bwMode="auto">
                  <a:xfrm>
                    <a:off x="18" y="3701"/>
                    <a:ext cx="252" cy="295"/>
                    <a:chOff x="18" y="3701"/>
                    <a:chExt cx="252" cy="295"/>
                  </a:xfrm>
                </p:grpSpPr>
                <p:sp>
                  <p:nvSpPr>
                    <p:cNvPr id="10388" name="Freeform 1263"/>
                    <p:cNvSpPr>
                      <a:spLocks/>
                    </p:cNvSpPr>
                    <p:nvPr/>
                  </p:nvSpPr>
                  <p:spPr bwMode="auto">
                    <a:xfrm>
                      <a:off x="121" y="3747"/>
                      <a:ext cx="149" cy="249"/>
                    </a:xfrm>
                    <a:custGeom>
                      <a:avLst/>
                      <a:gdLst>
                        <a:gd name="T0" fmla="*/ 0 w 149"/>
                        <a:gd name="T1" fmla="*/ 39 h 249"/>
                        <a:gd name="T2" fmla="*/ 0 w 149"/>
                        <a:gd name="T3" fmla="*/ 249 h 249"/>
                        <a:gd name="T4" fmla="*/ 149 w 149"/>
                        <a:gd name="T5" fmla="*/ 203 h 249"/>
                        <a:gd name="T6" fmla="*/ 148 w 149"/>
                        <a:gd name="T7" fmla="*/ 0 h 249"/>
                        <a:gd name="T8" fmla="*/ 0 w 149"/>
                        <a:gd name="T9" fmla="*/ 39 h 24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49"/>
                        <a:gd name="T16" fmla="*/ 0 h 249"/>
                        <a:gd name="T17" fmla="*/ 149 w 149"/>
                        <a:gd name="T18" fmla="*/ 249 h 24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49" h="249">
                          <a:moveTo>
                            <a:pt x="0" y="39"/>
                          </a:moveTo>
                          <a:lnTo>
                            <a:pt x="0" y="249"/>
                          </a:lnTo>
                          <a:lnTo>
                            <a:pt x="149" y="203"/>
                          </a:lnTo>
                          <a:lnTo>
                            <a:pt x="148" y="0"/>
                          </a:lnTo>
                          <a:lnTo>
                            <a:pt x="0" y="39"/>
                          </a:lnTo>
                          <a:close/>
                        </a:path>
                      </a:pathLst>
                    </a:custGeom>
                    <a:solidFill>
                      <a:srgbClr val="969696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389" name="Freeform 1264"/>
                    <p:cNvSpPr>
                      <a:spLocks/>
                    </p:cNvSpPr>
                    <p:nvPr/>
                  </p:nvSpPr>
                  <p:spPr bwMode="auto">
                    <a:xfrm>
                      <a:off x="18" y="3738"/>
                      <a:ext cx="102" cy="257"/>
                    </a:xfrm>
                    <a:custGeom>
                      <a:avLst/>
                      <a:gdLst>
                        <a:gd name="T0" fmla="*/ 2 w 153"/>
                        <a:gd name="T1" fmla="*/ 1 h 382"/>
                        <a:gd name="T2" fmla="*/ 2 w 153"/>
                        <a:gd name="T3" fmla="*/ 5 h 382"/>
                        <a:gd name="T4" fmla="*/ 0 w 153"/>
                        <a:gd name="T5" fmla="*/ 4 h 382"/>
                        <a:gd name="T6" fmla="*/ 0 w 153"/>
                        <a:gd name="T7" fmla="*/ 0 h 382"/>
                        <a:gd name="T8" fmla="*/ 2 w 153"/>
                        <a:gd name="T9" fmla="*/ 1 h 38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53"/>
                        <a:gd name="T16" fmla="*/ 0 h 382"/>
                        <a:gd name="T17" fmla="*/ 153 w 153"/>
                        <a:gd name="T18" fmla="*/ 382 h 38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53" h="382">
                          <a:moveTo>
                            <a:pt x="153" y="70"/>
                          </a:moveTo>
                          <a:lnTo>
                            <a:pt x="153" y="382"/>
                          </a:lnTo>
                          <a:lnTo>
                            <a:pt x="0" y="301"/>
                          </a:lnTo>
                          <a:lnTo>
                            <a:pt x="0" y="0"/>
                          </a:lnTo>
                          <a:lnTo>
                            <a:pt x="153" y="70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390" name="Freeform 1265"/>
                    <p:cNvSpPr>
                      <a:spLocks/>
                    </p:cNvSpPr>
                    <p:nvPr/>
                  </p:nvSpPr>
                  <p:spPr bwMode="auto">
                    <a:xfrm>
                      <a:off x="19" y="3701"/>
                      <a:ext cx="250" cy="85"/>
                    </a:xfrm>
                    <a:custGeom>
                      <a:avLst/>
                      <a:gdLst>
                        <a:gd name="T0" fmla="*/ 0 w 250"/>
                        <a:gd name="T1" fmla="*/ 36 h 85"/>
                        <a:gd name="T2" fmla="*/ 102 w 250"/>
                        <a:gd name="T3" fmla="*/ 85 h 85"/>
                        <a:gd name="T4" fmla="*/ 250 w 250"/>
                        <a:gd name="T5" fmla="*/ 48 h 85"/>
                        <a:gd name="T6" fmla="*/ 146 w 250"/>
                        <a:gd name="T7" fmla="*/ 0 h 85"/>
                        <a:gd name="T8" fmla="*/ 0 w 250"/>
                        <a:gd name="T9" fmla="*/ 36 h 8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50"/>
                        <a:gd name="T16" fmla="*/ 0 h 85"/>
                        <a:gd name="T17" fmla="*/ 250 w 250"/>
                        <a:gd name="T18" fmla="*/ 85 h 8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50" h="85">
                          <a:moveTo>
                            <a:pt x="0" y="36"/>
                          </a:moveTo>
                          <a:lnTo>
                            <a:pt x="102" y="85"/>
                          </a:lnTo>
                          <a:lnTo>
                            <a:pt x="250" y="48"/>
                          </a:lnTo>
                          <a:lnTo>
                            <a:pt x="146" y="0"/>
                          </a:lnTo>
                          <a:lnTo>
                            <a:pt x="0" y="36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287" name="Group 1266"/>
                  <p:cNvGrpSpPr>
                    <a:grpSpLocks/>
                  </p:cNvGrpSpPr>
                  <p:nvPr/>
                </p:nvGrpSpPr>
                <p:grpSpPr bwMode="auto">
                  <a:xfrm>
                    <a:off x="46" y="3695"/>
                    <a:ext cx="185" cy="77"/>
                    <a:chOff x="46" y="3695"/>
                    <a:chExt cx="185" cy="77"/>
                  </a:xfrm>
                </p:grpSpPr>
                <p:sp>
                  <p:nvSpPr>
                    <p:cNvPr id="10385" name="Freeform 1267"/>
                    <p:cNvSpPr>
                      <a:spLocks/>
                    </p:cNvSpPr>
                    <p:nvPr/>
                  </p:nvSpPr>
                  <p:spPr bwMode="auto">
                    <a:xfrm>
                      <a:off x="124" y="3731"/>
                      <a:ext cx="107" cy="40"/>
                    </a:xfrm>
                    <a:custGeom>
                      <a:avLst/>
                      <a:gdLst>
                        <a:gd name="T0" fmla="*/ 0 w 107"/>
                        <a:gd name="T1" fmla="*/ 28 h 40"/>
                        <a:gd name="T2" fmla="*/ 0 w 107"/>
                        <a:gd name="T3" fmla="*/ 40 h 40"/>
                        <a:gd name="T4" fmla="*/ 107 w 107"/>
                        <a:gd name="T5" fmla="*/ 13 h 40"/>
                        <a:gd name="T6" fmla="*/ 107 w 107"/>
                        <a:gd name="T7" fmla="*/ 0 h 40"/>
                        <a:gd name="T8" fmla="*/ 0 w 107"/>
                        <a:gd name="T9" fmla="*/ 28 h 4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07"/>
                        <a:gd name="T16" fmla="*/ 0 h 40"/>
                        <a:gd name="T17" fmla="*/ 107 w 107"/>
                        <a:gd name="T18" fmla="*/ 40 h 4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07" h="40">
                          <a:moveTo>
                            <a:pt x="0" y="28"/>
                          </a:moveTo>
                          <a:lnTo>
                            <a:pt x="0" y="40"/>
                          </a:lnTo>
                          <a:lnTo>
                            <a:pt x="107" y="13"/>
                          </a:lnTo>
                          <a:lnTo>
                            <a:pt x="107" y="0"/>
                          </a:lnTo>
                          <a:lnTo>
                            <a:pt x="0" y="28"/>
                          </a:lnTo>
                          <a:close/>
                        </a:path>
                      </a:pathLst>
                    </a:custGeom>
                    <a:solidFill>
                      <a:srgbClr val="DDDDDD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386" name="Freeform 1268"/>
                    <p:cNvSpPr>
                      <a:spLocks/>
                    </p:cNvSpPr>
                    <p:nvPr/>
                  </p:nvSpPr>
                  <p:spPr bwMode="auto">
                    <a:xfrm>
                      <a:off x="47" y="3725"/>
                      <a:ext cx="78" cy="47"/>
                    </a:xfrm>
                    <a:custGeom>
                      <a:avLst/>
                      <a:gdLst>
                        <a:gd name="T0" fmla="*/ 1 w 117"/>
                        <a:gd name="T1" fmla="*/ 1 h 70"/>
                        <a:gd name="T2" fmla="*/ 1 w 117"/>
                        <a:gd name="T3" fmla="*/ 1 h 70"/>
                        <a:gd name="T4" fmla="*/ 0 w 117"/>
                        <a:gd name="T5" fmla="*/ 1 h 70"/>
                        <a:gd name="T6" fmla="*/ 0 w 117"/>
                        <a:gd name="T7" fmla="*/ 0 h 70"/>
                        <a:gd name="T8" fmla="*/ 1 w 117"/>
                        <a:gd name="T9" fmla="*/ 1 h 7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17"/>
                        <a:gd name="T16" fmla="*/ 0 h 70"/>
                        <a:gd name="T17" fmla="*/ 117 w 117"/>
                        <a:gd name="T18" fmla="*/ 70 h 7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17" h="70">
                          <a:moveTo>
                            <a:pt x="117" y="52"/>
                          </a:moveTo>
                          <a:lnTo>
                            <a:pt x="117" y="70"/>
                          </a:lnTo>
                          <a:lnTo>
                            <a:pt x="0" y="16"/>
                          </a:lnTo>
                          <a:lnTo>
                            <a:pt x="0" y="0"/>
                          </a:lnTo>
                          <a:lnTo>
                            <a:pt x="117" y="52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387" name="Freeform 1269"/>
                    <p:cNvSpPr>
                      <a:spLocks/>
                    </p:cNvSpPr>
                    <p:nvPr/>
                  </p:nvSpPr>
                  <p:spPr bwMode="auto">
                    <a:xfrm>
                      <a:off x="46" y="3695"/>
                      <a:ext cx="184" cy="64"/>
                    </a:xfrm>
                    <a:custGeom>
                      <a:avLst/>
                      <a:gdLst>
                        <a:gd name="T0" fmla="*/ 78 w 184"/>
                        <a:gd name="T1" fmla="*/ 64 h 64"/>
                        <a:gd name="T2" fmla="*/ 0 w 184"/>
                        <a:gd name="T3" fmla="*/ 29 h 64"/>
                        <a:gd name="T4" fmla="*/ 110 w 184"/>
                        <a:gd name="T5" fmla="*/ 0 h 64"/>
                        <a:gd name="T6" fmla="*/ 184 w 184"/>
                        <a:gd name="T7" fmla="*/ 34 h 64"/>
                        <a:gd name="T8" fmla="*/ 78 w 184"/>
                        <a:gd name="T9" fmla="*/ 64 h 6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84"/>
                        <a:gd name="T16" fmla="*/ 0 h 64"/>
                        <a:gd name="T17" fmla="*/ 184 w 184"/>
                        <a:gd name="T18" fmla="*/ 64 h 6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84" h="64">
                          <a:moveTo>
                            <a:pt x="78" y="64"/>
                          </a:moveTo>
                          <a:lnTo>
                            <a:pt x="0" y="29"/>
                          </a:lnTo>
                          <a:lnTo>
                            <a:pt x="110" y="0"/>
                          </a:lnTo>
                          <a:lnTo>
                            <a:pt x="184" y="34"/>
                          </a:lnTo>
                          <a:lnTo>
                            <a:pt x="78" y="64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289" name="Group 1270"/>
                  <p:cNvGrpSpPr>
                    <a:grpSpLocks/>
                  </p:cNvGrpSpPr>
                  <p:nvPr/>
                </p:nvGrpSpPr>
                <p:grpSpPr bwMode="auto">
                  <a:xfrm>
                    <a:off x="71" y="966"/>
                    <a:ext cx="133" cy="2783"/>
                    <a:chOff x="67" y="966"/>
                    <a:chExt cx="133" cy="2783"/>
                  </a:xfrm>
                </p:grpSpPr>
                <p:grpSp>
                  <p:nvGrpSpPr>
                    <p:cNvPr id="10297" name="Group 12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" y="974"/>
                      <a:ext cx="91" cy="2751"/>
                      <a:chOff x="67" y="974"/>
                      <a:chExt cx="91" cy="2751"/>
                    </a:xfrm>
                  </p:grpSpPr>
                  <p:sp>
                    <p:nvSpPr>
                      <p:cNvPr id="10383" name="Freeform 12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7" y="975"/>
                        <a:ext cx="9" cy="2749"/>
                      </a:xfrm>
                      <a:custGeom>
                        <a:avLst/>
                        <a:gdLst>
                          <a:gd name="T0" fmla="*/ 1 w 14"/>
                          <a:gd name="T1" fmla="*/ 0 h 3924"/>
                          <a:gd name="T2" fmla="*/ 0 w 14"/>
                          <a:gd name="T3" fmla="*/ 1 h 3924"/>
                          <a:gd name="T4" fmla="*/ 0 w 14"/>
                          <a:gd name="T5" fmla="*/ 78 h 3924"/>
                          <a:gd name="T6" fmla="*/ 1 w 14"/>
                          <a:gd name="T7" fmla="*/ 78 h 3924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4"/>
                          <a:gd name="T13" fmla="*/ 0 h 3924"/>
                          <a:gd name="T14" fmla="*/ 14 w 14"/>
                          <a:gd name="T15" fmla="*/ 3924 h 3924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4" h="3924">
                            <a:moveTo>
                              <a:pt x="14" y="0"/>
                            </a:moveTo>
                            <a:lnTo>
                              <a:pt x="0" y="1"/>
                            </a:lnTo>
                            <a:lnTo>
                              <a:pt x="0" y="3921"/>
                            </a:lnTo>
                            <a:lnTo>
                              <a:pt x="13" y="3924"/>
                            </a:lnTo>
                          </a:path>
                        </a:pathLst>
                      </a:cu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384" name="Freeform 12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2" y="974"/>
                        <a:ext cx="86" cy="2751"/>
                      </a:xfrm>
                      <a:custGeom>
                        <a:avLst/>
                        <a:gdLst>
                          <a:gd name="T0" fmla="*/ 0 w 86"/>
                          <a:gd name="T1" fmla="*/ 0 h 2751"/>
                          <a:gd name="T2" fmla="*/ 0 w 86"/>
                          <a:gd name="T3" fmla="*/ 2751 h 2751"/>
                          <a:gd name="T4" fmla="*/ 86 w 86"/>
                          <a:gd name="T5" fmla="*/ 2730 h 2751"/>
                          <a:gd name="T6" fmla="*/ 81 w 86"/>
                          <a:gd name="T7" fmla="*/ 10 h 2751"/>
                          <a:gd name="T8" fmla="*/ 0 w 86"/>
                          <a:gd name="T9" fmla="*/ 0 h 275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6"/>
                          <a:gd name="T16" fmla="*/ 0 h 2751"/>
                          <a:gd name="T17" fmla="*/ 86 w 86"/>
                          <a:gd name="T18" fmla="*/ 2751 h 275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6" h="2751">
                            <a:moveTo>
                              <a:pt x="0" y="0"/>
                            </a:moveTo>
                            <a:lnTo>
                              <a:pt x="0" y="2751"/>
                            </a:lnTo>
                            <a:lnTo>
                              <a:pt x="86" y="2730"/>
                            </a:lnTo>
                            <a:lnTo>
                              <a:pt x="81" y="1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EAEAEA"/>
                          </a:gs>
                          <a:gs pos="50000">
                            <a:srgbClr val="1C1C1C"/>
                          </a:gs>
                          <a:gs pos="100000">
                            <a:srgbClr val="EAEAEA"/>
                          </a:gs>
                        </a:gsLst>
                        <a:lin ang="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</p:grpSp>
                <p:sp>
                  <p:nvSpPr>
                    <p:cNvPr id="10379" name="Freeform 1274"/>
                    <p:cNvSpPr>
                      <a:spLocks/>
                    </p:cNvSpPr>
                    <p:nvPr/>
                  </p:nvSpPr>
                  <p:spPr bwMode="auto">
                    <a:xfrm>
                      <a:off x="118" y="977"/>
                      <a:ext cx="48" cy="2759"/>
                    </a:xfrm>
                    <a:custGeom>
                      <a:avLst/>
                      <a:gdLst>
                        <a:gd name="T0" fmla="*/ 1 w 73"/>
                        <a:gd name="T1" fmla="*/ 0 h 3942"/>
                        <a:gd name="T2" fmla="*/ 1 w 73"/>
                        <a:gd name="T3" fmla="*/ 78 h 3942"/>
                        <a:gd name="T4" fmla="*/ 0 w 73"/>
                        <a:gd name="T5" fmla="*/ 77 h 3942"/>
                        <a:gd name="T6" fmla="*/ 0 w 73"/>
                        <a:gd name="T7" fmla="*/ 1 h 3942"/>
                        <a:gd name="T8" fmla="*/ 1 w 73"/>
                        <a:gd name="T9" fmla="*/ 0 h 394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3"/>
                        <a:gd name="T16" fmla="*/ 0 h 3942"/>
                        <a:gd name="T17" fmla="*/ 73 w 73"/>
                        <a:gd name="T18" fmla="*/ 3942 h 394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3" h="3942">
                          <a:moveTo>
                            <a:pt x="72" y="0"/>
                          </a:moveTo>
                          <a:lnTo>
                            <a:pt x="73" y="3942"/>
                          </a:lnTo>
                          <a:lnTo>
                            <a:pt x="0" y="3912"/>
                          </a:lnTo>
                          <a:lnTo>
                            <a:pt x="0" y="8"/>
                          </a:lnTo>
                          <a:lnTo>
                            <a:pt x="72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00"/>
                        </a:gs>
                        <a:gs pos="100000">
                          <a:srgbClr val="969696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grpSp>
                  <p:nvGrpSpPr>
                    <p:cNvPr id="10298" name="Group 127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4" y="966"/>
                      <a:ext cx="86" cy="2783"/>
                      <a:chOff x="114" y="966"/>
                      <a:chExt cx="86" cy="2783"/>
                    </a:xfrm>
                  </p:grpSpPr>
                  <p:sp>
                    <p:nvSpPr>
                      <p:cNvPr id="10381" name="Freeform 12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4" y="967"/>
                        <a:ext cx="9" cy="2778"/>
                      </a:xfrm>
                      <a:custGeom>
                        <a:avLst/>
                        <a:gdLst>
                          <a:gd name="T0" fmla="*/ 1 w 14"/>
                          <a:gd name="T1" fmla="*/ 0 h 3964"/>
                          <a:gd name="T2" fmla="*/ 0 w 14"/>
                          <a:gd name="T3" fmla="*/ 1 h 3964"/>
                          <a:gd name="T4" fmla="*/ 0 w 14"/>
                          <a:gd name="T5" fmla="*/ 80 h 3964"/>
                          <a:gd name="T6" fmla="*/ 1 w 14"/>
                          <a:gd name="T7" fmla="*/ 80 h 3964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4"/>
                          <a:gd name="T13" fmla="*/ 0 h 3964"/>
                          <a:gd name="T14" fmla="*/ 14 w 14"/>
                          <a:gd name="T15" fmla="*/ 3964 h 3964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4" h="3964">
                            <a:moveTo>
                              <a:pt x="14" y="0"/>
                            </a:moveTo>
                            <a:lnTo>
                              <a:pt x="0" y="2"/>
                            </a:lnTo>
                            <a:lnTo>
                              <a:pt x="0" y="3963"/>
                            </a:lnTo>
                            <a:lnTo>
                              <a:pt x="12" y="3964"/>
                            </a:lnTo>
                          </a:path>
                        </a:pathLst>
                      </a:cu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382" name="Freeform 127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9" y="966"/>
                        <a:ext cx="81" cy="2783"/>
                      </a:xfrm>
                      <a:custGeom>
                        <a:avLst/>
                        <a:gdLst>
                          <a:gd name="T0" fmla="*/ 0 w 81"/>
                          <a:gd name="T1" fmla="*/ 0 h 2783"/>
                          <a:gd name="T2" fmla="*/ 0 w 81"/>
                          <a:gd name="T3" fmla="*/ 2783 h 2783"/>
                          <a:gd name="T4" fmla="*/ 81 w 81"/>
                          <a:gd name="T5" fmla="*/ 2762 h 2783"/>
                          <a:gd name="T6" fmla="*/ 81 w 81"/>
                          <a:gd name="T7" fmla="*/ 11 h 2783"/>
                          <a:gd name="T8" fmla="*/ 0 w 81"/>
                          <a:gd name="T9" fmla="*/ 0 h 2783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1"/>
                          <a:gd name="T16" fmla="*/ 0 h 2783"/>
                          <a:gd name="T17" fmla="*/ 81 w 81"/>
                          <a:gd name="T18" fmla="*/ 2783 h 2783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1" h="2783">
                            <a:moveTo>
                              <a:pt x="0" y="0"/>
                            </a:moveTo>
                            <a:lnTo>
                              <a:pt x="0" y="2783"/>
                            </a:lnTo>
                            <a:lnTo>
                              <a:pt x="81" y="2762"/>
                            </a:lnTo>
                            <a:lnTo>
                              <a:pt x="81" y="1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AEAEA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sp>
              <p:nvSpPr>
                <p:cNvPr id="10365" name="Freeform 1278"/>
                <p:cNvSpPr>
                  <a:spLocks/>
                </p:cNvSpPr>
                <p:nvPr/>
              </p:nvSpPr>
              <p:spPr bwMode="auto">
                <a:xfrm>
                  <a:off x="83" y="2654"/>
                  <a:ext cx="30" cy="10"/>
                </a:xfrm>
                <a:custGeom>
                  <a:avLst/>
                  <a:gdLst>
                    <a:gd name="T0" fmla="*/ 0 w 30"/>
                    <a:gd name="T1" fmla="*/ 0 h 10"/>
                    <a:gd name="T2" fmla="*/ 0 w 30"/>
                    <a:gd name="T3" fmla="*/ 6 h 10"/>
                    <a:gd name="T4" fmla="*/ 30 w 30"/>
                    <a:gd name="T5" fmla="*/ 10 h 10"/>
                    <a:gd name="T6" fmla="*/ 0 60000 65536"/>
                    <a:gd name="T7" fmla="*/ 0 60000 65536"/>
                    <a:gd name="T8" fmla="*/ 0 60000 65536"/>
                    <a:gd name="T9" fmla="*/ 0 w 30"/>
                    <a:gd name="T10" fmla="*/ 0 h 10"/>
                    <a:gd name="T11" fmla="*/ 30 w 30"/>
                    <a:gd name="T12" fmla="*/ 10 h 1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0" h="10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30" y="10"/>
                      </a:lnTo>
                    </a:path>
                  </a:pathLst>
                </a:custGeom>
                <a:solidFill>
                  <a:srgbClr val="96969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366" name="Freeform 1279"/>
                <p:cNvSpPr>
                  <a:spLocks/>
                </p:cNvSpPr>
                <p:nvPr/>
              </p:nvSpPr>
              <p:spPr bwMode="auto">
                <a:xfrm>
                  <a:off x="84" y="2484"/>
                  <a:ext cx="30" cy="10"/>
                </a:xfrm>
                <a:custGeom>
                  <a:avLst/>
                  <a:gdLst>
                    <a:gd name="T0" fmla="*/ 0 w 30"/>
                    <a:gd name="T1" fmla="*/ 0 h 10"/>
                    <a:gd name="T2" fmla="*/ 0 w 30"/>
                    <a:gd name="T3" fmla="*/ 6 h 10"/>
                    <a:gd name="T4" fmla="*/ 30 w 30"/>
                    <a:gd name="T5" fmla="*/ 10 h 10"/>
                    <a:gd name="T6" fmla="*/ 0 60000 65536"/>
                    <a:gd name="T7" fmla="*/ 0 60000 65536"/>
                    <a:gd name="T8" fmla="*/ 0 60000 65536"/>
                    <a:gd name="T9" fmla="*/ 0 w 30"/>
                    <a:gd name="T10" fmla="*/ 0 h 10"/>
                    <a:gd name="T11" fmla="*/ 30 w 30"/>
                    <a:gd name="T12" fmla="*/ 10 h 1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0" h="10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30" y="10"/>
                      </a:lnTo>
                    </a:path>
                  </a:pathLst>
                </a:custGeom>
                <a:solidFill>
                  <a:srgbClr val="96969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367" name="Freeform 1280"/>
                <p:cNvSpPr>
                  <a:spLocks/>
                </p:cNvSpPr>
                <p:nvPr/>
              </p:nvSpPr>
              <p:spPr bwMode="auto">
                <a:xfrm>
                  <a:off x="84" y="2479"/>
                  <a:ext cx="30" cy="8"/>
                </a:xfrm>
                <a:custGeom>
                  <a:avLst/>
                  <a:gdLst>
                    <a:gd name="T0" fmla="*/ 30 w 30"/>
                    <a:gd name="T1" fmla="*/ 8 h 8"/>
                    <a:gd name="T2" fmla="*/ 0 w 30"/>
                    <a:gd name="T3" fmla="*/ 3 h 8"/>
                    <a:gd name="T4" fmla="*/ 30 w 30"/>
                    <a:gd name="T5" fmla="*/ 0 h 8"/>
                    <a:gd name="T6" fmla="*/ 30 w 30"/>
                    <a:gd name="T7" fmla="*/ 8 h 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0"/>
                    <a:gd name="T13" fmla="*/ 0 h 8"/>
                    <a:gd name="T14" fmla="*/ 30 w 30"/>
                    <a:gd name="T15" fmla="*/ 8 h 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0" h="8">
                      <a:moveTo>
                        <a:pt x="30" y="8"/>
                      </a:moveTo>
                      <a:lnTo>
                        <a:pt x="0" y="3"/>
                      </a:lnTo>
                      <a:lnTo>
                        <a:pt x="30" y="0"/>
                      </a:lnTo>
                      <a:lnTo>
                        <a:pt x="3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368" name="Freeform 1281"/>
                <p:cNvSpPr>
                  <a:spLocks/>
                </p:cNvSpPr>
                <p:nvPr/>
              </p:nvSpPr>
              <p:spPr bwMode="auto">
                <a:xfrm>
                  <a:off x="83" y="2648"/>
                  <a:ext cx="30" cy="8"/>
                </a:xfrm>
                <a:custGeom>
                  <a:avLst/>
                  <a:gdLst>
                    <a:gd name="T0" fmla="*/ 30 w 30"/>
                    <a:gd name="T1" fmla="*/ 8 h 8"/>
                    <a:gd name="T2" fmla="*/ 0 w 30"/>
                    <a:gd name="T3" fmla="*/ 3 h 8"/>
                    <a:gd name="T4" fmla="*/ 30 w 30"/>
                    <a:gd name="T5" fmla="*/ 0 h 8"/>
                    <a:gd name="T6" fmla="*/ 30 w 30"/>
                    <a:gd name="T7" fmla="*/ 8 h 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0"/>
                    <a:gd name="T13" fmla="*/ 0 h 8"/>
                    <a:gd name="T14" fmla="*/ 30 w 30"/>
                    <a:gd name="T15" fmla="*/ 8 h 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0" h="8">
                      <a:moveTo>
                        <a:pt x="30" y="8"/>
                      </a:moveTo>
                      <a:lnTo>
                        <a:pt x="0" y="3"/>
                      </a:lnTo>
                      <a:lnTo>
                        <a:pt x="30" y="0"/>
                      </a:lnTo>
                      <a:lnTo>
                        <a:pt x="3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0305" name="Group 1282"/>
                <p:cNvGrpSpPr>
                  <a:grpSpLocks/>
                </p:cNvGrpSpPr>
                <p:nvPr/>
              </p:nvGrpSpPr>
              <p:grpSpPr bwMode="auto">
                <a:xfrm flipV="1">
                  <a:off x="84" y="974"/>
                  <a:ext cx="31" cy="185"/>
                  <a:chOff x="158" y="512"/>
                  <a:chExt cx="31" cy="185"/>
                </a:xfrm>
              </p:grpSpPr>
              <p:sp>
                <p:nvSpPr>
                  <p:cNvPr id="10370" name="Freeform 1283"/>
                  <p:cNvSpPr>
                    <a:spLocks/>
                  </p:cNvSpPr>
                  <p:nvPr/>
                </p:nvSpPr>
                <p:spPr bwMode="auto">
                  <a:xfrm>
                    <a:off x="158" y="687"/>
                    <a:ext cx="30" cy="10"/>
                  </a:xfrm>
                  <a:custGeom>
                    <a:avLst/>
                    <a:gdLst>
                      <a:gd name="T0" fmla="*/ 0 w 30"/>
                      <a:gd name="T1" fmla="*/ 0 h 10"/>
                      <a:gd name="T2" fmla="*/ 0 w 30"/>
                      <a:gd name="T3" fmla="*/ 6 h 10"/>
                      <a:gd name="T4" fmla="*/ 30 w 30"/>
                      <a:gd name="T5" fmla="*/ 10 h 10"/>
                      <a:gd name="T6" fmla="*/ 0 60000 65536"/>
                      <a:gd name="T7" fmla="*/ 0 60000 65536"/>
                      <a:gd name="T8" fmla="*/ 0 60000 65536"/>
                      <a:gd name="T9" fmla="*/ 0 w 30"/>
                      <a:gd name="T10" fmla="*/ 0 h 10"/>
                      <a:gd name="T11" fmla="*/ 30 w 30"/>
                      <a:gd name="T12" fmla="*/ 10 h 1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0" h="10">
                        <a:moveTo>
                          <a:pt x="0" y="0"/>
                        </a:moveTo>
                        <a:lnTo>
                          <a:pt x="0" y="6"/>
                        </a:lnTo>
                        <a:lnTo>
                          <a:pt x="30" y="10"/>
                        </a:lnTo>
                      </a:path>
                    </a:pathLst>
                  </a:custGeom>
                  <a:solidFill>
                    <a:srgbClr val="96969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371" name="Freeform 1284"/>
                  <p:cNvSpPr>
                    <a:spLocks/>
                  </p:cNvSpPr>
                  <p:nvPr/>
                </p:nvSpPr>
                <p:spPr bwMode="auto">
                  <a:xfrm>
                    <a:off x="159" y="517"/>
                    <a:ext cx="30" cy="10"/>
                  </a:xfrm>
                  <a:custGeom>
                    <a:avLst/>
                    <a:gdLst>
                      <a:gd name="T0" fmla="*/ 0 w 30"/>
                      <a:gd name="T1" fmla="*/ 0 h 10"/>
                      <a:gd name="T2" fmla="*/ 0 w 30"/>
                      <a:gd name="T3" fmla="*/ 6 h 10"/>
                      <a:gd name="T4" fmla="*/ 30 w 30"/>
                      <a:gd name="T5" fmla="*/ 10 h 10"/>
                      <a:gd name="T6" fmla="*/ 0 60000 65536"/>
                      <a:gd name="T7" fmla="*/ 0 60000 65536"/>
                      <a:gd name="T8" fmla="*/ 0 60000 65536"/>
                      <a:gd name="T9" fmla="*/ 0 w 30"/>
                      <a:gd name="T10" fmla="*/ 0 h 10"/>
                      <a:gd name="T11" fmla="*/ 30 w 30"/>
                      <a:gd name="T12" fmla="*/ 10 h 1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0" h="10">
                        <a:moveTo>
                          <a:pt x="0" y="0"/>
                        </a:moveTo>
                        <a:lnTo>
                          <a:pt x="0" y="6"/>
                        </a:lnTo>
                        <a:lnTo>
                          <a:pt x="30" y="10"/>
                        </a:lnTo>
                      </a:path>
                    </a:pathLst>
                  </a:custGeom>
                  <a:solidFill>
                    <a:srgbClr val="96969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372" name="Freeform 1285"/>
                  <p:cNvSpPr>
                    <a:spLocks/>
                  </p:cNvSpPr>
                  <p:nvPr/>
                </p:nvSpPr>
                <p:spPr bwMode="auto">
                  <a:xfrm>
                    <a:off x="159" y="512"/>
                    <a:ext cx="30" cy="8"/>
                  </a:xfrm>
                  <a:custGeom>
                    <a:avLst/>
                    <a:gdLst>
                      <a:gd name="T0" fmla="*/ 30 w 30"/>
                      <a:gd name="T1" fmla="*/ 8 h 8"/>
                      <a:gd name="T2" fmla="*/ 0 w 30"/>
                      <a:gd name="T3" fmla="*/ 3 h 8"/>
                      <a:gd name="T4" fmla="*/ 30 w 30"/>
                      <a:gd name="T5" fmla="*/ 0 h 8"/>
                      <a:gd name="T6" fmla="*/ 30 w 30"/>
                      <a:gd name="T7" fmla="*/ 8 h 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0"/>
                      <a:gd name="T13" fmla="*/ 0 h 8"/>
                      <a:gd name="T14" fmla="*/ 30 w 30"/>
                      <a:gd name="T15" fmla="*/ 8 h 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0" h="8">
                        <a:moveTo>
                          <a:pt x="30" y="8"/>
                        </a:moveTo>
                        <a:lnTo>
                          <a:pt x="0" y="3"/>
                        </a:lnTo>
                        <a:lnTo>
                          <a:pt x="30" y="0"/>
                        </a:lnTo>
                        <a:lnTo>
                          <a:pt x="30" y="8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373" name="Freeform 1286"/>
                  <p:cNvSpPr>
                    <a:spLocks/>
                  </p:cNvSpPr>
                  <p:nvPr/>
                </p:nvSpPr>
                <p:spPr bwMode="auto">
                  <a:xfrm>
                    <a:off x="158" y="681"/>
                    <a:ext cx="30" cy="8"/>
                  </a:xfrm>
                  <a:custGeom>
                    <a:avLst/>
                    <a:gdLst>
                      <a:gd name="T0" fmla="*/ 30 w 30"/>
                      <a:gd name="T1" fmla="*/ 8 h 8"/>
                      <a:gd name="T2" fmla="*/ 0 w 30"/>
                      <a:gd name="T3" fmla="*/ 3 h 8"/>
                      <a:gd name="T4" fmla="*/ 30 w 30"/>
                      <a:gd name="T5" fmla="*/ 0 h 8"/>
                      <a:gd name="T6" fmla="*/ 30 w 30"/>
                      <a:gd name="T7" fmla="*/ 8 h 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0"/>
                      <a:gd name="T13" fmla="*/ 0 h 8"/>
                      <a:gd name="T14" fmla="*/ 30 w 30"/>
                      <a:gd name="T15" fmla="*/ 8 h 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0" h="8">
                        <a:moveTo>
                          <a:pt x="30" y="8"/>
                        </a:moveTo>
                        <a:lnTo>
                          <a:pt x="0" y="3"/>
                        </a:lnTo>
                        <a:lnTo>
                          <a:pt x="30" y="0"/>
                        </a:lnTo>
                        <a:lnTo>
                          <a:pt x="30" y="8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10307" name="Group 1287"/>
              <p:cNvGrpSpPr>
                <a:grpSpLocks/>
              </p:cNvGrpSpPr>
              <p:nvPr/>
            </p:nvGrpSpPr>
            <p:grpSpPr bwMode="auto">
              <a:xfrm>
                <a:off x="198" y="3035"/>
                <a:ext cx="1214" cy="432"/>
                <a:chOff x="130" y="2481"/>
                <a:chExt cx="911" cy="360"/>
              </a:xfrm>
            </p:grpSpPr>
            <p:grpSp>
              <p:nvGrpSpPr>
                <p:cNvPr id="10312" name="Group 1288"/>
                <p:cNvGrpSpPr>
                  <a:grpSpLocks/>
                </p:cNvGrpSpPr>
                <p:nvPr/>
              </p:nvGrpSpPr>
              <p:grpSpPr bwMode="auto">
                <a:xfrm>
                  <a:off x="130" y="2649"/>
                  <a:ext cx="908" cy="192"/>
                  <a:chOff x="130" y="2649"/>
                  <a:chExt cx="908" cy="192"/>
                </a:xfrm>
              </p:grpSpPr>
              <p:sp>
                <p:nvSpPr>
                  <p:cNvPr id="10362" name="Freeform 1289"/>
                  <p:cNvSpPr>
                    <a:spLocks/>
                  </p:cNvSpPr>
                  <p:nvPr/>
                </p:nvSpPr>
                <p:spPr bwMode="auto">
                  <a:xfrm>
                    <a:off x="130" y="2657"/>
                    <a:ext cx="836" cy="184"/>
                  </a:xfrm>
                  <a:custGeom>
                    <a:avLst/>
                    <a:gdLst>
                      <a:gd name="T0" fmla="*/ 1 w 836"/>
                      <a:gd name="T1" fmla="*/ 0 h 184"/>
                      <a:gd name="T2" fmla="*/ 0 w 836"/>
                      <a:gd name="T3" fmla="*/ 7 h 184"/>
                      <a:gd name="T4" fmla="*/ 836 w 836"/>
                      <a:gd name="T5" fmla="*/ 184 h 184"/>
                      <a:gd name="T6" fmla="*/ 836 w 836"/>
                      <a:gd name="T7" fmla="*/ 175 h 18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836"/>
                      <a:gd name="T13" fmla="*/ 0 h 184"/>
                      <a:gd name="T14" fmla="*/ 836 w 836"/>
                      <a:gd name="T15" fmla="*/ 184 h 18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836" h="184">
                        <a:moveTo>
                          <a:pt x="1" y="0"/>
                        </a:moveTo>
                        <a:lnTo>
                          <a:pt x="0" y="7"/>
                        </a:lnTo>
                        <a:lnTo>
                          <a:pt x="836" y="184"/>
                        </a:lnTo>
                        <a:lnTo>
                          <a:pt x="836" y="175"/>
                        </a:lnTo>
                      </a:path>
                    </a:pathLst>
                  </a:cu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363" name="Freeform 1290"/>
                  <p:cNvSpPr>
                    <a:spLocks/>
                  </p:cNvSpPr>
                  <p:nvPr/>
                </p:nvSpPr>
                <p:spPr bwMode="auto">
                  <a:xfrm>
                    <a:off x="131" y="2649"/>
                    <a:ext cx="907" cy="183"/>
                  </a:xfrm>
                  <a:custGeom>
                    <a:avLst/>
                    <a:gdLst>
                      <a:gd name="T0" fmla="*/ 0 w 907"/>
                      <a:gd name="T1" fmla="*/ 6 h 183"/>
                      <a:gd name="T2" fmla="*/ 68 w 907"/>
                      <a:gd name="T3" fmla="*/ 0 h 183"/>
                      <a:gd name="T4" fmla="*/ 907 w 907"/>
                      <a:gd name="T5" fmla="*/ 170 h 183"/>
                      <a:gd name="T6" fmla="*/ 835 w 907"/>
                      <a:gd name="T7" fmla="*/ 183 h 183"/>
                      <a:gd name="T8" fmla="*/ 0 w 907"/>
                      <a:gd name="T9" fmla="*/ 6 h 18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07"/>
                      <a:gd name="T16" fmla="*/ 0 h 183"/>
                      <a:gd name="T17" fmla="*/ 907 w 907"/>
                      <a:gd name="T18" fmla="*/ 183 h 18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07" h="183">
                        <a:moveTo>
                          <a:pt x="0" y="6"/>
                        </a:moveTo>
                        <a:lnTo>
                          <a:pt x="68" y="0"/>
                        </a:lnTo>
                        <a:lnTo>
                          <a:pt x="907" y="170"/>
                        </a:lnTo>
                        <a:lnTo>
                          <a:pt x="835" y="183"/>
                        </a:lnTo>
                        <a:lnTo>
                          <a:pt x="0" y="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0C0C0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sp>
              <p:nvSpPr>
                <p:cNvPr id="10358" name="Freeform 1291"/>
                <p:cNvSpPr>
                  <a:spLocks/>
                </p:cNvSpPr>
                <p:nvPr/>
              </p:nvSpPr>
              <p:spPr bwMode="auto">
                <a:xfrm>
                  <a:off x="168" y="2495"/>
                  <a:ext cx="819" cy="328"/>
                </a:xfrm>
                <a:custGeom>
                  <a:avLst/>
                  <a:gdLst>
                    <a:gd name="T0" fmla="*/ 0 w 819"/>
                    <a:gd name="T1" fmla="*/ 156 h 328"/>
                    <a:gd name="T2" fmla="*/ 0 w 819"/>
                    <a:gd name="T3" fmla="*/ 0 h 328"/>
                    <a:gd name="T4" fmla="*/ 819 w 819"/>
                    <a:gd name="T5" fmla="*/ 135 h 328"/>
                    <a:gd name="T6" fmla="*/ 819 w 819"/>
                    <a:gd name="T7" fmla="*/ 328 h 328"/>
                    <a:gd name="T8" fmla="*/ 0 w 819"/>
                    <a:gd name="T9" fmla="*/ 156 h 3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9"/>
                    <a:gd name="T16" fmla="*/ 0 h 328"/>
                    <a:gd name="T17" fmla="*/ 819 w 819"/>
                    <a:gd name="T18" fmla="*/ 328 h 3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9" h="328">
                      <a:moveTo>
                        <a:pt x="0" y="156"/>
                      </a:moveTo>
                      <a:lnTo>
                        <a:pt x="0" y="0"/>
                      </a:lnTo>
                      <a:lnTo>
                        <a:pt x="819" y="135"/>
                      </a:lnTo>
                      <a:lnTo>
                        <a:pt x="819" y="328"/>
                      </a:lnTo>
                      <a:lnTo>
                        <a:pt x="0" y="15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96969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0314" name="Group 1292"/>
                <p:cNvGrpSpPr>
                  <a:grpSpLocks/>
                </p:cNvGrpSpPr>
                <p:nvPr/>
              </p:nvGrpSpPr>
              <p:grpSpPr bwMode="auto">
                <a:xfrm>
                  <a:off x="132" y="2481"/>
                  <a:ext cx="909" cy="156"/>
                  <a:chOff x="132" y="2481"/>
                  <a:chExt cx="909" cy="156"/>
                </a:xfrm>
              </p:grpSpPr>
              <p:sp>
                <p:nvSpPr>
                  <p:cNvPr id="10360" name="Freeform 1293"/>
                  <p:cNvSpPr>
                    <a:spLocks/>
                  </p:cNvSpPr>
                  <p:nvPr/>
                </p:nvSpPr>
                <p:spPr bwMode="auto">
                  <a:xfrm>
                    <a:off x="132" y="2489"/>
                    <a:ext cx="836" cy="148"/>
                  </a:xfrm>
                  <a:custGeom>
                    <a:avLst/>
                    <a:gdLst>
                      <a:gd name="T0" fmla="*/ 0 w 836"/>
                      <a:gd name="T1" fmla="*/ 0 h 148"/>
                      <a:gd name="T2" fmla="*/ 0 w 836"/>
                      <a:gd name="T3" fmla="*/ 8 h 148"/>
                      <a:gd name="T4" fmla="*/ 836 w 836"/>
                      <a:gd name="T5" fmla="*/ 148 h 148"/>
                      <a:gd name="T6" fmla="*/ 836 w 836"/>
                      <a:gd name="T7" fmla="*/ 138 h 14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836"/>
                      <a:gd name="T13" fmla="*/ 0 h 148"/>
                      <a:gd name="T14" fmla="*/ 836 w 836"/>
                      <a:gd name="T15" fmla="*/ 148 h 14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836" h="148">
                        <a:moveTo>
                          <a:pt x="0" y="0"/>
                        </a:moveTo>
                        <a:lnTo>
                          <a:pt x="0" y="8"/>
                        </a:lnTo>
                        <a:lnTo>
                          <a:pt x="836" y="148"/>
                        </a:lnTo>
                        <a:lnTo>
                          <a:pt x="836" y="138"/>
                        </a:lnTo>
                      </a:path>
                    </a:pathLst>
                  </a:cu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361" name="Freeform 1294"/>
                  <p:cNvSpPr>
                    <a:spLocks/>
                  </p:cNvSpPr>
                  <p:nvPr/>
                </p:nvSpPr>
                <p:spPr bwMode="auto">
                  <a:xfrm>
                    <a:off x="132" y="2481"/>
                    <a:ext cx="909" cy="147"/>
                  </a:xfrm>
                  <a:custGeom>
                    <a:avLst/>
                    <a:gdLst>
                      <a:gd name="T0" fmla="*/ 0 w 909"/>
                      <a:gd name="T1" fmla="*/ 6 h 147"/>
                      <a:gd name="T2" fmla="*/ 68 w 909"/>
                      <a:gd name="T3" fmla="*/ 0 h 147"/>
                      <a:gd name="T4" fmla="*/ 909 w 909"/>
                      <a:gd name="T5" fmla="*/ 137 h 147"/>
                      <a:gd name="T6" fmla="*/ 831 w 909"/>
                      <a:gd name="T7" fmla="*/ 147 h 147"/>
                      <a:gd name="T8" fmla="*/ 0 w 909"/>
                      <a:gd name="T9" fmla="*/ 6 h 14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09"/>
                      <a:gd name="T16" fmla="*/ 0 h 147"/>
                      <a:gd name="T17" fmla="*/ 909 w 909"/>
                      <a:gd name="T18" fmla="*/ 147 h 14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09" h="147">
                        <a:moveTo>
                          <a:pt x="0" y="6"/>
                        </a:moveTo>
                        <a:lnTo>
                          <a:pt x="68" y="0"/>
                        </a:lnTo>
                        <a:lnTo>
                          <a:pt x="909" y="137"/>
                        </a:lnTo>
                        <a:lnTo>
                          <a:pt x="831" y="147"/>
                        </a:lnTo>
                        <a:lnTo>
                          <a:pt x="0" y="6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10319" name="Group 1295"/>
              <p:cNvGrpSpPr>
                <a:grpSpLocks/>
              </p:cNvGrpSpPr>
              <p:nvPr/>
            </p:nvGrpSpPr>
            <p:grpSpPr bwMode="auto">
              <a:xfrm>
                <a:off x="199" y="1023"/>
                <a:ext cx="1213" cy="427"/>
                <a:chOff x="131" y="805"/>
                <a:chExt cx="910" cy="356"/>
              </a:xfrm>
            </p:grpSpPr>
            <p:grpSp>
              <p:nvGrpSpPr>
                <p:cNvPr id="10320" name="Group 1296"/>
                <p:cNvGrpSpPr>
                  <a:grpSpLocks/>
                </p:cNvGrpSpPr>
                <p:nvPr/>
              </p:nvGrpSpPr>
              <p:grpSpPr bwMode="auto">
                <a:xfrm>
                  <a:off x="132" y="805"/>
                  <a:ext cx="906" cy="186"/>
                  <a:chOff x="132" y="805"/>
                  <a:chExt cx="906" cy="186"/>
                </a:xfrm>
              </p:grpSpPr>
              <p:sp>
                <p:nvSpPr>
                  <p:cNvPr id="10355" name="Freeform 1297"/>
                  <p:cNvSpPr>
                    <a:spLocks/>
                  </p:cNvSpPr>
                  <p:nvPr/>
                </p:nvSpPr>
                <p:spPr bwMode="auto">
                  <a:xfrm>
                    <a:off x="132" y="805"/>
                    <a:ext cx="834" cy="175"/>
                  </a:xfrm>
                  <a:custGeom>
                    <a:avLst/>
                    <a:gdLst>
                      <a:gd name="T0" fmla="*/ 0 w 834"/>
                      <a:gd name="T1" fmla="*/ 175 h 175"/>
                      <a:gd name="T2" fmla="*/ 0 w 834"/>
                      <a:gd name="T3" fmla="*/ 165 h 175"/>
                      <a:gd name="T4" fmla="*/ 834 w 834"/>
                      <a:gd name="T5" fmla="*/ 0 h 175"/>
                      <a:gd name="T6" fmla="*/ 834 w 834"/>
                      <a:gd name="T7" fmla="*/ 9 h 17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834"/>
                      <a:gd name="T13" fmla="*/ 0 h 175"/>
                      <a:gd name="T14" fmla="*/ 834 w 834"/>
                      <a:gd name="T15" fmla="*/ 175 h 17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834" h="175">
                        <a:moveTo>
                          <a:pt x="0" y="175"/>
                        </a:moveTo>
                        <a:lnTo>
                          <a:pt x="0" y="165"/>
                        </a:lnTo>
                        <a:lnTo>
                          <a:pt x="834" y="0"/>
                        </a:lnTo>
                        <a:lnTo>
                          <a:pt x="834" y="9"/>
                        </a:lnTo>
                      </a:path>
                    </a:pathLst>
                  </a:cu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356" name="Freeform 1298"/>
                  <p:cNvSpPr>
                    <a:spLocks/>
                  </p:cNvSpPr>
                  <p:nvPr/>
                </p:nvSpPr>
                <p:spPr bwMode="auto">
                  <a:xfrm>
                    <a:off x="135" y="815"/>
                    <a:ext cx="903" cy="176"/>
                  </a:xfrm>
                  <a:custGeom>
                    <a:avLst/>
                    <a:gdLst>
                      <a:gd name="T0" fmla="*/ 0 w 903"/>
                      <a:gd name="T1" fmla="*/ 167 h 176"/>
                      <a:gd name="T2" fmla="*/ 68 w 903"/>
                      <a:gd name="T3" fmla="*/ 176 h 176"/>
                      <a:gd name="T4" fmla="*/ 903 w 903"/>
                      <a:gd name="T5" fmla="*/ 13 h 176"/>
                      <a:gd name="T6" fmla="*/ 831 w 903"/>
                      <a:gd name="T7" fmla="*/ 0 h 176"/>
                      <a:gd name="T8" fmla="*/ 0 w 903"/>
                      <a:gd name="T9" fmla="*/ 167 h 17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03"/>
                      <a:gd name="T16" fmla="*/ 0 h 176"/>
                      <a:gd name="T17" fmla="*/ 903 w 903"/>
                      <a:gd name="T18" fmla="*/ 176 h 17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03" h="176">
                        <a:moveTo>
                          <a:pt x="0" y="167"/>
                        </a:moveTo>
                        <a:lnTo>
                          <a:pt x="68" y="176"/>
                        </a:lnTo>
                        <a:lnTo>
                          <a:pt x="903" y="13"/>
                        </a:lnTo>
                        <a:lnTo>
                          <a:pt x="831" y="0"/>
                        </a:lnTo>
                        <a:lnTo>
                          <a:pt x="0" y="16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0C0C0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sp>
              <p:nvSpPr>
                <p:cNvPr id="10351" name="Freeform 1299"/>
                <p:cNvSpPr>
                  <a:spLocks/>
                </p:cNvSpPr>
                <p:nvPr/>
              </p:nvSpPr>
              <p:spPr bwMode="auto">
                <a:xfrm>
                  <a:off x="167" y="827"/>
                  <a:ext cx="820" cy="313"/>
                </a:xfrm>
                <a:custGeom>
                  <a:avLst/>
                  <a:gdLst>
                    <a:gd name="T0" fmla="*/ 0 w 820"/>
                    <a:gd name="T1" fmla="*/ 160 h 313"/>
                    <a:gd name="T2" fmla="*/ 0 w 820"/>
                    <a:gd name="T3" fmla="*/ 313 h 313"/>
                    <a:gd name="T4" fmla="*/ 820 w 820"/>
                    <a:gd name="T5" fmla="*/ 186 h 313"/>
                    <a:gd name="T6" fmla="*/ 820 w 820"/>
                    <a:gd name="T7" fmla="*/ 0 h 313"/>
                    <a:gd name="T8" fmla="*/ 0 w 820"/>
                    <a:gd name="T9" fmla="*/ 160 h 3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0"/>
                    <a:gd name="T16" fmla="*/ 0 h 313"/>
                    <a:gd name="T17" fmla="*/ 820 w 820"/>
                    <a:gd name="T18" fmla="*/ 313 h 3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0" h="313">
                      <a:moveTo>
                        <a:pt x="0" y="160"/>
                      </a:moveTo>
                      <a:lnTo>
                        <a:pt x="0" y="313"/>
                      </a:lnTo>
                      <a:lnTo>
                        <a:pt x="820" y="186"/>
                      </a:lnTo>
                      <a:lnTo>
                        <a:pt x="820" y="0"/>
                      </a:lnTo>
                      <a:lnTo>
                        <a:pt x="0" y="16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96969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0323" name="Group 1300"/>
                <p:cNvGrpSpPr>
                  <a:grpSpLocks/>
                </p:cNvGrpSpPr>
                <p:nvPr/>
              </p:nvGrpSpPr>
              <p:grpSpPr bwMode="auto">
                <a:xfrm>
                  <a:off x="131" y="1007"/>
                  <a:ext cx="910" cy="154"/>
                  <a:chOff x="131" y="1007"/>
                  <a:chExt cx="910" cy="154"/>
                </a:xfrm>
              </p:grpSpPr>
              <p:sp>
                <p:nvSpPr>
                  <p:cNvPr id="10353" name="Freeform 1301"/>
                  <p:cNvSpPr>
                    <a:spLocks/>
                  </p:cNvSpPr>
                  <p:nvPr/>
                </p:nvSpPr>
                <p:spPr bwMode="auto">
                  <a:xfrm>
                    <a:off x="132" y="1007"/>
                    <a:ext cx="836" cy="147"/>
                  </a:xfrm>
                  <a:custGeom>
                    <a:avLst/>
                    <a:gdLst>
                      <a:gd name="T0" fmla="*/ 0 w 836"/>
                      <a:gd name="T1" fmla="*/ 147 h 147"/>
                      <a:gd name="T2" fmla="*/ 0 w 836"/>
                      <a:gd name="T3" fmla="*/ 135 h 147"/>
                      <a:gd name="T4" fmla="*/ 836 w 836"/>
                      <a:gd name="T5" fmla="*/ 0 h 147"/>
                      <a:gd name="T6" fmla="*/ 836 w 836"/>
                      <a:gd name="T7" fmla="*/ 10 h 14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836"/>
                      <a:gd name="T13" fmla="*/ 0 h 147"/>
                      <a:gd name="T14" fmla="*/ 836 w 836"/>
                      <a:gd name="T15" fmla="*/ 147 h 14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836" h="147">
                        <a:moveTo>
                          <a:pt x="0" y="147"/>
                        </a:moveTo>
                        <a:lnTo>
                          <a:pt x="0" y="135"/>
                        </a:lnTo>
                        <a:lnTo>
                          <a:pt x="836" y="0"/>
                        </a:lnTo>
                        <a:lnTo>
                          <a:pt x="836" y="10"/>
                        </a:lnTo>
                      </a:path>
                    </a:pathLst>
                  </a:cu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354" name="Freeform 1302"/>
                  <p:cNvSpPr>
                    <a:spLocks/>
                  </p:cNvSpPr>
                  <p:nvPr/>
                </p:nvSpPr>
                <p:spPr bwMode="auto">
                  <a:xfrm>
                    <a:off x="131" y="1017"/>
                    <a:ext cx="910" cy="144"/>
                  </a:xfrm>
                  <a:custGeom>
                    <a:avLst/>
                    <a:gdLst>
                      <a:gd name="T0" fmla="*/ 0 w 910"/>
                      <a:gd name="T1" fmla="*/ 135 h 144"/>
                      <a:gd name="T2" fmla="*/ 75 w 910"/>
                      <a:gd name="T3" fmla="*/ 144 h 144"/>
                      <a:gd name="T4" fmla="*/ 910 w 910"/>
                      <a:gd name="T5" fmla="*/ 10 h 144"/>
                      <a:gd name="T6" fmla="*/ 832 w 910"/>
                      <a:gd name="T7" fmla="*/ 0 h 144"/>
                      <a:gd name="T8" fmla="*/ 0 w 910"/>
                      <a:gd name="T9" fmla="*/ 135 h 1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10"/>
                      <a:gd name="T16" fmla="*/ 0 h 144"/>
                      <a:gd name="T17" fmla="*/ 910 w 910"/>
                      <a:gd name="T18" fmla="*/ 144 h 1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10" h="144">
                        <a:moveTo>
                          <a:pt x="0" y="135"/>
                        </a:moveTo>
                        <a:lnTo>
                          <a:pt x="75" y="144"/>
                        </a:lnTo>
                        <a:lnTo>
                          <a:pt x="910" y="10"/>
                        </a:lnTo>
                        <a:lnTo>
                          <a:pt x="832" y="0"/>
                        </a:lnTo>
                        <a:lnTo>
                          <a:pt x="0" y="135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10324" name="Group 1303"/>
              <p:cNvGrpSpPr>
                <a:grpSpLocks/>
              </p:cNvGrpSpPr>
              <p:nvPr/>
            </p:nvGrpSpPr>
            <p:grpSpPr bwMode="auto">
              <a:xfrm>
                <a:off x="938" y="1003"/>
                <a:ext cx="954" cy="4694"/>
                <a:chOff x="685" y="789"/>
                <a:chExt cx="716" cy="3909"/>
              </a:xfrm>
            </p:grpSpPr>
            <p:grpSp>
              <p:nvGrpSpPr>
                <p:cNvPr id="10334" name="Group 1304"/>
                <p:cNvGrpSpPr>
                  <a:grpSpLocks/>
                </p:cNvGrpSpPr>
                <p:nvPr/>
              </p:nvGrpSpPr>
              <p:grpSpPr bwMode="auto">
                <a:xfrm>
                  <a:off x="685" y="789"/>
                  <a:ext cx="716" cy="3909"/>
                  <a:chOff x="685" y="789"/>
                  <a:chExt cx="716" cy="3909"/>
                </a:xfrm>
              </p:grpSpPr>
              <p:sp>
                <p:nvSpPr>
                  <p:cNvPr id="10331" name="Freeform 1305"/>
                  <p:cNvSpPr>
                    <a:spLocks/>
                  </p:cNvSpPr>
                  <p:nvPr/>
                </p:nvSpPr>
                <p:spPr bwMode="auto">
                  <a:xfrm>
                    <a:off x="687" y="4410"/>
                    <a:ext cx="324" cy="288"/>
                  </a:xfrm>
                  <a:custGeom>
                    <a:avLst/>
                    <a:gdLst>
                      <a:gd name="T0" fmla="*/ 0 w 398"/>
                      <a:gd name="T1" fmla="*/ 13 h 352"/>
                      <a:gd name="T2" fmla="*/ 0 w 398"/>
                      <a:gd name="T3" fmla="*/ 0 h 352"/>
                      <a:gd name="T4" fmla="*/ 42 w 398"/>
                      <a:gd name="T5" fmla="*/ 25 h 352"/>
                      <a:gd name="T6" fmla="*/ 42 w 398"/>
                      <a:gd name="T7" fmla="*/ 38 h 352"/>
                      <a:gd name="T8" fmla="*/ 0 w 398"/>
                      <a:gd name="T9" fmla="*/ 13 h 35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98"/>
                      <a:gd name="T16" fmla="*/ 0 h 352"/>
                      <a:gd name="T17" fmla="*/ 398 w 398"/>
                      <a:gd name="T18" fmla="*/ 352 h 35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98" h="352">
                        <a:moveTo>
                          <a:pt x="0" y="121"/>
                        </a:moveTo>
                        <a:lnTo>
                          <a:pt x="0" y="0"/>
                        </a:lnTo>
                        <a:lnTo>
                          <a:pt x="398" y="223"/>
                        </a:lnTo>
                        <a:lnTo>
                          <a:pt x="398" y="352"/>
                        </a:lnTo>
                        <a:lnTo>
                          <a:pt x="0" y="121"/>
                        </a:lnTo>
                        <a:close/>
                      </a:path>
                    </a:pathLst>
                  </a:cu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332" name="Freeform 1306"/>
                  <p:cNvSpPr>
                    <a:spLocks/>
                  </p:cNvSpPr>
                  <p:nvPr/>
                </p:nvSpPr>
                <p:spPr bwMode="auto">
                  <a:xfrm>
                    <a:off x="1011" y="4437"/>
                    <a:ext cx="390" cy="261"/>
                  </a:xfrm>
                  <a:custGeom>
                    <a:avLst/>
                    <a:gdLst>
                      <a:gd name="T0" fmla="*/ 420 w 387"/>
                      <a:gd name="T1" fmla="*/ 96 h 261"/>
                      <a:gd name="T2" fmla="*/ 420 w 387"/>
                      <a:gd name="T3" fmla="*/ 0 h 261"/>
                      <a:gd name="T4" fmla="*/ 0 w 387"/>
                      <a:gd name="T5" fmla="*/ 155 h 261"/>
                      <a:gd name="T6" fmla="*/ 1 w 387"/>
                      <a:gd name="T7" fmla="*/ 261 h 261"/>
                      <a:gd name="T8" fmla="*/ 420 w 387"/>
                      <a:gd name="T9" fmla="*/ 96 h 26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87"/>
                      <a:gd name="T16" fmla="*/ 0 h 261"/>
                      <a:gd name="T17" fmla="*/ 387 w 387"/>
                      <a:gd name="T18" fmla="*/ 261 h 26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87" h="261">
                        <a:moveTo>
                          <a:pt x="387" y="96"/>
                        </a:moveTo>
                        <a:lnTo>
                          <a:pt x="387" y="0"/>
                        </a:lnTo>
                        <a:lnTo>
                          <a:pt x="0" y="155"/>
                        </a:lnTo>
                        <a:lnTo>
                          <a:pt x="1" y="261"/>
                        </a:lnTo>
                        <a:lnTo>
                          <a:pt x="387" y="96"/>
                        </a:lnTo>
                        <a:close/>
                      </a:path>
                    </a:pathLst>
                  </a:custGeom>
                  <a:solidFill>
                    <a:srgbClr val="96969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333" name="Freeform 1307"/>
                  <p:cNvSpPr>
                    <a:spLocks/>
                  </p:cNvSpPr>
                  <p:nvPr/>
                </p:nvSpPr>
                <p:spPr bwMode="auto">
                  <a:xfrm>
                    <a:off x="685" y="4272"/>
                    <a:ext cx="716" cy="320"/>
                  </a:xfrm>
                  <a:custGeom>
                    <a:avLst/>
                    <a:gdLst>
                      <a:gd name="T0" fmla="*/ 0 w 716"/>
                      <a:gd name="T1" fmla="*/ 138 h 320"/>
                      <a:gd name="T2" fmla="*/ 324 w 716"/>
                      <a:gd name="T3" fmla="*/ 320 h 320"/>
                      <a:gd name="T4" fmla="*/ 716 w 716"/>
                      <a:gd name="T5" fmla="*/ 162 h 320"/>
                      <a:gd name="T6" fmla="*/ 382 w 716"/>
                      <a:gd name="T7" fmla="*/ 0 h 320"/>
                      <a:gd name="T8" fmla="*/ 0 w 716"/>
                      <a:gd name="T9" fmla="*/ 138 h 3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16"/>
                      <a:gd name="T16" fmla="*/ 0 h 320"/>
                      <a:gd name="T17" fmla="*/ 716 w 716"/>
                      <a:gd name="T18" fmla="*/ 320 h 32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16" h="320">
                        <a:moveTo>
                          <a:pt x="0" y="138"/>
                        </a:moveTo>
                        <a:lnTo>
                          <a:pt x="324" y="320"/>
                        </a:lnTo>
                        <a:lnTo>
                          <a:pt x="716" y="162"/>
                        </a:lnTo>
                        <a:lnTo>
                          <a:pt x="382" y="0"/>
                        </a:lnTo>
                        <a:lnTo>
                          <a:pt x="0" y="138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grpSp>
                <p:nvGrpSpPr>
                  <p:cNvPr id="10335" name="Group 1308"/>
                  <p:cNvGrpSpPr>
                    <a:grpSpLocks/>
                  </p:cNvGrpSpPr>
                  <p:nvPr/>
                </p:nvGrpSpPr>
                <p:grpSpPr bwMode="auto">
                  <a:xfrm>
                    <a:off x="898" y="4112"/>
                    <a:ext cx="283" cy="365"/>
                    <a:chOff x="898" y="4112"/>
                    <a:chExt cx="283" cy="365"/>
                  </a:xfrm>
                </p:grpSpPr>
                <p:sp>
                  <p:nvSpPr>
                    <p:cNvPr id="10347" name="Freeform 1309"/>
                    <p:cNvSpPr>
                      <a:spLocks/>
                    </p:cNvSpPr>
                    <p:nvPr/>
                  </p:nvSpPr>
                  <p:spPr bwMode="auto">
                    <a:xfrm>
                      <a:off x="1023" y="4169"/>
                      <a:ext cx="156" cy="308"/>
                    </a:xfrm>
                    <a:custGeom>
                      <a:avLst/>
                      <a:gdLst>
                        <a:gd name="T0" fmla="*/ 0 w 159"/>
                        <a:gd name="T1" fmla="*/ 51 h 311"/>
                        <a:gd name="T2" fmla="*/ 0 w 159"/>
                        <a:gd name="T3" fmla="*/ 278 h 311"/>
                        <a:gd name="T4" fmla="*/ 128 w 159"/>
                        <a:gd name="T5" fmla="*/ 228 h 311"/>
                        <a:gd name="T6" fmla="*/ 128 w 159"/>
                        <a:gd name="T7" fmla="*/ 0 h 311"/>
                        <a:gd name="T8" fmla="*/ 0 w 159"/>
                        <a:gd name="T9" fmla="*/ 51 h 31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59"/>
                        <a:gd name="T16" fmla="*/ 0 h 311"/>
                        <a:gd name="T17" fmla="*/ 159 w 159"/>
                        <a:gd name="T18" fmla="*/ 311 h 31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59" h="311">
                          <a:moveTo>
                            <a:pt x="0" y="55"/>
                          </a:moveTo>
                          <a:lnTo>
                            <a:pt x="0" y="311"/>
                          </a:lnTo>
                          <a:lnTo>
                            <a:pt x="159" y="250"/>
                          </a:lnTo>
                          <a:lnTo>
                            <a:pt x="159" y="0"/>
                          </a:lnTo>
                          <a:lnTo>
                            <a:pt x="0" y="55"/>
                          </a:lnTo>
                          <a:close/>
                        </a:path>
                      </a:pathLst>
                    </a:custGeom>
                    <a:solidFill>
                      <a:srgbClr val="969696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348" name="Freeform 1310"/>
                    <p:cNvSpPr>
                      <a:spLocks/>
                    </p:cNvSpPr>
                    <p:nvPr/>
                  </p:nvSpPr>
                  <p:spPr bwMode="auto">
                    <a:xfrm>
                      <a:off x="898" y="4165"/>
                      <a:ext cx="125" cy="312"/>
                    </a:xfrm>
                    <a:custGeom>
                      <a:avLst/>
                      <a:gdLst>
                        <a:gd name="T0" fmla="*/ 16 w 153"/>
                        <a:gd name="T1" fmla="*/ 7 h 382"/>
                        <a:gd name="T2" fmla="*/ 16 w 153"/>
                        <a:gd name="T3" fmla="*/ 42 h 382"/>
                        <a:gd name="T4" fmla="*/ 0 w 153"/>
                        <a:gd name="T5" fmla="*/ 33 h 382"/>
                        <a:gd name="T6" fmla="*/ 0 w 153"/>
                        <a:gd name="T7" fmla="*/ 0 h 382"/>
                        <a:gd name="T8" fmla="*/ 16 w 153"/>
                        <a:gd name="T9" fmla="*/ 7 h 38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53"/>
                        <a:gd name="T16" fmla="*/ 0 h 382"/>
                        <a:gd name="T17" fmla="*/ 153 w 153"/>
                        <a:gd name="T18" fmla="*/ 382 h 38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53" h="382">
                          <a:moveTo>
                            <a:pt x="153" y="70"/>
                          </a:moveTo>
                          <a:lnTo>
                            <a:pt x="153" y="382"/>
                          </a:lnTo>
                          <a:lnTo>
                            <a:pt x="0" y="301"/>
                          </a:lnTo>
                          <a:lnTo>
                            <a:pt x="0" y="0"/>
                          </a:lnTo>
                          <a:lnTo>
                            <a:pt x="153" y="70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349" name="Freeform 1311"/>
                    <p:cNvSpPr>
                      <a:spLocks/>
                    </p:cNvSpPr>
                    <p:nvPr/>
                  </p:nvSpPr>
                  <p:spPr bwMode="auto">
                    <a:xfrm>
                      <a:off x="899" y="4112"/>
                      <a:ext cx="282" cy="111"/>
                    </a:xfrm>
                    <a:custGeom>
                      <a:avLst/>
                      <a:gdLst>
                        <a:gd name="T0" fmla="*/ 0 w 282"/>
                        <a:gd name="T1" fmla="*/ 51 h 111"/>
                        <a:gd name="T2" fmla="*/ 124 w 282"/>
                        <a:gd name="T3" fmla="*/ 111 h 111"/>
                        <a:gd name="T4" fmla="*/ 282 w 282"/>
                        <a:gd name="T5" fmla="*/ 58 h 111"/>
                        <a:gd name="T6" fmla="*/ 156 w 282"/>
                        <a:gd name="T7" fmla="*/ 0 h 111"/>
                        <a:gd name="T8" fmla="*/ 0 w 282"/>
                        <a:gd name="T9" fmla="*/ 51 h 11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82"/>
                        <a:gd name="T16" fmla="*/ 0 h 111"/>
                        <a:gd name="T17" fmla="*/ 282 w 282"/>
                        <a:gd name="T18" fmla="*/ 111 h 11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82" h="111">
                          <a:moveTo>
                            <a:pt x="0" y="51"/>
                          </a:moveTo>
                          <a:lnTo>
                            <a:pt x="124" y="111"/>
                          </a:lnTo>
                          <a:lnTo>
                            <a:pt x="282" y="58"/>
                          </a:lnTo>
                          <a:lnTo>
                            <a:pt x="156" y="0"/>
                          </a:lnTo>
                          <a:lnTo>
                            <a:pt x="0" y="51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336" name="Group 1312"/>
                  <p:cNvGrpSpPr>
                    <a:grpSpLocks/>
                  </p:cNvGrpSpPr>
                  <p:nvPr/>
                </p:nvGrpSpPr>
                <p:grpSpPr bwMode="auto">
                  <a:xfrm>
                    <a:off x="931" y="4109"/>
                    <a:ext cx="211" cy="96"/>
                    <a:chOff x="931" y="4109"/>
                    <a:chExt cx="211" cy="96"/>
                  </a:xfrm>
                </p:grpSpPr>
                <p:sp>
                  <p:nvSpPr>
                    <p:cNvPr id="10344" name="Freeform 1313"/>
                    <p:cNvSpPr>
                      <a:spLocks/>
                    </p:cNvSpPr>
                    <p:nvPr/>
                  </p:nvSpPr>
                  <p:spPr bwMode="auto">
                    <a:xfrm>
                      <a:off x="1026" y="4151"/>
                      <a:ext cx="116" cy="53"/>
                    </a:xfrm>
                    <a:custGeom>
                      <a:avLst/>
                      <a:gdLst>
                        <a:gd name="T0" fmla="*/ 0 w 116"/>
                        <a:gd name="T1" fmla="*/ 38 h 53"/>
                        <a:gd name="T2" fmla="*/ 0 w 116"/>
                        <a:gd name="T3" fmla="*/ 53 h 53"/>
                        <a:gd name="T4" fmla="*/ 116 w 116"/>
                        <a:gd name="T5" fmla="*/ 15 h 53"/>
                        <a:gd name="T6" fmla="*/ 114 w 116"/>
                        <a:gd name="T7" fmla="*/ 0 h 53"/>
                        <a:gd name="T8" fmla="*/ 0 w 116"/>
                        <a:gd name="T9" fmla="*/ 38 h 5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16"/>
                        <a:gd name="T16" fmla="*/ 0 h 53"/>
                        <a:gd name="T17" fmla="*/ 116 w 116"/>
                        <a:gd name="T18" fmla="*/ 53 h 5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16" h="53">
                          <a:moveTo>
                            <a:pt x="0" y="38"/>
                          </a:moveTo>
                          <a:lnTo>
                            <a:pt x="0" y="53"/>
                          </a:lnTo>
                          <a:lnTo>
                            <a:pt x="116" y="15"/>
                          </a:lnTo>
                          <a:lnTo>
                            <a:pt x="114" y="0"/>
                          </a:lnTo>
                          <a:lnTo>
                            <a:pt x="0" y="38"/>
                          </a:lnTo>
                          <a:close/>
                        </a:path>
                      </a:pathLst>
                    </a:custGeom>
                    <a:solidFill>
                      <a:srgbClr val="DDDDDD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345" name="Freeform 1314"/>
                    <p:cNvSpPr>
                      <a:spLocks/>
                    </p:cNvSpPr>
                    <p:nvPr/>
                  </p:nvSpPr>
                  <p:spPr bwMode="auto">
                    <a:xfrm>
                      <a:off x="932" y="4148"/>
                      <a:ext cx="95" cy="57"/>
                    </a:xfrm>
                    <a:custGeom>
                      <a:avLst/>
                      <a:gdLst>
                        <a:gd name="T0" fmla="*/ 12 w 117"/>
                        <a:gd name="T1" fmla="*/ 6 h 70"/>
                        <a:gd name="T2" fmla="*/ 12 w 117"/>
                        <a:gd name="T3" fmla="*/ 7 h 70"/>
                        <a:gd name="T4" fmla="*/ 0 w 117"/>
                        <a:gd name="T5" fmla="*/ 2 h 70"/>
                        <a:gd name="T6" fmla="*/ 0 w 117"/>
                        <a:gd name="T7" fmla="*/ 0 h 70"/>
                        <a:gd name="T8" fmla="*/ 12 w 117"/>
                        <a:gd name="T9" fmla="*/ 6 h 7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17"/>
                        <a:gd name="T16" fmla="*/ 0 h 70"/>
                        <a:gd name="T17" fmla="*/ 117 w 117"/>
                        <a:gd name="T18" fmla="*/ 70 h 7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17" h="70">
                          <a:moveTo>
                            <a:pt x="117" y="52"/>
                          </a:moveTo>
                          <a:lnTo>
                            <a:pt x="117" y="70"/>
                          </a:lnTo>
                          <a:lnTo>
                            <a:pt x="0" y="16"/>
                          </a:lnTo>
                          <a:lnTo>
                            <a:pt x="0" y="0"/>
                          </a:lnTo>
                          <a:lnTo>
                            <a:pt x="117" y="52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346" name="Freeform 1315"/>
                    <p:cNvSpPr>
                      <a:spLocks/>
                    </p:cNvSpPr>
                    <p:nvPr/>
                  </p:nvSpPr>
                  <p:spPr bwMode="auto">
                    <a:xfrm>
                      <a:off x="931" y="4109"/>
                      <a:ext cx="209" cy="80"/>
                    </a:xfrm>
                    <a:custGeom>
                      <a:avLst/>
                      <a:gdLst>
                        <a:gd name="T0" fmla="*/ 95 w 209"/>
                        <a:gd name="T1" fmla="*/ 80 h 80"/>
                        <a:gd name="T2" fmla="*/ 0 w 209"/>
                        <a:gd name="T3" fmla="*/ 38 h 80"/>
                        <a:gd name="T4" fmla="*/ 115 w 209"/>
                        <a:gd name="T5" fmla="*/ 0 h 80"/>
                        <a:gd name="T6" fmla="*/ 209 w 209"/>
                        <a:gd name="T7" fmla="*/ 42 h 80"/>
                        <a:gd name="T8" fmla="*/ 95 w 209"/>
                        <a:gd name="T9" fmla="*/ 80 h 8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09"/>
                        <a:gd name="T16" fmla="*/ 0 h 80"/>
                        <a:gd name="T17" fmla="*/ 209 w 209"/>
                        <a:gd name="T18" fmla="*/ 80 h 8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09" h="80">
                          <a:moveTo>
                            <a:pt x="95" y="80"/>
                          </a:moveTo>
                          <a:lnTo>
                            <a:pt x="0" y="38"/>
                          </a:lnTo>
                          <a:lnTo>
                            <a:pt x="115" y="0"/>
                          </a:lnTo>
                          <a:lnTo>
                            <a:pt x="209" y="42"/>
                          </a:lnTo>
                          <a:lnTo>
                            <a:pt x="95" y="80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10337" name="Group 1316"/>
                  <p:cNvGrpSpPr>
                    <a:grpSpLocks/>
                  </p:cNvGrpSpPr>
                  <p:nvPr/>
                </p:nvGrpSpPr>
                <p:grpSpPr bwMode="auto">
                  <a:xfrm>
                    <a:off x="958" y="789"/>
                    <a:ext cx="148" cy="3387"/>
                    <a:chOff x="958" y="789"/>
                    <a:chExt cx="148" cy="3387"/>
                  </a:xfrm>
                </p:grpSpPr>
                <p:grpSp>
                  <p:nvGrpSpPr>
                    <p:cNvPr id="10339" name="Group 13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58" y="799"/>
                      <a:ext cx="89" cy="3349"/>
                      <a:chOff x="958" y="799"/>
                      <a:chExt cx="89" cy="3349"/>
                    </a:xfrm>
                  </p:grpSpPr>
                  <p:sp>
                    <p:nvSpPr>
                      <p:cNvPr id="10342" name="Freeform 13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958" y="800"/>
                        <a:ext cx="13" cy="3347"/>
                      </a:xfrm>
                      <a:custGeom>
                        <a:avLst/>
                        <a:gdLst>
                          <a:gd name="T0" fmla="*/ 7 w 14"/>
                          <a:gd name="T1" fmla="*/ 0 h 3924"/>
                          <a:gd name="T2" fmla="*/ 0 w 14"/>
                          <a:gd name="T3" fmla="*/ 1 h 3924"/>
                          <a:gd name="T4" fmla="*/ 0 w 14"/>
                          <a:gd name="T5" fmla="*/ 682 h 3924"/>
                          <a:gd name="T6" fmla="*/ 7 w 14"/>
                          <a:gd name="T7" fmla="*/ 682 h 3924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4"/>
                          <a:gd name="T13" fmla="*/ 0 h 3924"/>
                          <a:gd name="T14" fmla="*/ 14 w 14"/>
                          <a:gd name="T15" fmla="*/ 3924 h 3924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4" h="3924">
                            <a:moveTo>
                              <a:pt x="14" y="0"/>
                            </a:moveTo>
                            <a:lnTo>
                              <a:pt x="0" y="1"/>
                            </a:lnTo>
                            <a:lnTo>
                              <a:pt x="0" y="3921"/>
                            </a:lnTo>
                            <a:lnTo>
                              <a:pt x="13" y="3924"/>
                            </a:lnTo>
                          </a:path>
                        </a:pathLst>
                      </a:cu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343" name="Freeform 13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965" y="799"/>
                        <a:ext cx="82" cy="3349"/>
                      </a:xfrm>
                      <a:custGeom>
                        <a:avLst/>
                        <a:gdLst>
                          <a:gd name="T0" fmla="*/ 0 w 82"/>
                          <a:gd name="T1" fmla="*/ 0 h 3349"/>
                          <a:gd name="T2" fmla="*/ 0 w 82"/>
                          <a:gd name="T3" fmla="*/ 3349 h 3349"/>
                          <a:gd name="T4" fmla="*/ 82 w 82"/>
                          <a:gd name="T5" fmla="*/ 3320 h 3349"/>
                          <a:gd name="T6" fmla="*/ 79 w 82"/>
                          <a:gd name="T7" fmla="*/ 13 h 3349"/>
                          <a:gd name="T8" fmla="*/ 0 w 82"/>
                          <a:gd name="T9" fmla="*/ 0 h 334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2"/>
                          <a:gd name="T16" fmla="*/ 0 h 3349"/>
                          <a:gd name="T17" fmla="*/ 82 w 82"/>
                          <a:gd name="T18" fmla="*/ 3349 h 334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2" h="3349">
                            <a:moveTo>
                              <a:pt x="0" y="0"/>
                            </a:moveTo>
                            <a:lnTo>
                              <a:pt x="0" y="3349"/>
                            </a:lnTo>
                            <a:lnTo>
                              <a:pt x="82" y="3320"/>
                            </a:lnTo>
                            <a:lnTo>
                              <a:pt x="79" y="13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EAEAEA"/>
                          </a:gs>
                          <a:gs pos="50000">
                            <a:srgbClr val="1C1C1C"/>
                          </a:gs>
                          <a:gs pos="100000">
                            <a:srgbClr val="EAEAEA"/>
                          </a:gs>
                        </a:gsLst>
                        <a:lin ang="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</p:grpSp>
                <p:sp>
                  <p:nvSpPr>
                    <p:cNvPr id="10338" name="Freeform 1320"/>
                    <p:cNvSpPr>
                      <a:spLocks/>
                    </p:cNvSpPr>
                    <p:nvPr/>
                  </p:nvSpPr>
                  <p:spPr bwMode="auto">
                    <a:xfrm>
                      <a:off x="1007" y="798"/>
                      <a:ext cx="60" cy="3360"/>
                    </a:xfrm>
                    <a:custGeom>
                      <a:avLst/>
                      <a:gdLst>
                        <a:gd name="T0" fmla="*/ 8 w 73"/>
                        <a:gd name="T1" fmla="*/ 0 h 3942"/>
                        <a:gd name="T2" fmla="*/ 8 w 73"/>
                        <a:gd name="T3" fmla="*/ 681 h 3942"/>
                        <a:gd name="T4" fmla="*/ 0 w 73"/>
                        <a:gd name="T5" fmla="*/ 674 h 3942"/>
                        <a:gd name="T6" fmla="*/ 0 w 73"/>
                        <a:gd name="T7" fmla="*/ 3 h 3942"/>
                        <a:gd name="T8" fmla="*/ 8 w 73"/>
                        <a:gd name="T9" fmla="*/ 0 h 394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3"/>
                        <a:gd name="T16" fmla="*/ 0 h 3942"/>
                        <a:gd name="T17" fmla="*/ 73 w 73"/>
                        <a:gd name="T18" fmla="*/ 3942 h 394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3" h="3942">
                          <a:moveTo>
                            <a:pt x="72" y="0"/>
                          </a:moveTo>
                          <a:lnTo>
                            <a:pt x="73" y="3942"/>
                          </a:lnTo>
                          <a:lnTo>
                            <a:pt x="0" y="3912"/>
                          </a:lnTo>
                          <a:lnTo>
                            <a:pt x="0" y="8"/>
                          </a:lnTo>
                          <a:lnTo>
                            <a:pt x="72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00"/>
                        </a:gs>
                        <a:gs pos="100000">
                          <a:srgbClr val="969696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grpSp>
                  <p:nvGrpSpPr>
                    <p:cNvPr id="10350" name="Group 13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16" y="789"/>
                      <a:ext cx="90" cy="3387"/>
                      <a:chOff x="1016" y="789"/>
                      <a:chExt cx="90" cy="3387"/>
                    </a:xfrm>
                  </p:grpSpPr>
                  <p:sp>
                    <p:nvSpPr>
                      <p:cNvPr id="10340" name="Freeform 13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16" y="791"/>
                        <a:ext cx="11" cy="3382"/>
                      </a:xfrm>
                      <a:custGeom>
                        <a:avLst/>
                        <a:gdLst>
                          <a:gd name="T0" fmla="*/ 2 w 14"/>
                          <a:gd name="T1" fmla="*/ 0 h 3964"/>
                          <a:gd name="T2" fmla="*/ 0 w 14"/>
                          <a:gd name="T3" fmla="*/ 2 h 3964"/>
                          <a:gd name="T4" fmla="*/ 0 w 14"/>
                          <a:gd name="T5" fmla="*/ 692 h 3964"/>
                          <a:gd name="T6" fmla="*/ 2 w 14"/>
                          <a:gd name="T7" fmla="*/ 692 h 3964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4"/>
                          <a:gd name="T13" fmla="*/ 0 h 3964"/>
                          <a:gd name="T14" fmla="*/ 14 w 14"/>
                          <a:gd name="T15" fmla="*/ 3964 h 3964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4" h="3964">
                            <a:moveTo>
                              <a:pt x="14" y="0"/>
                            </a:moveTo>
                            <a:lnTo>
                              <a:pt x="0" y="2"/>
                            </a:lnTo>
                            <a:lnTo>
                              <a:pt x="0" y="3963"/>
                            </a:lnTo>
                            <a:lnTo>
                              <a:pt x="12" y="3964"/>
                            </a:lnTo>
                          </a:path>
                        </a:pathLst>
                      </a:cu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341" name="Freeform 13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22" y="789"/>
                        <a:ext cx="84" cy="3387"/>
                      </a:xfrm>
                      <a:custGeom>
                        <a:avLst/>
                        <a:gdLst>
                          <a:gd name="T0" fmla="*/ 0 w 84"/>
                          <a:gd name="T1" fmla="*/ 0 h 3387"/>
                          <a:gd name="T2" fmla="*/ 0 w 84"/>
                          <a:gd name="T3" fmla="*/ 3387 h 3387"/>
                          <a:gd name="T4" fmla="*/ 84 w 84"/>
                          <a:gd name="T5" fmla="*/ 3359 h 3387"/>
                          <a:gd name="T6" fmla="*/ 82 w 84"/>
                          <a:gd name="T7" fmla="*/ 14 h 3387"/>
                          <a:gd name="T8" fmla="*/ 0 w 84"/>
                          <a:gd name="T9" fmla="*/ 0 h 3387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4"/>
                          <a:gd name="T16" fmla="*/ 0 h 3387"/>
                          <a:gd name="T17" fmla="*/ 84 w 84"/>
                          <a:gd name="T18" fmla="*/ 3387 h 3387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4" h="3387">
                            <a:moveTo>
                              <a:pt x="0" y="0"/>
                            </a:moveTo>
                            <a:lnTo>
                              <a:pt x="0" y="3387"/>
                            </a:lnTo>
                            <a:lnTo>
                              <a:pt x="84" y="3359"/>
                            </a:lnTo>
                            <a:lnTo>
                              <a:pt x="82" y="14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AEAEA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0352" name="Group 1324"/>
                <p:cNvGrpSpPr>
                  <a:grpSpLocks/>
                </p:cNvGrpSpPr>
                <p:nvPr/>
              </p:nvGrpSpPr>
              <p:grpSpPr bwMode="auto">
                <a:xfrm>
                  <a:off x="974" y="2629"/>
                  <a:ext cx="39" cy="20"/>
                  <a:chOff x="974" y="2629"/>
                  <a:chExt cx="39" cy="20"/>
                </a:xfrm>
              </p:grpSpPr>
              <p:sp>
                <p:nvSpPr>
                  <p:cNvPr id="10329" name="Freeform 1325"/>
                  <p:cNvSpPr>
                    <a:spLocks/>
                  </p:cNvSpPr>
                  <p:nvPr/>
                </p:nvSpPr>
                <p:spPr bwMode="auto">
                  <a:xfrm>
                    <a:off x="975" y="2637"/>
                    <a:ext cx="38" cy="12"/>
                  </a:xfrm>
                  <a:custGeom>
                    <a:avLst/>
                    <a:gdLst>
                      <a:gd name="T0" fmla="*/ 0 w 38"/>
                      <a:gd name="T1" fmla="*/ 0 h 12"/>
                      <a:gd name="T2" fmla="*/ 0 w 38"/>
                      <a:gd name="T3" fmla="*/ 7 h 12"/>
                      <a:gd name="T4" fmla="*/ 38 w 38"/>
                      <a:gd name="T5" fmla="*/ 12 h 12"/>
                      <a:gd name="T6" fmla="*/ 37 w 38"/>
                      <a:gd name="T7" fmla="*/ 2 h 1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8"/>
                      <a:gd name="T13" fmla="*/ 0 h 12"/>
                      <a:gd name="T14" fmla="*/ 38 w 38"/>
                      <a:gd name="T15" fmla="*/ 12 h 1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8" h="12">
                        <a:moveTo>
                          <a:pt x="0" y="0"/>
                        </a:moveTo>
                        <a:lnTo>
                          <a:pt x="0" y="7"/>
                        </a:lnTo>
                        <a:lnTo>
                          <a:pt x="38" y="12"/>
                        </a:lnTo>
                        <a:lnTo>
                          <a:pt x="37" y="2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330" name="Freeform 1326"/>
                  <p:cNvSpPr>
                    <a:spLocks/>
                  </p:cNvSpPr>
                  <p:nvPr/>
                </p:nvSpPr>
                <p:spPr bwMode="auto">
                  <a:xfrm>
                    <a:off x="974" y="2629"/>
                    <a:ext cx="38" cy="10"/>
                  </a:xfrm>
                  <a:custGeom>
                    <a:avLst/>
                    <a:gdLst>
                      <a:gd name="T0" fmla="*/ 38 w 38"/>
                      <a:gd name="T1" fmla="*/ 3 h 10"/>
                      <a:gd name="T2" fmla="*/ 38 w 38"/>
                      <a:gd name="T3" fmla="*/ 10 h 10"/>
                      <a:gd name="T4" fmla="*/ 0 w 38"/>
                      <a:gd name="T5" fmla="*/ 5 h 10"/>
                      <a:gd name="T6" fmla="*/ 30 w 38"/>
                      <a:gd name="T7" fmla="*/ 0 h 10"/>
                      <a:gd name="T8" fmla="*/ 38 w 38"/>
                      <a:gd name="T9" fmla="*/ 3 h 1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8"/>
                      <a:gd name="T16" fmla="*/ 0 h 10"/>
                      <a:gd name="T17" fmla="*/ 38 w 38"/>
                      <a:gd name="T18" fmla="*/ 10 h 1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8" h="10">
                        <a:moveTo>
                          <a:pt x="38" y="3"/>
                        </a:moveTo>
                        <a:lnTo>
                          <a:pt x="38" y="10"/>
                        </a:lnTo>
                        <a:lnTo>
                          <a:pt x="0" y="5"/>
                        </a:lnTo>
                        <a:lnTo>
                          <a:pt x="30" y="0"/>
                        </a:lnTo>
                        <a:lnTo>
                          <a:pt x="38" y="3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sp>
              <p:nvSpPr>
                <p:cNvPr id="10321" name="Freeform 1327"/>
                <p:cNvSpPr>
                  <a:spLocks/>
                </p:cNvSpPr>
                <p:nvPr/>
              </p:nvSpPr>
              <p:spPr bwMode="auto">
                <a:xfrm>
                  <a:off x="975" y="2838"/>
                  <a:ext cx="41" cy="18"/>
                </a:xfrm>
                <a:custGeom>
                  <a:avLst/>
                  <a:gdLst>
                    <a:gd name="T0" fmla="*/ 0 w 41"/>
                    <a:gd name="T1" fmla="*/ 0 h 18"/>
                    <a:gd name="T2" fmla="*/ 0 w 41"/>
                    <a:gd name="T3" fmla="*/ 9 h 18"/>
                    <a:gd name="T4" fmla="*/ 41 w 41"/>
                    <a:gd name="T5" fmla="*/ 18 h 18"/>
                    <a:gd name="T6" fmla="*/ 40 w 41"/>
                    <a:gd name="T7" fmla="*/ 5 h 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1"/>
                    <a:gd name="T13" fmla="*/ 0 h 18"/>
                    <a:gd name="T14" fmla="*/ 41 w 41"/>
                    <a:gd name="T15" fmla="*/ 18 h 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1" h="18">
                      <a:moveTo>
                        <a:pt x="0" y="0"/>
                      </a:moveTo>
                      <a:lnTo>
                        <a:pt x="0" y="9"/>
                      </a:lnTo>
                      <a:lnTo>
                        <a:pt x="41" y="18"/>
                      </a:lnTo>
                      <a:lnTo>
                        <a:pt x="40" y="5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322" name="Freeform 1328"/>
                <p:cNvSpPr>
                  <a:spLocks/>
                </p:cNvSpPr>
                <p:nvPr/>
              </p:nvSpPr>
              <p:spPr bwMode="auto">
                <a:xfrm>
                  <a:off x="975" y="2831"/>
                  <a:ext cx="41" cy="12"/>
                </a:xfrm>
                <a:custGeom>
                  <a:avLst/>
                  <a:gdLst>
                    <a:gd name="T0" fmla="*/ 41 w 41"/>
                    <a:gd name="T1" fmla="*/ 1 h 12"/>
                    <a:gd name="T2" fmla="*/ 40 w 41"/>
                    <a:gd name="T3" fmla="*/ 12 h 12"/>
                    <a:gd name="T4" fmla="*/ 0 w 41"/>
                    <a:gd name="T5" fmla="*/ 4 h 12"/>
                    <a:gd name="T6" fmla="*/ 30 w 41"/>
                    <a:gd name="T7" fmla="*/ 0 h 12"/>
                    <a:gd name="T8" fmla="*/ 41 w 41"/>
                    <a:gd name="T9" fmla="*/ 1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"/>
                    <a:gd name="T16" fmla="*/ 0 h 12"/>
                    <a:gd name="T17" fmla="*/ 41 w 41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" h="12">
                      <a:moveTo>
                        <a:pt x="41" y="1"/>
                      </a:moveTo>
                      <a:lnTo>
                        <a:pt x="40" y="12"/>
                      </a:lnTo>
                      <a:lnTo>
                        <a:pt x="0" y="4"/>
                      </a:lnTo>
                      <a:lnTo>
                        <a:pt x="30" y="0"/>
                      </a:lnTo>
                      <a:lnTo>
                        <a:pt x="41" y="1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0357" name="Group 1329"/>
                <p:cNvGrpSpPr>
                  <a:grpSpLocks/>
                </p:cNvGrpSpPr>
                <p:nvPr/>
              </p:nvGrpSpPr>
              <p:grpSpPr bwMode="auto">
                <a:xfrm flipV="1">
                  <a:off x="973" y="793"/>
                  <a:ext cx="42" cy="227"/>
                  <a:chOff x="923" y="264"/>
                  <a:chExt cx="42" cy="227"/>
                </a:xfrm>
              </p:grpSpPr>
              <p:grpSp>
                <p:nvGrpSpPr>
                  <p:cNvPr id="10359" name="Group 1330"/>
                  <p:cNvGrpSpPr>
                    <a:grpSpLocks/>
                  </p:cNvGrpSpPr>
                  <p:nvPr/>
                </p:nvGrpSpPr>
                <p:grpSpPr bwMode="auto">
                  <a:xfrm>
                    <a:off x="923" y="264"/>
                    <a:ext cx="39" cy="20"/>
                    <a:chOff x="974" y="2629"/>
                    <a:chExt cx="39" cy="20"/>
                  </a:xfrm>
                </p:grpSpPr>
                <p:sp>
                  <p:nvSpPr>
                    <p:cNvPr id="10327" name="Freeform 1331"/>
                    <p:cNvSpPr>
                      <a:spLocks/>
                    </p:cNvSpPr>
                    <p:nvPr/>
                  </p:nvSpPr>
                  <p:spPr bwMode="auto">
                    <a:xfrm>
                      <a:off x="975" y="2637"/>
                      <a:ext cx="38" cy="12"/>
                    </a:xfrm>
                    <a:custGeom>
                      <a:avLst/>
                      <a:gdLst>
                        <a:gd name="T0" fmla="*/ 0 w 38"/>
                        <a:gd name="T1" fmla="*/ 0 h 12"/>
                        <a:gd name="T2" fmla="*/ 0 w 38"/>
                        <a:gd name="T3" fmla="*/ 7 h 12"/>
                        <a:gd name="T4" fmla="*/ 38 w 38"/>
                        <a:gd name="T5" fmla="*/ 12 h 12"/>
                        <a:gd name="T6" fmla="*/ 37 w 38"/>
                        <a:gd name="T7" fmla="*/ 2 h 1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38"/>
                        <a:gd name="T13" fmla="*/ 0 h 12"/>
                        <a:gd name="T14" fmla="*/ 38 w 38"/>
                        <a:gd name="T15" fmla="*/ 12 h 1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38" h="12">
                          <a:moveTo>
                            <a:pt x="0" y="0"/>
                          </a:moveTo>
                          <a:lnTo>
                            <a:pt x="0" y="7"/>
                          </a:lnTo>
                          <a:lnTo>
                            <a:pt x="38" y="12"/>
                          </a:lnTo>
                          <a:lnTo>
                            <a:pt x="37" y="2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328" name="Freeform 1332"/>
                    <p:cNvSpPr>
                      <a:spLocks/>
                    </p:cNvSpPr>
                    <p:nvPr/>
                  </p:nvSpPr>
                  <p:spPr bwMode="auto">
                    <a:xfrm>
                      <a:off x="974" y="2629"/>
                      <a:ext cx="38" cy="10"/>
                    </a:xfrm>
                    <a:custGeom>
                      <a:avLst/>
                      <a:gdLst>
                        <a:gd name="T0" fmla="*/ 38 w 38"/>
                        <a:gd name="T1" fmla="*/ 3 h 10"/>
                        <a:gd name="T2" fmla="*/ 38 w 38"/>
                        <a:gd name="T3" fmla="*/ 10 h 10"/>
                        <a:gd name="T4" fmla="*/ 0 w 38"/>
                        <a:gd name="T5" fmla="*/ 5 h 10"/>
                        <a:gd name="T6" fmla="*/ 30 w 38"/>
                        <a:gd name="T7" fmla="*/ 0 h 10"/>
                        <a:gd name="T8" fmla="*/ 38 w 38"/>
                        <a:gd name="T9" fmla="*/ 3 h 1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8"/>
                        <a:gd name="T16" fmla="*/ 0 h 10"/>
                        <a:gd name="T17" fmla="*/ 38 w 38"/>
                        <a:gd name="T18" fmla="*/ 10 h 1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8" h="10">
                          <a:moveTo>
                            <a:pt x="38" y="3"/>
                          </a:moveTo>
                          <a:lnTo>
                            <a:pt x="38" y="10"/>
                          </a:lnTo>
                          <a:lnTo>
                            <a:pt x="0" y="5"/>
                          </a:lnTo>
                          <a:lnTo>
                            <a:pt x="30" y="0"/>
                          </a:lnTo>
                          <a:lnTo>
                            <a:pt x="38" y="3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  <p:sp>
                <p:nvSpPr>
                  <p:cNvPr id="10325" name="Freeform 1333"/>
                  <p:cNvSpPr>
                    <a:spLocks/>
                  </p:cNvSpPr>
                  <p:nvPr/>
                </p:nvSpPr>
                <p:spPr bwMode="auto">
                  <a:xfrm>
                    <a:off x="924" y="473"/>
                    <a:ext cx="41" cy="18"/>
                  </a:xfrm>
                  <a:custGeom>
                    <a:avLst/>
                    <a:gdLst>
                      <a:gd name="T0" fmla="*/ 0 w 41"/>
                      <a:gd name="T1" fmla="*/ 0 h 18"/>
                      <a:gd name="T2" fmla="*/ 0 w 41"/>
                      <a:gd name="T3" fmla="*/ 9 h 18"/>
                      <a:gd name="T4" fmla="*/ 41 w 41"/>
                      <a:gd name="T5" fmla="*/ 18 h 18"/>
                      <a:gd name="T6" fmla="*/ 40 w 41"/>
                      <a:gd name="T7" fmla="*/ 5 h 1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1"/>
                      <a:gd name="T13" fmla="*/ 0 h 18"/>
                      <a:gd name="T14" fmla="*/ 41 w 41"/>
                      <a:gd name="T15" fmla="*/ 18 h 1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1" h="18">
                        <a:moveTo>
                          <a:pt x="0" y="0"/>
                        </a:moveTo>
                        <a:lnTo>
                          <a:pt x="0" y="9"/>
                        </a:lnTo>
                        <a:lnTo>
                          <a:pt x="41" y="18"/>
                        </a:lnTo>
                        <a:lnTo>
                          <a:pt x="40" y="5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326" name="Freeform 1334"/>
                  <p:cNvSpPr>
                    <a:spLocks/>
                  </p:cNvSpPr>
                  <p:nvPr/>
                </p:nvSpPr>
                <p:spPr bwMode="auto">
                  <a:xfrm>
                    <a:off x="924" y="466"/>
                    <a:ext cx="41" cy="12"/>
                  </a:xfrm>
                  <a:custGeom>
                    <a:avLst/>
                    <a:gdLst>
                      <a:gd name="T0" fmla="*/ 41 w 41"/>
                      <a:gd name="T1" fmla="*/ 1 h 12"/>
                      <a:gd name="T2" fmla="*/ 40 w 41"/>
                      <a:gd name="T3" fmla="*/ 12 h 12"/>
                      <a:gd name="T4" fmla="*/ 0 w 41"/>
                      <a:gd name="T5" fmla="*/ 4 h 12"/>
                      <a:gd name="T6" fmla="*/ 30 w 41"/>
                      <a:gd name="T7" fmla="*/ 0 h 12"/>
                      <a:gd name="T8" fmla="*/ 41 w 41"/>
                      <a:gd name="T9" fmla="*/ 1 h 1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"/>
                      <a:gd name="T16" fmla="*/ 0 h 12"/>
                      <a:gd name="T17" fmla="*/ 41 w 41"/>
                      <a:gd name="T18" fmla="*/ 12 h 1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" h="12">
                        <a:moveTo>
                          <a:pt x="41" y="1"/>
                        </a:moveTo>
                        <a:lnTo>
                          <a:pt x="40" y="12"/>
                        </a:lnTo>
                        <a:lnTo>
                          <a:pt x="0" y="4"/>
                        </a:lnTo>
                        <a:lnTo>
                          <a:pt x="30" y="0"/>
                        </a:lnTo>
                        <a:lnTo>
                          <a:pt x="41" y="1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10364" name="Group 1335"/>
              <p:cNvGrpSpPr>
                <a:grpSpLocks/>
              </p:cNvGrpSpPr>
              <p:nvPr/>
            </p:nvGrpSpPr>
            <p:grpSpPr bwMode="auto">
              <a:xfrm>
                <a:off x="1395" y="3218"/>
                <a:ext cx="1519" cy="534"/>
                <a:chOff x="1028" y="2633"/>
                <a:chExt cx="1139" cy="445"/>
              </a:xfrm>
            </p:grpSpPr>
            <p:grpSp>
              <p:nvGrpSpPr>
                <p:cNvPr id="10369" name="Group 1336"/>
                <p:cNvGrpSpPr>
                  <a:grpSpLocks/>
                </p:cNvGrpSpPr>
                <p:nvPr/>
              </p:nvGrpSpPr>
              <p:grpSpPr bwMode="auto">
                <a:xfrm>
                  <a:off x="1028" y="2834"/>
                  <a:ext cx="1139" cy="244"/>
                  <a:chOff x="1028" y="2834"/>
                  <a:chExt cx="1139" cy="244"/>
                </a:xfrm>
              </p:grpSpPr>
              <p:sp>
                <p:nvSpPr>
                  <p:cNvPr id="10317" name="Freeform 1337"/>
                  <p:cNvSpPr>
                    <a:spLocks/>
                  </p:cNvSpPr>
                  <p:nvPr/>
                </p:nvSpPr>
                <p:spPr bwMode="auto">
                  <a:xfrm>
                    <a:off x="1028" y="2846"/>
                    <a:ext cx="1053" cy="232"/>
                  </a:xfrm>
                  <a:custGeom>
                    <a:avLst/>
                    <a:gdLst>
                      <a:gd name="T0" fmla="*/ 1053 w 1053"/>
                      <a:gd name="T1" fmla="*/ 222 h 232"/>
                      <a:gd name="T2" fmla="*/ 1053 w 1053"/>
                      <a:gd name="T3" fmla="*/ 232 h 232"/>
                      <a:gd name="T4" fmla="*/ 0 w 1053"/>
                      <a:gd name="T5" fmla="*/ 9 h 232"/>
                      <a:gd name="T6" fmla="*/ 0 w 1053"/>
                      <a:gd name="T7" fmla="*/ 0 h 2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053"/>
                      <a:gd name="T13" fmla="*/ 0 h 232"/>
                      <a:gd name="T14" fmla="*/ 1053 w 1053"/>
                      <a:gd name="T15" fmla="*/ 232 h 23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053" h="232">
                        <a:moveTo>
                          <a:pt x="1053" y="222"/>
                        </a:moveTo>
                        <a:lnTo>
                          <a:pt x="1053" y="232"/>
                        </a:lnTo>
                        <a:lnTo>
                          <a:pt x="0" y="9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318" name="Freeform 1338"/>
                  <p:cNvSpPr>
                    <a:spLocks/>
                  </p:cNvSpPr>
                  <p:nvPr/>
                </p:nvSpPr>
                <p:spPr bwMode="auto">
                  <a:xfrm>
                    <a:off x="1029" y="2834"/>
                    <a:ext cx="1138" cy="232"/>
                  </a:xfrm>
                  <a:custGeom>
                    <a:avLst/>
                    <a:gdLst>
                      <a:gd name="T0" fmla="*/ 0 w 1138"/>
                      <a:gd name="T1" fmla="*/ 12 h 232"/>
                      <a:gd name="T2" fmla="*/ 66 w 1138"/>
                      <a:gd name="T3" fmla="*/ 0 h 232"/>
                      <a:gd name="T4" fmla="*/ 1138 w 1138"/>
                      <a:gd name="T5" fmla="*/ 213 h 232"/>
                      <a:gd name="T6" fmla="*/ 1045 w 1138"/>
                      <a:gd name="T7" fmla="*/ 232 h 232"/>
                      <a:gd name="T8" fmla="*/ 0 w 1138"/>
                      <a:gd name="T9" fmla="*/ 12 h 2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38"/>
                      <a:gd name="T16" fmla="*/ 0 h 232"/>
                      <a:gd name="T17" fmla="*/ 1138 w 1138"/>
                      <a:gd name="T18" fmla="*/ 232 h 23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38" h="232">
                        <a:moveTo>
                          <a:pt x="0" y="12"/>
                        </a:moveTo>
                        <a:lnTo>
                          <a:pt x="66" y="0"/>
                        </a:lnTo>
                        <a:lnTo>
                          <a:pt x="1138" y="213"/>
                        </a:lnTo>
                        <a:lnTo>
                          <a:pt x="1045" y="232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0C0C0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sp>
              <p:nvSpPr>
                <p:cNvPr id="10313" name="Freeform 1339"/>
                <p:cNvSpPr>
                  <a:spLocks/>
                </p:cNvSpPr>
                <p:nvPr/>
              </p:nvSpPr>
              <p:spPr bwMode="auto">
                <a:xfrm>
                  <a:off x="1064" y="2654"/>
                  <a:ext cx="1059" cy="402"/>
                </a:xfrm>
                <a:custGeom>
                  <a:avLst/>
                  <a:gdLst>
                    <a:gd name="T0" fmla="*/ 0 w 1059"/>
                    <a:gd name="T1" fmla="*/ 0 h 402"/>
                    <a:gd name="T2" fmla="*/ 0 w 1059"/>
                    <a:gd name="T3" fmla="*/ 184 h 402"/>
                    <a:gd name="T4" fmla="*/ 1059 w 1059"/>
                    <a:gd name="T5" fmla="*/ 402 h 402"/>
                    <a:gd name="T6" fmla="*/ 1059 w 1059"/>
                    <a:gd name="T7" fmla="*/ 174 h 402"/>
                    <a:gd name="T8" fmla="*/ 0 w 1059"/>
                    <a:gd name="T9" fmla="*/ 0 h 4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59"/>
                    <a:gd name="T16" fmla="*/ 0 h 402"/>
                    <a:gd name="T17" fmla="*/ 1059 w 1059"/>
                    <a:gd name="T18" fmla="*/ 402 h 4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59" h="402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1059" y="402"/>
                      </a:lnTo>
                      <a:lnTo>
                        <a:pt x="1059" y="1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96969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0374" name="Group 1340"/>
                <p:cNvGrpSpPr>
                  <a:grpSpLocks/>
                </p:cNvGrpSpPr>
                <p:nvPr/>
              </p:nvGrpSpPr>
              <p:grpSpPr bwMode="auto">
                <a:xfrm>
                  <a:off x="1028" y="2633"/>
                  <a:ext cx="1134" cy="196"/>
                  <a:chOff x="1028" y="2633"/>
                  <a:chExt cx="1134" cy="196"/>
                </a:xfrm>
              </p:grpSpPr>
              <p:sp>
                <p:nvSpPr>
                  <p:cNvPr id="10315" name="Freeform 1341"/>
                  <p:cNvSpPr>
                    <a:spLocks/>
                  </p:cNvSpPr>
                  <p:nvPr/>
                </p:nvSpPr>
                <p:spPr bwMode="auto">
                  <a:xfrm>
                    <a:off x="1028" y="2640"/>
                    <a:ext cx="1054" cy="189"/>
                  </a:xfrm>
                  <a:custGeom>
                    <a:avLst/>
                    <a:gdLst>
                      <a:gd name="T0" fmla="*/ 0 w 1054"/>
                      <a:gd name="T1" fmla="*/ 0 h 189"/>
                      <a:gd name="T2" fmla="*/ 0 w 1054"/>
                      <a:gd name="T3" fmla="*/ 11 h 189"/>
                      <a:gd name="T4" fmla="*/ 1054 w 1054"/>
                      <a:gd name="T5" fmla="*/ 189 h 189"/>
                      <a:gd name="T6" fmla="*/ 1054 w 1054"/>
                      <a:gd name="T7" fmla="*/ 177 h 1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054"/>
                      <a:gd name="T13" fmla="*/ 0 h 189"/>
                      <a:gd name="T14" fmla="*/ 1054 w 1054"/>
                      <a:gd name="T15" fmla="*/ 189 h 1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054" h="189">
                        <a:moveTo>
                          <a:pt x="0" y="0"/>
                        </a:moveTo>
                        <a:lnTo>
                          <a:pt x="0" y="11"/>
                        </a:lnTo>
                        <a:lnTo>
                          <a:pt x="1054" y="189"/>
                        </a:lnTo>
                        <a:lnTo>
                          <a:pt x="1054" y="177"/>
                        </a:lnTo>
                      </a:path>
                    </a:pathLst>
                  </a:cu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316" name="Freeform 1342"/>
                  <p:cNvSpPr>
                    <a:spLocks/>
                  </p:cNvSpPr>
                  <p:nvPr/>
                </p:nvSpPr>
                <p:spPr bwMode="auto">
                  <a:xfrm>
                    <a:off x="1028" y="2633"/>
                    <a:ext cx="1134" cy="186"/>
                  </a:xfrm>
                  <a:custGeom>
                    <a:avLst/>
                    <a:gdLst>
                      <a:gd name="T0" fmla="*/ 0 w 1134"/>
                      <a:gd name="T1" fmla="*/ 9 h 186"/>
                      <a:gd name="T2" fmla="*/ 73 w 1134"/>
                      <a:gd name="T3" fmla="*/ 0 h 186"/>
                      <a:gd name="T4" fmla="*/ 1134 w 1134"/>
                      <a:gd name="T5" fmla="*/ 172 h 186"/>
                      <a:gd name="T6" fmla="*/ 1051 w 1134"/>
                      <a:gd name="T7" fmla="*/ 186 h 186"/>
                      <a:gd name="T8" fmla="*/ 0 w 1134"/>
                      <a:gd name="T9" fmla="*/ 9 h 18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34"/>
                      <a:gd name="T16" fmla="*/ 0 h 186"/>
                      <a:gd name="T17" fmla="*/ 1134 w 1134"/>
                      <a:gd name="T18" fmla="*/ 186 h 18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34" h="186">
                        <a:moveTo>
                          <a:pt x="0" y="9"/>
                        </a:moveTo>
                        <a:lnTo>
                          <a:pt x="73" y="0"/>
                        </a:lnTo>
                        <a:lnTo>
                          <a:pt x="1134" y="172"/>
                        </a:lnTo>
                        <a:lnTo>
                          <a:pt x="1051" y="186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10375" name="Group 1343"/>
              <p:cNvGrpSpPr>
                <a:grpSpLocks/>
              </p:cNvGrpSpPr>
              <p:nvPr/>
            </p:nvGrpSpPr>
            <p:grpSpPr bwMode="auto">
              <a:xfrm>
                <a:off x="1403" y="757"/>
                <a:ext cx="1516" cy="524"/>
                <a:chOff x="1034" y="584"/>
                <a:chExt cx="1137" cy="436"/>
              </a:xfrm>
            </p:grpSpPr>
            <p:grpSp>
              <p:nvGrpSpPr>
                <p:cNvPr id="10376" name="Group 1344"/>
                <p:cNvGrpSpPr>
                  <a:grpSpLocks/>
                </p:cNvGrpSpPr>
                <p:nvPr/>
              </p:nvGrpSpPr>
              <p:grpSpPr bwMode="auto">
                <a:xfrm>
                  <a:off x="1034" y="584"/>
                  <a:ext cx="1137" cy="244"/>
                  <a:chOff x="1034" y="584"/>
                  <a:chExt cx="1137" cy="244"/>
                </a:xfrm>
              </p:grpSpPr>
              <p:sp>
                <p:nvSpPr>
                  <p:cNvPr id="10310" name="Freeform 1345"/>
                  <p:cNvSpPr>
                    <a:spLocks/>
                  </p:cNvSpPr>
                  <p:nvPr/>
                </p:nvSpPr>
                <p:spPr bwMode="auto">
                  <a:xfrm>
                    <a:off x="1034" y="584"/>
                    <a:ext cx="1051" cy="217"/>
                  </a:xfrm>
                  <a:custGeom>
                    <a:avLst/>
                    <a:gdLst>
                      <a:gd name="T0" fmla="*/ 1051 w 1051"/>
                      <a:gd name="T1" fmla="*/ 10 h 217"/>
                      <a:gd name="T2" fmla="*/ 1051 w 1051"/>
                      <a:gd name="T3" fmla="*/ 0 h 217"/>
                      <a:gd name="T4" fmla="*/ 0 w 1051"/>
                      <a:gd name="T5" fmla="*/ 207 h 217"/>
                      <a:gd name="T6" fmla="*/ 0 w 1051"/>
                      <a:gd name="T7" fmla="*/ 217 h 21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051"/>
                      <a:gd name="T13" fmla="*/ 0 h 217"/>
                      <a:gd name="T14" fmla="*/ 1051 w 1051"/>
                      <a:gd name="T15" fmla="*/ 217 h 21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051" h="217">
                        <a:moveTo>
                          <a:pt x="1051" y="10"/>
                        </a:moveTo>
                        <a:lnTo>
                          <a:pt x="1051" y="0"/>
                        </a:lnTo>
                        <a:lnTo>
                          <a:pt x="0" y="207"/>
                        </a:lnTo>
                        <a:lnTo>
                          <a:pt x="0" y="217"/>
                        </a:lnTo>
                      </a:path>
                    </a:pathLst>
                  </a:cu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311" name="Freeform 1346"/>
                  <p:cNvSpPr>
                    <a:spLocks/>
                  </p:cNvSpPr>
                  <p:nvPr/>
                </p:nvSpPr>
                <p:spPr bwMode="auto">
                  <a:xfrm>
                    <a:off x="1035" y="596"/>
                    <a:ext cx="1136" cy="232"/>
                  </a:xfrm>
                  <a:custGeom>
                    <a:avLst/>
                    <a:gdLst>
                      <a:gd name="T0" fmla="*/ 0 w 1136"/>
                      <a:gd name="T1" fmla="*/ 205 h 232"/>
                      <a:gd name="T2" fmla="*/ 64 w 1136"/>
                      <a:gd name="T3" fmla="*/ 232 h 232"/>
                      <a:gd name="T4" fmla="*/ 83 w 1136"/>
                      <a:gd name="T5" fmla="*/ 220 h 232"/>
                      <a:gd name="T6" fmla="*/ 1136 w 1136"/>
                      <a:gd name="T7" fmla="*/ 19 h 232"/>
                      <a:gd name="T8" fmla="*/ 1043 w 1136"/>
                      <a:gd name="T9" fmla="*/ 0 h 232"/>
                      <a:gd name="T10" fmla="*/ 0 w 1136"/>
                      <a:gd name="T11" fmla="*/ 205 h 23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136"/>
                      <a:gd name="T19" fmla="*/ 0 h 232"/>
                      <a:gd name="T20" fmla="*/ 1136 w 1136"/>
                      <a:gd name="T21" fmla="*/ 232 h 23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136" h="232">
                        <a:moveTo>
                          <a:pt x="0" y="205"/>
                        </a:moveTo>
                        <a:lnTo>
                          <a:pt x="64" y="232"/>
                        </a:lnTo>
                        <a:lnTo>
                          <a:pt x="83" y="220"/>
                        </a:lnTo>
                        <a:lnTo>
                          <a:pt x="1136" y="19"/>
                        </a:lnTo>
                        <a:lnTo>
                          <a:pt x="1043" y="0"/>
                        </a:lnTo>
                        <a:lnTo>
                          <a:pt x="0" y="20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0C0C0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sp>
              <p:nvSpPr>
                <p:cNvPr id="10306" name="Freeform 1347"/>
                <p:cNvSpPr>
                  <a:spLocks/>
                </p:cNvSpPr>
                <p:nvPr/>
              </p:nvSpPr>
              <p:spPr bwMode="auto">
                <a:xfrm>
                  <a:off x="1066" y="606"/>
                  <a:ext cx="1059" cy="393"/>
                </a:xfrm>
                <a:custGeom>
                  <a:avLst/>
                  <a:gdLst>
                    <a:gd name="T0" fmla="*/ 1 w 1059"/>
                    <a:gd name="T1" fmla="*/ 393 h 393"/>
                    <a:gd name="T2" fmla="*/ 0 w 1059"/>
                    <a:gd name="T3" fmla="*/ 209 h 393"/>
                    <a:gd name="T4" fmla="*/ 1059 w 1059"/>
                    <a:gd name="T5" fmla="*/ 0 h 393"/>
                    <a:gd name="T6" fmla="*/ 1059 w 1059"/>
                    <a:gd name="T7" fmla="*/ 228 h 393"/>
                    <a:gd name="T8" fmla="*/ 1 w 1059"/>
                    <a:gd name="T9" fmla="*/ 393 h 3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59"/>
                    <a:gd name="T16" fmla="*/ 0 h 393"/>
                    <a:gd name="T17" fmla="*/ 1059 w 1059"/>
                    <a:gd name="T18" fmla="*/ 393 h 39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59" h="393">
                      <a:moveTo>
                        <a:pt x="1" y="393"/>
                      </a:moveTo>
                      <a:lnTo>
                        <a:pt x="0" y="209"/>
                      </a:lnTo>
                      <a:lnTo>
                        <a:pt x="1059" y="0"/>
                      </a:lnTo>
                      <a:lnTo>
                        <a:pt x="1059" y="228"/>
                      </a:lnTo>
                      <a:lnTo>
                        <a:pt x="1" y="39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969696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0377" name="Group 1348"/>
                <p:cNvGrpSpPr>
                  <a:grpSpLocks/>
                </p:cNvGrpSpPr>
                <p:nvPr/>
              </p:nvGrpSpPr>
              <p:grpSpPr bwMode="auto">
                <a:xfrm>
                  <a:off x="1034" y="834"/>
                  <a:ext cx="1132" cy="186"/>
                  <a:chOff x="1034" y="834"/>
                  <a:chExt cx="1132" cy="186"/>
                </a:xfrm>
              </p:grpSpPr>
              <p:sp>
                <p:nvSpPr>
                  <p:cNvPr id="10308" name="Freeform 1349"/>
                  <p:cNvSpPr>
                    <a:spLocks/>
                  </p:cNvSpPr>
                  <p:nvPr/>
                </p:nvSpPr>
                <p:spPr bwMode="auto">
                  <a:xfrm>
                    <a:off x="1034" y="834"/>
                    <a:ext cx="1052" cy="176"/>
                  </a:xfrm>
                  <a:custGeom>
                    <a:avLst/>
                    <a:gdLst>
                      <a:gd name="T0" fmla="*/ 0 w 1052"/>
                      <a:gd name="T1" fmla="*/ 176 h 176"/>
                      <a:gd name="T2" fmla="*/ 0 w 1052"/>
                      <a:gd name="T3" fmla="*/ 165 h 176"/>
                      <a:gd name="T4" fmla="*/ 1052 w 1052"/>
                      <a:gd name="T5" fmla="*/ 0 h 176"/>
                      <a:gd name="T6" fmla="*/ 1052 w 1052"/>
                      <a:gd name="T7" fmla="*/ 12 h 17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052"/>
                      <a:gd name="T13" fmla="*/ 0 h 176"/>
                      <a:gd name="T14" fmla="*/ 1052 w 1052"/>
                      <a:gd name="T15" fmla="*/ 176 h 17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052" h="176">
                        <a:moveTo>
                          <a:pt x="0" y="176"/>
                        </a:moveTo>
                        <a:lnTo>
                          <a:pt x="0" y="165"/>
                        </a:lnTo>
                        <a:lnTo>
                          <a:pt x="1052" y="0"/>
                        </a:lnTo>
                        <a:lnTo>
                          <a:pt x="1052" y="12"/>
                        </a:lnTo>
                      </a:path>
                    </a:pathLst>
                  </a:cu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309" name="Freeform 1350"/>
                  <p:cNvSpPr>
                    <a:spLocks/>
                  </p:cNvSpPr>
                  <p:nvPr/>
                </p:nvSpPr>
                <p:spPr bwMode="auto">
                  <a:xfrm>
                    <a:off x="1034" y="843"/>
                    <a:ext cx="1132" cy="177"/>
                  </a:xfrm>
                  <a:custGeom>
                    <a:avLst/>
                    <a:gdLst>
                      <a:gd name="T0" fmla="*/ 0 w 1132"/>
                      <a:gd name="T1" fmla="*/ 168 h 177"/>
                      <a:gd name="T2" fmla="*/ 67 w 1132"/>
                      <a:gd name="T3" fmla="*/ 177 h 177"/>
                      <a:gd name="T4" fmla="*/ 1132 w 1132"/>
                      <a:gd name="T5" fmla="*/ 14 h 177"/>
                      <a:gd name="T6" fmla="*/ 1049 w 1132"/>
                      <a:gd name="T7" fmla="*/ 0 h 177"/>
                      <a:gd name="T8" fmla="*/ 0 w 1132"/>
                      <a:gd name="T9" fmla="*/ 168 h 17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32"/>
                      <a:gd name="T16" fmla="*/ 0 h 177"/>
                      <a:gd name="T17" fmla="*/ 1132 w 1132"/>
                      <a:gd name="T18" fmla="*/ 177 h 17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32" h="177">
                        <a:moveTo>
                          <a:pt x="0" y="168"/>
                        </a:moveTo>
                        <a:lnTo>
                          <a:pt x="67" y="177"/>
                        </a:lnTo>
                        <a:lnTo>
                          <a:pt x="1132" y="14"/>
                        </a:lnTo>
                        <a:lnTo>
                          <a:pt x="1049" y="0"/>
                        </a:lnTo>
                        <a:lnTo>
                          <a:pt x="0" y="168"/>
                        </a:lnTo>
                        <a:close/>
                      </a:path>
                    </a:pathLst>
                  </a:cu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10378" name="Group 1351"/>
              <p:cNvGrpSpPr>
                <a:grpSpLocks/>
              </p:cNvGrpSpPr>
              <p:nvPr/>
            </p:nvGrpSpPr>
            <p:grpSpPr bwMode="auto">
              <a:xfrm>
                <a:off x="2372" y="738"/>
                <a:ext cx="1055" cy="5741"/>
                <a:chOff x="1761" y="568"/>
                <a:chExt cx="791" cy="4781"/>
              </a:xfrm>
            </p:grpSpPr>
            <p:grpSp>
              <p:nvGrpSpPr>
                <p:cNvPr id="10380" name="Group 1352"/>
                <p:cNvGrpSpPr>
                  <a:grpSpLocks/>
                </p:cNvGrpSpPr>
                <p:nvPr/>
              </p:nvGrpSpPr>
              <p:grpSpPr bwMode="auto">
                <a:xfrm>
                  <a:off x="1761" y="568"/>
                  <a:ext cx="791" cy="4781"/>
                  <a:chOff x="1761" y="568"/>
                  <a:chExt cx="791" cy="4781"/>
                </a:xfrm>
              </p:grpSpPr>
              <p:grpSp>
                <p:nvGrpSpPr>
                  <p:cNvPr id="10394" name="Group 1353"/>
                  <p:cNvGrpSpPr>
                    <a:grpSpLocks/>
                  </p:cNvGrpSpPr>
                  <p:nvPr/>
                </p:nvGrpSpPr>
                <p:grpSpPr bwMode="auto">
                  <a:xfrm>
                    <a:off x="1761" y="4623"/>
                    <a:ext cx="791" cy="726"/>
                    <a:chOff x="1761" y="4623"/>
                    <a:chExt cx="791" cy="726"/>
                  </a:xfrm>
                </p:grpSpPr>
                <p:sp>
                  <p:nvSpPr>
                    <p:cNvPr id="10294" name="Freeform 1354"/>
                    <p:cNvSpPr>
                      <a:spLocks/>
                    </p:cNvSpPr>
                    <p:nvPr/>
                  </p:nvSpPr>
                  <p:spPr bwMode="auto">
                    <a:xfrm>
                      <a:off x="1763" y="4997"/>
                      <a:ext cx="398" cy="352"/>
                    </a:xfrm>
                    <a:custGeom>
                      <a:avLst/>
                      <a:gdLst>
                        <a:gd name="T0" fmla="*/ 0 w 398"/>
                        <a:gd name="T1" fmla="*/ 121 h 352"/>
                        <a:gd name="T2" fmla="*/ 0 w 398"/>
                        <a:gd name="T3" fmla="*/ 0 h 352"/>
                        <a:gd name="T4" fmla="*/ 398 w 398"/>
                        <a:gd name="T5" fmla="*/ 223 h 352"/>
                        <a:gd name="T6" fmla="*/ 398 w 398"/>
                        <a:gd name="T7" fmla="*/ 352 h 352"/>
                        <a:gd name="T8" fmla="*/ 0 w 398"/>
                        <a:gd name="T9" fmla="*/ 121 h 35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98"/>
                        <a:gd name="T16" fmla="*/ 0 h 352"/>
                        <a:gd name="T17" fmla="*/ 398 w 398"/>
                        <a:gd name="T18" fmla="*/ 352 h 35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98" h="352">
                          <a:moveTo>
                            <a:pt x="0" y="121"/>
                          </a:moveTo>
                          <a:lnTo>
                            <a:pt x="0" y="0"/>
                          </a:lnTo>
                          <a:lnTo>
                            <a:pt x="398" y="223"/>
                          </a:lnTo>
                          <a:lnTo>
                            <a:pt x="398" y="352"/>
                          </a:lnTo>
                          <a:lnTo>
                            <a:pt x="0" y="121"/>
                          </a:lnTo>
                          <a:close/>
                        </a:path>
                      </a:pathLst>
                    </a:custGeom>
                    <a:solidFill>
                      <a:srgbClr val="29292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295" name="Freeform 1355"/>
                    <p:cNvSpPr>
                      <a:spLocks/>
                    </p:cNvSpPr>
                    <p:nvPr/>
                  </p:nvSpPr>
                  <p:spPr bwMode="auto">
                    <a:xfrm>
                      <a:off x="2161" y="4989"/>
                      <a:ext cx="391" cy="360"/>
                    </a:xfrm>
                    <a:custGeom>
                      <a:avLst/>
                      <a:gdLst>
                        <a:gd name="T0" fmla="*/ 391 w 391"/>
                        <a:gd name="T1" fmla="*/ 122 h 360"/>
                        <a:gd name="T2" fmla="*/ 391 w 391"/>
                        <a:gd name="T3" fmla="*/ 0 h 360"/>
                        <a:gd name="T4" fmla="*/ 0 w 391"/>
                        <a:gd name="T5" fmla="*/ 231 h 360"/>
                        <a:gd name="T6" fmla="*/ 1 w 391"/>
                        <a:gd name="T7" fmla="*/ 360 h 360"/>
                        <a:gd name="T8" fmla="*/ 391 w 391"/>
                        <a:gd name="T9" fmla="*/ 122 h 36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91"/>
                        <a:gd name="T16" fmla="*/ 0 h 360"/>
                        <a:gd name="T17" fmla="*/ 391 w 391"/>
                        <a:gd name="T18" fmla="*/ 360 h 36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91" h="360">
                          <a:moveTo>
                            <a:pt x="391" y="122"/>
                          </a:moveTo>
                          <a:lnTo>
                            <a:pt x="391" y="0"/>
                          </a:lnTo>
                          <a:lnTo>
                            <a:pt x="0" y="231"/>
                          </a:lnTo>
                          <a:lnTo>
                            <a:pt x="1" y="360"/>
                          </a:lnTo>
                          <a:lnTo>
                            <a:pt x="391" y="122"/>
                          </a:lnTo>
                          <a:close/>
                        </a:path>
                      </a:pathLst>
                    </a:custGeom>
                    <a:solidFill>
                      <a:srgbClr val="969696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296" name="Freeform 1356"/>
                    <p:cNvSpPr>
                      <a:spLocks/>
                    </p:cNvSpPr>
                    <p:nvPr/>
                  </p:nvSpPr>
                  <p:spPr bwMode="auto">
                    <a:xfrm>
                      <a:off x="1761" y="4796"/>
                      <a:ext cx="789" cy="423"/>
                    </a:xfrm>
                    <a:custGeom>
                      <a:avLst/>
                      <a:gdLst>
                        <a:gd name="T0" fmla="*/ 0 w 789"/>
                        <a:gd name="T1" fmla="*/ 200 h 423"/>
                        <a:gd name="T2" fmla="*/ 398 w 789"/>
                        <a:gd name="T3" fmla="*/ 423 h 423"/>
                        <a:gd name="T4" fmla="*/ 789 w 789"/>
                        <a:gd name="T5" fmla="*/ 193 h 423"/>
                        <a:gd name="T6" fmla="*/ 393 w 789"/>
                        <a:gd name="T7" fmla="*/ 0 h 423"/>
                        <a:gd name="T8" fmla="*/ 0 w 789"/>
                        <a:gd name="T9" fmla="*/ 200 h 42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89"/>
                        <a:gd name="T16" fmla="*/ 0 h 423"/>
                        <a:gd name="T17" fmla="*/ 789 w 789"/>
                        <a:gd name="T18" fmla="*/ 423 h 42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89" h="423">
                          <a:moveTo>
                            <a:pt x="0" y="200"/>
                          </a:moveTo>
                          <a:lnTo>
                            <a:pt x="398" y="423"/>
                          </a:lnTo>
                          <a:lnTo>
                            <a:pt x="789" y="193"/>
                          </a:lnTo>
                          <a:lnTo>
                            <a:pt x="393" y="0"/>
                          </a:lnTo>
                          <a:lnTo>
                            <a:pt x="0" y="20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grpSp>
                  <p:nvGrpSpPr>
                    <p:cNvPr id="10395" name="Group 13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00" y="4631"/>
                      <a:ext cx="306" cy="450"/>
                      <a:chOff x="2000" y="4631"/>
                      <a:chExt cx="306" cy="450"/>
                    </a:xfrm>
                  </p:grpSpPr>
                  <p:sp>
                    <p:nvSpPr>
                      <p:cNvPr id="10302" name="Freeform 13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54" y="4695"/>
                        <a:ext cx="152" cy="386"/>
                      </a:xfrm>
                      <a:custGeom>
                        <a:avLst/>
                        <a:gdLst>
                          <a:gd name="T0" fmla="*/ 0 w 152"/>
                          <a:gd name="T1" fmla="*/ 73 h 386"/>
                          <a:gd name="T2" fmla="*/ 0 w 152"/>
                          <a:gd name="T3" fmla="*/ 386 h 386"/>
                          <a:gd name="T4" fmla="*/ 152 w 152"/>
                          <a:gd name="T5" fmla="*/ 299 h 386"/>
                          <a:gd name="T6" fmla="*/ 151 w 152"/>
                          <a:gd name="T7" fmla="*/ 0 h 386"/>
                          <a:gd name="T8" fmla="*/ 0 w 152"/>
                          <a:gd name="T9" fmla="*/ 73 h 38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52"/>
                          <a:gd name="T16" fmla="*/ 0 h 386"/>
                          <a:gd name="T17" fmla="*/ 152 w 152"/>
                          <a:gd name="T18" fmla="*/ 386 h 38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52" h="386">
                            <a:moveTo>
                              <a:pt x="0" y="73"/>
                            </a:moveTo>
                            <a:lnTo>
                              <a:pt x="0" y="386"/>
                            </a:lnTo>
                            <a:lnTo>
                              <a:pt x="152" y="299"/>
                            </a:lnTo>
                            <a:lnTo>
                              <a:pt x="151" y="0"/>
                            </a:lnTo>
                            <a:lnTo>
                              <a:pt x="0" y="73"/>
                            </a:lnTo>
                            <a:close/>
                          </a:path>
                        </a:pathLst>
                      </a:custGeom>
                      <a:solidFill>
                        <a:srgbClr val="969696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303" name="Freeform 13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00" y="4697"/>
                        <a:ext cx="153" cy="382"/>
                      </a:xfrm>
                      <a:custGeom>
                        <a:avLst/>
                        <a:gdLst>
                          <a:gd name="T0" fmla="*/ 153 w 153"/>
                          <a:gd name="T1" fmla="*/ 70 h 382"/>
                          <a:gd name="T2" fmla="*/ 153 w 153"/>
                          <a:gd name="T3" fmla="*/ 382 h 382"/>
                          <a:gd name="T4" fmla="*/ 0 w 153"/>
                          <a:gd name="T5" fmla="*/ 301 h 382"/>
                          <a:gd name="T6" fmla="*/ 0 w 153"/>
                          <a:gd name="T7" fmla="*/ 0 h 382"/>
                          <a:gd name="T8" fmla="*/ 153 w 153"/>
                          <a:gd name="T9" fmla="*/ 70 h 382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53"/>
                          <a:gd name="T16" fmla="*/ 0 h 382"/>
                          <a:gd name="T17" fmla="*/ 153 w 153"/>
                          <a:gd name="T18" fmla="*/ 382 h 382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53" h="382">
                            <a:moveTo>
                              <a:pt x="153" y="70"/>
                            </a:moveTo>
                            <a:lnTo>
                              <a:pt x="153" y="382"/>
                            </a:lnTo>
                            <a:lnTo>
                              <a:pt x="0" y="301"/>
                            </a:lnTo>
                            <a:lnTo>
                              <a:pt x="0" y="0"/>
                            </a:lnTo>
                            <a:lnTo>
                              <a:pt x="153" y="70"/>
                            </a:lnTo>
                            <a:close/>
                          </a:path>
                        </a:pathLst>
                      </a:cu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304" name="Freeform 13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01" y="4631"/>
                        <a:ext cx="304" cy="137"/>
                      </a:xfrm>
                      <a:custGeom>
                        <a:avLst/>
                        <a:gdLst>
                          <a:gd name="T0" fmla="*/ 0 w 304"/>
                          <a:gd name="T1" fmla="*/ 64 h 137"/>
                          <a:gd name="T2" fmla="*/ 153 w 304"/>
                          <a:gd name="T3" fmla="*/ 137 h 137"/>
                          <a:gd name="T4" fmla="*/ 304 w 304"/>
                          <a:gd name="T5" fmla="*/ 62 h 137"/>
                          <a:gd name="T6" fmla="*/ 153 w 304"/>
                          <a:gd name="T7" fmla="*/ 0 h 137"/>
                          <a:gd name="T8" fmla="*/ 0 w 304"/>
                          <a:gd name="T9" fmla="*/ 64 h 137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304"/>
                          <a:gd name="T16" fmla="*/ 0 h 137"/>
                          <a:gd name="T17" fmla="*/ 304 w 304"/>
                          <a:gd name="T18" fmla="*/ 137 h 137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304" h="137">
                            <a:moveTo>
                              <a:pt x="0" y="64"/>
                            </a:moveTo>
                            <a:lnTo>
                              <a:pt x="153" y="137"/>
                            </a:lnTo>
                            <a:lnTo>
                              <a:pt x="304" y="62"/>
                            </a:lnTo>
                            <a:lnTo>
                              <a:pt x="153" y="0"/>
                            </a:lnTo>
                            <a:lnTo>
                              <a:pt x="0" y="6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10396" name="Group 13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40" y="4623"/>
                      <a:ext cx="232" cy="123"/>
                      <a:chOff x="2038" y="4455"/>
                      <a:chExt cx="232" cy="123"/>
                    </a:xfrm>
                  </p:grpSpPr>
                  <p:sp>
                    <p:nvSpPr>
                      <p:cNvPr id="10299" name="Freeform 13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55" y="4503"/>
                        <a:ext cx="115" cy="74"/>
                      </a:xfrm>
                      <a:custGeom>
                        <a:avLst/>
                        <a:gdLst>
                          <a:gd name="T0" fmla="*/ 0 w 115"/>
                          <a:gd name="T1" fmla="*/ 56 h 74"/>
                          <a:gd name="T2" fmla="*/ 0 w 115"/>
                          <a:gd name="T3" fmla="*/ 74 h 74"/>
                          <a:gd name="T4" fmla="*/ 115 w 115"/>
                          <a:gd name="T5" fmla="*/ 18 h 74"/>
                          <a:gd name="T6" fmla="*/ 115 w 115"/>
                          <a:gd name="T7" fmla="*/ 0 h 74"/>
                          <a:gd name="T8" fmla="*/ 0 w 115"/>
                          <a:gd name="T9" fmla="*/ 56 h 7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15"/>
                          <a:gd name="T16" fmla="*/ 0 h 74"/>
                          <a:gd name="T17" fmla="*/ 115 w 115"/>
                          <a:gd name="T18" fmla="*/ 74 h 7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15" h="74">
                            <a:moveTo>
                              <a:pt x="0" y="56"/>
                            </a:moveTo>
                            <a:lnTo>
                              <a:pt x="0" y="74"/>
                            </a:lnTo>
                            <a:lnTo>
                              <a:pt x="115" y="18"/>
                            </a:lnTo>
                            <a:lnTo>
                              <a:pt x="115" y="0"/>
                            </a:lnTo>
                            <a:lnTo>
                              <a:pt x="0" y="56"/>
                            </a:lnTo>
                            <a:close/>
                          </a:path>
                        </a:pathLst>
                      </a:custGeom>
                      <a:solidFill>
                        <a:srgbClr val="DDDDDD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300" name="Freeform 13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39" y="4508"/>
                        <a:ext cx="117" cy="70"/>
                      </a:xfrm>
                      <a:custGeom>
                        <a:avLst/>
                        <a:gdLst>
                          <a:gd name="T0" fmla="*/ 117 w 117"/>
                          <a:gd name="T1" fmla="*/ 52 h 70"/>
                          <a:gd name="T2" fmla="*/ 117 w 117"/>
                          <a:gd name="T3" fmla="*/ 70 h 70"/>
                          <a:gd name="T4" fmla="*/ 0 w 117"/>
                          <a:gd name="T5" fmla="*/ 16 h 70"/>
                          <a:gd name="T6" fmla="*/ 0 w 117"/>
                          <a:gd name="T7" fmla="*/ 0 h 70"/>
                          <a:gd name="T8" fmla="*/ 117 w 117"/>
                          <a:gd name="T9" fmla="*/ 52 h 70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17"/>
                          <a:gd name="T16" fmla="*/ 0 h 70"/>
                          <a:gd name="T17" fmla="*/ 117 w 117"/>
                          <a:gd name="T18" fmla="*/ 70 h 70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17" h="70">
                            <a:moveTo>
                              <a:pt x="117" y="52"/>
                            </a:moveTo>
                            <a:lnTo>
                              <a:pt x="117" y="70"/>
                            </a:lnTo>
                            <a:lnTo>
                              <a:pt x="0" y="16"/>
                            </a:lnTo>
                            <a:lnTo>
                              <a:pt x="0" y="0"/>
                            </a:lnTo>
                            <a:lnTo>
                              <a:pt x="117" y="52"/>
                            </a:lnTo>
                            <a:close/>
                          </a:path>
                        </a:pathLst>
                      </a:cu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301" name="Freeform 13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38" y="4455"/>
                        <a:ext cx="231" cy="103"/>
                      </a:xfrm>
                      <a:custGeom>
                        <a:avLst/>
                        <a:gdLst>
                          <a:gd name="T0" fmla="*/ 117 w 231"/>
                          <a:gd name="T1" fmla="*/ 103 h 103"/>
                          <a:gd name="T2" fmla="*/ 0 w 231"/>
                          <a:gd name="T3" fmla="*/ 52 h 103"/>
                          <a:gd name="T4" fmla="*/ 118 w 231"/>
                          <a:gd name="T5" fmla="*/ 0 h 103"/>
                          <a:gd name="T6" fmla="*/ 231 w 231"/>
                          <a:gd name="T7" fmla="*/ 48 h 103"/>
                          <a:gd name="T8" fmla="*/ 117 w 231"/>
                          <a:gd name="T9" fmla="*/ 103 h 103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231"/>
                          <a:gd name="T16" fmla="*/ 0 h 103"/>
                          <a:gd name="T17" fmla="*/ 231 w 231"/>
                          <a:gd name="T18" fmla="*/ 103 h 103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231" h="103">
                            <a:moveTo>
                              <a:pt x="117" y="103"/>
                            </a:moveTo>
                            <a:lnTo>
                              <a:pt x="0" y="52"/>
                            </a:lnTo>
                            <a:lnTo>
                              <a:pt x="118" y="0"/>
                            </a:lnTo>
                            <a:lnTo>
                              <a:pt x="231" y="48"/>
                            </a:lnTo>
                            <a:lnTo>
                              <a:pt x="117" y="103"/>
                            </a:lnTo>
                            <a:close/>
                          </a:path>
                        </a:pathLst>
                      </a:custGeom>
                      <a:solidFill>
                        <a:srgbClr val="5F5F5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</p:grpSp>
              </p:grpSp>
              <p:grpSp>
                <p:nvGrpSpPr>
                  <p:cNvPr id="10397" name="Group 1365"/>
                  <p:cNvGrpSpPr>
                    <a:grpSpLocks/>
                  </p:cNvGrpSpPr>
                  <p:nvPr/>
                </p:nvGrpSpPr>
                <p:grpSpPr bwMode="auto">
                  <a:xfrm>
                    <a:off x="2074" y="568"/>
                    <a:ext cx="162" cy="4142"/>
                    <a:chOff x="2074" y="568"/>
                    <a:chExt cx="162" cy="3969"/>
                  </a:xfrm>
                </p:grpSpPr>
                <p:grpSp>
                  <p:nvGrpSpPr>
                    <p:cNvPr id="10398" name="Group 13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74" y="580"/>
                      <a:ext cx="91" cy="3926"/>
                      <a:chOff x="2074" y="580"/>
                      <a:chExt cx="91" cy="3926"/>
                    </a:xfrm>
                  </p:grpSpPr>
                  <p:sp>
                    <p:nvSpPr>
                      <p:cNvPr id="10292" name="Freeform 13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74" y="581"/>
                        <a:ext cx="14" cy="3924"/>
                      </a:xfrm>
                      <a:custGeom>
                        <a:avLst/>
                        <a:gdLst>
                          <a:gd name="T0" fmla="*/ 14 w 14"/>
                          <a:gd name="T1" fmla="*/ 0 h 3924"/>
                          <a:gd name="T2" fmla="*/ 0 w 14"/>
                          <a:gd name="T3" fmla="*/ 1 h 3924"/>
                          <a:gd name="T4" fmla="*/ 0 w 14"/>
                          <a:gd name="T5" fmla="*/ 3921 h 3924"/>
                          <a:gd name="T6" fmla="*/ 13 w 14"/>
                          <a:gd name="T7" fmla="*/ 3924 h 3924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4"/>
                          <a:gd name="T13" fmla="*/ 0 h 3924"/>
                          <a:gd name="T14" fmla="*/ 14 w 14"/>
                          <a:gd name="T15" fmla="*/ 3924 h 3924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4" h="3924">
                            <a:moveTo>
                              <a:pt x="14" y="0"/>
                            </a:moveTo>
                            <a:lnTo>
                              <a:pt x="0" y="1"/>
                            </a:lnTo>
                            <a:lnTo>
                              <a:pt x="0" y="3921"/>
                            </a:lnTo>
                            <a:lnTo>
                              <a:pt x="13" y="3924"/>
                            </a:lnTo>
                          </a:path>
                        </a:pathLst>
                      </a:cu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293" name="Freeform 13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81" y="580"/>
                        <a:ext cx="84" cy="3926"/>
                      </a:xfrm>
                      <a:custGeom>
                        <a:avLst/>
                        <a:gdLst>
                          <a:gd name="T0" fmla="*/ 0 w 84"/>
                          <a:gd name="T1" fmla="*/ 0 h 3969"/>
                          <a:gd name="T2" fmla="*/ 0 w 84"/>
                          <a:gd name="T3" fmla="*/ 3520 h 3969"/>
                          <a:gd name="T4" fmla="*/ 84 w 84"/>
                          <a:gd name="T5" fmla="*/ 3486 h 3969"/>
                          <a:gd name="T6" fmla="*/ 82 w 84"/>
                          <a:gd name="T7" fmla="*/ 20 h 3969"/>
                          <a:gd name="T8" fmla="*/ 0 w 84"/>
                          <a:gd name="T9" fmla="*/ 0 h 396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4"/>
                          <a:gd name="T16" fmla="*/ 0 h 3969"/>
                          <a:gd name="T17" fmla="*/ 84 w 84"/>
                          <a:gd name="T18" fmla="*/ 3969 h 396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4" h="3969">
                            <a:moveTo>
                              <a:pt x="0" y="0"/>
                            </a:moveTo>
                            <a:lnTo>
                              <a:pt x="0" y="3969"/>
                            </a:lnTo>
                            <a:lnTo>
                              <a:pt x="84" y="3930"/>
                            </a:lnTo>
                            <a:lnTo>
                              <a:pt x="82" y="2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EAEAEA"/>
                          </a:gs>
                          <a:gs pos="50000">
                            <a:srgbClr val="1C1C1C"/>
                          </a:gs>
                          <a:gs pos="100000">
                            <a:srgbClr val="EAEAEA"/>
                          </a:gs>
                        </a:gsLst>
                        <a:lin ang="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</p:grpSp>
                <p:sp>
                  <p:nvSpPr>
                    <p:cNvPr id="10288" name="Freeform 1369"/>
                    <p:cNvSpPr>
                      <a:spLocks/>
                    </p:cNvSpPr>
                    <p:nvPr/>
                  </p:nvSpPr>
                  <p:spPr bwMode="auto">
                    <a:xfrm>
                      <a:off x="2120" y="581"/>
                      <a:ext cx="73" cy="3937"/>
                    </a:xfrm>
                    <a:custGeom>
                      <a:avLst/>
                      <a:gdLst>
                        <a:gd name="T0" fmla="*/ 72 w 73"/>
                        <a:gd name="T1" fmla="*/ 0 h 3942"/>
                        <a:gd name="T2" fmla="*/ 73 w 73"/>
                        <a:gd name="T3" fmla="*/ 3887 h 3942"/>
                        <a:gd name="T4" fmla="*/ 0 w 73"/>
                        <a:gd name="T5" fmla="*/ 3857 h 3942"/>
                        <a:gd name="T6" fmla="*/ 0 w 73"/>
                        <a:gd name="T7" fmla="*/ 8 h 3942"/>
                        <a:gd name="T8" fmla="*/ 72 w 73"/>
                        <a:gd name="T9" fmla="*/ 0 h 394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3"/>
                        <a:gd name="T16" fmla="*/ 0 h 3942"/>
                        <a:gd name="T17" fmla="*/ 73 w 73"/>
                        <a:gd name="T18" fmla="*/ 3942 h 394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3" h="3942">
                          <a:moveTo>
                            <a:pt x="72" y="0"/>
                          </a:moveTo>
                          <a:lnTo>
                            <a:pt x="73" y="3942"/>
                          </a:lnTo>
                          <a:lnTo>
                            <a:pt x="0" y="3912"/>
                          </a:lnTo>
                          <a:lnTo>
                            <a:pt x="0" y="8"/>
                          </a:lnTo>
                          <a:lnTo>
                            <a:pt x="72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0000"/>
                        </a:gs>
                        <a:gs pos="100000">
                          <a:srgbClr val="969696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grpSp>
                  <p:nvGrpSpPr>
                    <p:cNvPr id="10399" name="Group 13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45" y="568"/>
                      <a:ext cx="91" cy="3969"/>
                      <a:chOff x="2145" y="566"/>
                      <a:chExt cx="91" cy="3969"/>
                    </a:xfrm>
                  </p:grpSpPr>
                  <p:sp>
                    <p:nvSpPr>
                      <p:cNvPr id="10290" name="Freeform 13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45" y="568"/>
                        <a:ext cx="14" cy="3964"/>
                      </a:xfrm>
                      <a:custGeom>
                        <a:avLst/>
                        <a:gdLst>
                          <a:gd name="T0" fmla="*/ 14 w 14"/>
                          <a:gd name="T1" fmla="*/ 0 h 3964"/>
                          <a:gd name="T2" fmla="*/ 0 w 14"/>
                          <a:gd name="T3" fmla="*/ 2 h 3964"/>
                          <a:gd name="T4" fmla="*/ 0 w 14"/>
                          <a:gd name="T5" fmla="*/ 3963 h 3964"/>
                          <a:gd name="T6" fmla="*/ 12 w 14"/>
                          <a:gd name="T7" fmla="*/ 3964 h 3964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4"/>
                          <a:gd name="T13" fmla="*/ 0 h 3964"/>
                          <a:gd name="T14" fmla="*/ 14 w 14"/>
                          <a:gd name="T15" fmla="*/ 3964 h 3964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4" h="3964">
                            <a:moveTo>
                              <a:pt x="14" y="0"/>
                            </a:moveTo>
                            <a:lnTo>
                              <a:pt x="0" y="2"/>
                            </a:lnTo>
                            <a:lnTo>
                              <a:pt x="0" y="3963"/>
                            </a:lnTo>
                            <a:lnTo>
                              <a:pt x="12" y="3964"/>
                            </a:lnTo>
                          </a:path>
                        </a:pathLst>
                      </a:custGeom>
                      <a:solidFill>
                        <a:srgbClr val="292929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10291" name="Freeform 13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52" y="566"/>
                        <a:ext cx="84" cy="3969"/>
                      </a:xfrm>
                      <a:custGeom>
                        <a:avLst/>
                        <a:gdLst>
                          <a:gd name="T0" fmla="*/ 0 w 84"/>
                          <a:gd name="T1" fmla="*/ 0 h 3969"/>
                          <a:gd name="T2" fmla="*/ 0 w 84"/>
                          <a:gd name="T3" fmla="*/ 3969 h 3969"/>
                          <a:gd name="T4" fmla="*/ 84 w 84"/>
                          <a:gd name="T5" fmla="*/ 3930 h 3969"/>
                          <a:gd name="T6" fmla="*/ 82 w 84"/>
                          <a:gd name="T7" fmla="*/ 20 h 3969"/>
                          <a:gd name="T8" fmla="*/ 0 w 84"/>
                          <a:gd name="T9" fmla="*/ 0 h 396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4"/>
                          <a:gd name="T16" fmla="*/ 0 h 3969"/>
                          <a:gd name="T17" fmla="*/ 84 w 84"/>
                          <a:gd name="T18" fmla="*/ 3969 h 396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4" h="3969">
                            <a:moveTo>
                              <a:pt x="0" y="0"/>
                            </a:moveTo>
                            <a:lnTo>
                              <a:pt x="0" y="3969"/>
                            </a:lnTo>
                            <a:lnTo>
                              <a:pt x="84" y="3930"/>
                            </a:lnTo>
                            <a:lnTo>
                              <a:pt x="82" y="2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EAEAEA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tr-TR"/>
                      </a:p>
                    </p:txBody>
                  </p:sp>
                </p:grpSp>
              </p:grpSp>
            </p:grpSp>
            <p:grpSp>
              <p:nvGrpSpPr>
                <p:cNvPr id="10400" name="Group 1373"/>
                <p:cNvGrpSpPr>
                  <a:grpSpLocks/>
                </p:cNvGrpSpPr>
                <p:nvPr/>
              </p:nvGrpSpPr>
              <p:grpSpPr bwMode="auto">
                <a:xfrm>
                  <a:off x="2090" y="2815"/>
                  <a:ext cx="51" cy="24"/>
                  <a:chOff x="2088" y="2813"/>
                  <a:chExt cx="51" cy="24"/>
                </a:xfrm>
              </p:grpSpPr>
              <p:sp>
                <p:nvSpPr>
                  <p:cNvPr id="10283" name="Freeform 1374"/>
                  <p:cNvSpPr>
                    <a:spLocks/>
                  </p:cNvSpPr>
                  <p:nvPr/>
                </p:nvSpPr>
                <p:spPr bwMode="auto">
                  <a:xfrm>
                    <a:off x="2088" y="2817"/>
                    <a:ext cx="51" cy="20"/>
                  </a:xfrm>
                  <a:custGeom>
                    <a:avLst/>
                    <a:gdLst>
                      <a:gd name="T0" fmla="*/ 0 w 51"/>
                      <a:gd name="T1" fmla="*/ 0 h 20"/>
                      <a:gd name="T2" fmla="*/ 0 w 51"/>
                      <a:gd name="T3" fmla="*/ 11 h 20"/>
                      <a:gd name="T4" fmla="*/ 51 w 51"/>
                      <a:gd name="T5" fmla="*/ 20 h 20"/>
                      <a:gd name="T6" fmla="*/ 51 w 51"/>
                      <a:gd name="T7" fmla="*/ 6 h 2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1"/>
                      <a:gd name="T13" fmla="*/ 0 h 20"/>
                      <a:gd name="T14" fmla="*/ 51 w 51"/>
                      <a:gd name="T15" fmla="*/ 20 h 2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1" h="20">
                        <a:moveTo>
                          <a:pt x="0" y="0"/>
                        </a:moveTo>
                        <a:lnTo>
                          <a:pt x="0" y="11"/>
                        </a:lnTo>
                        <a:lnTo>
                          <a:pt x="51" y="20"/>
                        </a:lnTo>
                        <a:lnTo>
                          <a:pt x="51" y="6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284" name="Freeform 1375"/>
                  <p:cNvSpPr>
                    <a:spLocks/>
                  </p:cNvSpPr>
                  <p:nvPr/>
                </p:nvSpPr>
                <p:spPr bwMode="auto">
                  <a:xfrm>
                    <a:off x="2090" y="2813"/>
                    <a:ext cx="49" cy="10"/>
                  </a:xfrm>
                  <a:custGeom>
                    <a:avLst/>
                    <a:gdLst>
                      <a:gd name="T0" fmla="*/ 49 w 49"/>
                      <a:gd name="T1" fmla="*/ 3 h 10"/>
                      <a:gd name="T2" fmla="*/ 49 w 49"/>
                      <a:gd name="T3" fmla="*/ 10 h 10"/>
                      <a:gd name="T4" fmla="*/ 0 w 49"/>
                      <a:gd name="T5" fmla="*/ 3 h 10"/>
                      <a:gd name="T6" fmla="*/ 27 w 49"/>
                      <a:gd name="T7" fmla="*/ 0 h 10"/>
                      <a:gd name="T8" fmla="*/ 49 w 49"/>
                      <a:gd name="T9" fmla="*/ 3 h 1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"/>
                      <a:gd name="T16" fmla="*/ 0 h 10"/>
                      <a:gd name="T17" fmla="*/ 49 w 49"/>
                      <a:gd name="T18" fmla="*/ 10 h 1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" h="10">
                        <a:moveTo>
                          <a:pt x="49" y="3"/>
                        </a:moveTo>
                        <a:lnTo>
                          <a:pt x="49" y="10"/>
                        </a:lnTo>
                        <a:lnTo>
                          <a:pt x="0" y="3"/>
                        </a:lnTo>
                        <a:lnTo>
                          <a:pt x="27" y="0"/>
                        </a:lnTo>
                        <a:lnTo>
                          <a:pt x="49" y="3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401" name="Group 1376"/>
                <p:cNvGrpSpPr>
                  <a:grpSpLocks/>
                </p:cNvGrpSpPr>
                <p:nvPr/>
              </p:nvGrpSpPr>
              <p:grpSpPr bwMode="auto">
                <a:xfrm>
                  <a:off x="2090" y="3066"/>
                  <a:ext cx="53" cy="28"/>
                  <a:chOff x="2090" y="3066"/>
                  <a:chExt cx="53" cy="28"/>
                </a:xfrm>
              </p:grpSpPr>
              <p:sp>
                <p:nvSpPr>
                  <p:cNvPr id="10281" name="Freeform 1377"/>
                  <p:cNvSpPr>
                    <a:spLocks/>
                  </p:cNvSpPr>
                  <p:nvPr/>
                </p:nvSpPr>
                <p:spPr bwMode="auto">
                  <a:xfrm>
                    <a:off x="2090" y="3072"/>
                    <a:ext cx="52" cy="22"/>
                  </a:xfrm>
                  <a:custGeom>
                    <a:avLst/>
                    <a:gdLst>
                      <a:gd name="T0" fmla="*/ 0 w 52"/>
                      <a:gd name="T1" fmla="*/ 0 h 22"/>
                      <a:gd name="T2" fmla="*/ 0 w 52"/>
                      <a:gd name="T3" fmla="*/ 12 h 22"/>
                      <a:gd name="T4" fmla="*/ 52 w 52"/>
                      <a:gd name="T5" fmla="*/ 22 h 22"/>
                      <a:gd name="T6" fmla="*/ 52 w 52"/>
                      <a:gd name="T7" fmla="*/ 8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2"/>
                      <a:gd name="T13" fmla="*/ 0 h 22"/>
                      <a:gd name="T14" fmla="*/ 52 w 52"/>
                      <a:gd name="T15" fmla="*/ 22 h 2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2" h="22">
                        <a:moveTo>
                          <a:pt x="0" y="0"/>
                        </a:moveTo>
                        <a:lnTo>
                          <a:pt x="0" y="12"/>
                        </a:lnTo>
                        <a:lnTo>
                          <a:pt x="52" y="22"/>
                        </a:lnTo>
                        <a:lnTo>
                          <a:pt x="52" y="8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282" name="Freeform 1378"/>
                  <p:cNvSpPr>
                    <a:spLocks/>
                  </p:cNvSpPr>
                  <p:nvPr/>
                </p:nvSpPr>
                <p:spPr bwMode="auto">
                  <a:xfrm>
                    <a:off x="2091" y="3066"/>
                    <a:ext cx="52" cy="14"/>
                  </a:xfrm>
                  <a:custGeom>
                    <a:avLst/>
                    <a:gdLst>
                      <a:gd name="T0" fmla="*/ 52 w 52"/>
                      <a:gd name="T1" fmla="*/ 3 h 14"/>
                      <a:gd name="T2" fmla="*/ 51 w 52"/>
                      <a:gd name="T3" fmla="*/ 14 h 14"/>
                      <a:gd name="T4" fmla="*/ 0 w 52"/>
                      <a:gd name="T5" fmla="*/ 5 h 14"/>
                      <a:gd name="T6" fmla="*/ 31 w 52"/>
                      <a:gd name="T7" fmla="*/ 0 h 14"/>
                      <a:gd name="T8" fmla="*/ 52 w 52"/>
                      <a:gd name="T9" fmla="*/ 3 h 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52"/>
                      <a:gd name="T16" fmla="*/ 0 h 14"/>
                      <a:gd name="T17" fmla="*/ 52 w 52"/>
                      <a:gd name="T18" fmla="*/ 14 h 1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52" h="14">
                        <a:moveTo>
                          <a:pt x="52" y="3"/>
                        </a:moveTo>
                        <a:lnTo>
                          <a:pt x="51" y="14"/>
                        </a:lnTo>
                        <a:lnTo>
                          <a:pt x="0" y="5"/>
                        </a:lnTo>
                        <a:lnTo>
                          <a:pt x="31" y="0"/>
                        </a:lnTo>
                        <a:lnTo>
                          <a:pt x="52" y="3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402" name="Group 1379"/>
                <p:cNvGrpSpPr>
                  <a:grpSpLocks/>
                </p:cNvGrpSpPr>
                <p:nvPr/>
              </p:nvGrpSpPr>
              <p:grpSpPr bwMode="auto">
                <a:xfrm flipV="1">
                  <a:off x="2091" y="822"/>
                  <a:ext cx="51" cy="24"/>
                  <a:chOff x="2088" y="2813"/>
                  <a:chExt cx="51" cy="24"/>
                </a:xfrm>
              </p:grpSpPr>
              <p:sp>
                <p:nvSpPr>
                  <p:cNvPr id="10279" name="Freeform 1380"/>
                  <p:cNvSpPr>
                    <a:spLocks/>
                  </p:cNvSpPr>
                  <p:nvPr/>
                </p:nvSpPr>
                <p:spPr bwMode="auto">
                  <a:xfrm>
                    <a:off x="2088" y="2817"/>
                    <a:ext cx="51" cy="20"/>
                  </a:xfrm>
                  <a:custGeom>
                    <a:avLst/>
                    <a:gdLst>
                      <a:gd name="T0" fmla="*/ 0 w 51"/>
                      <a:gd name="T1" fmla="*/ 0 h 20"/>
                      <a:gd name="T2" fmla="*/ 0 w 51"/>
                      <a:gd name="T3" fmla="*/ 11 h 20"/>
                      <a:gd name="T4" fmla="*/ 51 w 51"/>
                      <a:gd name="T5" fmla="*/ 20 h 20"/>
                      <a:gd name="T6" fmla="*/ 51 w 51"/>
                      <a:gd name="T7" fmla="*/ 6 h 2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1"/>
                      <a:gd name="T13" fmla="*/ 0 h 20"/>
                      <a:gd name="T14" fmla="*/ 51 w 51"/>
                      <a:gd name="T15" fmla="*/ 20 h 2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1" h="20">
                        <a:moveTo>
                          <a:pt x="0" y="0"/>
                        </a:moveTo>
                        <a:lnTo>
                          <a:pt x="0" y="11"/>
                        </a:lnTo>
                        <a:lnTo>
                          <a:pt x="51" y="20"/>
                        </a:lnTo>
                        <a:lnTo>
                          <a:pt x="51" y="6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280" name="Freeform 1381"/>
                  <p:cNvSpPr>
                    <a:spLocks/>
                  </p:cNvSpPr>
                  <p:nvPr/>
                </p:nvSpPr>
                <p:spPr bwMode="auto">
                  <a:xfrm>
                    <a:off x="2090" y="2813"/>
                    <a:ext cx="49" cy="10"/>
                  </a:xfrm>
                  <a:custGeom>
                    <a:avLst/>
                    <a:gdLst>
                      <a:gd name="T0" fmla="*/ 49 w 49"/>
                      <a:gd name="T1" fmla="*/ 3 h 10"/>
                      <a:gd name="T2" fmla="*/ 49 w 49"/>
                      <a:gd name="T3" fmla="*/ 10 h 10"/>
                      <a:gd name="T4" fmla="*/ 0 w 49"/>
                      <a:gd name="T5" fmla="*/ 3 h 10"/>
                      <a:gd name="T6" fmla="*/ 27 w 49"/>
                      <a:gd name="T7" fmla="*/ 0 h 10"/>
                      <a:gd name="T8" fmla="*/ 49 w 49"/>
                      <a:gd name="T9" fmla="*/ 3 h 1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"/>
                      <a:gd name="T16" fmla="*/ 0 h 10"/>
                      <a:gd name="T17" fmla="*/ 49 w 49"/>
                      <a:gd name="T18" fmla="*/ 10 h 1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" h="10">
                        <a:moveTo>
                          <a:pt x="49" y="3"/>
                        </a:moveTo>
                        <a:lnTo>
                          <a:pt x="49" y="10"/>
                        </a:lnTo>
                        <a:lnTo>
                          <a:pt x="0" y="3"/>
                        </a:lnTo>
                        <a:lnTo>
                          <a:pt x="27" y="0"/>
                        </a:lnTo>
                        <a:lnTo>
                          <a:pt x="49" y="3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403" name="Group 1382"/>
                <p:cNvGrpSpPr>
                  <a:grpSpLocks/>
                </p:cNvGrpSpPr>
                <p:nvPr/>
              </p:nvGrpSpPr>
              <p:grpSpPr bwMode="auto">
                <a:xfrm flipV="1">
                  <a:off x="2091" y="573"/>
                  <a:ext cx="53" cy="28"/>
                  <a:chOff x="2090" y="3066"/>
                  <a:chExt cx="53" cy="28"/>
                </a:xfrm>
              </p:grpSpPr>
              <p:sp>
                <p:nvSpPr>
                  <p:cNvPr id="10277" name="Freeform 1383"/>
                  <p:cNvSpPr>
                    <a:spLocks/>
                  </p:cNvSpPr>
                  <p:nvPr/>
                </p:nvSpPr>
                <p:spPr bwMode="auto">
                  <a:xfrm>
                    <a:off x="2090" y="3072"/>
                    <a:ext cx="52" cy="22"/>
                  </a:xfrm>
                  <a:custGeom>
                    <a:avLst/>
                    <a:gdLst>
                      <a:gd name="T0" fmla="*/ 0 w 52"/>
                      <a:gd name="T1" fmla="*/ 0 h 22"/>
                      <a:gd name="T2" fmla="*/ 0 w 52"/>
                      <a:gd name="T3" fmla="*/ 12 h 22"/>
                      <a:gd name="T4" fmla="*/ 52 w 52"/>
                      <a:gd name="T5" fmla="*/ 22 h 22"/>
                      <a:gd name="T6" fmla="*/ 52 w 52"/>
                      <a:gd name="T7" fmla="*/ 8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2"/>
                      <a:gd name="T13" fmla="*/ 0 h 22"/>
                      <a:gd name="T14" fmla="*/ 52 w 52"/>
                      <a:gd name="T15" fmla="*/ 22 h 2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2" h="22">
                        <a:moveTo>
                          <a:pt x="0" y="0"/>
                        </a:moveTo>
                        <a:lnTo>
                          <a:pt x="0" y="12"/>
                        </a:lnTo>
                        <a:lnTo>
                          <a:pt x="52" y="22"/>
                        </a:lnTo>
                        <a:lnTo>
                          <a:pt x="52" y="8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0278" name="Freeform 1384"/>
                  <p:cNvSpPr>
                    <a:spLocks/>
                  </p:cNvSpPr>
                  <p:nvPr/>
                </p:nvSpPr>
                <p:spPr bwMode="auto">
                  <a:xfrm>
                    <a:off x="2091" y="3066"/>
                    <a:ext cx="52" cy="14"/>
                  </a:xfrm>
                  <a:custGeom>
                    <a:avLst/>
                    <a:gdLst>
                      <a:gd name="T0" fmla="*/ 52 w 52"/>
                      <a:gd name="T1" fmla="*/ 3 h 14"/>
                      <a:gd name="T2" fmla="*/ 51 w 52"/>
                      <a:gd name="T3" fmla="*/ 14 h 14"/>
                      <a:gd name="T4" fmla="*/ 0 w 52"/>
                      <a:gd name="T5" fmla="*/ 5 h 14"/>
                      <a:gd name="T6" fmla="*/ 31 w 52"/>
                      <a:gd name="T7" fmla="*/ 0 h 14"/>
                      <a:gd name="T8" fmla="*/ 52 w 52"/>
                      <a:gd name="T9" fmla="*/ 3 h 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52"/>
                      <a:gd name="T16" fmla="*/ 0 h 14"/>
                      <a:gd name="T17" fmla="*/ 52 w 52"/>
                      <a:gd name="T18" fmla="*/ 14 h 1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52" h="14">
                        <a:moveTo>
                          <a:pt x="52" y="3"/>
                        </a:moveTo>
                        <a:lnTo>
                          <a:pt x="51" y="14"/>
                        </a:lnTo>
                        <a:lnTo>
                          <a:pt x="0" y="5"/>
                        </a:lnTo>
                        <a:lnTo>
                          <a:pt x="31" y="0"/>
                        </a:lnTo>
                        <a:lnTo>
                          <a:pt x="52" y="3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</p:grpSp>
        <p:sp>
          <p:nvSpPr>
            <p:cNvPr id="10253" name="Text Box 1385"/>
            <p:cNvSpPr txBox="1">
              <a:spLocks noChangeArrowheads="1"/>
            </p:cNvSpPr>
            <p:nvPr/>
          </p:nvSpPr>
          <p:spPr bwMode="auto">
            <a:xfrm>
              <a:off x="3117" y="2212"/>
              <a:ext cx="1042" cy="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tr-TR" sz="2000" b="1" dirty="0" smtClean="0">
                  <a:solidFill>
                    <a:srgbClr val="FFFF00"/>
                  </a:solidFill>
                  <a:latin typeface="Arial" charset="0"/>
                </a:rPr>
                <a:t>Kirişler</a:t>
              </a:r>
              <a:endParaRPr lang="en-US" sz="2000" b="1" dirty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10254" name="Line 1386"/>
            <p:cNvSpPr>
              <a:spLocks noChangeShapeType="1"/>
            </p:cNvSpPr>
            <p:nvPr/>
          </p:nvSpPr>
          <p:spPr bwMode="auto">
            <a:xfrm flipH="1" flipV="1">
              <a:off x="3377" y="1062"/>
              <a:ext cx="167" cy="1209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55" name="Line 1387"/>
            <p:cNvSpPr>
              <a:spLocks noChangeShapeType="1"/>
            </p:cNvSpPr>
            <p:nvPr/>
          </p:nvSpPr>
          <p:spPr bwMode="auto">
            <a:xfrm flipH="1">
              <a:off x="3360" y="2492"/>
              <a:ext cx="187" cy="88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56" name="Text Box 1388"/>
            <p:cNvSpPr txBox="1">
              <a:spLocks noChangeArrowheads="1"/>
            </p:cNvSpPr>
            <p:nvPr/>
          </p:nvSpPr>
          <p:spPr bwMode="auto">
            <a:xfrm>
              <a:off x="1691" y="2021"/>
              <a:ext cx="1168" cy="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tr-TR" sz="2000" b="1" dirty="0" smtClean="0">
                  <a:solidFill>
                    <a:srgbClr val="FFFF00"/>
                  </a:solidFill>
                  <a:latin typeface="Arial" charset="0"/>
                </a:rPr>
                <a:t>Anakiriş</a:t>
              </a:r>
              <a:endParaRPr lang="en-US" sz="2000" b="1" dirty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10257" name="Line 1389"/>
            <p:cNvSpPr>
              <a:spLocks noChangeShapeType="1"/>
            </p:cNvSpPr>
            <p:nvPr/>
          </p:nvSpPr>
          <p:spPr bwMode="auto">
            <a:xfrm flipV="1">
              <a:off x="1912" y="1011"/>
              <a:ext cx="328" cy="1017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58" name="Line 1390"/>
            <p:cNvSpPr>
              <a:spLocks noChangeShapeType="1"/>
            </p:cNvSpPr>
            <p:nvPr/>
          </p:nvSpPr>
          <p:spPr bwMode="auto">
            <a:xfrm>
              <a:off x="1923" y="2282"/>
              <a:ext cx="223" cy="1199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59" name="Text Box 1391"/>
            <p:cNvSpPr txBox="1">
              <a:spLocks noChangeArrowheads="1"/>
            </p:cNvSpPr>
            <p:nvPr/>
          </p:nvSpPr>
          <p:spPr bwMode="auto">
            <a:xfrm>
              <a:off x="1539" y="4603"/>
              <a:ext cx="68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>
                  <a:latin typeface="Arial" charset="0"/>
                </a:rPr>
                <a:t>Columns</a:t>
              </a:r>
            </a:p>
          </p:txBody>
        </p:sp>
        <p:sp>
          <p:nvSpPr>
            <p:cNvPr id="10260" name="Line 1392"/>
            <p:cNvSpPr>
              <a:spLocks noChangeShapeType="1"/>
            </p:cNvSpPr>
            <p:nvPr/>
          </p:nvSpPr>
          <p:spPr bwMode="auto">
            <a:xfrm>
              <a:off x="2168" y="4840"/>
              <a:ext cx="611" cy="6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61" name="Line 1393"/>
            <p:cNvSpPr>
              <a:spLocks noChangeShapeType="1"/>
            </p:cNvSpPr>
            <p:nvPr/>
          </p:nvSpPr>
          <p:spPr bwMode="auto">
            <a:xfrm flipH="1">
              <a:off x="1459" y="4833"/>
              <a:ext cx="196" cy="1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62" name="Text Box 1394"/>
            <p:cNvSpPr txBox="1">
              <a:spLocks noChangeArrowheads="1"/>
            </p:cNvSpPr>
            <p:nvPr/>
          </p:nvSpPr>
          <p:spPr bwMode="auto">
            <a:xfrm>
              <a:off x="1666" y="5499"/>
              <a:ext cx="66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800">
                  <a:latin typeface="Arial" charset="0"/>
                </a:rPr>
                <a:t>Footings</a:t>
              </a:r>
            </a:p>
          </p:txBody>
        </p:sp>
        <p:sp>
          <p:nvSpPr>
            <p:cNvPr id="10263" name="Line 1395"/>
            <p:cNvSpPr>
              <a:spLocks noChangeShapeType="1"/>
            </p:cNvSpPr>
            <p:nvPr/>
          </p:nvSpPr>
          <p:spPr bwMode="auto">
            <a:xfrm>
              <a:off x="2354" y="5769"/>
              <a:ext cx="184" cy="2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64" name="Line 1396"/>
            <p:cNvSpPr>
              <a:spLocks noChangeShapeType="1"/>
            </p:cNvSpPr>
            <p:nvPr/>
          </p:nvSpPr>
          <p:spPr bwMode="auto">
            <a:xfrm flipH="1" flipV="1">
              <a:off x="1500" y="5613"/>
              <a:ext cx="214" cy="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311" name="Slide Number Placeholder 13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EE6523-8A51-4D61-BEF1-F3FB72BFE7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raming pl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8450" y="661988"/>
            <a:ext cx="6597650" cy="544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777C0-518C-4E26-A6EB-853F0500FC2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-550863" y="0"/>
            <a:ext cx="3221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dirty="0" smtClean="0"/>
              <a:t>Soru:</a:t>
            </a:r>
            <a:endParaRPr lang="tr-TR" dirty="0"/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261938" y="493713"/>
            <a:ext cx="85915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000" dirty="0" smtClean="0"/>
              <a:t>Aşağıdaki kat planı </a:t>
            </a:r>
            <a:r>
              <a:rPr lang="tr-TR" sz="2000" u="sng" dirty="0" smtClean="0"/>
              <a:t>iki</a:t>
            </a:r>
            <a:r>
              <a:rPr lang="tr-TR" sz="2000" dirty="0" smtClean="0"/>
              <a:t> çelik anakiriş üzerinde duran </a:t>
            </a:r>
            <a:r>
              <a:rPr lang="tr-TR" sz="2000" u="sng" dirty="0" smtClean="0"/>
              <a:t>dört</a:t>
            </a:r>
            <a:r>
              <a:rPr lang="tr-TR" sz="2000" dirty="0" smtClean="0"/>
              <a:t> kirişten ve kirişlerin üzerindeki </a:t>
            </a:r>
            <a:r>
              <a:rPr lang="tr-TR" sz="2000" u="sng" dirty="0" smtClean="0"/>
              <a:t>15 cm </a:t>
            </a:r>
            <a:r>
              <a:rPr lang="tr-TR" sz="2000" dirty="0" smtClean="0"/>
              <a:t>lik beton plakadan oluşmaktadır. Kirişlerin kesit alanı 94.8 cm2, anakirişlerin ise 337.4 cm2 dir. </a:t>
            </a:r>
            <a:r>
              <a:rPr lang="tr-TR" sz="2000" b="1" dirty="0" smtClean="0"/>
              <a:t>CG</a:t>
            </a:r>
            <a:r>
              <a:rPr lang="tr-TR" sz="2000" dirty="0" smtClean="0"/>
              <a:t> ve </a:t>
            </a:r>
            <a:r>
              <a:rPr lang="tr-TR" sz="2000" b="1" dirty="0" smtClean="0"/>
              <a:t>DH</a:t>
            </a:r>
            <a:r>
              <a:rPr lang="tr-TR" sz="2000" dirty="0" smtClean="0"/>
              <a:t> kirişleri ile </a:t>
            </a:r>
            <a:r>
              <a:rPr lang="tr-TR" sz="2000" b="1" dirty="0" smtClean="0"/>
              <a:t>AD</a:t>
            </a:r>
            <a:r>
              <a:rPr lang="tr-TR" sz="2000" dirty="0" smtClean="0"/>
              <a:t> anakirişinin üzerindeki </a:t>
            </a:r>
            <a:r>
              <a:rPr lang="tr-TR" sz="2000" u="sng" dirty="0" smtClean="0"/>
              <a:t>ölü yükleri</a:t>
            </a:r>
            <a:r>
              <a:rPr lang="tr-TR" sz="2000" dirty="0" smtClean="0"/>
              <a:t> bulunuz. (Beton birim ağırlığı 23.6 kN/m3, çeliğin ise 77 kN/m3) </a:t>
            </a:r>
            <a:endParaRPr lang="tr-TR" sz="2000" dirty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9375" y="2339975"/>
            <a:ext cx="6261100" cy="3676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777C0-518C-4E26-A6EB-853F0500FC2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9"/>
          <p:cNvSpPr txBox="1">
            <a:spLocks noChangeArrowheads="1"/>
          </p:cNvSpPr>
          <p:nvPr/>
        </p:nvSpPr>
        <p:spPr bwMode="auto">
          <a:xfrm>
            <a:off x="2556328" y="6149975"/>
            <a:ext cx="15970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 dirty="0"/>
              <a:t>110 mm </a:t>
            </a:r>
            <a:r>
              <a:rPr lang="tr-TR" sz="2000" dirty="0" smtClean="0"/>
              <a:t>beton plaka</a:t>
            </a:r>
            <a:endParaRPr lang="tr-TR" sz="2000" dirty="0"/>
          </a:p>
        </p:txBody>
      </p:sp>
      <p:sp>
        <p:nvSpPr>
          <p:cNvPr id="14339" name="TextBox 51"/>
          <p:cNvSpPr txBox="1">
            <a:spLocks noChangeArrowheads="1"/>
          </p:cNvSpPr>
          <p:nvPr/>
        </p:nvSpPr>
        <p:spPr bwMode="auto">
          <a:xfrm>
            <a:off x="609600" y="319088"/>
            <a:ext cx="784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A</a:t>
            </a:r>
          </a:p>
        </p:txBody>
      </p:sp>
      <p:sp>
        <p:nvSpPr>
          <p:cNvPr id="14340" name="TextBox 52"/>
          <p:cNvSpPr txBox="1">
            <a:spLocks noChangeArrowheads="1"/>
          </p:cNvSpPr>
          <p:nvPr/>
        </p:nvSpPr>
        <p:spPr bwMode="auto">
          <a:xfrm>
            <a:off x="2562225" y="333375"/>
            <a:ext cx="782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B</a:t>
            </a:r>
          </a:p>
        </p:txBody>
      </p:sp>
      <p:sp>
        <p:nvSpPr>
          <p:cNvPr id="14341" name="TextBox 54"/>
          <p:cNvSpPr txBox="1">
            <a:spLocks noChangeArrowheads="1"/>
          </p:cNvSpPr>
          <p:nvPr/>
        </p:nvSpPr>
        <p:spPr bwMode="auto">
          <a:xfrm>
            <a:off x="254000" y="2243138"/>
            <a:ext cx="112553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C</a:t>
            </a:r>
          </a:p>
        </p:txBody>
      </p:sp>
      <p:grpSp>
        <p:nvGrpSpPr>
          <p:cNvPr id="14342" name="Group 61"/>
          <p:cNvGrpSpPr>
            <a:grpSpLocks/>
          </p:cNvGrpSpPr>
          <p:nvPr/>
        </p:nvGrpSpPr>
        <p:grpSpPr bwMode="auto">
          <a:xfrm>
            <a:off x="609600" y="500063"/>
            <a:ext cx="3309938" cy="5753100"/>
            <a:chOff x="609601" y="283022"/>
            <a:chExt cx="3309256" cy="5751687"/>
          </a:xfrm>
        </p:grpSpPr>
        <p:sp>
          <p:nvSpPr>
            <p:cNvPr id="31" name="TextBox 30"/>
            <p:cNvSpPr txBox="1"/>
            <p:nvPr/>
          </p:nvSpPr>
          <p:spPr>
            <a:xfrm>
              <a:off x="3364933" y="1857435"/>
              <a:ext cx="553924" cy="912588"/>
            </a:xfrm>
            <a:prstGeom prst="rect">
              <a:avLst/>
            </a:prstGeom>
            <a:noFill/>
          </p:spPr>
          <p:txBody>
            <a:bodyPr vert="vert">
              <a:spAutoFit/>
            </a:bodyPr>
            <a:lstStyle/>
            <a:p>
              <a:pPr>
                <a:defRPr/>
              </a:pPr>
              <a:r>
                <a:rPr lang="tr-TR" dirty="0"/>
                <a:t>7 m</a:t>
              </a:r>
            </a:p>
          </p:txBody>
        </p:sp>
        <p:sp>
          <p:nvSpPr>
            <p:cNvPr id="14346" name="Rectangle 21"/>
            <p:cNvSpPr>
              <a:spLocks noChangeArrowheads="1"/>
            </p:cNvSpPr>
            <p:nvPr/>
          </p:nvSpPr>
          <p:spPr bwMode="auto">
            <a:xfrm rot="5400000">
              <a:off x="145144" y="1349827"/>
              <a:ext cx="3643085" cy="194491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cxnSp>
          <p:nvCxnSpPr>
            <p:cNvPr id="14347" name="Straight Connector 23"/>
            <p:cNvCxnSpPr>
              <a:cxnSpLocks noChangeShapeType="1"/>
            </p:cNvCxnSpPr>
            <p:nvPr/>
          </p:nvCxnSpPr>
          <p:spPr bwMode="auto">
            <a:xfrm rot="5400000" flipH="1">
              <a:off x="1941745" y="1339399"/>
              <a:ext cx="21772" cy="19440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48" name="Straight Connector 25"/>
            <p:cNvCxnSpPr>
              <a:cxnSpLocks noChangeShapeType="1"/>
            </p:cNvCxnSpPr>
            <p:nvPr/>
          </p:nvCxnSpPr>
          <p:spPr bwMode="auto">
            <a:xfrm rot="5400000">
              <a:off x="1095830" y="2329542"/>
              <a:ext cx="36576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49" name="Straight Connector 26"/>
            <p:cNvCxnSpPr>
              <a:cxnSpLocks noChangeShapeType="1"/>
            </p:cNvCxnSpPr>
            <p:nvPr/>
          </p:nvCxnSpPr>
          <p:spPr bwMode="auto">
            <a:xfrm rot="5400000">
              <a:off x="-841829" y="2322285"/>
              <a:ext cx="36576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14350" name="Group 9"/>
            <p:cNvGrpSpPr>
              <a:grpSpLocks/>
            </p:cNvGrpSpPr>
            <p:nvPr/>
          </p:nvGrpSpPr>
          <p:grpSpPr bwMode="auto">
            <a:xfrm rot="10800000">
              <a:off x="2692401" y="3904335"/>
              <a:ext cx="486222" cy="428174"/>
              <a:chOff x="1190171" y="870857"/>
              <a:chExt cx="486222" cy="428174"/>
            </a:xfrm>
          </p:grpSpPr>
          <p:cxnSp>
            <p:nvCxnSpPr>
              <p:cNvPr id="14376" name="Straight Connector 10"/>
              <p:cNvCxnSpPr>
                <a:cxnSpLocks noChangeShapeType="1"/>
              </p:cNvCxnSpPr>
              <p:nvPr/>
            </p:nvCxnSpPr>
            <p:spPr bwMode="auto">
              <a:xfrm>
                <a:off x="1190171" y="870857"/>
                <a:ext cx="0" cy="420914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4377" name="Straight Connector 11"/>
              <p:cNvCxnSpPr>
                <a:cxnSpLocks noChangeShapeType="1"/>
              </p:cNvCxnSpPr>
              <p:nvPr/>
            </p:nvCxnSpPr>
            <p:spPr bwMode="auto">
              <a:xfrm>
                <a:off x="1676393" y="878117"/>
                <a:ext cx="0" cy="420914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4378" name="Straight Connector 12"/>
              <p:cNvCxnSpPr>
                <a:cxnSpLocks noChangeShapeType="1"/>
              </p:cNvCxnSpPr>
              <p:nvPr/>
            </p:nvCxnSpPr>
            <p:spPr bwMode="auto">
              <a:xfrm>
                <a:off x="1204687" y="1059543"/>
                <a:ext cx="464457" cy="0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grpSp>
          <p:nvGrpSpPr>
            <p:cNvPr id="14351" name="Group 8"/>
            <p:cNvGrpSpPr>
              <a:grpSpLocks/>
            </p:cNvGrpSpPr>
            <p:nvPr/>
          </p:nvGrpSpPr>
          <p:grpSpPr bwMode="auto">
            <a:xfrm rot="10800000">
              <a:off x="2685146" y="283022"/>
              <a:ext cx="486222" cy="428174"/>
              <a:chOff x="1190171" y="870857"/>
              <a:chExt cx="486222" cy="428174"/>
            </a:xfrm>
          </p:grpSpPr>
          <p:cxnSp>
            <p:nvCxnSpPr>
              <p:cNvPr id="14373" name="Straight Connector 4"/>
              <p:cNvCxnSpPr>
                <a:cxnSpLocks noChangeShapeType="1"/>
              </p:cNvCxnSpPr>
              <p:nvPr/>
            </p:nvCxnSpPr>
            <p:spPr bwMode="auto">
              <a:xfrm>
                <a:off x="1190171" y="870857"/>
                <a:ext cx="0" cy="420914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4374" name="Straight Connector 5"/>
              <p:cNvCxnSpPr>
                <a:cxnSpLocks noChangeShapeType="1"/>
              </p:cNvCxnSpPr>
              <p:nvPr/>
            </p:nvCxnSpPr>
            <p:spPr bwMode="auto">
              <a:xfrm>
                <a:off x="1676393" y="878117"/>
                <a:ext cx="0" cy="420914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4375" name="Straight Connector 7"/>
              <p:cNvCxnSpPr>
                <a:cxnSpLocks noChangeShapeType="1"/>
              </p:cNvCxnSpPr>
              <p:nvPr/>
            </p:nvCxnSpPr>
            <p:spPr bwMode="auto">
              <a:xfrm>
                <a:off x="1204686" y="1074057"/>
                <a:ext cx="464457" cy="0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grpSp>
          <p:nvGrpSpPr>
            <p:cNvPr id="14352" name="Group 13"/>
            <p:cNvGrpSpPr>
              <a:grpSpLocks/>
            </p:cNvGrpSpPr>
            <p:nvPr/>
          </p:nvGrpSpPr>
          <p:grpSpPr bwMode="auto">
            <a:xfrm rot="10800000">
              <a:off x="718460" y="290279"/>
              <a:ext cx="486222" cy="428174"/>
              <a:chOff x="1190171" y="870857"/>
              <a:chExt cx="486222" cy="428174"/>
            </a:xfrm>
          </p:grpSpPr>
          <p:cxnSp>
            <p:nvCxnSpPr>
              <p:cNvPr id="14370" name="Straight Connector 14"/>
              <p:cNvCxnSpPr>
                <a:cxnSpLocks noChangeShapeType="1"/>
              </p:cNvCxnSpPr>
              <p:nvPr/>
            </p:nvCxnSpPr>
            <p:spPr bwMode="auto">
              <a:xfrm>
                <a:off x="1190171" y="870857"/>
                <a:ext cx="0" cy="420914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4371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1676393" y="878117"/>
                <a:ext cx="0" cy="420914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4372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1204686" y="1074057"/>
                <a:ext cx="464457" cy="0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grpSp>
          <p:nvGrpSpPr>
            <p:cNvPr id="14353" name="Group 17"/>
            <p:cNvGrpSpPr>
              <a:grpSpLocks/>
            </p:cNvGrpSpPr>
            <p:nvPr/>
          </p:nvGrpSpPr>
          <p:grpSpPr bwMode="auto">
            <a:xfrm rot="10800000">
              <a:off x="747489" y="3933364"/>
              <a:ext cx="486222" cy="428174"/>
              <a:chOff x="1190171" y="870857"/>
              <a:chExt cx="486222" cy="428174"/>
            </a:xfrm>
          </p:grpSpPr>
          <p:cxnSp>
            <p:nvCxnSpPr>
              <p:cNvPr id="14367" name="Straight Connector 18"/>
              <p:cNvCxnSpPr>
                <a:cxnSpLocks noChangeShapeType="1"/>
              </p:cNvCxnSpPr>
              <p:nvPr/>
            </p:nvCxnSpPr>
            <p:spPr bwMode="auto">
              <a:xfrm>
                <a:off x="1190171" y="870857"/>
                <a:ext cx="0" cy="420914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4368" name="Straight Connector 19"/>
              <p:cNvCxnSpPr>
                <a:cxnSpLocks noChangeShapeType="1"/>
              </p:cNvCxnSpPr>
              <p:nvPr/>
            </p:nvCxnSpPr>
            <p:spPr bwMode="auto">
              <a:xfrm>
                <a:off x="1676393" y="878117"/>
                <a:ext cx="0" cy="420914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4369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1204686" y="1074057"/>
                <a:ext cx="464457" cy="0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cxnSp>
          <p:nvCxnSpPr>
            <p:cNvPr id="14354" name="Straight Arrow Connector 29"/>
            <p:cNvCxnSpPr>
              <a:cxnSpLocks noChangeShapeType="1"/>
            </p:cNvCxnSpPr>
            <p:nvPr/>
          </p:nvCxnSpPr>
          <p:spPr bwMode="auto">
            <a:xfrm rot="5400000">
              <a:off x="1632858" y="2315027"/>
              <a:ext cx="368662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cxnSp>
          <p:nvCxnSpPr>
            <p:cNvPr id="14355" name="Straight Arrow Connector 32"/>
            <p:cNvCxnSpPr>
              <a:cxnSpLocks noChangeShapeType="1"/>
            </p:cNvCxnSpPr>
            <p:nvPr/>
          </p:nvCxnSpPr>
          <p:spPr bwMode="auto">
            <a:xfrm rot="5400000">
              <a:off x="1959429" y="3730170"/>
              <a:ext cx="0" cy="198845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14356" name="TextBox 33"/>
            <p:cNvSpPr txBox="1">
              <a:spLocks noChangeArrowheads="1"/>
            </p:cNvSpPr>
            <p:nvPr/>
          </p:nvSpPr>
          <p:spPr bwMode="auto">
            <a:xfrm>
              <a:off x="1270779" y="4733057"/>
              <a:ext cx="13773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/>
                <a:t>5 m</a:t>
              </a:r>
            </a:p>
          </p:txBody>
        </p:sp>
        <p:sp>
          <p:nvSpPr>
            <p:cNvPr id="35" name="Freeform 34"/>
            <p:cNvSpPr/>
            <p:nvPr/>
          </p:nvSpPr>
          <p:spPr bwMode="auto">
            <a:xfrm rot="5400000">
              <a:off x="1423048" y="2351780"/>
              <a:ext cx="1030034" cy="2003012"/>
            </a:xfrm>
            <a:custGeom>
              <a:avLst/>
              <a:gdLst>
                <a:gd name="connsiteX0" fmla="*/ 0 w 754743"/>
                <a:gd name="connsiteY0" fmla="*/ 0 h 1901372"/>
                <a:gd name="connsiteX1" fmla="*/ 159657 w 754743"/>
                <a:gd name="connsiteY1" fmla="*/ 14515 h 1901372"/>
                <a:gd name="connsiteX2" fmla="*/ 232229 w 754743"/>
                <a:gd name="connsiteY2" fmla="*/ 58057 h 1901372"/>
                <a:gd name="connsiteX3" fmla="*/ 275772 w 754743"/>
                <a:gd name="connsiteY3" fmla="*/ 72572 h 1901372"/>
                <a:gd name="connsiteX4" fmla="*/ 304800 w 754743"/>
                <a:gd name="connsiteY4" fmla="*/ 116115 h 1901372"/>
                <a:gd name="connsiteX5" fmla="*/ 275772 w 754743"/>
                <a:gd name="connsiteY5" fmla="*/ 362857 h 1901372"/>
                <a:gd name="connsiteX6" fmla="*/ 246743 w 754743"/>
                <a:gd name="connsiteY6" fmla="*/ 478972 h 1901372"/>
                <a:gd name="connsiteX7" fmla="*/ 261257 w 754743"/>
                <a:gd name="connsiteY7" fmla="*/ 595086 h 1901372"/>
                <a:gd name="connsiteX8" fmla="*/ 304800 w 754743"/>
                <a:gd name="connsiteY8" fmla="*/ 624115 h 1901372"/>
                <a:gd name="connsiteX9" fmla="*/ 377372 w 754743"/>
                <a:gd name="connsiteY9" fmla="*/ 711200 h 1901372"/>
                <a:gd name="connsiteX10" fmla="*/ 420914 w 754743"/>
                <a:gd name="connsiteY10" fmla="*/ 740229 h 1901372"/>
                <a:gd name="connsiteX11" fmla="*/ 508000 w 754743"/>
                <a:gd name="connsiteY11" fmla="*/ 827315 h 1901372"/>
                <a:gd name="connsiteX12" fmla="*/ 551543 w 754743"/>
                <a:gd name="connsiteY12" fmla="*/ 870857 h 1901372"/>
                <a:gd name="connsiteX13" fmla="*/ 522514 w 754743"/>
                <a:gd name="connsiteY13" fmla="*/ 986972 h 1901372"/>
                <a:gd name="connsiteX14" fmla="*/ 478972 w 754743"/>
                <a:gd name="connsiteY14" fmla="*/ 1030515 h 1901372"/>
                <a:gd name="connsiteX15" fmla="*/ 449943 w 754743"/>
                <a:gd name="connsiteY15" fmla="*/ 1117600 h 1901372"/>
                <a:gd name="connsiteX16" fmla="*/ 551543 w 754743"/>
                <a:gd name="connsiteY16" fmla="*/ 1306286 h 1901372"/>
                <a:gd name="connsiteX17" fmla="*/ 638629 w 754743"/>
                <a:gd name="connsiteY17" fmla="*/ 1364343 h 1901372"/>
                <a:gd name="connsiteX18" fmla="*/ 624114 w 754743"/>
                <a:gd name="connsiteY18" fmla="*/ 1465943 h 1901372"/>
                <a:gd name="connsiteX19" fmla="*/ 609600 w 754743"/>
                <a:gd name="connsiteY19" fmla="*/ 1509486 h 1901372"/>
                <a:gd name="connsiteX20" fmla="*/ 624114 w 754743"/>
                <a:gd name="connsiteY20" fmla="*/ 1698172 h 1901372"/>
                <a:gd name="connsiteX21" fmla="*/ 638629 w 754743"/>
                <a:gd name="connsiteY21" fmla="*/ 1741715 h 1901372"/>
                <a:gd name="connsiteX22" fmla="*/ 682172 w 754743"/>
                <a:gd name="connsiteY22" fmla="*/ 1770743 h 1901372"/>
                <a:gd name="connsiteX23" fmla="*/ 725714 w 754743"/>
                <a:gd name="connsiteY23" fmla="*/ 1814286 h 1901372"/>
                <a:gd name="connsiteX24" fmla="*/ 754743 w 754743"/>
                <a:gd name="connsiteY24" fmla="*/ 1901372 h 1901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54743" h="1901372">
                  <a:moveTo>
                    <a:pt x="0" y="0"/>
                  </a:moveTo>
                  <a:cubicBezTo>
                    <a:pt x="53219" y="4838"/>
                    <a:pt x="107814" y="1554"/>
                    <a:pt x="159657" y="14515"/>
                  </a:cubicBezTo>
                  <a:cubicBezTo>
                    <a:pt x="187025" y="21357"/>
                    <a:pt x="206997" y="45441"/>
                    <a:pt x="232229" y="58057"/>
                  </a:cubicBezTo>
                  <a:cubicBezTo>
                    <a:pt x="245913" y="64899"/>
                    <a:pt x="261258" y="67734"/>
                    <a:pt x="275772" y="72572"/>
                  </a:cubicBezTo>
                  <a:cubicBezTo>
                    <a:pt x="285448" y="87086"/>
                    <a:pt x="303712" y="98705"/>
                    <a:pt x="304800" y="116115"/>
                  </a:cubicBezTo>
                  <a:cubicBezTo>
                    <a:pt x="313751" y="259339"/>
                    <a:pt x="297681" y="264268"/>
                    <a:pt x="275772" y="362857"/>
                  </a:cubicBezTo>
                  <a:cubicBezTo>
                    <a:pt x="252419" y="467943"/>
                    <a:pt x="272678" y="401165"/>
                    <a:pt x="246743" y="478972"/>
                  </a:cubicBezTo>
                  <a:cubicBezTo>
                    <a:pt x="251581" y="517677"/>
                    <a:pt x="246771" y="558870"/>
                    <a:pt x="261257" y="595086"/>
                  </a:cubicBezTo>
                  <a:cubicBezTo>
                    <a:pt x="267736" y="611282"/>
                    <a:pt x="291399" y="612948"/>
                    <a:pt x="304800" y="624115"/>
                  </a:cubicBezTo>
                  <a:cubicBezTo>
                    <a:pt x="447451" y="742990"/>
                    <a:pt x="263213" y="597039"/>
                    <a:pt x="377372" y="711200"/>
                  </a:cubicBezTo>
                  <a:cubicBezTo>
                    <a:pt x="389707" y="723535"/>
                    <a:pt x="407876" y="728640"/>
                    <a:pt x="420914" y="740229"/>
                  </a:cubicBezTo>
                  <a:cubicBezTo>
                    <a:pt x="451597" y="767503"/>
                    <a:pt x="478971" y="798286"/>
                    <a:pt x="508000" y="827315"/>
                  </a:cubicBezTo>
                  <a:lnTo>
                    <a:pt x="551543" y="870857"/>
                  </a:lnTo>
                  <a:cubicBezTo>
                    <a:pt x="549448" y="881330"/>
                    <a:pt x="535268" y="967841"/>
                    <a:pt x="522514" y="986972"/>
                  </a:cubicBezTo>
                  <a:cubicBezTo>
                    <a:pt x="511128" y="1004051"/>
                    <a:pt x="493486" y="1016001"/>
                    <a:pt x="478972" y="1030515"/>
                  </a:cubicBezTo>
                  <a:cubicBezTo>
                    <a:pt x="469296" y="1059543"/>
                    <a:pt x="443942" y="1087596"/>
                    <a:pt x="449943" y="1117600"/>
                  </a:cubicBezTo>
                  <a:cubicBezTo>
                    <a:pt x="465953" y="1197650"/>
                    <a:pt x="465330" y="1248811"/>
                    <a:pt x="551543" y="1306286"/>
                  </a:cubicBezTo>
                  <a:lnTo>
                    <a:pt x="638629" y="1364343"/>
                  </a:lnTo>
                  <a:cubicBezTo>
                    <a:pt x="633791" y="1398210"/>
                    <a:pt x="630823" y="1432397"/>
                    <a:pt x="624114" y="1465943"/>
                  </a:cubicBezTo>
                  <a:cubicBezTo>
                    <a:pt x="621113" y="1480945"/>
                    <a:pt x="609600" y="1494187"/>
                    <a:pt x="609600" y="1509486"/>
                  </a:cubicBezTo>
                  <a:cubicBezTo>
                    <a:pt x="609600" y="1572567"/>
                    <a:pt x="616290" y="1635578"/>
                    <a:pt x="624114" y="1698172"/>
                  </a:cubicBezTo>
                  <a:cubicBezTo>
                    <a:pt x="626012" y="1713353"/>
                    <a:pt x="629071" y="1729768"/>
                    <a:pt x="638629" y="1741715"/>
                  </a:cubicBezTo>
                  <a:cubicBezTo>
                    <a:pt x="649526" y="1755336"/>
                    <a:pt x="668771" y="1759576"/>
                    <a:pt x="682172" y="1770743"/>
                  </a:cubicBezTo>
                  <a:cubicBezTo>
                    <a:pt x="697941" y="1783884"/>
                    <a:pt x="711200" y="1799772"/>
                    <a:pt x="725714" y="1814286"/>
                  </a:cubicBezTo>
                  <a:cubicBezTo>
                    <a:pt x="741571" y="1893566"/>
                    <a:pt x="722786" y="1869412"/>
                    <a:pt x="754743" y="1901372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n>
                  <a:solidFill>
                    <a:sysClr val="windowText" lastClr="000000"/>
                  </a:solidFill>
                </a:ln>
              </a:endParaRPr>
            </a:p>
          </p:txBody>
        </p:sp>
        <p:cxnSp>
          <p:nvCxnSpPr>
            <p:cNvPr id="14358" name="Straight Connector 36"/>
            <p:cNvCxnSpPr>
              <a:cxnSpLocks noChangeShapeType="1"/>
              <a:endCxn id="35" idx="5"/>
            </p:cNvCxnSpPr>
            <p:nvPr/>
          </p:nvCxnSpPr>
          <p:spPr bwMode="auto">
            <a:xfrm rot="5400000" flipH="1">
              <a:off x="2566173" y="3204799"/>
              <a:ext cx="334667" cy="35321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59" name="Straight Connector 38"/>
            <p:cNvCxnSpPr>
              <a:cxnSpLocks noChangeShapeType="1"/>
              <a:endCxn id="35" idx="9"/>
            </p:cNvCxnSpPr>
            <p:nvPr/>
          </p:nvCxnSpPr>
          <p:spPr bwMode="auto">
            <a:xfrm rot="5400000" flipH="1">
              <a:off x="2219828" y="3322911"/>
              <a:ext cx="645886" cy="70566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60" name="Straight Connector 40"/>
            <p:cNvCxnSpPr>
              <a:cxnSpLocks noChangeShapeType="1"/>
              <a:endCxn id="35" idx="12"/>
            </p:cNvCxnSpPr>
            <p:nvPr/>
          </p:nvCxnSpPr>
          <p:spPr bwMode="auto">
            <a:xfrm rot="5400000" flipH="1">
              <a:off x="2036925" y="3575437"/>
              <a:ext cx="538704" cy="56904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61" name="Straight Connector 42"/>
            <p:cNvCxnSpPr>
              <a:cxnSpLocks noChangeShapeType="1"/>
              <a:endCxn id="35" idx="17"/>
            </p:cNvCxnSpPr>
            <p:nvPr/>
          </p:nvCxnSpPr>
          <p:spPr bwMode="auto">
            <a:xfrm rot="5400000" flipH="1">
              <a:off x="1596964" y="3614447"/>
              <a:ext cx="434312" cy="62444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62" name="Straight Connector 47"/>
            <p:cNvCxnSpPr>
              <a:cxnSpLocks noChangeShapeType="1"/>
              <a:endCxn id="35" idx="22"/>
            </p:cNvCxnSpPr>
            <p:nvPr/>
          </p:nvCxnSpPr>
          <p:spPr bwMode="auto">
            <a:xfrm rot="5400000" flipH="1">
              <a:off x="1129604" y="3713144"/>
              <a:ext cx="331316" cy="44296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363" name="Freeform 48"/>
            <p:cNvSpPr>
              <a:spLocks/>
            </p:cNvSpPr>
            <p:nvPr/>
          </p:nvSpPr>
          <p:spPr bwMode="auto">
            <a:xfrm rot="5400000">
              <a:off x="1413131" y="4581268"/>
              <a:ext cx="2123111" cy="783772"/>
            </a:xfrm>
            <a:custGeom>
              <a:avLst/>
              <a:gdLst>
                <a:gd name="T0" fmla="*/ 0 w 2123111"/>
                <a:gd name="T1" fmla="*/ 783772 h 783772"/>
                <a:gd name="T2" fmla="*/ 130628 w 2123111"/>
                <a:gd name="T3" fmla="*/ 740229 h 783772"/>
                <a:gd name="T4" fmla="*/ 174171 w 2123111"/>
                <a:gd name="T5" fmla="*/ 725715 h 783772"/>
                <a:gd name="T6" fmla="*/ 246743 w 2123111"/>
                <a:gd name="T7" fmla="*/ 667657 h 783772"/>
                <a:gd name="T8" fmla="*/ 290285 w 2123111"/>
                <a:gd name="T9" fmla="*/ 624115 h 783772"/>
                <a:gd name="T10" fmla="*/ 362857 w 2123111"/>
                <a:gd name="T11" fmla="*/ 566057 h 783772"/>
                <a:gd name="T12" fmla="*/ 478971 w 2123111"/>
                <a:gd name="T13" fmla="*/ 478972 h 783772"/>
                <a:gd name="T14" fmla="*/ 522514 w 2123111"/>
                <a:gd name="T15" fmla="*/ 435429 h 783772"/>
                <a:gd name="T16" fmla="*/ 667657 w 2123111"/>
                <a:gd name="T17" fmla="*/ 333829 h 783772"/>
                <a:gd name="T18" fmla="*/ 725714 w 2123111"/>
                <a:gd name="T19" fmla="*/ 290286 h 783772"/>
                <a:gd name="T20" fmla="*/ 783771 w 2123111"/>
                <a:gd name="T21" fmla="*/ 261257 h 783772"/>
                <a:gd name="T22" fmla="*/ 899885 w 2123111"/>
                <a:gd name="T23" fmla="*/ 188686 h 783772"/>
                <a:gd name="T24" fmla="*/ 972457 w 2123111"/>
                <a:gd name="T25" fmla="*/ 145143 h 783772"/>
                <a:gd name="T26" fmla="*/ 1059551 w 2123111"/>
                <a:gd name="T27" fmla="*/ 87086 h 783772"/>
                <a:gd name="T28" fmla="*/ 1175665 w 2123111"/>
                <a:gd name="T29" fmla="*/ 29029 h 783772"/>
                <a:gd name="T30" fmla="*/ 1277265 w 2123111"/>
                <a:gd name="T31" fmla="*/ 72572 h 783772"/>
                <a:gd name="T32" fmla="*/ 1349836 w 2123111"/>
                <a:gd name="T33" fmla="*/ 217715 h 783772"/>
                <a:gd name="T34" fmla="*/ 1378865 w 2123111"/>
                <a:gd name="T35" fmla="*/ 261257 h 783772"/>
                <a:gd name="T36" fmla="*/ 1582065 w 2123111"/>
                <a:gd name="T37" fmla="*/ 246743 h 783772"/>
                <a:gd name="T38" fmla="*/ 1640122 w 2123111"/>
                <a:gd name="T39" fmla="*/ 217715 h 783772"/>
                <a:gd name="T40" fmla="*/ 1814293 w 2123111"/>
                <a:gd name="T41" fmla="*/ 174172 h 783772"/>
                <a:gd name="T42" fmla="*/ 1944922 w 2123111"/>
                <a:gd name="T43" fmla="*/ 130629 h 783772"/>
                <a:gd name="T44" fmla="*/ 1988465 w 2123111"/>
                <a:gd name="T45" fmla="*/ 116115 h 783772"/>
                <a:gd name="T46" fmla="*/ 2075551 w 2123111"/>
                <a:gd name="T47" fmla="*/ 43543 h 783772"/>
                <a:gd name="T48" fmla="*/ 2119085 w 2123111"/>
                <a:gd name="T49" fmla="*/ 0 h 7837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23111"/>
                <a:gd name="T76" fmla="*/ 0 h 783772"/>
                <a:gd name="T77" fmla="*/ 2123111 w 2123111"/>
                <a:gd name="T78" fmla="*/ 783772 h 7837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23111" h="783772">
                  <a:moveTo>
                    <a:pt x="0" y="783772"/>
                  </a:moveTo>
                  <a:lnTo>
                    <a:pt x="130628" y="740229"/>
                  </a:lnTo>
                  <a:lnTo>
                    <a:pt x="174171" y="725715"/>
                  </a:lnTo>
                  <a:cubicBezTo>
                    <a:pt x="198362" y="706362"/>
                    <a:pt x="223429" y="688057"/>
                    <a:pt x="246743" y="667657"/>
                  </a:cubicBezTo>
                  <a:cubicBezTo>
                    <a:pt x="262190" y="654141"/>
                    <a:pt x="274838" y="637631"/>
                    <a:pt x="290285" y="624115"/>
                  </a:cubicBezTo>
                  <a:cubicBezTo>
                    <a:pt x="313599" y="603715"/>
                    <a:pt x="339703" y="586639"/>
                    <a:pt x="362857" y="566057"/>
                  </a:cubicBezTo>
                  <a:cubicBezTo>
                    <a:pt x="457171" y="482222"/>
                    <a:pt x="379866" y="528523"/>
                    <a:pt x="478971" y="478972"/>
                  </a:cubicBezTo>
                  <a:cubicBezTo>
                    <a:pt x="493485" y="464458"/>
                    <a:pt x="506929" y="448787"/>
                    <a:pt x="522514" y="435429"/>
                  </a:cubicBezTo>
                  <a:cubicBezTo>
                    <a:pt x="565639" y="398464"/>
                    <a:pt x="622231" y="365627"/>
                    <a:pt x="667657" y="333829"/>
                  </a:cubicBezTo>
                  <a:cubicBezTo>
                    <a:pt x="687475" y="319957"/>
                    <a:pt x="705201" y="303107"/>
                    <a:pt x="725714" y="290286"/>
                  </a:cubicBezTo>
                  <a:cubicBezTo>
                    <a:pt x="744062" y="278819"/>
                    <a:pt x="765082" y="272159"/>
                    <a:pt x="783771" y="261257"/>
                  </a:cubicBezTo>
                  <a:cubicBezTo>
                    <a:pt x="823196" y="238259"/>
                    <a:pt x="861013" y="212607"/>
                    <a:pt x="899885" y="188686"/>
                  </a:cubicBezTo>
                  <a:cubicBezTo>
                    <a:pt x="923911" y="173901"/>
                    <a:pt x="948984" y="160792"/>
                    <a:pt x="972457" y="145143"/>
                  </a:cubicBezTo>
                  <a:cubicBezTo>
                    <a:pt x="1001486" y="125791"/>
                    <a:pt x="1029252" y="104395"/>
                    <a:pt x="1059543" y="87086"/>
                  </a:cubicBezTo>
                  <a:cubicBezTo>
                    <a:pt x="1097115" y="65617"/>
                    <a:pt x="1175657" y="29029"/>
                    <a:pt x="1175657" y="29029"/>
                  </a:cubicBezTo>
                  <a:cubicBezTo>
                    <a:pt x="1209524" y="43543"/>
                    <a:pt x="1247072" y="51442"/>
                    <a:pt x="1277257" y="72572"/>
                  </a:cubicBezTo>
                  <a:cubicBezTo>
                    <a:pt x="1344526" y="119660"/>
                    <a:pt x="1306362" y="152518"/>
                    <a:pt x="1349828" y="217715"/>
                  </a:cubicBezTo>
                  <a:lnTo>
                    <a:pt x="1378857" y="261257"/>
                  </a:lnTo>
                  <a:cubicBezTo>
                    <a:pt x="1446590" y="256419"/>
                    <a:pt x="1515075" y="257906"/>
                    <a:pt x="1582057" y="246743"/>
                  </a:cubicBezTo>
                  <a:cubicBezTo>
                    <a:pt x="1603399" y="243186"/>
                    <a:pt x="1620025" y="225751"/>
                    <a:pt x="1640114" y="217715"/>
                  </a:cubicBezTo>
                  <a:cubicBezTo>
                    <a:pt x="1722263" y="184856"/>
                    <a:pt x="1728617" y="188450"/>
                    <a:pt x="1814285" y="174172"/>
                  </a:cubicBezTo>
                  <a:lnTo>
                    <a:pt x="1944914" y="130629"/>
                  </a:lnTo>
                  <a:lnTo>
                    <a:pt x="1988457" y="116115"/>
                  </a:lnTo>
                  <a:cubicBezTo>
                    <a:pt x="2096567" y="44041"/>
                    <a:pt x="1963786" y="136674"/>
                    <a:pt x="2075543" y="43543"/>
                  </a:cubicBezTo>
                  <a:cubicBezTo>
                    <a:pt x="2123111" y="3903"/>
                    <a:pt x="2119085" y="34158"/>
                    <a:pt x="2119085" y="0"/>
                  </a:cubicBezTo>
                </a:path>
              </a:pathLst>
            </a:cu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4364" name="TextBox 53"/>
            <p:cNvSpPr txBox="1">
              <a:spLocks noChangeArrowheads="1"/>
            </p:cNvSpPr>
            <p:nvPr/>
          </p:nvSpPr>
          <p:spPr bwMode="auto">
            <a:xfrm>
              <a:off x="2706917" y="2039257"/>
              <a:ext cx="78377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/>
                <a:t>D</a:t>
              </a:r>
            </a:p>
          </p:txBody>
        </p:sp>
        <p:sp>
          <p:nvSpPr>
            <p:cNvPr id="14365" name="TextBox 55"/>
            <p:cNvSpPr txBox="1">
              <a:spLocks noChangeArrowheads="1"/>
            </p:cNvSpPr>
            <p:nvPr/>
          </p:nvSpPr>
          <p:spPr bwMode="auto">
            <a:xfrm>
              <a:off x="609601" y="4107544"/>
              <a:ext cx="78377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/>
                <a:t>E</a:t>
              </a:r>
            </a:p>
          </p:txBody>
        </p:sp>
        <p:sp>
          <p:nvSpPr>
            <p:cNvPr id="14366" name="TextBox 56"/>
            <p:cNvSpPr txBox="1">
              <a:spLocks noChangeArrowheads="1"/>
            </p:cNvSpPr>
            <p:nvPr/>
          </p:nvSpPr>
          <p:spPr bwMode="auto">
            <a:xfrm>
              <a:off x="2583543" y="4078515"/>
              <a:ext cx="78377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/>
                <a:t>F</a:t>
              </a:r>
            </a:p>
          </p:txBody>
        </p:sp>
      </p:grpSp>
      <p:sp>
        <p:nvSpPr>
          <p:cNvPr id="14343" name="TextBox 60"/>
          <p:cNvSpPr txBox="1">
            <a:spLocks noChangeArrowheads="1"/>
          </p:cNvSpPr>
          <p:nvPr/>
        </p:nvSpPr>
        <p:spPr bwMode="auto">
          <a:xfrm>
            <a:off x="3903663" y="434975"/>
            <a:ext cx="490696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000" dirty="0" smtClean="0"/>
              <a:t>Aşağıdaki kat planı </a:t>
            </a:r>
            <a:r>
              <a:rPr lang="tr-TR" sz="2000" u="sng" dirty="0" smtClean="0"/>
              <a:t>iki</a:t>
            </a:r>
            <a:r>
              <a:rPr lang="tr-TR" sz="2000" dirty="0" smtClean="0"/>
              <a:t> çelik anakiriş üzerinde duran </a:t>
            </a:r>
            <a:r>
              <a:rPr lang="tr-TR" sz="2000" u="sng" dirty="0" smtClean="0"/>
              <a:t>üç</a:t>
            </a:r>
            <a:r>
              <a:rPr lang="tr-TR" sz="2000" dirty="0" smtClean="0"/>
              <a:t> kirişten ve kirişlerin üzerindeki </a:t>
            </a:r>
            <a:r>
              <a:rPr lang="tr-TR" sz="2000" u="sng" dirty="0" smtClean="0"/>
              <a:t>110 mm’</a:t>
            </a:r>
            <a:r>
              <a:rPr lang="tr-TR" sz="2000" dirty="0" smtClean="0"/>
              <a:t>lik beton plakadan oluşmaktadır.</a:t>
            </a:r>
          </a:p>
          <a:p>
            <a:pPr algn="just"/>
            <a:r>
              <a:rPr lang="tr-TR" sz="2000" dirty="0" smtClean="0"/>
              <a:t>CD kirişi ve AE anakirişi üzerindeki </a:t>
            </a:r>
            <a:r>
              <a:rPr lang="tr-TR" sz="2000" u="sng" dirty="0" smtClean="0"/>
              <a:t>ölü yükleri</a:t>
            </a:r>
            <a:r>
              <a:rPr lang="tr-TR" sz="2000" dirty="0" smtClean="0"/>
              <a:t> bulunuz?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1800" dirty="0" smtClean="0"/>
              <a:t>Çelik Anakirişi(AE &amp; BF) ------- A=20000 mm2</a:t>
            </a:r>
          </a:p>
          <a:p>
            <a:pPr algn="just"/>
            <a:r>
              <a:rPr lang="tr-TR" sz="1800" dirty="0" smtClean="0"/>
              <a:t>Çelik zemin kirişi(AB, CD, EF)----- A=11000mm2</a:t>
            </a:r>
          </a:p>
          <a:p>
            <a:pPr algn="just"/>
            <a:endParaRPr lang="tr-TR" sz="1800" dirty="0" smtClean="0"/>
          </a:p>
          <a:p>
            <a:pPr algn="just"/>
            <a:r>
              <a:rPr lang="tr-TR" sz="1800" dirty="0" smtClean="0"/>
              <a:t>(Beton birim ağırlığı 24 kN/m3, çeliğin ise 77 kN/m3)</a:t>
            </a:r>
            <a:endParaRPr lang="tr-TR" sz="1800" dirty="0"/>
          </a:p>
        </p:txBody>
      </p:sp>
      <p:sp>
        <p:nvSpPr>
          <p:cNvPr id="14344" name="TextBox 62"/>
          <p:cNvSpPr txBox="1">
            <a:spLocks noChangeArrowheads="1"/>
          </p:cNvSpPr>
          <p:nvPr/>
        </p:nvSpPr>
        <p:spPr bwMode="auto">
          <a:xfrm>
            <a:off x="3062288" y="0"/>
            <a:ext cx="3222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u="sng" dirty="0" smtClean="0"/>
              <a:t>Önerilen Soru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777C0-518C-4E26-A6EB-853F0500FC2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50863" y="998538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kern="0" dirty="0" smtClean="0">
                <a:latin typeface="+mn-lt"/>
              </a:rPr>
              <a:t>Plan</a:t>
            </a:r>
            <a:r>
              <a:rPr lang="tr-TR" kern="0" dirty="0" smtClean="0">
                <a:latin typeface="+mn-lt"/>
              </a:rPr>
              <a:t>lama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>
                <a:latin typeface="+mn-lt"/>
              </a:rPr>
              <a:t>– </a:t>
            </a:r>
            <a:r>
              <a:rPr lang="tr-TR" kern="0" dirty="0" smtClean="0">
                <a:latin typeface="+mn-lt"/>
              </a:rPr>
              <a:t>Binanın mesnetleri nasıl olacaktır?</a:t>
            </a:r>
            <a:endParaRPr lang="en-US" kern="0" dirty="0">
              <a:latin typeface="+mn-lt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tr-TR" kern="0" dirty="0" smtClean="0">
                <a:latin typeface="+mn-lt"/>
              </a:rPr>
              <a:t>Yükleri Belirleme</a:t>
            </a:r>
            <a:endParaRPr lang="en-US" kern="0" dirty="0">
              <a:latin typeface="+mn-lt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tr-TR" kern="0" dirty="0" smtClean="0">
                <a:latin typeface="+mn-lt"/>
              </a:rPr>
              <a:t>Yapısal biçim ve tasarımın önçalışma safhasında dizayn edilmesi.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kern="0" dirty="0" smtClean="0">
                <a:latin typeface="+mn-lt"/>
              </a:rPr>
              <a:t> </a:t>
            </a:r>
            <a:r>
              <a:rPr lang="tr-TR" b="1" kern="0" dirty="0" smtClean="0">
                <a:latin typeface="+mn-lt"/>
              </a:rPr>
              <a:t>Yapı elemanlarının analiz edilmesi</a:t>
            </a:r>
            <a:endParaRPr lang="en-US" b="1" kern="0" dirty="0">
              <a:latin typeface="+mn-lt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tr-TR" kern="0" dirty="0" smtClean="0">
                <a:latin typeface="+mn-lt"/>
              </a:rPr>
              <a:t>Başlangıçta kullanılacak yapı elemanlarının seçilmesi</a:t>
            </a:r>
            <a:endParaRPr lang="en-US" kern="0" dirty="0">
              <a:latin typeface="+mn-lt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tr-TR" kern="0" dirty="0" smtClean="0">
                <a:latin typeface="+mn-lt"/>
              </a:rPr>
              <a:t>Ön çalışma safhasında oluşturulan tasarımın değerlendirilmesi</a:t>
            </a:r>
            <a:endParaRPr lang="en-US" kern="0" dirty="0">
              <a:latin typeface="+mn-lt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tr-TR" kern="0" dirty="0" smtClean="0">
                <a:latin typeface="+mn-lt"/>
              </a:rPr>
              <a:t>Yeniden tasarlama (gerekiyorsa)</a:t>
            </a:r>
            <a:r>
              <a:rPr lang="en-US" kern="0" dirty="0" smtClean="0">
                <a:latin typeface="+mn-lt"/>
              </a:rPr>
              <a:t>– </a:t>
            </a:r>
            <a:r>
              <a:rPr lang="tr-TR" kern="0" dirty="0" smtClean="0">
                <a:latin typeface="+mn-lt"/>
              </a:rPr>
              <a:t>Yukarıdaki adımları güvenli ve verimli bir tasarım elde etmek için tekrarlama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tr-TR" kern="0" dirty="0" smtClean="0">
                <a:latin typeface="+mn-lt"/>
              </a:rPr>
              <a:t>Yapıyı oluşturan elemanların tasarlanıp detaylandırılması</a:t>
            </a:r>
            <a:endParaRPr lang="en-US" kern="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777C0-518C-4E26-A6EB-853F0500FC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799" y="246743"/>
            <a:ext cx="8229599" cy="52629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tr-TR" dirty="0"/>
              <a:t>Yapı analizi I dersinde sadece tek boyutlu çubuklardan oluşan yapılar incelenir.</a:t>
            </a:r>
          </a:p>
          <a:p>
            <a:pPr algn="just">
              <a:defRPr/>
            </a:pPr>
            <a:endParaRPr lang="tr-TR" dirty="0"/>
          </a:p>
          <a:p>
            <a:pPr algn="just">
              <a:defRPr/>
            </a:pPr>
            <a:r>
              <a:rPr lang="tr-TR" dirty="0"/>
              <a:t>Çubukların geometrisi, çubuğun iki elemanı tarafından belirlenir.</a:t>
            </a:r>
          </a:p>
          <a:p>
            <a:pPr algn="l">
              <a:defRPr/>
            </a:pPr>
            <a:endParaRPr lang="tr-TR" dirty="0"/>
          </a:p>
          <a:p>
            <a:pPr marL="457200" indent="-457200" algn="l">
              <a:buFontTx/>
              <a:buAutoNum type="arabicPeriod"/>
              <a:defRPr/>
            </a:pPr>
            <a:r>
              <a:rPr lang="tr-TR" dirty="0"/>
              <a:t>Çubuk ekseni</a:t>
            </a:r>
          </a:p>
          <a:p>
            <a:pPr marL="457200" indent="-457200" algn="l">
              <a:buFontTx/>
              <a:buAutoNum type="arabicPeriod"/>
              <a:defRPr/>
            </a:pPr>
            <a:r>
              <a:rPr lang="tr-TR" dirty="0"/>
              <a:t> Çubuk kesiti</a:t>
            </a:r>
          </a:p>
          <a:p>
            <a:pPr marL="457200" indent="-457200" algn="l">
              <a:defRPr/>
            </a:pPr>
            <a:endParaRPr lang="tr-TR" dirty="0"/>
          </a:p>
          <a:p>
            <a:pPr marL="457200" indent="-457200" algn="l">
              <a:defRPr/>
            </a:pPr>
            <a:r>
              <a:rPr lang="tr-TR" dirty="0"/>
              <a:t>Prizmatik çubuk nedir?</a:t>
            </a:r>
          </a:p>
          <a:p>
            <a:pPr marL="457200" indent="-457200" algn="just">
              <a:defRPr/>
            </a:pPr>
            <a:r>
              <a:rPr lang="tr-TR" dirty="0"/>
              <a:t>	Kesiti çubuk ekseni boyunca değişmeyen çubuklara PRİZMATİK çubuk denir.</a:t>
            </a:r>
          </a:p>
          <a:p>
            <a:pPr marL="3657600" lvl="7" indent="-457200">
              <a:defRPr/>
            </a:pPr>
            <a:endParaRPr lang="tr-TR" dirty="0">
              <a:solidFill>
                <a:srgbClr val="FFFFFF"/>
              </a:solidFill>
            </a:endParaRPr>
          </a:p>
          <a:p>
            <a:pPr marL="3657600" lvl="7" indent="-457200">
              <a:defRPr/>
            </a:pPr>
            <a:endParaRPr lang="tr-TR" dirty="0">
              <a:solidFill>
                <a:srgbClr val="FFFFFF"/>
              </a:solidFill>
            </a:endParaRPr>
          </a:p>
          <a:p>
            <a:pPr marL="457200" indent="-457200">
              <a:defRPr/>
            </a:pPr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4D9B3-C412-4C9A-9D7C-3F2B72294FC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42975" y="885825"/>
            <a:ext cx="715645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tr-TR" dirty="0"/>
              <a:t> YAPI FORMU</a:t>
            </a:r>
          </a:p>
          <a:p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/>
              <a:t>İDEALİZE EDİLMİŞ (MODEL)</a:t>
            </a:r>
          </a:p>
          <a:p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/>
              <a:t>YÜKLER</a:t>
            </a:r>
          </a:p>
          <a:p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/>
              <a:t>MALZEME SEÇİMİ</a:t>
            </a:r>
          </a:p>
          <a:p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/>
              <a:t>ÖN TASARIM</a:t>
            </a:r>
          </a:p>
          <a:p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/>
              <a:t>SON TASARIM</a:t>
            </a:r>
          </a:p>
          <a:p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/>
              <a:t>YAPIM AŞAMASI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777C0-518C-4E26-A6EB-853F0500FC2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457200" y="369277"/>
            <a:ext cx="8382000" cy="587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spcBef>
                <a:spcPct val="20000"/>
              </a:spcBef>
              <a:defRPr/>
            </a:pPr>
            <a:r>
              <a:rPr lang="tr-TR" sz="3200" kern="0" dirty="0" smtClean="0">
                <a:latin typeface="+mn-lt"/>
              </a:rPr>
              <a:t>Yükleri taşıyıp zemine aktarabilmek için taşıyıcı sistemler içerisindeki elemanlar bir bütün halinde çalışmalıdır.</a:t>
            </a:r>
          </a:p>
          <a:p>
            <a:pPr algn="l" eaLnBrk="1" hangingPunct="1">
              <a:spcBef>
                <a:spcPct val="20000"/>
              </a:spcBef>
              <a:defRPr/>
            </a:pPr>
            <a:endParaRPr lang="en-US" sz="3200" kern="0" dirty="0">
              <a:latin typeface="+mn-lt"/>
            </a:endParaRPr>
          </a:p>
          <a:p>
            <a:pPr algn="l" eaLnBrk="1" hangingPunct="1">
              <a:spcBef>
                <a:spcPct val="20000"/>
              </a:spcBef>
              <a:defRPr/>
            </a:pPr>
            <a:r>
              <a:rPr lang="tr-TR" sz="3200" kern="0" dirty="0" smtClean="0">
                <a:latin typeface="+mn-lt"/>
              </a:rPr>
              <a:t>Bazı Yapı Elemanları</a:t>
            </a:r>
            <a:r>
              <a:rPr lang="en-US" sz="3200" kern="0" dirty="0" smtClean="0">
                <a:latin typeface="+mn-lt"/>
              </a:rPr>
              <a:t>:</a:t>
            </a:r>
            <a:endParaRPr lang="en-US" sz="3200" kern="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9171" y="3657600"/>
            <a:ext cx="7848600" cy="3046988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n-US" dirty="0">
                <a:latin typeface="Times New Roman" charset="0"/>
              </a:rPr>
              <a:t> </a:t>
            </a:r>
            <a:r>
              <a:rPr lang="tr-TR" dirty="0" smtClean="0">
                <a:latin typeface="Times New Roman" charset="0"/>
              </a:rPr>
              <a:t>Çatı</a:t>
            </a:r>
            <a:endParaRPr lang="tr-TR" dirty="0">
              <a:latin typeface="Times New Roman" charset="0"/>
            </a:endParaRPr>
          </a:p>
          <a:p>
            <a:pPr>
              <a:defRPr/>
            </a:pPr>
            <a:endParaRPr lang="en-US" dirty="0">
              <a:latin typeface="Times New Roman" charset="0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n-US" dirty="0">
                <a:latin typeface="Times New Roman" charset="0"/>
              </a:rPr>
              <a:t> </a:t>
            </a:r>
            <a:r>
              <a:rPr lang="tr-TR" dirty="0" smtClean="0">
                <a:latin typeface="Times New Roman" charset="0"/>
              </a:rPr>
              <a:t>Taşıyıcı Duvar</a:t>
            </a:r>
            <a:endParaRPr lang="tr-TR" dirty="0">
              <a:latin typeface="Times New Roman" charset="0"/>
            </a:endParaRPr>
          </a:p>
          <a:p>
            <a:pPr>
              <a:buFont typeface="Courier New" pitchFamily="49" charset="0"/>
              <a:buChar char="o"/>
              <a:defRPr/>
            </a:pPr>
            <a:endParaRPr lang="en-US" dirty="0">
              <a:latin typeface="Times New Roman" charset="0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n-US" dirty="0">
                <a:latin typeface="Times New Roman" charset="0"/>
              </a:rPr>
              <a:t> </a:t>
            </a:r>
            <a:r>
              <a:rPr lang="tr-TR" dirty="0" smtClean="0">
                <a:latin typeface="Times New Roman" charset="0"/>
              </a:rPr>
              <a:t>Bağlantılar</a:t>
            </a:r>
            <a:endParaRPr lang="en-US" dirty="0">
              <a:latin typeface="Times New Roman" charset="0"/>
            </a:endParaRPr>
          </a:p>
          <a:p>
            <a:pPr>
              <a:defRPr/>
            </a:pPr>
            <a:endParaRPr lang="en-US" dirty="0">
              <a:latin typeface="Times New Roman" charset="0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n-US" dirty="0">
                <a:latin typeface="+mn-lt"/>
              </a:rPr>
              <a:t> </a:t>
            </a:r>
            <a:r>
              <a:rPr lang="tr-TR" b="1" dirty="0" smtClean="0">
                <a:latin typeface="+mn-lt"/>
              </a:rPr>
              <a:t>Kirişler</a:t>
            </a:r>
            <a:endParaRPr lang="tr-TR" b="1" dirty="0">
              <a:latin typeface="+mn-lt"/>
            </a:endParaRPr>
          </a:p>
          <a:p>
            <a:pPr>
              <a:defRPr/>
            </a:pPr>
            <a:endParaRPr lang="en-US" b="1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n-US" b="1" dirty="0">
                <a:latin typeface="+mn-lt"/>
              </a:rPr>
              <a:t> </a:t>
            </a:r>
            <a:r>
              <a:rPr lang="tr-TR" b="1" dirty="0" smtClean="0">
                <a:latin typeface="+mn-lt"/>
              </a:rPr>
              <a:t>Ana Kiriş</a:t>
            </a:r>
            <a:endParaRPr lang="tr-TR" b="1" dirty="0">
              <a:latin typeface="+mn-lt"/>
            </a:endParaRPr>
          </a:p>
          <a:p>
            <a:pPr>
              <a:defRPr/>
            </a:pPr>
            <a:endParaRPr lang="en-US" b="1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tr-TR" dirty="0" smtClean="0">
                <a:latin typeface="+mn-lt"/>
              </a:rPr>
              <a:t>Kolonlar</a:t>
            </a:r>
            <a:endParaRPr lang="tr-TR" dirty="0">
              <a:latin typeface="+mn-lt"/>
            </a:endParaRPr>
          </a:p>
          <a:p>
            <a:pPr>
              <a:defRPr/>
            </a:pPr>
            <a:endParaRPr lang="en-US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n-US" dirty="0">
                <a:latin typeface="+mn-lt"/>
              </a:rPr>
              <a:t> </a:t>
            </a:r>
            <a:r>
              <a:rPr lang="tr-TR" dirty="0" smtClean="0">
                <a:latin typeface="+mn-lt"/>
              </a:rPr>
              <a:t>Temel</a:t>
            </a:r>
            <a:endParaRPr lang="en-US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777C0-518C-4E26-A6EB-853F0500FC2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7"/>
          <p:cNvGrpSpPr>
            <a:grpSpLocks/>
          </p:cNvGrpSpPr>
          <p:nvPr/>
        </p:nvGrpSpPr>
        <p:grpSpPr bwMode="auto">
          <a:xfrm>
            <a:off x="257175" y="920750"/>
            <a:ext cx="3257550" cy="5448300"/>
            <a:chOff x="5308600" y="1066800"/>
            <a:chExt cx="3257550" cy="5448300"/>
          </a:xfrm>
        </p:grpSpPr>
        <p:grpSp>
          <p:nvGrpSpPr>
            <p:cNvPr id="5124" name="Group 8"/>
            <p:cNvGrpSpPr>
              <a:grpSpLocks/>
            </p:cNvGrpSpPr>
            <p:nvPr/>
          </p:nvGrpSpPr>
          <p:grpSpPr bwMode="auto">
            <a:xfrm>
              <a:off x="5308600" y="1181100"/>
              <a:ext cx="3257550" cy="4810125"/>
              <a:chOff x="3120" y="672"/>
              <a:chExt cx="2052" cy="3030"/>
            </a:xfrm>
          </p:grpSpPr>
          <p:pic>
            <p:nvPicPr>
              <p:cNvPr id="5196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120" y="672"/>
                <a:ext cx="2052" cy="30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97" name="Picture 4" descr="j007871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72" y="1680"/>
                <a:ext cx="256" cy="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98" name="Picture 5" descr="j0078709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840" y="1680"/>
                <a:ext cx="340" cy="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125" name="AutoShape 8"/>
            <p:cNvSpPr>
              <a:spLocks noChangeArrowheads="1"/>
            </p:cNvSpPr>
            <p:nvPr/>
          </p:nvSpPr>
          <p:spPr bwMode="auto">
            <a:xfrm>
              <a:off x="5741988" y="2528888"/>
              <a:ext cx="152400" cy="3048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BE0E2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126" name="AutoShape 9"/>
            <p:cNvSpPr>
              <a:spLocks noChangeArrowheads="1"/>
            </p:cNvSpPr>
            <p:nvPr/>
          </p:nvSpPr>
          <p:spPr bwMode="auto">
            <a:xfrm>
              <a:off x="5741988" y="2932113"/>
              <a:ext cx="152400" cy="685800"/>
            </a:xfrm>
            <a:prstGeom prst="downArrow">
              <a:avLst>
                <a:gd name="adj1" fmla="val 50000"/>
                <a:gd name="adj2" fmla="val 112500"/>
              </a:avLst>
            </a:prstGeom>
            <a:solidFill>
              <a:srgbClr val="BE0E2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127" name="AutoShape 10"/>
            <p:cNvSpPr>
              <a:spLocks noChangeArrowheads="1"/>
            </p:cNvSpPr>
            <p:nvPr/>
          </p:nvSpPr>
          <p:spPr bwMode="auto">
            <a:xfrm>
              <a:off x="5741988" y="3686175"/>
              <a:ext cx="152400" cy="685800"/>
            </a:xfrm>
            <a:prstGeom prst="downArrow">
              <a:avLst>
                <a:gd name="adj1" fmla="val 50000"/>
                <a:gd name="adj2" fmla="val 112500"/>
              </a:avLst>
            </a:prstGeom>
            <a:solidFill>
              <a:srgbClr val="BE0E2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128" name="AutoShape 11"/>
            <p:cNvSpPr>
              <a:spLocks noChangeArrowheads="1"/>
            </p:cNvSpPr>
            <p:nvPr/>
          </p:nvSpPr>
          <p:spPr bwMode="auto">
            <a:xfrm>
              <a:off x="7956550" y="2563813"/>
              <a:ext cx="152400" cy="3048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BE0E2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129" name="AutoShape 12"/>
            <p:cNvSpPr>
              <a:spLocks noChangeArrowheads="1"/>
            </p:cNvSpPr>
            <p:nvPr/>
          </p:nvSpPr>
          <p:spPr bwMode="auto">
            <a:xfrm>
              <a:off x="7956550" y="2967038"/>
              <a:ext cx="152400" cy="685800"/>
            </a:xfrm>
            <a:prstGeom prst="downArrow">
              <a:avLst>
                <a:gd name="adj1" fmla="val 50000"/>
                <a:gd name="adj2" fmla="val 112500"/>
              </a:avLst>
            </a:prstGeom>
            <a:solidFill>
              <a:srgbClr val="BE0E2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130" name="AutoShape 13"/>
            <p:cNvSpPr>
              <a:spLocks noChangeArrowheads="1"/>
            </p:cNvSpPr>
            <p:nvPr/>
          </p:nvSpPr>
          <p:spPr bwMode="auto">
            <a:xfrm>
              <a:off x="7956550" y="3721100"/>
              <a:ext cx="152400" cy="685800"/>
            </a:xfrm>
            <a:prstGeom prst="downArrow">
              <a:avLst>
                <a:gd name="adj1" fmla="val 50000"/>
                <a:gd name="adj2" fmla="val 112500"/>
              </a:avLst>
            </a:prstGeom>
            <a:solidFill>
              <a:srgbClr val="BE0E2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131" name="AutoShape 14"/>
            <p:cNvSpPr>
              <a:spLocks noChangeArrowheads="1"/>
            </p:cNvSpPr>
            <p:nvPr/>
          </p:nvSpPr>
          <p:spPr bwMode="auto">
            <a:xfrm rot="-5400000">
              <a:off x="5651500" y="6019800"/>
              <a:ext cx="533400" cy="4572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132" name="AutoShape 15"/>
            <p:cNvSpPr>
              <a:spLocks noChangeArrowheads="1"/>
            </p:cNvSpPr>
            <p:nvPr/>
          </p:nvSpPr>
          <p:spPr bwMode="auto">
            <a:xfrm rot="-5400000">
              <a:off x="7708900" y="6019800"/>
              <a:ext cx="533400" cy="4572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133" name="AutoShape 16"/>
            <p:cNvSpPr>
              <a:spLocks noChangeArrowheads="1"/>
            </p:cNvSpPr>
            <p:nvPr/>
          </p:nvSpPr>
          <p:spPr bwMode="auto">
            <a:xfrm rot="-5400000">
              <a:off x="7493000" y="4305300"/>
              <a:ext cx="152400" cy="685800"/>
            </a:xfrm>
            <a:prstGeom prst="downArrow">
              <a:avLst>
                <a:gd name="adj1" fmla="val 50000"/>
                <a:gd name="adj2" fmla="val 112500"/>
              </a:avLst>
            </a:prstGeom>
            <a:solidFill>
              <a:srgbClr val="BE0E2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134" name="AutoShape 17"/>
            <p:cNvSpPr>
              <a:spLocks noChangeArrowheads="1"/>
            </p:cNvSpPr>
            <p:nvPr/>
          </p:nvSpPr>
          <p:spPr bwMode="auto">
            <a:xfrm rot="5400000">
              <a:off x="6299200" y="4308475"/>
              <a:ext cx="152400" cy="685800"/>
            </a:xfrm>
            <a:prstGeom prst="downArrow">
              <a:avLst>
                <a:gd name="adj1" fmla="val 50000"/>
                <a:gd name="adj2" fmla="val 112500"/>
              </a:avLst>
            </a:prstGeom>
            <a:solidFill>
              <a:srgbClr val="BE0E2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135" name="AutoShape 18"/>
            <p:cNvSpPr>
              <a:spLocks noChangeArrowheads="1"/>
            </p:cNvSpPr>
            <p:nvPr/>
          </p:nvSpPr>
          <p:spPr bwMode="auto">
            <a:xfrm rot="-5400000">
              <a:off x="7429500" y="3327400"/>
              <a:ext cx="165100" cy="685800"/>
            </a:xfrm>
            <a:prstGeom prst="downArrow">
              <a:avLst>
                <a:gd name="adj1" fmla="val 50000"/>
                <a:gd name="adj2" fmla="val 103846"/>
              </a:avLst>
            </a:prstGeom>
            <a:solidFill>
              <a:srgbClr val="BE0E2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136" name="AutoShape 19"/>
            <p:cNvSpPr>
              <a:spLocks noChangeArrowheads="1"/>
            </p:cNvSpPr>
            <p:nvPr/>
          </p:nvSpPr>
          <p:spPr bwMode="auto">
            <a:xfrm rot="5400000">
              <a:off x="6242050" y="3324225"/>
              <a:ext cx="152400" cy="685800"/>
            </a:xfrm>
            <a:prstGeom prst="downArrow">
              <a:avLst>
                <a:gd name="adj1" fmla="val 50000"/>
                <a:gd name="adj2" fmla="val 112500"/>
              </a:avLst>
            </a:prstGeom>
            <a:solidFill>
              <a:srgbClr val="BE0E2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137" name="AutoShape 20"/>
            <p:cNvSpPr>
              <a:spLocks noChangeArrowheads="1"/>
            </p:cNvSpPr>
            <p:nvPr/>
          </p:nvSpPr>
          <p:spPr bwMode="auto">
            <a:xfrm rot="-3096290">
              <a:off x="7491413" y="1570038"/>
              <a:ext cx="152400" cy="685800"/>
            </a:xfrm>
            <a:prstGeom prst="downArrow">
              <a:avLst>
                <a:gd name="adj1" fmla="val 50000"/>
                <a:gd name="adj2" fmla="val 112500"/>
              </a:avLst>
            </a:prstGeom>
            <a:solidFill>
              <a:srgbClr val="BE0E2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138" name="AutoShape 21"/>
            <p:cNvSpPr>
              <a:spLocks noChangeArrowheads="1"/>
            </p:cNvSpPr>
            <p:nvPr/>
          </p:nvSpPr>
          <p:spPr bwMode="auto">
            <a:xfrm rot="3063593">
              <a:off x="6223000" y="1576388"/>
              <a:ext cx="152400" cy="685800"/>
            </a:xfrm>
            <a:prstGeom prst="downArrow">
              <a:avLst>
                <a:gd name="adj1" fmla="val 50000"/>
                <a:gd name="adj2" fmla="val 112500"/>
              </a:avLst>
            </a:prstGeom>
            <a:solidFill>
              <a:srgbClr val="BE0E2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139" name="Line 22"/>
            <p:cNvSpPr>
              <a:spLocks noChangeShapeType="1"/>
            </p:cNvSpPr>
            <p:nvPr/>
          </p:nvSpPr>
          <p:spPr bwMode="auto">
            <a:xfrm>
              <a:off x="5537200" y="21717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40" name="Line 23"/>
            <p:cNvSpPr>
              <a:spLocks noChangeShapeType="1"/>
            </p:cNvSpPr>
            <p:nvPr/>
          </p:nvSpPr>
          <p:spPr bwMode="auto">
            <a:xfrm>
              <a:off x="5689600" y="2068513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41" name="Line 24"/>
            <p:cNvSpPr>
              <a:spLocks noChangeShapeType="1"/>
            </p:cNvSpPr>
            <p:nvPr/>
          </p:nvSpPr>
          <p:spPr bwMode="auto">
            <a:xfrm>
              <a:off x="5842000" y="19431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42" name="Line 25"/>
            <p:cNvSpPr>
              <a:spLocks noChangeShapeType="1"/>
            </p:cNvSpPr>
            <p:nvPr/>
          </p:nvSpPr>
          <p:spPr bwMode="auto">
            <a:xfrm>
              <a:off x="5994400" y="18669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43" name="Line 26"/>
            <p:cNvSpPr>
              <a:spLocks noChangeShapeType="1"/>
            </p:cNvSpPr>
            <p:nvPr/>
          </p:nvSpPr>
          <p:spPr bwMode="auto">
            <a:xfrm>
              <a:off x="6146800" y="17145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44" name="Line 27"/>
            <p:cNvSpPr>
              <a:spLocks noChangeShapeType="1"/>
            </p:cNvSpPr>
            <p:nvPr/>
          </p:nvSpPr>
          <p:spPr bwMode="auto">
            <a:xfrm>
              <a:off x="6299200" y="15621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45" name="Line 28"/>
            <p:cNvSpPr>
              <a:spLocks noChangeShapeType="1"/>
            </p:cNvSpPr>
            <p:nvPr/>
          </p:nvSpPr>
          <p:spPr bwMode="auto">
            <a:xfrm>
              <a:off x="6451600" y="1462088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46" name="Line 29"/>
            <p:cNvSpPr>
              <a:spLocks noChangeShapeType="1"/>
            </p:cNvSpPr>
            <p:nvPr/>
          </p:nvSpPr>
          <p:spPr bwMode="auto">
            <a:xfrm>
              <a:off x="6604000" y="13335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47" name="Line 30"/>
            <p:cNvSpPr>
              <a:spLocks noChangeShapeType="1"/>
            </p:cNvSpPr>
            <p:nvPr/>
          </p:nvSpPr>
          <p:spPr bwMode="auto">
            <a:xfrm>
              <a:off x="6756400" y="12573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48" name="Line 31"/>
            <p:cNvSpPr>
              <a:spLocks noChangeShapeType="1"/>
            </p:cNvSpPr>
            <p:nvPr/>
          </p:nvSpPr>
          <p:spPr bwMode="auto">
            <a:xfrm>
              <a:off x="6553200" y="1066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49" name="Line 32"/>
            <p:cNvSpPr>
              <a:spLocks noChangeShapeType="1"/>
            </p:cNvSpPr>
            <p:nvPr/>
          </p:nvSpPr>
          <p:spPr bwMode="auto">
            <a:xfrm>
              <a:off x="7061200" y="11811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50" name="Line 33"/>
            <p:cNvSpPr>
              <a:spLocks noChangeShapeType="1"/>
            </p:cNvSpPr>
            <p:nvPr/>
          </p:nvSpPr>
          <p:spPr bwMode="auto">
            <a:xfrm>
              <a:off x="7213600" y="13335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51" name="Line 34"/>
            <p:cNvSpPr>
              <a:spLocks noChangeShapeType="1"/>
            </p:cNvSpPr>
            <p:nvPr/>
          </p:nvSpPr>
          <p:spPr bwMode="auto">
            <a:xfrm>
              <a:off x="7366000" y="14859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52" name="Line 35"/>
            <p:cNvSpPr>
              <a:spLocks noChangeShapeType="1"/>
            </p:cNvSpPr>
            <p:nvPr/>
          </p:nvSpPr>
          <p:spPr bwMode="auto">
            <a:xfrm>
              <a:off x="7518400" y="15621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53" name="Line 36"/>
            <p:cNvSpPr>
              <a:spLocks noChangeShapeType="1"/>
            </p:cNvSpPr>
            <p:nvPr/>
          </p:nvSpPr>
          <p:spPr bwMode="auto">
            <a:xfrm>
              <a:off x="7670800" y="17145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54" name="Line 37"/>
            <p:cNvSpPr>
              <a:spLocks noChangeShapeType="1"/>
            </p:cNvSpPr>
            <p:nvPr/>
          </p:nvSpPr>
          <p:spPr bwMode="auto">
            <a:xfrm>
              <a:off x="7823200" y="17907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55" name="Line 38"/>
            <p:cNvSpPr>
              <a:spLocks noChangeShapeType="1"/>
            </p:cNvSpPr>
            <p:nvPr/>
          </p:nvSpPr>
          <p:spPr bwMode="auto">
            <a:xfrm>
              <a:off x="7975600" y="19431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56" name="Line 39"/>
            <p:cNvSpPr>
              <a:spLocks noChangeShapeType="1"/>
            </p:cNvSpPr>
            <p:nvPr/>
          </p:nvSpPr>
          <p:spPr bwMode="auto">
            <a:xfrm>
              <a:off x="8128000" y="20955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57" name="Line 40"/>
            <p:cNvSpPr>
              <a:spLocks noChangeShapeType="1"/>
            </p:cNvSpPr>
            <p:nvPr/>
          </p:nvSpPr>
          <p:spPr bwMode="auto">
            <a:xfrm>
              <a:off x="8280400" y="21717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58" name="Line 41"/>
            <p:cNvSpPr>
              <a:spLocks noChangeShapeType="1"/>
            </p:cNvSpPr>
            <p:nvPr/>
          </p:nvSpPr>
          <p:spPr bwMode="auto">
            <a:xfrm>
              <a:off x="5994400" y="43815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59" name="Line 42"/>
            <p:cNvSpPr>
              <a:spLocks noChangeShapeType="1"/>
            </p:cNvSpPr>
            <p:nvPr/>
          </p:nvSpPr>
          <p:spPr bwMode="auto">
            <a:xfrm>
              <a:off x="7823200" y="43815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60" name="Line 43"/>
            <p:cNvSpPr>
              <a:spLocks noChangeShapeType="1"/>
            </p:cNvSpPr>
            <p:nvPr/>
          </p:nvSpPr>
          <p:spPr bwMode="auto">
            <a:xfrm>
              <a:off x="6223000" y="43815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61" name="Line 44"/>
            <p:cNvSpPr>
              <a:spLocks noChangeShapeType="1"/>
            </p:cNvSpPr>
            <p:nvPr/>
          </p:nvSpPr>
          <p:spPr bwMode="auto">
            <a:xfrm>
              <a:off x="6451600" y="43815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62" name="Line 45"/>
            <p:cNvSpPr>
              <a:spLocks noChangeShapeType="1"/>
            </p:cNvSpPr>
            <p:nvPr/>
          </p:nvSpPr>
          <p:spPr bwMode="auto">
            <a:xfrm>
              <a:off x="6680200" y="43815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63" name="Line 46"/>
            <p:cNvSpPr>
              <a:spLocks noChangeShapeType="1"/>
            </p:cNvSpPr>
            <p:nvPr/>
          </p:nvSpPr>
          <p:spPr bwMode="auto">
            <a:xfrm>
              <a:off x="6908800" y="43815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64" name="Line 47"/>
            <p:cNvSpPr>
              <a:spLocks noChangeShapeType="1"/>
            </p:cNvSpPr>
            <p:nvPr/>
          </p:nvSpPr>
          <p:spPr bwMode="auto">
            <a:xfrm>
              <a:off x="7137400" y="43815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65" name="Line 48"/>
            <p:cNvSpPr>
              <a:spLocks noChangeShapeType="1"/>
            </p:cNvSpPr>
            <p:nvPr/>
          </p:nvSpPr>
          <p:spPr bwMode="auto">
            <a:xfrm>
              <a:off x="7366000" y="43815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66" name="Line 49"/>
            <p:cNvSpPr>
              <a:spLocks noChangeShapeType="1"/>
            </p:cNvSpPr>
            <p:nvPr/>
          </p:nvSpPr>
          <p:spPr bwMode="auto">
            <a:xfrm>
              <a:off x="7594600" y="43815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67" name="Line 50"/>
            <p:cNvSpPr>
              <a:spLocks noChangeShapeType="1"/>
            </p:cNvSpPr>
            <p:nvPr/>
          </p:nvSpPr>
          <p:spPr bwMode="auto">
            <a:xfrm>
              <a:off x="6121400" y="5410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68" name="Line 51"/>
            <p:cNvSpPr>
              <a:spLocks noChangeShapeType="1"/>
            </p:cNvSpPr>
            <p:nvPr/>
          </p:nvSpPr>
          <p:spPr bwMode="auto">
            <a:xfrm>
              <a:off x="6350000" y="5410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69" name="Line 52"/>
            <p:cNvSpPr>
              <a:spLocks noChangeShapeType="1"/>
            </p:cNvSpPr>
            <p:nvPr/>
          </p:nvSpPr>
          <p:spPr bwMode="auto">
            <a:xfrm>
              <a:off x="6578600" y="5410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70" name="Line 53"/>
            <p:cNvSpPr>
              <a:spLocks noChangeShapeType="1"/>
            </p:cNvSpPr>
            <p:nvPr/>
          </p:nvSpPr>
          <p:spPr bwMode="auto">
            <a:xfrm>
              <a:off x="6807200" y="5410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71" name="Line 54"/>
            <p:cNvSpPr>
              <a:spLocks noChangeShapeType="1"/>
            </p:cNvSpPr>
            <p:nvPr/>
          </p:nvSpPr>
          <p:spPr bwMode="auto">
            <a:xfrm>
              <a:off x="7035800" y="5410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72" name="Line 55"/>
            <p:cNvSpPr>
              <a:spLocks noChangeShapeType="1"/>
            </p:cNvSpPr>
            <p:nvPr/>
          </p:nvSpPr>
          <p:spPr bwMode="auto">
            <a:xfrm>
              <a:off x="7264400" y="5410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73" name="Line 56"/>
            <p:cNvSpPr>
              <a:spLocks noChangeShapeType="1"/>
            </p:cNvSpPr>
            <p:nvPr/>
          </p:nvSpPr>
          <p:spPr bwMode="auto">
            <a:xfrm>
              <a:off x="7493000" y="5410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74" name="Line 57"/>
            <p:cNvSpPr>
              <a:spLocks noChangeShapeType="1"/>
            </p:cNvSpPr>
            <p:nvPr/>
          </p:nvSpPr>
          <p:spPr bwMode="auto">
            <a:xfrm>
              <a:off x="7721600" y="5410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75" name="Line 58"/>
            <p:cNvSpPr>
              <a:spLocks noChangeShapeType="1"/>
            </p:cNvSpPr>
            <p:nvPr/>
          </p:nvSpPr>
          <p:spPr bwMode="auto">
            <a:xfrm>
              <a:off x="6015038" y="33972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76" name="Line 59"/>
            <p:cNvSpPr>
              <a:spLocks noChangeShapeType="1"/>
            </p:cNvSpPr>
            <p:nvPr/>
          </p:nvSpPr>
          <p:spPr bwMode="auto">
            <a:xfrm>
              <a:off x="7843838" y="33972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77" name="Line 60"/>
            <p:cNvSpPr>
              <a:spLocks noChangeShapeType="1"/>
            </p:cNvSpPr>
            <p:nvPr/>
          </p:nvSpPr>
          <p:spPr bwMode="auto">
            <a:xfrm>
              <a:off x="6243638" y="33972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78" name="Line 61"/>
            <p:cNvSpPr>
              <a:spLocks noChangeShapeType="1"/>
            </p:cNvSpPr>
            <p:nvPr/>
          </p:nvSpPr>
          <p:spPr bwMode="auto">
            <a:xfrm>
              <a:off x="6472238" y="33972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79" name="Line 62"/>
            <p:cNvSpPr>
              <a:spLocks noChangeShapeType="1"/>
            </p:cNvSpPr>
            <p:nvPr/>
          </p:nvSpPr>
          <p:spPr bwMode="auto">
            <a:xfrm>
              <a:off x="6700838" y="33972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80" name="Line 63"/>
            <p:cNvSpPr>
              <a:spLocks noChangeShapeType="1"/>
            </p:cNvSpPr>
            <p:nvPr/>
          </p:nvSpPr>
          <p:spPr bwMode="auto">
            <a:xfrm>
              <a:off x="6929438" y="33972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81" name="Line 64"/>
            <p:cNvSpPr>
              <a:spLocks noChangeShapeType="1"/>
            </p:cNvSpPr>
            <p:nvPr/>
          </p:nvSpPr>
          <p:spPr bwMode="auto">
            <a:xfrm>
              <a:off x="7158038" y="33972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82" name="Line 65"/>
            <p:cNvSpPr>
              <a:spLocks noChangeShapeType="1"/>
            </p:cNvSpPr>
            <p:nvPr/>
          </p:nvSpPr>
          <p:spPr bwMode="auto">
            <a:xfrm>
              <a:off x="7386638" y="33972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83" name="Line 66"/>
            <p:cNvSpPr>
              <a:spLocks noChangeShapeType="1"/>
            </p:cNvSpPr>
            <p:nvPr/>
          </p:nvSpPr>
          <p:spPr bwMode="auto">
            <a:xfrm>
              <a:off x="7615238" y="33972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84" name="Line 67"/>
            <p:cNvSpPr>
              <a:spLocks noChangeShapeType="1"/>
            </p:cNvSpPr>
            <p:nvPr/>
          </p:nvSpPr>
          <p:spPr bwMode="auto">
            <a:xfrm flipV="1">
              <a:off x="6248400" y="5718175"/>
              <a:ext cx="0" cy="228600"/>
            </a:xfrm>
            <a:prstGeom prst="line">
              <a:avLst/>
            </a:prstGeom>
            <a:noFill/>
            <a:ln w="38100">
              <a:solidFill>
                <a:srgbClr val="BBE0E3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85" name="Line 68"/>
            <p:cNvSpPr>
              <a:spLocks noChangeShapeType="1"/>
            </p:cNvSpPr>
            <p:nvPr/>
          </p:nvSpPr>
          <p:spPr bwMode="auto">
            <a:xfrm flipV="1">
              <a:off x="6477000" y="5718175"/>
              <a:ext cx="0" cy="228600"/>
            </a:xfrm>
            <a:prstGeom prst="line">
              <a:avLst/>
            </a:prstGeom>
            <a:noFill/>
            <a:ln w="38100">
              <a:solidFill>
                <a:srgbClr val="BBE0E3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86" name="Line 69"/>
            <p:cNvSpPr>
              <a:spLocks noChangeShapeType="1"/>
            </p:cNvSpPr>
            <p:nvPr/>
          </p:nvSpPr>
          <p:spPr bwMode="auto">
            <a:xfrm flipV="1">
              <a:off x="6705600" y="5718175"/>
              <a:ext cx="0" cy="228600"/>
            </a:xfrm>
            <a:prstGeom prst="line">
              <a:avLst/>
            </a:prstGeom>
            <a:noFill/>
            <a:ln w="38100">
              <a:solidFill>
                <a:srgbClr val="BBE0E3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87" name="Line 70"/>
            <p:cNvSpPr>
              <a:spLocks noChangeShapeType="1"/>
            </p:cNvSpPr>
            <p:nvPr/>
          </p:nvSpPr>
          <p:spPr bwMode="auto">
            <a:xfrm flipV="1">
              <a:off x="6934200" y="5718175"/>
              <a:ext cx="0" cy="228600"/>
            </a:xfrm>
            <a:prstGeom prst="line">
              <a:avLst/>
            </a:prstGeom>
            <a:noFill/>
            <a:ln w="38100">
              <a:solidFill>
                <a:srgbClr val="BBE0E3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88" name="Line 71"/>
            <p:cNvSpPr>
              <a:spLocks noChangeShapeType="1"/>
            </p:cNvSpPr>
            <p:nvPr/>
          </p:nvSpPr>
          <p:spPr bwMode="auto">
            <a:xfrm flipV="1">
              <a:off x="7162800" y="5718175"/>
              <a:ext cx="0" cy="228600"/>
            </a:xfrm>
            <a:prstGeom prst="line">
              <a:avLst/>
            </a:prstGeom>
            <a:noFill/>
            <a:ln w="38100">
              <a:solidFill>
                <a:srgbClr val="BBE0E3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89" name="Line 72"/>
            <p:cNvSpPr>
              <a:spLocks noChangeShapeType="1"/>
            </p:cNvSpPr>
            <p:nvPr/>
          </p:nvSpPr>
          <p:spPr bwMode="auto">
            <a:xfrm flipV="1">
              <a:off x="7391400" y="5718175"/>
              <a:ext cx="0" cy="228600"/>
            </a:xfrm>
            <a:prstGeom prst="line">
              <a:avLst/>
            </a:prstGeom>
            <a:noFill/>
            <a:ln w="38100">
              <a:solidFill>
                <a:srgbClr val="BBE0E3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90" name="Line 73"/>
            <p:cNvSpPr>
              <a:spLocks noChangeShapeType="1"/>
            </p:cNvSpPr>
            <p:nvPr/>
          </p:nvSpPr>
          <p:spPr bwMode="auto">
            <a:xfrm flipV="1">
              <a:off x="7620000" y="5718175"/>
              <a:ext cx="0" cy="228600"/>
            </a:xfrm>
            <a:prstGeom prst="line">
              <a:avLst/>
            </a:prstGeom>
            <a:noFill/>
            <a:ln w="38100">
              <a:solidFill>
                <a:srgbClr val="BBE0E3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5191" name="AutoShape 9"/>
            <p:cNvSpPr>
              <a:spLocks noChangeArrowheads="1"/>
            </p:cNvSpPr>
            <p:nvPr/>
          </p:nvSpPr>
          <p:spPr bwMode="auto">
            <a:xfrm>
              <a:off x="6781800" y="1676400"/>
              <a:ext cx="228600" cy="381000"/>
            </a:xfrm>
            <a:prstGeom prst="downArrow">
              <a:avLst>
                <a:gd name="adj1" fmla="val 50000"/>
                <a:gd name="adj2" fmla="val 112500"/>
              </a:avLst>
            </a:prstGeom>
            <a:solidFill>
              <a:srgbClr val="BE0E2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79" name="Down Arrow 78"/>
            <p:cNvSpPr/>
            <p:nvPr/>
          </p:nvSpPr>
          <p:spPr>
            <a:xfrm>
              <a:off x="7848600" y="4800600"/>
              <a:ext cx="228600" cy="914400"/>
            </a:xfrm>
            <a:prstGeom prst="downArrow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Down Arrow 79"/>
            <p:cNvSpPr/>
            <p:nvPr/>
          </p:nvSpPr>
          <p:spPr>
            <a:xfrm>
              <a:off x="5791200" y="4800600"/>
              <a:ext cx="228600" cy="914400"/>
            </a:xfrm>
            <a:prstGeom prst="downArrow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94" name="AutoShape 16"/>
            <p:cNvSpPr>
              <a:spLocks noChangeArrowheads="1"/>
            </p:cNvSpPr>
            <p:nvPr/>
          </p:nvSpPr>
          <p:spPr bwMode="auto">
            <a:xfrm rot="-5400000">
              <a:off x="7505700" y="2095500"/>
              <a:ext cx="152400" cy="685800"/>
            </a:xfrm>
            <a:prstGeom prst="downArrow">
              <a:avLst>
                <a:gd name="adj1" fmla="val 50000"/>
                <a:gd name="adj2" fmla="val 112500"/>
              </a:avLst>
            </a:prstGeom>
            <a:solidFill>
              <a:srgbClr val="BE0E2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tr-TR"/>
            </a:p>
          </p:txBody>
        </p:sp>
        <p:sp>
          <p:nvSpPr>
            <p:cNvPr id="5195" name="AutoShape 17"/>
            <p:cNvSpPr>
              <a:spLocks noChangeArrowheads="1"/>
            </p:cNvSpPr>
            <p:nvPr/>
          </p:nvSpPr>
          <p:spPr bwMode="auto">
            <a:xfrm rot="5400000">
              <a:off x="6286500" y="2095500"/>
              <a:ext cx="152400" cy="685800"/>
            </a:xfrm>
            <a:prstGeom prst="downArrow">
              <a:avLst>
                <a:gd name="adj1" fmla="val 50000"/>
                <a:gd name="adj2" fmla="val 112500"/>
              </a:avLst>
            </a:prstGeom>
            <a:solidFill>
              <a:srgbClr val="BE0E2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tr-TR"/>
            </a:p>
          </p:txBody>
        </p:sp>
      </p:grp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3686175" y="1044575"/>
            <a:ext cx="5211763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  <a:defRPr/>
            </a:pPr>
            <a:r>
              <a:rPr lang="tr-TR" b="1" dirty="0">
                <a:solidFill>
                  <a:srgbClr val="FFFFFF"/>
                </a:solidFill>
              </a:rPr>
              <a:t>	</a:t>
            </a:r>
            <a:r>
              <a:rPr lang="tr-TR" b="1" dirty="0"/>
              <a:t>Düşey olsun, yatay olsun, yükler en kısa yoldan temele ulaşmalı, yapı içinde dolanmamalıdır.!</a:t>
            </a:r>
          </a:p>
          <a:p>
            <a:pPr marL="457200" indent="-457200" algn="just">
              <a:spcBef>
                <a:spcPct val="50000"/>
              </a:spcBef>
              <a:defRPr/>
            </a:pPr>
            <a:r>
              <a:rPr lang="tr-TR" b="1" dirty="0"/>
              <a:t>	Bunun anlamı nedir???</a:t>
            </a:r>
          </a:p>
          <a:p>
            <a:pPr marL="457200" indent="-457200" algn="just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tr-TR" dirty="0"/>
              <a:t> Kirişlerin her iki ucu kolona oturmalı</a:t>
            </a:r>
          </a:p>
          <a:p>
            <a:pPr marL="457200" indent="-457200" algn="just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tr-TR" dirty="0"/>
              <a:t> Kolon kolona oturmalı</a:t>
            </a:r>
          </a:p>
          <a:p>
            <a:pPr marL="457200" indent="-457200" algn="just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tr-TR" dirty="0"/>
              <a:t> Kiriş, kolon aksları çakışmalı</a:t>
            </a:r>
          </a:p>
          <a:p>
            <a:pPr marL="457200" indent="-457200" algn="just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tr-TR" dirty="0"/>
              <a:t> Kirişler ve kolonlar sürekli olmalı</a:t>
            </a:r>
          </a:p>
          <a:p>
            <a:pPr marL="457200" indent="-457200" algn="just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tr-TR" dirty="0"/>
              <a:t> Deprem için yeterli perde olmalı</a:t>
            </a:r>
            <a:endParaRPr lang="en-US" dirty="0"/>
          </a:p>
          <a:p>
            <a:pPr marL="457200" indent="-457200" algn="just">
              <a:spcBef>
                <a:spcPct val="50000"/>
              </a:spcBef>
              <a:defRPr/>
            </a:pPr>
            <a:endParaRPr lang="tr-TR" b="1" dirty="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777C0-518C-4E26-A6EB-853F0500FC2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3"/>
          <p:cNvGrpSpPr>
            <a:grpSpLocks/>
          </p:cNvGrpSpPr>
          <p:nvPr/>
        </p:nvGrpSpPr>
        <p:grpSpPr bwMode="auto">
          <a:xfrm>
            <a:off x="942975" y="581025"/>
            <a:ext cx="7548563" cy="5326063"/>
            <a:chOff x="1045998" y="304800"/>
            <a:chExt cx="6626390" cy="5399088"/>
          </a:xfrm>
        </p:grpSpPr>
        <p:pic>
          <p:nvPicPr>
            <p:cNvPr id="614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19200" y="304800"/>
              <a:ext cx="6453188" cy="5399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48" name="Text Box 3"/>
            <p:cNvSpPr txBox="1">
              <a:spLocks noChangeArrowheads="1"/>
            </p:cNvSpPr>
            <p:nvPr/>
          </p:nvSpPr>
          <p:spPr bwMode="auto">
            <a:xfrm>
              <a:off x="1230313" y="4916488"/>
              <a:ext cx="1301750" cy="467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>
                  <a:solidFill>
                    <a:srgbClr val="FF0000"/>
                  </a:solidFill>
                </a:rPr>
                <a:t>Temel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6149" name="Text Box 4"/>
            <p:cNvSpPr txBox="1">
              <a:spLocks noChangeArrowheads="1"/>
            </p:cNvSpPr>
            <p:nvPr/>
          </p:nvSpPr>
          <p:spPr bwMode="auto">
            <a:xfrm>
              <a:off x="3775075" y="4673600"/>
              <a:ext cx="1279525" cy="842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>
                  <a:solidFill>
                    <a:srgbClr val="FF0000"/>
                  </a:solidFill>
                </a:rPr>
                <a:t>Çelik kolon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6150" name="Text Box 5"/>
            <p:cNvSpPr txBox="1">
              <a:spLocks noChangeArrowheads="1"/>
            </p:cNvSpPr>
            <p:nvPr/>
          </p:nvSpPr>
          <p:spPr bwMode="auto">
            <a:xfrm>
              <a:off x="1045998" y="916132"/>
              <a:ext cx="1079500" cy="842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>
                  <a:solidFill>
                    <a:srgbClr val="FF0000"/>
                  </a:solidFill>
                </a:rPr>
                <a:t>Ana kiriş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6151" name="Line 6"/>
            <p:cNvSpPr>
              <a:spLocks noChangeShapeType="1"/>
            </p:cNvSpPr>
            <p:nvPr/>
          </p:nvSpPr>
          <p:spPr bwMode="auto">
            <a:xfrm flipV="1">
              <a:off x="2806700" y="4572000"/>
              <a:ext cx="622300" cy="631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2" name="Line 7"/>
            <p:cNvSpPr>
              <a:spLocks noChangeShapeType="1"/>
            </p:cNvSpPr>
            <p:nvPr/>
          </p:nvSpPr>
          <p:spPr bwMode="auto">
            <a:xfrm>
              <a:off x="2435225" y="5191125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3" name="Line 8"/>
            <p:cNvSpPr>
              <a:spLocks noChangeShapeType="1"/>
            </p:cNvSpPr>
            <p:nvPr/>
          </p:nvSpPr>
          <p:spPr bwMode="auto">
            <a:xfrm flipV="1">
              <a:off x="4991100" y="4191000"/>
              <a:ext cx="495300" cy="6794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" name="Line 9"/>
            <p:cNvSpPr>
              <a:spLocks noChangeShapeType="1"/>
            </p:cNvSpPr>
            <p:nvPr/>
          </p:nvSpPr>
          <p:spPr bwMode="auto">
            <a:xfrm>
              <a:off x="1900238" y="1738313"/>
              <a:ext cx="180975" cy="5238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5" name="Line 10"/>
            <p:cNvSpPr>
              <a:spLocks noChangeShapeType="1"/>
            </p:cNvSpPr>
            <p:nvPr/>
          </p:nvSpPr>
          <p:spPr bwMode="auto">
            <a:xfrm flipV="1">
              <a:off x="2762250" y="3276600"/>
              <a:ext cx="438150" cy="946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6" name="Text Box 11"/>
            <p:cNvSpPr txBox="1">
              <a:spLocks noChangeArrowheads="1"/>
            </p:cNvSpPr>
            <p:nvPr/>
          </p:nvSpPr>
          <p:spPr bwMode="auto">
            <a:xfrm>
              <a:off x="1876425" y="4038600"/>
              <a:ext cx="1019175" cy="467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>
                  <a:solidFill>
                    <a:srgbClr val="FF0000"/>
                  </a:solidFill>
                </a:rPr>
                <a:t>Kiriş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2562225" y="4210050"/>
              <a:ext cx="200025" cy="9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1893888" y="1722438"/>
              <a:ext cx="2130425" cy="9207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 flipH="1">
              <a:off x="1651000" y="1725613"/>
              <a:ext cx="2571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V="1">
              <a:off x="2752725" y="2743200"/>
              <a:ext cx="371475" cy="14700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777C0-518C-4E26-A6EB-853F0500FC2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8860" y="1321254"/>
            <a:ext cx="870204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dirty="0"/>
              <a:t>Kirişler için yük etki alanı nedir???</a:t>
            </a:r>
          </a:p>
          <a:p>
            <a:endParaRPr lang="tr-TR" dirty="0"/>
          </a:p>
          <a:p>
            <a:pPr algn="l"/>
            <a:r>
              <a:rPr lang="tr-TR" dirty="0"/>
              <a:t>Yük etki alanı </a:t>
            </a:r>
            <a:r>
              <a:rPr lang="tr-TR" dirty="0" smtClean="0"/>
              <a:t>; belirli kirişlere etki eden plaka alanına verilen isimdir.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/>
              <a:t>Plaka          Kiriş         Anakiriş         Kolon        Temel</a:t>
            </a:r>
            <a:endParaRPr lang="tr-TR" dirty="0">
              <a:solidFill>
                <a:schemeClr val="bg1"/>
              </a:solidFill>
            </a:endParaRPr>
          </a:p>
          <a:p>
            <a:endParaRPr lang="tr-TR" dirty="0">
              <a:solidFill>
                <a:srgbClr val="FFFFFF"/>
              </a:solidFill>
            </a:endParaRPr>
          </a:p>
        </p:txBody>
      </p: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>
            <a:off x="2147660" y="3426053"/>
            <a:ext cx="33496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>
            <a:off x="3505654" y="3417889"/>
            <a:ext cx="33337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>
            <a:off x="5217660" y="3389086"/>
            <a:ext cx="33337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6625773" y="3388861"/>
            <a:ext cx="33337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777C0-518C-4E26-A6EB-853F0500FC2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500313" y="152400"/>
            <a:ext cx="42192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3200" dirty="0" smtClean="0">
                <a:solidFill>
                  <a:srgbClr val="FFFF00"/>
                </a:solidFill>
                <a:latin typeface="Arial" charset="0"/>
              </a:rPr>
              <a:t>Yük Etki Alanı</a:t>
            </a:r>
            <a:r>
              <a:rPr lang="en-US" sz="3200" dirty="0" smtClean="0">
                <a:solidFill>
                  <a:srgbClr val="FFFF00"/>
                </a:solidFill>
                <a:latin typeface="Arial" charset="0"/>
              </a:rPr>
              <a:t>- </a:t>
            </a:r>
            <a:r>
              <a:rPr lang="tr-TR" sz="3200" dirty="0" smtClean="0">
                <a:solidFill>
                  <a:srgbClr val="FFFF00"/>
                </a:solidFill>
                <a:latin typeface="Arial" charset="0"/>
              </a:rPr>
              <a:t>Kirişler</a:t>
            </a:r>
            <a:endParaRPr lang="en-US" sz="32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77788" y="892175"/>
            <a:ext cx="142875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 algn="l">
              <a:lnSpc>
                <a:spcPct val="120000"/>
              </a:lnSpc>
            </a:pPr>
            <a:r>
              <a:rPr lang="tr-TR" dirty="0" smtClean="0">
                <a:solidFill>
                  <a:srgbClr val="66FFFF"/>
                </a:solidFill>
                <a:latin typeface="Arial" charset="0"/>
              </a:rPr>
              <a:t>Kirişler</a:t>
            </a:r>
            <a:endParaRPr lang="en-US" dirty="0">
              <a:solidFill>
                <a:srgbClr val="66FFFF"/>
              </a:solidFill>
              <a:latin typeface="Arial" charset="0"/>
            </a:endParaRPr>
          </a:p>
        </p:txBody>
      </p:sp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138113" y="1212850"/>
            <a:ext cx="4799012" cy="2778125"/>
            <a:chOff x="87" y="764"/>
            <a:chExt cx="3023" cy="1750"/>
          </a:xfrm>
        </p:grpSpPr>
        <p:sp>
          <p:nvSpPr>
            <p:cNvPr id="9287" name="Line 8"/>
            <p:cNvSpPr>
              <a:spLocks noChangeShapeType="1"/>
            </p:cNvSpPr>
            <p:nvPr/>
          </p:nvSpPr>
          <p:spPr bwMode="auto">
            <a:xfrm flipV="1">
              <a:off x="992" y="1418"/>
              <a:ext cx="0" cy="32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88" name="Line 9"/>
            <p:cNvSpPr>
              <a:spLocks noChangeShapeType="1"/>
            </p:cNvSpPr>
            <p:nvPr/>
          </p:nvSpPr>
          <p:spPr bwMode="auto">
            <a:xfrm flipV="1">
              <a:off x="3011" y="1414"/>
              <a:ext cx="0" cy="32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89" name="AutoShape 11"/>
            <p:cNvSpPr>
              <a:spLocks noChangeArrowheads="1"/>
            </p:cNvSpPr>
            <p:nvPr/>
          </p:nvSpPr>
          <p:spPr bwMode="auto">
            <a:xfrm>
              <a:off x="877" y="1096"/>
              <a:ext cx="2233" cy="292"/>
            </a:xfrm>
            <a:prstGeom prst="cube">
              <a:avLst>
                <a:gd name="adj" fmla="val 1678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90" name="AutoShape 12"/>
            <p:cNvSpPr>
              <a:spLocks noChangeArrowheads="1"/>
            </p:cNvSpPr>
            <p:nvPr/>
          </p:nvSpPr>
          <p:spPr bwMode="auto">
            <a:xfrm>
              <a:off x="97" y="1875"/>
              <a:ext cx="2233" cy="292"/>
            </a:xfrm>
            <a:prstGeom prst="cube">
              <a:avLst>
                <a:gd name="adj" fmla="val 1678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91" name="Line 13"/>
            <p:cNvSpPr>
              <a:spLocks noChangeShapeType="1"/>
            </p:cNvSpPr>
            <p:nvPr/>
          </p:nvSpPr>
          <p:spPr bwMode="auto">
            <a:xfrm flipV="1">
              <a:off x="179" y="2189"/>
              <a:ext cx="0" cy="32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92" name="Line 14"/>
            <p:cNvSpPr>
              <a:spLocks noChangeShapeType="1"/>
            </p:cNvSpPr>
            <p:nvPr/>
          </p:nvSpPr>
          <p:spPr bwMode="auto">
            <a:xfrm flipV="1">
              <a:off x="2234" y="2185"/>
              <a:ext cx="0" cy="32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93" name="AutoShape 18"/>
            <p:cNvSpPr>
              <a:spLocks noChangeArrowheads="1"/>
            </p:cNvSpPr>
            <p:nvPr/>
          </p:nvSpPr>
          <p:spPr bwMode="auto">
            <a:xfrm>
              <a:off x="2169" y="886"/>
              <a:ext cx="933" cy="1017"/>
            </a:xfrm>
            <a:prstGeom prst="cube">
              <a:avLst>
                <a:gd name="adj" fmla="val 88106"/>
              </a:avLst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94" name="AutoShape 19"/>
            <p:cNvSpPr>
              <a:spLocks noChangeArrowheads="1"/>
            </p:cNvSpPr>
            <p:nvPr/>
          </p:nvSpPr>
          <p:spPr bwMode="auto">
            <a:xfrm>
              <a:off x="1131" y="890"/>
              <a:ext cx="933" cy="1017"/>
            </a:xfrm>
            <a:prstGeom prst="cube">
              <a:avLst>
                <a:gd name="adj" fmla="val 88106"/>
              </a:avLst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95" name="AutoShape 20"/>
            <p:cNvSpPr>
              <a:spLocks noChangeArrowheads="1"/>
            </p:cNvSpPr>
            <p:nvPr/>
          </p:nvSpPr>
          <p:spPr bwMode="auto">
            <a:xfrm>
              <a:off x="93" y="888"/>
              <a:ext cx="933" cy="1017"/>
            </a:xfrm>
            <a:prstGeom prst="cube">
              <a:avLst>
                <a:gd name="adj" fmla="val 88106"/>
              </a:avLst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96" name="AutoShape 22"/>
            <p:cNvSpPr>
              <a:spLocks noChangeArrowheads="1"/>
            </p:cNvSpPr>
            <p:nvPr/>
          </p:nvSpPr>
          <p:spPr bwMode="auto">
            <a:xfrm>
              <a:off x="87" y="773"/>
              <a:ext cx="3009" cy="925"/>
            </a:xfrm>
            <a:prstGeom prst="cube">
              <a:avLst>
                <a:gd name="adj" fmla="val 88106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97" name="Freeform 38"/>
            <p:cNvSpPr>
              <a:spLocks/>
            </p:cNvSpPr>
            <p:nvPr/>
          </p:nvSpPr>
          <p:spPr bwMode="auto">
            <a:xfrm>
              <a:off x="89" y="777"/>
              <a:ext cx="1398" cy="810"/>
            </a:xfrm>
            <a:custGeom>
              <a:avLst/>
              <a:gdLst>
                <a:gd name="T0" fmla="*/ 0 w 1398"/>
                <a:gd name="T1" fmla="*/ 810 h 810"/>
                <a:gd name="T2" fmla="*/ 588 w 1398"/>
                <a:gd name="T3" fmla="*/ 810 h 810"/>
                <a:gd name="T4" fmla="*/ 1398 w 1398"/>
                <a:gd name="T5" fmla="*/ 0 h 810"/>
                <a:gd name="T6" fmla="*/ 810 w 1398"/>
                <a:gd name="T7" fmla="*/ 0 h 810"/>
                <a:gd name="T8" fmla="*/ 0 w 1398"/>
                <a:gd name="T9" fmla="*/ 810 h 8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8"/>
                <a:gd name="T16" fmla="*/ 0 h 810"/>
                <a:gd name="T17" fmla="*/ 1398 w 1398"/>
                <a:gd name="T18" fmla="*/ 810 h 8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8" h="810">
                  <a:moveTo>
                    <a:pt x="0" y="810"/>
                  </a:moveTo>
                  <a:lnTo>
                    <a:pt x="588" y="810"/>
                  </a:lnTo>
                  <a:lnTo>
                    <a:pt x="1398" y="0"/>
                  </a:lnTo>
                  <a:lnTo>
                    <a:pt x="810" y="0"/>
                  </a:lnTo>
                  <a:lnTo>
                    <a:pt x="0" y="810"/>
                  </a:lnTo>
                  <a:close/>
                </a:path>
              </a:pathLst>
            </a:custGeom>
            <a:solidFill>
              <a:srgbClr val="99CCFF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98" name="Freeform 37"/>
            <p:cNvSpPr>
              <a:spLocks/>
            </p:cNvSpPr>
            <p:nvPr/>
          </p:nvSpPr>
          <p:spPr bwMode="auto">
            <a:xfrm>
              <a:off x="1691" y="777"/>
              <a:ext cx="1398" cy="810"/>
            </a:xfrm>
            <a:custGeom>
              <a:avLst/>
              <a:gdLst>
                <a:gd name="T0" fmla="*/ 0 w 1398"/>
                <a:gd name="T1" fmla="*/ 810 h 810"/>
                <a:gd name="T2" fmla="*/ 588 w 1398"/>
                <a:gd name="T3" fmla="*/ 810 h 810"/>
                <a:gd name="T4" fmla="*/ 1398 w 1398"/>
                <a:gd name="T5" fmla="*/ 0 h 810"/>
                <a:gd name="T6" fmla="*/ 810 w 1398"/>
                <a:gd name="T7" fmla="*/ 0 h 810"/>
                <a:gd name="T8" fmla="*/ 0 w 1398"/>
                <a:gd name="T9" fmla="*/ 810 h 8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8"/>
                <a:gd name="T16" fmla="*/ 0 h 810"/>
                <a:gd name="T17" fmla="*/ 1398 w 1398"/>
                <a:gd name="T18" fmla="*/ 810 h 8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8" h="810">
                  <a:moveTo>
                    <a:pt x="0" y="810"/>
                  </a:moveTo>
                  <a:lnTo>
                    <a:pt x="588" y="810"/>
                  </a:lnTo>
                  <a:lnTo>
                    <a:pt x="1398" y="0"/>
                  </a:lnTo>
                  <a:lnTo>
                    <a:pt x="810" y="0"/>
                  </a:lnTo>
                  <a:lnTo>
                    <a:pt x="0" y="810"/>
                  </a:lnTo>
                  <a:close/>
                </a:path>
              </a:pathLst>
            </a:custGeom>
            <a:solidFill>
              <a:srgbClr val="99CCFF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99" name="Freeform 40"/>
            <p:cNvSpPr>
              <a:spLocks/>
            </p:cNvSpPr>
            <p:nvPr/>
          </p:nvSpPr>
          <p:spPr bwMode="auto">
            <a:xfrm>
              <a:off x="677" y="773"/>
              <a:ext cx="1822" cy="810"/>
            </a:xfrm>
            <a:custGeom>
              <a:avLst/>
              <a:gdLst>
                <a:gd name="T0" fmla="*/ 0 w 1822"/>
                <a:gd name="T1" fmla="*/ 810 h 810"/>
                <a:gd name="T2" fmla="*/ 1018 w 1822"/>
                <a:gd name="T3" fmla="*/ 810 h 810"/>
                <a:gd name="T4" fmla="*/ 1822 w 1822"/>
                <a:gd name="T5" fmla="*/ 2 h 810"/>
                <a:gd name="T6" fmla="*/ 816 w 1822"/>
                <a:gd name="T7" fmla="*/ 0 h 810"/>
                <a:gd name="T8" fmla="*/ 0 w 1822"/>
                <a:gd name="T9" fmla="*/ 810 h 8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22"/>
                <a:gd name="T16" fmla="*/ 0 h 810"/>
                <a:gd name="T17" fmla="*/ 1822 w 1822"/>
                <a:gd name="T18" fmla="*/ 810 h 8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22" h="810">
                  <a:moveTo>
                    <a:pt x="0" y="810"/>
                  </a:moveTo>
                  <a:lnTo>
                    <a:pt x="1018" y="810"/>
                  </a:lnTo>
                  <a:lnTo>
                    <a:pt x="1822" y="2"/>
                  </a:lnTo>
                  <a:lnTo>
                    <a:pt x="816" y="0"/>
                  </a:lnTo>
                  <a:lnTo>
                    <a:pt x="0" y="810"/>
                  </a:lnTo>
                  <a:close/>
                </a:path>
              </a:pathLst>
            </a:custGeom>
            <a:solidFill>
              <a:srgbClr val="FF9933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300" name="Line 23"/>
            <p:cNvSpPr>
              <a:spLocks noChangeShapeType="1"/>
            </p:cNvSpPr>
            <p:nvPr/>
          </p:nvSpPr>
          <p:spPr bwMode="auto">
            <a:xfrm flipV="1">
              <a:off x="2171" y="770"/>
              <a:ext cx="813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301" name="Line 24"/>
            <p:cNvSpPr>
              <a:spLocks noChangeShapeType="1"/>
            </p:cNvSpPr>
            <p:nvPr/>
          </p:nvSpPr>
          <p:spPr bwMode="auto">
            <a:xfrm flipV="1">
              <a:off x="1238" y="773"/>
              <a:ext cx="813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302" name="Line 25"/>
            <p:cNvSpPr>
              <a:spLocks noChangeShapeType="1"/>
            </p:cNvSpPr>
            <p:nvPr/>
          </p:nvSpPr>
          <p:spPr bwMode="auto">
            <a:xfrm flipV="1">
              <a:off x="1130" y="776"/>
              <a:ext cx="813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303" name="Line 26"/>
            <p:cNvSpPr>
              <a:spLocks noChangeShapeType="1"/>
            </p:cNvSpPr>
            <p:nvPr/>
          </p:nvSpPr>
          <p:spPr bwMode="auto">
            <a:xfrm flipV="1">
              <a:off x="203" y="776"/>
              <a:ext cx="813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304" name="Line 35"/>
            <p:cNvSpPr>
              <a:spLocks noChangeShapeType="1"/>
            </p:cNvSpPr>
            <p:nvPr/>
          </p:nvSpPr>
          <p:spPr bwMode="auto">
            <a:xfrm flipV="1">
              <a:off x="681" y="764"/>
              <a:ext cx="813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305" name="Line 36"/>
            <p:cNvSpPr>
              <a:spLocks noChangeShapeType="1"/>
            </p:cNvSpPr>
            <p:nvPr/>
          </p:nvSpPr>
          <p:spPr bwMode="auto">
            <a:xfrm flipV="1">
              <a:off x="1693" y="777"/>
              <a:ext cx="813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306" name="Freeform 43"/>
            <p:cNvSpPr>
              <a:spLocks/>
            </p:cNvSpPr>
            <p:nvPr/>
          </p:nvSpPr>
          <p:spPr bwMode="auto">
            <a:xfrm>
              <a:off x="95" y="775"/>
              <a:ext cx="3000" cy="816"/>
            </a:xfrm>
            <a:custGeom>
              <a:avLst/>
              <a:gdLst>
                <a:gd name="T0" fmla="*/ 0 w 3000"/>
                <a:gd name="T1" fmla="*/ 876 h 810"/>
                <a:gd name="T2" fmla="*/ 2184 w 3000"/>
                <a:gd name="T3" fmla="*/ 876 h 810"/>
                <a:gd name="T4" fmla="*/ 3000 w 3000"/>
                <a:gd name="T5" fmla="*/ 0 h 810"/>
                <a:gd name="T6" fmla="*/ 804 w 3000"/>
                <a:gd name="T7" fmla="*/ 0 h 810"/>
                <a:gd name="T8" fmla="*/ 0 w 3000"/>
                <a:gd name="T9" fmla="*/ 876 h 8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0"/>
                <a:gd name="T16" fmla="*/ 0 h 810"/>
                <a:gd name="T17" fmla="*/ 3000 w 3000"/>
                <a:gd name="T18" fmla="*/ 810 h 8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0" h="810">
                  <a:moveTo>
                    <a:pt x="0" y="810"/>
                  </a:moveTo>
                  <a:lnTo>
                    <a:pt x="2184" y="810"/>
                  </a:lnTo>
                  <a:lnTo>
                    <a:pt x="3000" y="0"/>
                  </a:lnTo>
                  <a:lnTo>
                    <a:pt x="804" y="0"/>
                  </a:lnTo>
                  <a:lnTo>
                    <a:pt x="0" y="81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307" name="Line 44"/>
            <p:cNvSpPr>
              <a:spLocks noChangeShapeType="1"/>
            </p:cNvSpPr>
            <p:nvPr/>
          </p:nvSpPr>
          <p:spPr bwMode="auto">
            <a:xfrm>
              <a:off x="683" y="1591"/>
              <a:ext cx="0" cy="1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308" name="Line 45"/>
            <p:cNvSpPr>
              <a:spLocks noChangeShapeType="1"/>
            </p:cNvSpPr>
            <p:nvPr/>
          </p:nvSpPr>
          <p:spPr bwMode="auto">
            <a:xfrm>
              <a:off x="1697" y="1591"/>
              <a:ext cx="0" cy="1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3" name="Group 178"/>
          <p:cNvGrpSpPr>
            <a:grpSpLocks/>
          </p:cNvGrpSpPr>
          <p:nvPr/>
        </p:nvGrpSpPr>
        <p:grpSpPr bwMode="auto">
          <a:xfrm>
            <a:off x="0" y="3932238"/>
            <a:ext cx="4970463" cy="3206750"/>
            <a:chOff x="0" y="2477"/>
            <a:chExt cx="3131" cy="2020"/>
          </a:xfrm>
        </p:grpSpPr>
        <p:sp>
          <p:nvSpPr>
            <p:cNvPr id="9265" name="Text Box 82"/>
            <p:cNvSpPr txBox="1">
              <a:spLocks noChangeArrowheads="1"/>
            </p:cNvSpPr>
            <p:nvPr/>
          </p:nvSpPr>
          <p:spPr bwMode="auto">
            <a:xfrm>
              <a:off x="0" y="2477"/>
              <a:ext cx="1109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25425" indent="-225425" algn="l">
                <a:lnSpc>
                  <a:spcPct val="120000"/>
                </a:lnSpc>
              </a:pPr>
              <a:r>
                <a:rPr lang="tr-TR" dirty="0" smtClean="0">
                  <a:solidFill>
                    <a:srgbClr val="66FFFF"/>
                  </a:solidFill>
                  <a:latin typeface="Arial" charset="0"/>
                </a:rPr>
                <a:t>Anakirişler</a:t>
              </a:r>
              <a:endParaRPr lang="en-US" dirty="0">
                <a:solidFill>
                  <a:srgbClr val="66FFFF"/>
                </a:solidFill>
                <a:latin typeface="Arial" charset="0"/>
              </a:endParaRPr>
            </a:p>
          </p:txBody>
        </p:sp>
        <p:sp>
          <p:nvSpPr>
            <p:cNvPr id="9266" name="Line 118"/>
            <p:cNvSpPr>
              <a:spLocks noChangeShapeType="1"/>
            </p:cNvSpPr>
            <p:nvPr/>
          </p:nvSpPr>
          <p:spPr bwMode="auto">
            <a:xfrm flipV="1">
              <a:off x="1013" y="3401"/>
              <a:ext cx="0" cy="32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67" name="Line 119"/>
            <p:cNvSpPr>
              <a:spLocks noChangeShapeType="1"/>
            </p:cNvSpPr>
            <p:nvPr/>
          </p:nvSpPr>
          <p:spPr bwMode="auto">
            <a:xfrm flipV="1">
              <a:off x="3032" y="3397"/>
              <a:ext cx="0" cy="32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68" name="AutoShape 120"/>
            <p:cNvSpPr>
              <a:spLocks noChangeArrowheads="1"/>
            </p:cNvSpPr>
            <p:nvPr/>
          </p:nvSpPr>
          <p:spPr bwMode="auto">
            <a:xfrm>
              <a:off x="898" y="3079"/>
              <a:ext cx="2233" cy="292"/>
            </a:xfrm>
            <a:prstGeom prst="cube">
              <a:avLst>
                <a:gd name="adj" fmla="val 16782"/>
              </a:avLst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69" name="AutoShape 121"/>
            <p:cNvSpPr>
              <a:spLocks noChangeArrowheads="1"/>
            </p:cNvSpPr>
            <p:nvPr/>
          </p:nvSpPr>
          <p:spPr bwMode="auto">
            <a:xfrm>
              <a:off x="118" y="3858"/>
              <a:ext cx="2233" cy="292"/>
            </a:xfrm>
            <a:prstGeom prst="cube">
              <a:avLst>
                <a:gd name="adj" fmla="val 16782"/>
              </a:avLst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70" name="Line 122"/>
            <p:cNvSpPr>
              <a:spLocks noChangeShapeType="1"/>
            </p:cNvSpPr>
            <p:nvPr/>
          </p:nvSpPr>
          <p:spPr bwMode="auto">
            <a:xfrm flipV="1">
              <a:off x="200" y="4172"/>
              <a:ext cx="0" cy="32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71" name="Line 123"/>
            <p:cNvSpPr>
              <a:spLocks noChangeShapeType="1"/>
            </p:cNvSpPr>
            <p:nvPr/>
          </p:nvSpPr>
          <p:spPr bwMode="auto">
            <a:xfrm flipV="1">
              <a:off x="2255" y="4168"/>
              <a:ext cx="0" cy="32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72" name="AutoShape 124"/>
            <p:cNvSpPr>
              <a:spLocks noChangeArrowheads="1"/>
            </p:cNvSpPr>
            <p:nvPr/>
          </p:nvSpPr>
          <p:spPr bwMode="auto">
            <a:xfrm>
              <a:off x="2190" y="2869"/>
              <a:ext cx="933" cy="1017"/>
            </a:xfrm>
            <a:prstGeom prst="cube">
              <a:avLst>
                <a:gd name="adj" fmla="val 88106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73" name="AutoShape 125"/>
            <p:cNvSpPr>
              <a:spLocks noChangeArrowheads="1"/>
            </p:cNvSpPr>
            <p:nvPr/>
          </p:nvSpPr>
          <p:spPr bwMode="auto">
            <a:xfrm>
              <a:off x="1152" y="2873"/>
              <a:ext cx="933" cy="1017"/>
            </a:xfrm>
            <a:prstGeom prst="cube">
              <a:avLst>
                <a:gd name="adj" fmla="val 88106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74" name="AutoShape 126"/>
            <p:cNvSpPr>
              <a:spLocks noChangeArrowheads="1"/>
            </p:cNvSpPr>
            <p:nvPr/>
          </p:nvSpPr>
          <p:spPr bwMode="auto">
            <a:xfrm>
              <a:off x="114" y="2871"/>
              <a:ext cx="933" cy="1017"/>
            </a:xfrm>
            <a:prstGeom prst="cube">
              <a:avLst>
                <a:gd name="adj" fmla="val 88106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75" name="AutoShape 127"/>
            <p:cNvSpPr>
              <a:spLocks noChangeArrowheads="1"/>
            </p:cNvSpPr>
            <p:nvPr/>
          </p:nvSpPr>
          <p:spPr bwMode="auto">
            <a:xfrm>
              <a:off x="108" y="2756"/>
              <a:ext cx="3009" cy="925"/>
            </a:xfrm>
            <a:prstGeom prst="cube">
              <a:avLst>
                <a:gd name="adj" fmla="val 88106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76" name="Line 131"/>
            <p:cNvSpPr>
              <a:spLocks noChangeShapeType="1"/>
            </p:cNvSpPr>
            <p:nvPr/>
          </p:nvSpPr>
          <p:spPr bwMode="auto">
            <a:xfrm flipV="1">
              <a:off x="2192" y="2753"/>
              <a:ext cx="813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77" name="Line 132"/>
            <p:cNvSpPr>
              <a:spLocks noChangeShapeType="1"/>
            </p:cNvSpPr>
            <p:nvPr/>
          </p:nvSpPr>
          <p:spPr bwMode="auto">
            <a:xfrm flipV="1">
              <a:off x="1259" y="2756"/>
              <a:ext cx="813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78" name="Line 133"/>
            <p:cNvSpPr>
              <a:spLocks noChangeShapeType="1"/>
            </p:cNvSpPr>
            <p:nvPr/>
          </p:nvSpPr>
          <p:spPr bwMode="auto">
            <a:xfrm flipV="1">
              <a:off x="1151" y="2759"/>
              <a:ext cx="813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79" name="Line 134"/>
            <p:cNvSpPr>
              <a:spLocks noChangeShapeType="1"/>
            </p:cNvSpPr>
            <p:nvPr/>
          </p:nvSpPr>
          <p:spPr bwMode="auto">
            <a:xfrm flipV="1">
              <a:off x="224" y="2759"/>
              <a:ext cx="813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80" name="Line 135"/>
            <p:cNvSpPr>
              <a:spLocks noChangeShapeType="1"/>
            </p:cNvSpPr>
            <p:nvPr/>
          </p:nvSpPr>
          <p:spPr bwMode="auto">
            <a:xfrm flipV="1">
              <a:off x="702" y="2747"/>
              <a:ext cx="813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81" name="Line 136"/>
            <p:cNvSpPr>
              <a:spLocks noChangeShapeType="1"/>
            </p:cNvSpPr>
            <p:nvPr/>
          </p:nvSpPr>
          <p:spPr bwMode="auto">
            <a:xfrm flipV="1">
              <a:off x="1714" y="2760"/>
              <a:ext cx="813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82" name="Freeform 137"/>
            <p:cNvSpPr>
              <a:spLocks/>
            </p:cNvSpPr>
            <p:nvPr/>
          </p:nvSpPr>
          <p:spPr bwMode="auto">
            <a:xfrm>
              <a:off x="116" y="2758"/>
              <a:ext cx="3000" cy="816"/>
            </a:xfrm>
            <a:custGeom>
              <a:avLst/>
              <a:gdLst>
                <a:gd name="T0" fmla="*/ 0 w 3000"/>
                <a:gd name="T1" fmla="*/ 876 h 810"/>
                <a:gd name="T2" fmla="*/ 2184 w 3000"/>
                <a:gd name="T3" fmla="*/ 876 h 810"/>
                <a:gd name="T4" fmla="*/ 3000 w 3000"/>
                <a:gd name="T5" fmla="*/ 0 h 810"/>
                <a:gd name="T6" fmla="*/ 804 w 3000"/>
                <a:gd name="T7" fmla="*/ 0 h 810"/>
                <a:gd name="T8" fmla="*/ 0 w 3000"/>
                <a:gd name="T9" fmla="*/ 876 h 8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0"/>
                <a:gd name="T16" fmla="*/ 0 h 810"/>
                <a:gd name="T17" fmla="*/ 3000 w 3000"/>
                <a:gd name="T18" fmla="*/ 810 h 8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0" h="810">
                  <a:moveTo>
                    <a:pt x="0" y="810"/>
                  </a:moveTo>
                  <a:lnTo>
                    <a:pt x="2184" y="810"/>
                  </a:lnTo>
                  <a:lnTo>
                    <a:pt x="3000" y="0"/>
                  </a:lnTo>
                  <a:lnTo>
                    <a:pt x="804" y="0"/>
                  </a:lnTo>
                  <a:lnTo>
                    <a:pt x="0" y="81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83" name="Line 138"/>
            <p:cNvSpPr>
              <a:spLocks noChangeShapeType="1"/>
            </p:cNvSpPr>
            <p:nvPr/>
          </p:nvSpPr>
          <p:spPr bwMode="auto">
            <a:xfrm>
              <a:off x="704" y="3574"/>
              <a:ext cx="0" cy="1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84" name="Line 139"/>
            <p:cNvSpPr>
              <a:spLocks noChangeShapeType="1"/>
            </p:cNvSpPr>
            <p:nvPr/>
          </p:nvSpPr>
          <p:spPr bwMode="auto">
            <a:xfrm>
              <a:off x="1718" y="3574"/>
              <a:ext cx="0" cy="1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85" name="AutoShape 142"/>
            <p:cNvSpPr>
              <a:spLocks noChangeArrowheads="1"/>
            </p:cNvSpPr>
            <p:nvPr/>
          </p:nvSpPr>
          <p:spPr bwMode="auto">
            <a:xfrm>
              <a:off x="128" y="3136"/>
              <a:ext cx="2595" cy="435"/>
            </a:xfrm>
            <a:prstGeom prst="parallelogram">
              <a:avLst>
                <a:gd name="adj" fmla="val 98845"/>
              </a:avLst>
            </a:prstGeom>
            <a:solidFill>
              <a:srgbClr val="00FF00">
                <a:alpha val="50195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86" name="AutoShape 143"/>
            <p:cNvSpPr>
              <a:spLocks noChangeArrowheads="1"/>
            </p:cNvSpPr>
            <p:nvPr/>
          </p:nvSpPr>
          <p:spPr bwMode="auto">
            <a:xfrm>
              <a:off x="532" y="2764"/>
              <a:ext cx="2595" cy="368"/>
            </a:xfrm>
            <a:prstGeom prst="parallelogram">
              <a:avLst>
                <a:gd name="adj" fmla="val 107896"/>
              </a:avLst>
            </a:prstGeom>
            <a:solidFill>
              <a:srgbClr val="FF99CC">
                <a:alpha val="50195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4" name="Group 150"/>
          <p:cNvGrpSpPr>
            <a:grpSpLocks/>
          </p:cNvGrpSpPr>
          <p:nvPr/>
        </p:nvGrpSpPr>
        <p:grpSpPr bwMode="auto">
          <a:xfrm>
            <a:off x="4398963" y="3048000"/>
            <a:ext cx="1028700" cy="474663"/>
            <a:chOff x="2691" y="1920"/>
            <a:chExt cx="648" cy="299"/>
          </a:xfrm>
        </p:grpSpPr>
        <p:sp>
          <p:nvSpPr>
            <p:cNvPr id="9263" name="Line 115"/>
            <p:cNvSpPr>
              <a:spLocks noChangeShapeType="1"/>
            </p:cNvSpPr>
            <p:nvPr/>
          </p:nvSpPr>
          <p:spPr bwMode="auto">
            <a:xfrm>
              <a:off x="2696" y="1920"/>
              <a:ext cx="643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9264" name="Text Box 145"/>
            <p:cNvSpPr txBox="1">
              <a:spLocks noChangeArrowheads="1"/>
            </p:cNvSpPr>
            <p:nvPr/>
          </p:nvSpPr>
          <p:spPr bwMode="auto">
            <a:xfrm>
              <a:off x="2691" y="1931"/>
              <a:ext cx="617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FF00"/>
                  </a:solidFill>
                </a:rPr>
                <a:t>Model</a:t>
              </a:r>
            </a:p>
          </p:txBody>
        </p:sp>
      </p:grpSp>
      <p:grpSp>
        <p:nvGrpSpPr>
          <p:cNvPr id="5" name="Group 151"/>
          <p:cNvGrpSpPr>
            <a:grpSpLocks/>
          </p:cNvGrpSpPr>
          <p:nvPr/>
        </p:nvGrpSpPr>
        <p:grpSpPr bwMode="auto">
          <a:xfrm>
            <a:off x="4332288" y="6076950"/>
            <a:ext cx="1028700" cy="474663"/>
            <a:chOff x="2691" y="1920"/>
            <a:chExt cx="648" cy="299"/>
          </a:xfrm>
        </p:grpSpPr>
        <p:sp>
          <p:nvSpPr>
            <p:cNvPr id="9261" name="Line 152"/>
            <p:cNvSpPr>
              <a:spLocks noChangeShapeType="1"/>
            </p:cNvSpPr>
            <p:nvPr/>
          </p:nvSpPr>
          <p:spPr bwMode="auto">
            <a:xfrm>
              <a:off x="2696" y="1920"/>
              <a:ext cx="643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9262" name="Text Box 153"/>
            <p:cNvSpPr txBox="1">
              <a:spLocks noChangeArrowheads="1"/>
            </p:cNvSpPr>
            <p:nvPr/>
          </p:nvSpPr>
          <p:spPr bwMode="auto">
            <a:xfrm>
              <a:off x="2691" y="1931"/>
              <a:ext cx="617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FF00"/>
                  </a:solidFill>
                </a:rPr>
                <a:t>Model</a:t>
              </a:r>
            </a:p>
          </p:txBody>
        </p:sp>
      </p:grpSp>
      <p:grpSp>
        <p:nvGrpSpPr>
          <p:cNvPr id="6" name="Group 195"/>
          <p:cNvGrpSpPr>
            <a:grpSpLocks/>
          </p:cNvGrpSpPr>
          <p:nvPr/>
        </p:nvGrpSpPr>
        <p:grpSpPr bwMode="auto">
          <a:xfrm>
            <a:off x="5653088" y="2598738"/>
            <a:ext cx="3290887" cy="674687"/>
            <a:chOff x="3561" y="1637"/>
            <a:chExt cx="2073" cy="425"/>
          </a:xfrm>
        </p:grpSpPr>
        <p:sp>
          <p:nvSpPr>
            <p:cNvPr id="9256" name="Rectangle 85"/>
            <p:cNvSpPr>
              <a:spLocks noChangeArrowheads="1"/>
            </p:cNvSpPr>
            <p:nvPr/>
          </p:nvSpPr>
          <p:spPr bwMode="auto">
            <a:xfrm>
              <a:off x="3710" y="1637"/>
              <a:ext cx="1779" cy="177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57" name="AutoShape 88"/>
            <p:cNvSpPr>
              <a:spLocks noChangeArrowheads="1"/>
            </p:cNvSpPr>
            <p:nvPr/>
          </p:nvSpPr>
          <p:spPr bwMode="auto">
            <a:xfrm>
              <a:off x="3641" y="1812"/>
              <a:ext cx="142" cy="14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58" name="Oval 89"/>
            <p:cNvSpPr>
              <a:spLocks noChangeArrowheads="1"/>
            </p:cNvSpPr>
            <p:nvPr/>
          </p:nvSpPr>
          <p:spPr bwMode="auto">
            <a:xfrm>
              <a:off x="5429" y="1811"/>
              <a:ext cx="117" cy="1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59" name="Rectangle 90"/>
            <p:cNvSpPr>
              <a:spLocks noChangeArrowheads="1"/>
            </p:cNvSpPr>
            <p:nvPr/>
          </p:nvSpPr>
          <p:spPr bwMode="auto">
            <a:xfrm>
              <a:off x="3561" y="1954"/>
              <a:ext cx="300" cy="108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60" name="Rectangle 91"/>
            <p:cNvSpPr>
              <a:spLocks noChangeArrowheads="1"/>
            </p:cNvSpPr>
            <p:nvPr/>
          </p:nvSpPr>
          <p:spPr bwMode="auto">
            <a:xfrm>
              <a:off x="5334" y="1918"/>
              <a:ext cx="300" cy="108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7" name="Group 196"/>
          <p:cNvGrpSpPr>
            <a:grpSpLocks/>
          </p:cNvGrpSpPr>
          <p:nvPr/>
        </p:nvGrpSpPr>
        <p:grpSpPr bwMode="auto">
          <a:xfrm>
            <a:off x="5881688" y="2319338"/>
            <a:ext cx="2830512" cy="1562100"/>
            <a:chOff x="3705" y="1461"/>
            <a:chExt cx="1783" cy="984"/>
          </a:xfrm>
        </p:grpSpPr>
        <p:sp>
          <p:nvSpPr>
            <p:cNvPr id="9244" name="Line 159"/>
            <p:cNvSpPr>
              <a:spLocks noChangeShapeType="1"/>
            </p:cNvSpPr>
            <p:nvPr/>
          </p:nvSpPr>
          <p:spPr bwMode="auto">
            <a:xfrm>
              <a:off x="3711" y="1461"/>
              <a:ext cx="0" cy="16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45" name="Line 160"/>
            <p:cNvSpPr>
              <a:spLocks noChangeShapeType="1"/>
            </p:cNvSpPr>
            <p:nvPr/>
          </p:nvSpPr>
          <p:spPr bwMode="auto">
            <a:xfrm>
              <a:off x="3933" y="1464"/>
              <a:ext cx="0" cy="16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46" name="Line 163"/>
            <p:cNvSpPr>
              <a:spLocks noChangeShapeType="1"/>
            </p:cNvSpPr>
            <p:nvPr/>
          </p:nvSpPr>
          <p:spPr bwMode="auto">
            <a:xfrm>
              <a:off x="4152" y="1464"/>
              <a:ext cx="0" cy="16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47" name="Line 164"/>
            <p:cNvSpPr>
              <a:spLocks noChangeShapeType="1"/>
            </p:cNvSpPr>
            <p:nvPr/>
          </p:nvSpPr>
          <p:spPr bwMode="auto">
            <a:xfrm>
              <a:off x="4374" y="1467"/>
              <a:ext cx="0" cy="16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48" name="Line 165"/>
            <p:cNvSpPr>
              <a:spLocks noChangeShapeType="1"/>
            </p:cNvSpPr>
            <p:nvPr/>
          </p:nvSpPr>
          <p:spPr bwMode="auto">
            <a:xfrm>
              <a:off x="4596" y="1464"/>
              <a:ext cx="0" cy="16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49" name="Line 166"/>
            <p:cNvSpPr>
              <a:spLocks noChangeShapeType="1"/>
            </p:cNvSpPr>
            <p:nvPr/>
          </p:nvSpPr>
          <p:spPr bwMode="auto">
            <a:xfrm>
              <a:off x="4818" y="1467"/>
              <a:ext cx="0" cy="16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50" name="Line 167"/>
            <p:cNvSpPr>
              <a:spLocks noChangeShapeType="1"/>
            </p:cNvSpPr>
            <p:nvPr/>
          </p:nvSpPr>
          <p:spPr bwMode="auto">
            <a:xfrm>
              <a:off x="5037" y="1467"/>
              <a:ext cx="0" cy="16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51" name="Line 168"/>
            <p:cNvSpPr>
              <a:spLocks noChangeShapeType="1"/>
            </p:cNvSpPr>
            <p:nvPr/>
          </p:nvSpPr>
          <p:spPr bwMode="auto">
            <a:xfrm>
              <a:off x="5259" y="1470"/>
              <a:ext cx="0" cy="16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52" name="Line 170"/>
            <p:cNvSpPr>
              <a:spLocks noChangeShapeType="1"/>
            </p:cNvSpPr>
            <p:nvPr/>
          </p:nvSpPr>
          <p:spPr bwMode="auto">
            <a:xfrm>
              <a:off x="5481" y="1470"/>
              <a:ext cx="0" cy="16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stealth" w="med" len="lg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53" name="Line 171"/>
            <p:cNvSpPr>
              <a:spLocks noChangeShapeType="1"/>
            </p:cNvSpPr>
            <p:nvPr/>
          </p:nvSpPr>
          <p:spPr bwMode="auto">
            <a:xfrm>
              <a:off x="3708" y="1461"/>
              <a:ext cx="1770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54" name="Line 181"/>
            <p:cNvSpPr>
              <a:spLocks noChangeShapeType="1"/>
            </p:cNvSpPr>
            <p:nvPr/>
          </p:nvSpPr>
          <p:spPr bwMode="auto">
            <a:xfrm flipV="1">
              <a:off x="3705" y="2053"/>
              <a:ext cx="9" cy="3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55" name="Line 184"/>
            <p:cNvSpPr>
              <a:spLocks noChangeShapeType="1"/>
            </p:cNvSpPr>
            <p:nvPr/>
          </p:nvSpPr>
          <p:spPr bwMode="auto">
            <a:xfrm flipV="1">
              <a:off x="5479" y="2007"/>
              <a:ext cx="9" cy="3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8" name="Group 197"/>
          <p:cNvGrpSpPr>
            <a:grpSpLocks/>
          </p:cNvGrpSpPr>
          <p:nvPr/>
        </p:nvGrpSpPr>
        <p:grpSpPr bwMode="auto">
          <a:xfrm>
            <a:off x="5487988" y="5838825"/>
            <a:ext cx="3548062" cy="649288"/>
            <a:chOff x="3457" y="3678"/>
            <a:chExt cx="2235" cy="409"/>
          </a:xfrm>
        </p:grpSpPr>
        <p:sp>
          <p:nvSpPr>
            <p:cNvPr id="9239" name="Rectangle 154"/>
            <p:cNvSpPr>
              <a:spLocks noChangeArrowheads="1"/>
            </p:cNvSpPr>
            <p:nvPr/>
          </p:nvSpPr>
          <p:spPr bwMode="auto">
            <a:xfrm>
              <a:off x="3606" y="3678"/>
              <a:ext cx="1962" cy="177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40" name="AutoShape 155"/>
            <p:cNvSpPr>
              <a:spLocks noChangeArrowheads="1"/>
            </p:cNvSpPr>
            <p:nvPr/>
          </p:nvSpPr>
          <p:spPr bwMode="auto">
            <a:xfrm>
              <a:off x="3537" y="3837"/>
              <a:ext cx="142" cy="14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41" name="Oval 156"/>
            <p:cNvSpPr>
              <a:spLocks noChangeArrowheads="1"/>
            </p:cNvSpPr>
            <p:nvPr/>
          </p:nvSpPr>
          <p:spPr bwMode="auto">
            <a:xfrm>
              <a:off x="5499" y="3836"/>
              <a:ext cx="117" cy="1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42" name="Rectangle 157"/>
            <p:cNvSpPr>
              <a:spLocks noChangeArrowheads="1"/>
            </p:cNvSpPr>
            <p:nvPr/>
          </p:nvSpPr>
          <p:spPr bwMode="auto">
            <a:xfrm>
              <a:off x="3457" y="3979"/>
              <a:ext cx="300" cy="108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43" name="Rectangle 158"/>
            <p:cNvSpPr>
              <a:spLocks noChangeArrowheads="1"/>
            </p:cNvSpPr>
            <p:nvPr/>
          </p:nvSpPr>
          <p:spPr bwMode="auto">
            <a:xfrm>
              <a:off x="5392" y="3943"/>
              <a:ext cx="300" cy="108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9" name="Group 198"/>
          <p:cNvGrpSpPr>
            <a:grpSpLocks/>
          </p:cNvGrpSpPr>
          <p:nvPr/>
        </p:nvGrpSpPr>
        <p:grpSpPr bwMode="auto">
          <a:xfrm>
            <a:off x="5708650" y="5210175"/>
            <a:ext cx="3121025" cy="1901825"/>
            <a:chOff x="3596" y="3282"/>
            <a:chExt cx="1966" cy="1198"/>
          </a:xfrm>
        </p:grpSpPr>
        <p:sp>
          <p:nvSpPr>
            <p:cNvPr id="9234" name="Line 173"/>
            <p:cNvSpPr>
              <a:spLocks noChangeShapeType="1"/>
            </p:cNvSpPr>
            <p:nvPr/>
          </p:nvSpPr>
          <p:spPr bwMode="auto">
            <a:xfrm>
              <a:off x="3604" y="3286"/>
              <a:ext cx="9" cy="3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35" name="Line 182"/>
            <p:cNvSpPr>
              <a:spLocks noChangeShapeType="1"/>
            </p:cNvSpPr>
            <p:nvPr/>
          </p:nvSpPr>
          <p:spPr bwMode="auto">
            <a:xfrm>
              <a:off x="4577" y="3282"/>
              <a:ext cx="9" cy="3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36" name="Line 183"/>
            <p:cNvSpPr>
              <a:spLocks noChangeShapeType="1"/>
            </p:cNvSpPr>
            <p:nvPr/>
          </p:nvSpPr>
          <p:spPr bwMode="auto">
            <a:xfrm>
              <a:off x="5545" y="3298"/>
              <a:ext cx="9" cy="3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37" name="Line 187"/>
            <p:cNvSpPr>
              <a:spLocks noChangeShapeType="1"/>
            </p:cNvSpPr>
            <p:nvPr/>
          </p:nvSpPr>
          <p:spPr bwMode="auto">
            <a:xfrm flipV="1">
              <a:off x="3596" y="4088"/>
              <a:ext cx="9" cy="3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38" name="Line 188"/>
            <p:cNvSpPr>
              <a:spLocks noChangeShapeType="1"/>
            </p:cNvSpPr>
            <p:nvPr/>
          </p:nvSpPr>
          <p:spPr bwMode="auto">
            <a:xfrm flipV="1">
              <a:off x="5553" y="4044"/>
              <a:ext cx="9" cy="3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10" name="Group 194"/>
          <p:cNvGrpSpPr>
            <a:grpSpLocks/>
          </p:cNvGrpSpPr>
          <p:nvPr/>
        </p:nvGrpSpPr>
        <p:grpSpPr bwMode="auto">
          <a:xfrm>
            <a:off x="5446713" y="3140075"/>
            <a:ext cx="2246312" cy="2803525"/>
            <a:chOff x="3431" y="1978"/>
            <a:chExt cx="1415" cy="1766"/>
          </a:xfrm>
        </p:grpSpPr>
        <p:sp>
          <p:nvSpPr>
            <p:cNvPr id="9231" name="Oval 190"/>
            <p:cNvSpPr>
              <a:spLocks noChangeArrowheads="1"/>
            </p:cNvSpPr>
            <p:nvPr/>
          </p:nvSpPr>
          <p:spPr bwMode="auto">
            <a:xfrm>
              <a:off x="3431" y="1978"/>
              <a:ext cx="551" cy="593"/>
            </a:xfrm>
            <a:prstGeom prst="ellipse">
              <a:avLst/>
            </a:prstGeom>
            <a:noFill/>
            <a:ln w="25400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32" name="Oval 192"/>
            <p:cNvSpPr>
              <a:spLocks noChangeArrowheads="1"/>
            </p:cNvSpPr>
            <p:nvPr/>
          </p:nvSpPr>
          <p:spPr bwMode="auto">
            <a:xfrm>
              <a:off x="4295" y="3151"/>
              <a:ext cx="551" cy="593"/>
            </a:xfrm>
            <a:prstGeom prst="ellipse">
              <a:avLst/>
            </a:prstGeom>
            <a:noFill/>
            <a:ln w="25400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33" name="Freeform 193"/>
            <p:cNvSpPr>
              <a:spLocks/>
            </p:cNvSpPr>
            <p:nvPr/>
          </p:nvSpPr>
          <p:spPr bwMode="auto">
            <a:xfrm>
              <a:off x="3949" y="2376"/>
              <a:ext cx="576" cy="763"/>
            </a:xfrm>
            <a:custGeom>
              <a:avLst/>
              <a:gdLst>
                <a:gd name="T0" fmla="*/ 0 w 551"/>
                <a:gd name="T1" fmla="*/ 23 h 730"/>
                <a:gd name="T2" fmla="*/ 748 w 551"/>
                <a:gd name="T3" fmla="*/ 194 h 730"/>
                <a:gd name="T4" fmla="*/ 896 w 551"/>
                <a:gd name="T5" fmla="*/ 1186 h 730"/>
                <a:gd name="T6" fmla="*/ 0 60000 65536"/>
                <a:gd name="T7" fmla="*/ 0 60000 65536"/>
                <a:gd name="T8" fmla="*/ 0 60000 65536"/>
                <a:gd name="T9" fmla="*/ 0 w 551"/>
                <a:gd name="T10" fmla="*/ 0 h 730"/>
                <a:gd name="T11" fmla="*/ 551 w 551"/>
                <a:gd name="T12" fmla="*/ 730 h 7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1" h="730">
                  <a:moveTo>
                    <a:pt x="0" y="12"/>
                  </a:moveTo>
                  <a:cubicBezTo>
                    <a:pt x="183" y="6"/>
                    <a:pt x="367" y="0"/>
                    <a:pt x="459" y="120"/>
                  </a:cubicBezTo>
                  <a:cubicBezTo>
                    <a:pt x="551" y="240"/>
                    <a:pt x="550" y="485"/>
                    <a:pt x="550" y="730"/>
                  </a:cubicBezTo>
                </a:path>
              </a:pathLst>
            </a:cu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93" name="Slide Number Placeholder 9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EE6523-8A51-4D61-BEF1-F3FB72BFE7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1500</TotalTime>
  <Words>430</Words>
  <Application>Microsoft Office PowerPoint</Application>
  <PresentationFormat>Ekran Gösterisi (4:3)</PresentationFormat>
  <Paragraphs>118</Paragraphs>
  <Slides>13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Courier New</vt:lpstr>
      <vt:lpstr>Times New Roman</vt:lpstr>
      <vt:lpstr>Wingdings</vt:lpstr>
      <vt:lpstr>Default Design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Keith</dc:creator>
  <cp:lastModifiedBy>SC-PC</cp:lastModifiedBy>
  <cp:revision>96</cp:revision>
  <dcterms:created xsi:type="dcterms:W3CDTF">2004-06-07T01:07:38Z</dcterms:created>
  <dcterms:modified xsi:type="dcterms:W3CDTF">2015-11-20T18:45:39Z</dcterms:modified>
</cp:coreProperties>
</file>