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9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66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C371C6-3BC5-40EA-A9B5-0E6F477FC852}" type="datetimeFigureOut">
              <a:rPr lang="tr-TR" smtClean="0"/>
              <a:pPr/>
              <a:t>25.11.2015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3459F8F-F176-44EE-8EF7-5AD8032614E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oxlearn.nlm.nih.gov/Module1.htm" TargetMode="External"/><Relationship Id="rId2" Type="http://schemas.openxmlformats.org/officeDocument/2006/relationships/hyperlink" Target="http://toxlearn.nlm.nih.gov/Toxicology/tx010101/tx010101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INTRODUCTION TO TOXICOLOGY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156048"/>
          </a:xfrm>
        </p:spPr>
        <p:txBody>
          <a:bodyPr>
            <a:normAutofit lnSpcReduction="10000"/>
          </a:bodyPr>
          <a:lstStyle/>
          <a:p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Prof. Dr. Şahan SAYGI</a:t>
            </a:r>
          </a:p>
          <a:p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sz="1800" b="1" dirty="0" smtClean="0">
                <a:solidFill>
                  <a:schemeClr val="tx1"/>
                </a:solidFill>
              </a:rPr>
              <a:t>NEU </a:t>
            </a:r>
            <a:r>
              <a:rPr lang="tr-TR" sz="1800" b="1" dirty="0" err="1" smtClean="0">
                <a:solidFill>
                  <a:schemeClr val="tx1"/>
                </a:solidFill>
              </a:rPr>
              <a:t>Faculty</a:t>
            </a:r>
            <a:r>
              <a:rPr lang="tr-TR" sz="1800" b="1" dirty="0" smtClean="0">
                <a:solidFill>
                  <a:schemeClr val="tx1"/>
                </a:solidFill>
              </a:rPr>
              <a:t> </a:t>
            </a:r>
            <a:r>
              <a:rPr lang="tr-TR" sz="1800" b="1" dirty="0">
                <a:solidFill>
                  <a:schemeClr val="tx1"/>
                </a:solidFill>
              </a:rPr>
              <a:t>o</a:t>
            </a:r>
            <a:r>
              <a:rPr lang="tr-TR" sz="1800" b="1" dirty="0" smtClean="0">
                <a:solidFill>
                  <a:schemeClr val="tx1"/>
                </a:solidFill>
              </a:rPr>
              <a:t>f </a:t>
            </a:r>
            <a:r>
              <a:rPr lang="tr-TR" sz="1800" b="1" dirty="0" err="1" smtClean="0">
                <a:solidFill>
                  <a:schemeClr val="tx1"/>
                </a:solidFill>
              </a:rPr>
              <a:t>Pharmacy</a:t>
            </a:r>
            <a:endParaRPr lang="tr-TR" sz="1800" b="1" dirty="0" smtClean="0">
              <a:solidFill>
                <a:schemeClr val="tx1"/>
              </a:solidFill>
            </a:endParaRPr>
          </a:p>
          <a:p>
            <a:r>
              <a:rPr lang="tr-TR" sz="1800" b="1" dirty="0" err="1" smtClean="0">
                <a:solidFill>
                  <a:schemeClr val="tx1"/>
                </a:solidFill>
              </a:rPr>
              <a:t>Department</a:t>
            </a:r>
            <a:r>
              <a:rPr lang="tr-TR" sz="1800" b="1" dirty="0" smtClean="0">
                <a:solidFill>
                  <a:schemeClr val="tx1"/>
                </a:solidFill>
              </a:rPr>
              <a:t> of </a:t>
            </a:r>
            <a:r>
              <a:rPr lang="tr-TR" sz="1800" b="1" dirty="0" err="1" smtClean="0">
                <a:solidFill>
                  <a:schemeClr val="tx1"/>
                </a:solidFill>
              </a:rPr>
              <a:t>Toxicology</a:t>
            </a:r>
            <a:endParaRPr lang="tr-TR" sz="1800" b="1" dirty="0" smtClean="0">
              <a:solidFill>
                <a:schemeClr val="tx1"/>
              </a:solidFill>
            </a:endParaRPr>
          </a:p>
          <a:p>
            <a:r>
              <a:rPr lang="tr-TR" sz="1800" b="1" dirty="0" smtClean="0">
                <a:solidFill>
                  <a:schemeClr val="tx1"/>
                </a:solidFill>
              </a:rPr>
              <a:t>2015</a:t>
            </a:r>
            <a:endParaRPr lang="tr-TR" sz="1800" b="1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8103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19th </a:t>
            </a:r>
            <a:r>
              <a:rPr lang="tr-TR" dirty="0" err="1"/>
              <a:t>century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USA, </a:t>
            </a:r>
            <a:r>
              <a:rPr lang="tr-TR" dirty="0" err="1"/>
              <a:t>paint</a:t>
            </a:r>
            <a:r>
              <a:rPr lang="tr-TR" dirty="0"/>
              <a:t> </a:t>
            </a:r>
            <a:r>
              <a:rPr lang="tr-TR" dirty="0" err="1"/>
              <a:t>manufacturers</a:t>
            </a:r>
            <a:r>
              <a:rPr lang="tr-TR" dirty="0"/>
              <a:t> </a:t>
            </a:r>
            <a:r>
              <a:rPr lang="tr-TR" dirty="0" err="1"/>
              <a:t>began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b="1" dirty="0" err="1"/>
              <a:t>lead</a:t>
            </a:r>
            <a:r>
              <a:rPr lang="tr-TR" b="1" dirty="0"/>
              <a:t> as a pigment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Though</a:t>
            </a:r>
            <a:r>
              <a:rPr lang="tr-TR" dirty="0" smtClean="0"/>
              <a:t> </a:t>
            </a:r>
            <a:r>
              <a:rPr lang="tr-TR" dirty="0" err="1"/>
              <a:t>banned</a:t>
            </a:r>
            <a:r>
              <a:rPr lang="tr-TR" dirty="0"/>
              <a:t> in </a:t>
            </a:r>
            <a:r>
              <a:rPr lang="tr-TR" dirty="0" err="1"/>
              <a:t>paint</a:t>
            </a:r>
            <a:r>
              <a:rPr lang="tr-TR" dirty="0"/>
              <a:t> </a:t>
            </a:r>
            <a:r>
              <a:rPr lang="tr-TR" dirty="0" err="1"/>
              <a:t>today</a:t>
            </a:r>
            <a:r>
              <a:rPr lang="tr-TR" dirty="0"/>
              <a:t>, </a:t>
            </a:r>
            <a:r>
              <a:rPr lang="tr-TR" dirty="0" err="1"/>
              <a:t>society</a:t>
            </a:r>
            <a:r>
              <a:rPr lang="tr-TR" dirty="0"/>
              <a:t> </a:t>
            </a:r>
            <a:r>
              <a:rPr lang="tr-TR" dirty="0" err="1"/>
              <a:t>needs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ever </a:t>
            </a:r>
            <a:r>
              <a:rPr lang="tr-TR" dirty="0" err="1"/>
              <a:t>vigilant</a:t>
            </a:r>
            <a:r>
              <a:rPr lang="tr-TR" dirty="0"/>
              <a:t> in </a:t>
            </a:r>
            <a:r>
              <a:rPr lang="tr-TR" dirty="0" err="1"/>
              <a:t>protecting</a:t>
            </a:r>
            <a:r>
              <a:rPr lang="tr-TR" dirty="0"/>
              <a:t> </a:t>
            </a:r>
            <a:r>
              <a:rPr lang="tr-TR" dirty="0" err="1"/>
              <a:t>children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exposure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older</a:t>
            </a:r>
            <a:r>
              <a:rPr lang="tr-TR" dirty="0"/>
              <a:t> </a:t>
            </a:r>
            <a:r>
              <a:rPr lang="tr-TR" dirty="0" err="1"/>
              <a:t>paint</a:t>
            </a:r>
            <a:r>
              <a:rPr lang="tr-TR" dirty="0"/>
              <a:t> </a:t>
            </a:r>
            <a:r>
              <a:rPr lang="tr-TR" dirty="0" err="1"/>
              <a:t>chips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2588"/>
            <a:ext cx="4355976" cy="290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767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540768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/>
              <a:t>Lead</a:t>
            </a:r>
            <a:r>
              <a:rPr lang="tr-TR" b="1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gasoline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prevent</a:t>
            </a:r>
            <a:r>
              <a:rPr lang="tr-TR" dirty="0"/>
              <a:t> engine </a:t>
            </a:r>
            <a:r>
              <a:rPr lang="tr-TR" dirty="0" err="1"/>
              <a:t>knocking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Studies</a:t>
            </a:r>
            <a:r>
              <a:rPr lang="tr-TR" dirty="0" smtClean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demonstrated</a:t>
            </a:r>
            <a:r>
              <a:rPr lang="tr-TR" dirty="0"/>
              <a:t> a </a:t>
            </a:r>
            <a:r>
              <a:rPr lang="tr-TR" dirty="0" err="1"/>
              <a:t>correlation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minimal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exposure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cognitive</a:t>
            </a:r>
            <a:r>
              <a:rPr lang="tr-TR" dirty="0"/>
              <a:t>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37112"/>
            <a:ext cx="2890749" cy="203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543" y="3212976"/>
            <a:ext cx="4950031" cy="364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955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3469382"/>
          </a:xfrm>
        </p:spPr>
        <p:txBody>
          <a:bodyPr>
            <a:noAutofit/>
          </a:bodyPr>
          <a:lstStyle/>
          <a:p>
            <a:r>
              <a:rPr lang="tr-TR" sz="2000" dirty="0" err="1"/>
              <a:t>Workers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in </a:t>
            </a:r>
            <a:r>
              <a:rPr lang="tr-TR" sz="2000" dirty="0" err="1"/>
              <a:t>danger</a:t>
            </a:r>
            <a:r>
              <a:rPr lang="tr-TR" sz="2000" dirty="0"/>
              <a:t> of </a:t>
            </a:r>
            <a:r>
              <a:rPr lang="tr-TR" sz="2000" dirty="0" err="1"/>
              <a:t>being</a:t>
            </a:r>
            <a:r>
              <a:rPr lang="tr-TR" sz="2000" dirty="0"/>
              <a:t> </a:t>
            </a:r>
            <a:r>
              <a:rPr lang="tr-TR" sz="2000" dirty="0" err="1"/>
              <a:t>unknowingly</a:t>
            </a:r>
            <a:r>
              <a:rPr lang="tr-TR" sz="2000" dirty="0"/>
              <a:t> </a:t>
            </a:r>
            <a:r>
              <a:rPr lang="tr-TR" sz="2000" dirty="0" err="1"/>
              <a:t>poisoned</a:t>
            </a:r>
            <a:r>
              <a:rPr lang="tr-TR" sz="2000" dirty="0"/>
              <a:t> at </a:t>
            </a:r>
            <a:r>
              <a:rPr lang="tr-TR" sz="2000" dirty="0" err="1"/>
              <a:t>rates</a:t>
            </a:r>
            <a:r>
              <a:rPr lang="tr-TR" sz="2000" dirty="0"/>
              <a:t> </a:t>
            </a:r>
            <a:r>
              <a:rPr lang="tr-TR" sz="2000" dirty="0" err="1"/>
              <a:t>higher</a:t>
            </a:r>
            <a:r>
              <a:rPr lang="tr-TR" sz="2000" dirty="0"/>
              <a:t> </a:t>
            </a:r>
            <a:r>
              <a:rPr lang="tr-TR" sz="2000" dirty="0" err="1"/>
              <a:t>than</a:t>
            </a:r>
            <a:r>
              <a:rPr lang="tr-TR" sz="2000" dirty="0"/>
              <a:t> general </a:t>
            </a:r>
            <a:r>
              <a:rPr lang="tr-TR" sz="2000" dirty="0" err="1"/>
              <a:t>population</a:t>
            </a:r>
            <a:r>
              <a:rPr lang="tr-TR" sz="2000" dirty="0"/>
              <a:t>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err="1" smtClean="0"/>
              <a:t>Asbestos,as</a:t>
            </a:r>
            <a:r>
              <a:rPr lang="tr-TR" sz="2000" dirty="0" smtClean="0"/>
              <a:t> </a:t>
            </a:r>
            <a:r>
              <a:rPr lang="tr-TR" sz="2000" dirty="0"/>
              <a:t>an </a:t>
            </a:r>
            <a:r>
              <a:rPr lang="tr-TR" sz="2000" dirty="0" err="1"/>
              <a:t>example</a:t>
            </a:r>
            <a:r>
              <a:rPr lang="tr-TR" sz="2000" dirty="0"/>
              <a:t>, </a:t>
            </a:r>
            <a:r>
              <a:rPr lang="tr-TR" sz="2000" dirty="0" err="1"/>
              <a:t>was</a:t>
            </a:r>
            <a:r>
              <a:rPr lang="tr-TR" sz="2000" dirty="0"/>
              <a:t> </a:t>
            </a:r>
            <a:r>
              <a:rPr lang="tr-TR" sz="2000" dirty="0" err="1"/>
              <a:t>widely</a:t>
            </a:r>
            <a:r>
              <a:rPr lang="tr-TR" sz="2000" dirty="0"/>
              <a:t> </a:t>
            </a:r>
            <a:r>
              <a:rPr lang="tr-TR" sz="2000" dirty="0" err="1"/>
              <a:t>knownn</a:t>
            </a:r>
            <a:r>
              <a:rPr lang="tr-TR" sz="2000" dirty="0"/>
              <a:t> in </a:t>
            </a:r>
            <a:r>
              <a:rPr lang="tr-TR" sz="2000" dirty="0" err="1"/>
              <a:t>antiquity</a:t>
            </a:r>
            <a:r>
              <a:rPr lang="tr-TR" sz="2000" dirty="0"/>
              <a:t>, but </a:t>
            </a:r>
            <a:r>
              <a:rPr lang="tr-TR" sz="2000" dirty="0" err="1"/>
              <a:t>also</a:t>
            </a:r>
            <a:r>
              <a:rPr lang="tr-TR" sz="2000" dirty="0"/>
              <a:t> </a:t>
            </a:r>
            <a:r>
              <a:rPr lang="tr-TR" sz="2000" dirty="0" err="1"/>
              <a:t>increased</a:t>
            </a:r>
            <a:r>
              <a:rPr lang="tr-TR" sz="2000" dirty="0"/>
              <a:t> as a </a:t>
            </a:r>
            <a:r>
              <a:rPr lang="tr-TR" sz="2000" dirty="0" err="1"/>
              <a:t>result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industrial</a:t>
            </a:r>
            <a:r>
              <a:rPr lang="tr-TR" sz="2000" dirty="0"/>
              <a:t> </a:t>
            </a:r>
            <a:r>
              <a:rPr lang="tr-TR" sz="2000" dirty="0" err="1"/>
              <a:t>revolution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dirty="0" err="1" smtClean="0"/>
              <a:t>Used</a:t>
            </a:r>
            <a:r>
              <a:rPr lang="tr-TR" sz="2000" dirty="0" smtClean="0"/>
              <a:t> </a:t>
            </a:r>
            <a:r>
              <a:rPr lang="tr-TR" sz="2000" dirty="0"/>
              <a:t>in </a:t>
            </a:r>
            <a:r>
              <a:rPr lang="tr-TR" sz="2000" dirty="0" err="1"/>
              <a:t>textiles</a:t>
            </a:r>
            <a:r>
              <a:rPr lang="tr-TR" sz="2000" dirty="0"/>
              <a:t>, </a:t>
            </a:r>
            <a:r>
              <a:rPr lang="tr-TR" sz="2000" dirty="0" err="1"/>
              <a:t>building</a:t>
            </a:r>
            <a:r>
              <a:rPr lang="tr-TR" sz="2000" dirty="0"/>
              <a:t> </a:t>
            </a:r>
            <a:r>
              <a:rPr lang="tr-TR" sz="2000" dirty="0" err="1"/>
              <a:t>materials</a:t>
            </a:r>
            <a:r>
              <a:rPr lang="tr-TR" sz="2000" dirty="0"/>
              <a:t>, </a:t>
            </a:r>
            <a:r>
              <a:rPr lang="tr-TR" sz="2000" dirty="0" err="1"/>
              <a:t>insulation</a:t>
            </a:r>
            <a:r>
              <a:rPr lang="tr-TR" sz="2000" dirty="0"/>
              <a:t>,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brake</a:t>
            </a:r>
            <a:r>
              <a:rPr lang="tr-TR" sz="2000" dirty="0"/>
              <a:t> </a:t>
            </a:r>
            <a:r>
              <a:rPr lang="tr-TR" sz="2000" dirty="0" err="1"/>
              <a:t>lining</a:t>
            </a:r>
            <a:r>
              <a:rPr lang="tr-TR" sz="2000" dirty="0"/>
              <a:t>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err="1" smtClean="0"/>
              <a:t>Causing</a:t>
            </a:r>
            <a:r>
              <a:rPr lang="tr-TR" sz="2000" dirty="0" smtClean="0"/>
              <a:t> </a:t>
            </a:r>
            <a:r>
              <a:rPr lang="tr-TR" sz="2000" dirty="0"/>
              <a:t>severe </a:t>
            </a:r>
            <a:r>
              <a:rPr lang="tr-TR" sz="2000" dirty="0" err="1"/>
              <a:t>lung</a:t>
            </a:r>
            <a:r>
              <a:rPr lang="tr-TR" sz="2000" dirty="0"/>
              <a:t> </a:t>
            </a:r>
            <a:r>
              <a:rPr lang="tr-TR" sz="2000" dirty="0" err="1"/>
              <a:t>damage</a:t>
            </a:r>
            <a:r>
              <a:rPr lang="tr-TR" sz="2000" dirty="0"/>
              <a:t>, </a:t>
            </a:r>
            <a:r>
              <a:rPr lang="tr-TR" sz="2000" dirty="0" err="1" smtClean="0"/>
              <a:t>asbestosis</a:t>
            </a:r>
            <a:r>
              <a:rPr lang="tr-TR" sz="2000" dirty="0" smtClean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mesothelioma</a:t>
            </a:r>
            <a:r>
              <a:rPr lang="tr-TR" sz="2000" dirty="0"/>
              <a:t>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err="1" smtClean="0"/>
              <a:t>Asbestos</a:t>
            </a:r>
            <a:r>
              <a:rPr lang="tr-TR" sz="2000" dirty="0" smtClean="0"/>
              <a:t> </a:t>
            </a:r>
            <a:r>
              <a:rPr lang="tr-TR" sz="2000" dirty="0"/>
              <a:t>is </a:t>
            </a:r>
            <a:r>
              <a:rPr lang="tr-TR" sz="2000" dirty="0" err="1"/>
              <a:t>now</a:t>
            </a:r>
            <a:r>
              <a:rPr lang="tr-TR" sz="2000" dirty="0"/>
              <a:t> </a:t>
            </a:r>
            <a:r>
              <a:rPr lang="tr-TR" sz="2000" dirty="0" err="1"/>
              <a:t>strictly</a:t>
            </a:r>
            <a:r>
              <a:rPr lang="tr-TR" sz="2000" dirty="0"/>
              <a:t> </a:t>
            </a:r>
            <a:r>
              <a:rPr lang="tr-TR" sz="2000" dirty="0" err="1"/>
              <a:t>regulated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157" y="4149080"/>
            <a:ext cx="4597357" cy="272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004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2764904"/>
          </a:xfrm>
        </p:spPr>
        <p:txBody>
          <a:bodyPr>
            <a:normAutofit lnSpcReduction="10000"/>
          </a:bodyPr>
          <a:lstStyle/>
          <a:p>
            <a:r>
              <a:rPr lang="tr-TR" sz="2000" dirty="0" err="1"/>
              <a:t>Chemical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biological</a:t>
            </a:r>
            <a:r>
              <a:rPr lang="tr-TR" sz="2000" dirty="0"/>
              <a:t> </a:t>
            </a:r>
            <a:r>
              <a:rPr lang="tr-TR" sz="2000" dirty="0" err="1"/>
              <a:t>warfare</a:t>
            </a:r>
            <a:r>
              <a:rPr lang="tr-TR" sz="2000" dirty="0"/>
              <a:t> </a:t>
            </a:r>
            <a:r>
              <a:rPr lang="tr-TR" sz="2000" dirty="0" err="1"/>
              <a:t>date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 smtClean="0"/>
              <a:t>antiquity</a:t>
            </a:r>
            <a:r>
              <a:rPr lang="tr-TR" sz="2000" dirty="0"/>
              <a:t>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err="1" smtClean="0"/>
              <a:t>In</a:t>
            </a:r>
            <a:r>
              <a:rPr lang="tr-TR" sz="2000" dirty="0" smtClean="0"/>
              <a:t> </a:t>
            </a:r>
            <a:r>
              <a:rPr lang="tr-TR" sz="2000" dirty="0"/>
              <a:t>World </a:t>
            </a:r>
            <a:r>
              <a:rPr lang="tr-TR" sz="2000" dirty="0" err="1"/>
              <a:t>War</a:t>
            </a:r>
            <a:r>
              <a:rPr lang="tr-TR" sz="2000" dirty="0"/>
              <a:t> I,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Germans</a:t>
            </a:r>
            <a:r>
              <a:rPr lang="tr-TR" sz="2000" dirty="0"/>
              <a:t> </a:t>
            </a:r>
            <a:r>
              <a:rPr lang="tr-TR" sz="2000" dirty="0" err="1" smtClean="0"/>
              <a:t>used</a:t>
            </a:r>
            <a:r>
              <a:rPr lang="tr-TR" sz="2000" dirty="0" smtClean="0"/>
              <a:t> </a:t>
            </a:r>
            <a:r>
              <a:rPr lang="tr-TR" sz="2000" dirty="0" err="1" smtClean="0"/>
              <a:t>poison</a:t>
            </a:r>
            <a:r>
              <a:rPr lang="tr-TR" sz="2000" dirty="0" smtClean="0"/>
              <a:t> </a:t>
            </a:r>
            <a:r>
              <a:rPr lang="tr-TR" sz="2000" dirty="0" err="1"/>
              <a:t>gas</a:t>
            </a:r>
            <a:r>
              <a:rPr lang="tr-TR" sz="2000" dirty="0"/>
              <a:t> in a </a:t>
            </a:r>
            <a:r>
              <a:rPr lang="tr-TR" sz="2000" dirty="0" err="1"/>
              <a:t>systemized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large</a:t>
            </a:r>
            <a:r>
              <a:rPr lang="tr-TR" sz="2000" dirty="0"/>
              <a:t> </a:t>
            </a:r>
            <a:r>
              <a:rPr lang="tr-TR" sz="2000" dirty="0" err="1"/>
              <a:t>scale</a:t>
            </a:r>
            <a:r>
              <a:rPr lang="tr-TR" sz="2000" dirty="0"/>
              <a:t> </a:t>
            </a:r>
            <a:r>
              <a:rPr lang="tr-TR" sz="2000" dirty="0" err="1"/>
              <a:t>fashion</a:t>
            </a:r>
            <a:r>
              <a:rPr lang="tr-TR" sz="2000" dirty="0"/>
              <a:t>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err="1" smtClean="0"/>
              <a:t>In</a:t>
            </a:r>
            <a:r>
              <a:rPr lang="tr-TR" sz="2000" dirty="0" smtClean="0"/>
              <a:t> </a:t>
            </a:r>
            <a:r>
              <a:rPr lang="tr-TR" sz="2000" dirty="0"/>
              <a:t>1988, </a:t>
            </a:r>
            <a:r>
              <a:rPr lang="tr-TR" sz="2000" dirty="0" err="1"/>
              <a:t>Iraqi</a:t>
            </a:r>
            <a:r>
              <a:rPr lang="tr-TR" sz="2000" dirty="0"/>
              <a:t> </a:t>
            </a:r>
            <a:r>
              <a:rPr lang="tr-TR" sz="2000" dirty="0" err="1"/>
              <a:t>Government</a:t>
            </a:r>
            <a:r>
              <a:rPr lang="tr-TR" sz="2000" dirty="0"/>
              <a:t> </a:t>
            </a:r>
            <a:r>
              <a:rPr lang="tr-TR" sz="2000" dirty="0" err="1"/>
              <a:t>troops</a:t>
            </a:r>
            <a:r>
              <a:rPr lang="tr-TR" sz="2000" dirty="0"/>
              <a:t> </a:t>
            </a:r>
            <a:r>
              <a:rPr lang="tr-TR" sz="2000" dirty="0" err="1"/>
              <a:t>attacked</a:t>
            </a:r>
            <a:r>
              <a:rPr lang="tr-TR" sz="2000" dirty="0"/>
              <a:t> </a:t>
            </a:r>
            <a:r>
              <a:rPr lang="tr-TR" sz="2000" dirty="0" err="1"/>
              <a:t>Kurdish</a:t>
            </a:r>
            <a:r>
              <a:rPr lang="tr-TR" sz="2000" dirty="0"/>
              <a:t> </a:t>
            </a:r>
            <a:r>
              <a:rPr lang="tr-TR" sz="2000" dirty="0" err="1"/>
              <a:t>town</a:t>
            </a:r>
            <a:r>
              <a:rPr lang="tr-TR" sz="2000" dirty="0"/>
              <a:t> of </a:t>
            </a:r>
            <a:r>
              <a:rPr lang="tr-TR" sz="2000" b="1" dirty="0" err="1"/>
              <a:t>Halabja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b="1" dirty="0" err="1"/>
              <a:t>chemical</a:t>
            </a:r>
            <a:r>
              <a:rPr lang="tr-TR" sz="2000" b="1" dirty="0"/>
              <a:t> </a:t>
            </a:r>
            <a:r>
              <a:rPr lang="tr-TR" sz="2000" b="1" dirty="0" err="1"/>
              <a:t>bombs</a:t>
            </a:r>
            <a:r>
              <a:rPr lang="tr-TR" sz="2000" b="1" dirty="0"/>
              <a:t> </a:t>
            </a:r>
            <a:r>
              <a:rPr lang="tr-TR" sz="2000" dirty="0" err="1"/>
              <a:t>involving</a:t>
            </a:r>
            <a:r>
              <a:rPr lang="tr-TR" sz="2000" dirty="0"/>
              <a:t> </a:t>
            </a:r>
            <a:r>
              <a:rPr lang="tr-TR" sz="2000" dirty="0" err="1"/>
              <a:t>multiple</a:t>
            </a:r>
            <a:r>
              <a:rPr lang="tr-TR" sz="2000" dirty="0"/>
              <a:t> </a:t>
            </a:r>
            <a:r>
              <a:rPr lang="tr-TR" sz="2000" dirty="0" err="1"/>
              <a:t>chemical</a:t>
            </a:r>
            <a:r>
              <a:rPr lang="tr-TR" sz="2000" dirty="0"/>
              <a:t> </a:t>
            </a:r>
            <a:r>
              <a:rPr lang="tr-TR" sz="2000" dirty="0" err="1"/>
              <a:t>agents</a:t>
            </a:r>
            <a:r>
              <a:rPr lang="tr-TR" sz="2000" dirty="0"/>
              <a:t> </a:t>
            </a:r>
            <a:r>
              <a:rPr lang="tr-TR" sz="2000" dirty="0" err="1"/>
              <a:t>including</a:t>
            </a:r>
            <a:r>
              <a:rPr lang="tr-TR" sz="2000" dirty="0"/>
              <a:t> </a:t>
            </a:r>
            <a:r>
              <a:rPr lang="tr-TR" sz="2000" dirty="0" err="1"/>
              <a:t>mustard</a:t>
            </a:r>
            <a:r>
              <a:rPr lang="tr-TR" sz="2000" dirty="0"/>
              <a:t> </a:t>
            </a:r>
            <a:r>
              <a:rPr lang="tr-TR" sz="2000" dirty="0" err="1"/>
              <a:t>gas</a:t>
            </a:r>
            <a:r>
              <a:rPr lang="tr-TR" sz="2000" dirty="0"/>
              <a:t>, sarin, tabun </a:t>
            </a:r>
            <a:r>
              <a:rPr lang="tr-TR" sz="2000" dirty="0" err="1"/>
              <a:t>and</a:t>
            </a:r>
            <a:r>
              <a:rPr lang="tr-TR" sz="2000" dirty="0"/>
              <a:t> VX.</a:t>
            </a:r>
          </a:p>
          <a:p>
            <a:endParaRPr lang="tr-T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12158"/>
            <a:ext cx="5186499" cy="353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100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broad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 of </a:t>
            </a:r>
            <a:r>
              <a:rPr lang="tr-TR" dirty="0" err="1"/>
              <a:t>poisonings</a:t>
            </a:r>
            <a:r>
              <a:rPr lang="tr-TR" dirty="0"/>
              <a:t> </a:t>
            </a:r>
            <a:r>
              <a:rPr lang="tr-TR" dirty="0" err="1"/>
              <a:t>relates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toxicological</a:t>
            </a:r>
            <a:r>
              <a:rPr lang="tr-TR" dirty="0"/>
              <a:t> </a:t>
            </a:r>
            <a:r>
              <a:rPr lang="tr-TR" dirty="0" err="1"/>
              <a:t>disasters</a:t>
            </a:r>
            <a:r>
              <a:rPr lang="tr-TR" dirty="0"/>
              <a:t>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/>
              <a:t>be </a:t>
            </a:r>
            <a:r>
              <a:rPr lang="tr-TR" dirty="0" err="1"/>
              <a:t>natural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sülfür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toxic</a:t>
            </a:r>
            <a:r>
              <a:rPr lang="tr-TR" dirty="0"/>
              <a:t> </a:t>
            </a:r>
            <a:r>
              <a:rPr lang="tr-TR" dirty="0" err="1"/>
              <a:t>gases</a:t>
            </a:r>
            <a:r>
              <a:rPr lang="tr-TR" dirty="0"/>
              <a:t> </a:t>
            </a:r>
            <a:r>
              <a:rPr lang="tr-TR" dirty="0" err="1"/>
              <a:t>emitted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volcanoes</a:t>
            </a:r>
            <a:r>
              <a:rPr lang="tr-TR" dirty="0" smtClean="0"/>
              <a:t>),</a:t>
            </a:r>
          </a:p>
          <a:p>
            <a:endParaRPr lang="tr-TR" dirty="0"/>
          </a:p>
          <a:p>
            <a:r>
              <a:rPr lang="tr-TR" dirty="0" err="1" smtClean="0"/>
              <a:t>Others</a:t>
            </a:r>
            <a:r>
              <a:rPr lang="tr-TR" dirty="0" smtClean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industrial</a:t>
            </a:r>
            <a:r>
              <a:rPr lang="tr-TR" dirty="0"/>
              <a:t> </a:t>
            </a:r>
            <a:r>
              <a:rPr lang="tr-TR" dirty="0" err="1"/>
              <a:t>disasters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226" y="4005064"/>
            <a:ext cx="4287199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452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283691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/>
              <a:t>Love</a:t>
            </a:r>
            <a:r>
              <a:rPr lang="tr-TR" b="1" dirty="0"/>
              <a:t> Canal </a:t>
            </a:r>
            <a:r>
              <a:rPr lang="tr-TR" dirty="0"/>
              <a:t>is an </a:t>
            </a:r>
            <a:r>
              <a:rPr lang="tr-TR" dirty="0" err="1"/>
              <a:t>ironic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territory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Canal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Hooker</a:t>
            </a:r>
            <a:r>
              <a:rPr lang="tr-TR" dirty="0"/>
              <a:t> </a:t>
            </a:r>
            <a:r>
              <a:rPr lang="tr-TR" dirty="0" err="1"/>
              <a:t>Chemicals</a:t>
            </a:r>
            <a:r>
              <a:rPr lang="tr-TR" dirty="0"/>
              <a:t> as a </a:t>
            </a:r>
            <a:r>
              <a:rPr lang="tr-TR" dirty="0" err="1"/>
              <a:t>dumping</a:t>
            </a:r>
            <a:r>
              <a:rPr lang="tr-TR" dirty="0"/>
              <a:t> </a:t>
            </a:r>
            <a:r>
              <a:rPr lang="tr-TR" dirty="0" err="1"/>
              <a:t>ground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numerous</a:t>
            </a:r>
            <a:r>
              <a:rPr lang="tr-TR" dirty="0"/>
              <a:t> </a:t>
            </a:r>
            <a:r>
              <a:rPr lang="tr-TR" dirty="0" err="1"/>
              <a:t>hazardous</a:t>
            </a:r>
            <a:r>
              <a:rPr lang="tr-TR" dirty="0"/>
              <a:t> </a:t>
            </a:r>
            <a:r>
              <a:rPr lang="tr-TR" dirty="0" err="1"/>
              <a:t>substances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population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put at risk.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Hundreds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families</a:t>
            </a:r>
            <a:r>
              <a:rPr lang="tr-TR" dirty="0"/>
              <a:t> </a:t>
            </a:r>
            <a:r>
              <a:rPr lang="tr-TR" dirty="0" err="1"/>
              <a:t>living</a:t>
            </a:r>
            <a:r>
              <a:rPr lang="tr-TR" dirty="0"/>
              <a:t> in </a:t>
            </a:r>
            <a:r>
              <a:rPr lang="tr-TR" dirty="0" err="1"/>
              <a:t>homes</a:t>
            </a:r>
            <a:r>
              <a:rPr lang="tr-TR" dirty="0"/>
              <a:t> on top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dumpsite</a:t>
            </a:r>
            <a:r>
              <a:rPr lang="tr-TR" dirty="0"/>
              <a:t> </a:t>
            </a:r>
            <a:r>
              <a:rPr lang="tr-TR" dirty="0" err="1"/>
              <a:t>needed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evacuate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393" y="3068959"/>
            <a:ext cx="5472607" cy="373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036712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/>
              <a:t>In</a:t>
            </a:r>
            <a:r>
              <a:rPr lang="tr-TR" dirty="0"/>
              <a:t> 1984, in </a:t>
            </a:r>
            <a:r>
              <a:rPr lang="tr-TR" b="1" dirty="0" err="1"/>
              <a:t>Bhopal</a:t>
            </a:r>
            <a:r>
              <a:rPr lang="tr-TR" b="1" dirty="0"/>
              <a:t>, </a:t>
            </a:r>
            <a:r>
              <a:rPr lang="tr-TR" b="1" dirty="0" err="1"/>
              <a:t>India</a:t>
            </a:r>
            <a:r>
              <a:rPr lang="tr-TR" dirty="0"/>
              <a:t>, a </a:t>
            </a:r>
            <a:r>
              <a:rPr lang="tr-TR" dirty="0" err="1"/>
              <a:t>release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chemical</a:t>
            </a:r>
            <a:r>
              <a:rPr lang="tr-TR" dirty="0"/>
              <a:t> </a:t>
            </a:r>
            <a:r>
              <a:rPr lang="tr-TR" dirty="0" err="1"/>
              <a:t>methyl</a:t>
            </a:r>
            <a:r>
              <a:rPr lang="tr-TR" dirty="0"/>
              <a:t> </a:t>
            </a:r>
            <a:r>
              <a:rPr lang="tr-TR" dirty="0" err="1"/>
              <a:t>isocyanate</a:t>
            </a:r>
            <a:r>
              <a:rPr lang="tr-TR" dirty="0"/>
              <a:t> </a:t>
            </a:r>
            <a:r>
              <a:rPr lang="tr-TR" dirty="0" err="1"/>
              <a:t>resulted</a:t>
            </a:r>
            <a:r>
              <a:rPr lang="tr-TR" dirty="0"/>
              <a:t> in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thousands</a:t>
            </a:r>
            <a:r>
              <a:rPr lang="tr-TR" dirty="0"/>
              <a:t> of </a:t>
            </a:r>
            <a:r>
              <a:rPr lang="tr-TR" dirty="0" err="1"/>
              <a:t>deaths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injuries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1540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7575" y="3933056"/>
            <a:ext cx="3926425" cy="261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015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10872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A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recent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 of </a:t>
            </a:r>
            <a:r>
              <a:rPr lang="tr-TR" dirty="0" err="1"/>
              <a:t>political</a:t>
            </a:r>
            <a:r>
              <a:rPr lang="tr-TR" dirty="0"/>
              <a:t> </a:t>
            </a:r>
            <a:r>
              <a:rPr lang="tr-TR" dirty="0" err="1"/>
              <a:t>poisoning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remarkable</a:t>
            </a:r>
            <a:r>
              <a:rPr lang="tr-TR" dirty="0"/>
              <a:t> </a:t>
            </a:r>
            <a:r>
              <a:rPr lang="tr-TR" dirty="0" err="1"/>
              <a:t>survival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/>
              <a:t>Ukranian</a:t>
            </a:r>
            <a:r>
              <a:rPr lang="tr-TR" b="1" dirty="0"/>
              <a:t> </a:t>
            </a:r>
            <a:r>
              <a:rPr lang="tr-TR" b="1" dirty="0" err="1"/>
              <a:t>President</a:t>
            </a:r>
            <a:r>
              <a:rPr lang="tr-TR" b="1" dirty="0"/>
              <a:t> </a:t>
            </a:r>
            <a:r>
              <a:rPr lang="tr-TR" b="1" dirty="0" err="1"/>
              <a:t>Viktor</a:t>
            </a:r>
            <a:r>
              <a:rPr lang="tr-TR" b="1" dirty="0"/>
              <a:t> </a:t>
            </a:r>
            <a:r>
              <a:rPr lang="tr-TR" b="1" dirty="0" err="1"/>
              <a:t>Yushchenko</a:t>
            </a:r>
            <a:r>
              <a:rPr lang="tr-TR" dirty="0"/>
              <a:t>,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alleged</a:t>
            </a:r>
            <a:r>
              <a:rPr lang="tr-TR" dirty="0"/>
              <a:t> </a:t>
            </a:r>
            <a:r>
              <a:rPr lang="tr-TR" dirty="0" err="1"/>
              <a:t>poisoning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dioxin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, </a:t>
            </a:r>
            <a:r>
              <a:rPr lang="tr-TR" dirty="0" err="1"/>
              <a:t>possibly</a:t>
            </a:r>
            <a:r>
              <a:rPr lang="tr-TR" dirty="0"/>
              <a:t> </a:t>
            </a:r>
            <a:r>
              <a:rPr lang="tr-TR" dirty="0" err="1"/>
              <a:t>endotoxin</a:t>
            </a:r>
            <a:r>
              <a:rPr lang="tr-TR" dirty="0"/>
              <a:t>, </a:t>
            </a:r>
            <a:r>
              <a:rPr lang="tr-TR" dirty="0" err="1"/>
              <a:t>prior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2004 </a:t>
            </a:r>
            <a:r>
              <a:rPr lang="tr-TR" dirty="0" err="1"/>
              <a:t>elections</a:t>
            </a:r>
            <a:r>
              <a:rPr lang="tr-TR" dirty="0"/>
              <a:t>. </a:t>
            </a:r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714" y="2348879"/>
            <a:ext cx="5861286" cy="447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9440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8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/>
              <a:t>In</a:t>
            </a:r>
            <a:r>
              <a:rPr lang="tr-TR" dirty="0"/>
              <a:t> 2006, </a:t>
            </a:r>
            <a:r>
              <a:rPr lang="tr-TR" b="1" dirty="0"/>
              <a:t>Alexander </a:t>
            </a:r>
            <a:r>
              <a:rPr lang="tr-TR" b="1" dirty="0" err="1"/>
              <a:t>Litvinenko</a:t>
            </a:r>
            <a:r>
              <a:rPr lang="tr-TR" dirty="0"/>
              <a:t>, a </a:t>
            </a:r>
            <a:r>
              <a:rPr lang="tr-TR" dirty="0" err="1"/>
              <a:t>former</a:t>
            </a:r>
            <a:r>
              <a:rPr lang="tr-TR" dirty="0"/>
              <a:t> Russian </a:t>
            </a:r>
            <a:r>
              <a:rPr lang="tr-TR" dirty="0" err="1"/>
              <a:t>spy</a:t>
            </a:r>
            <a:r>
              <a:rPr lang="tr-TR" dirty="0"/>
              <a:t>,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fatally</a:t>
            </a:r>
            <a:r>
              <a:rPr lang="tr-TR" dirty="0"/>
              <a:t> </a:t>
            </a:r>
            <a:r>
              <a:rPr lang="tr-TR" dirty="0" err="1"/>
              <a:t>poisoned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radioactive</a:t>
            </a:r>
            <a:r>
              <a:rPr lang="tr-TR" dirty="0"/>
              <a:t> polonium-210.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radioactive</a:t>
            </a:r>
            <a:r>
              <a:rPr lang="tr-TR" dirty="0" smtClean="0"/>
              <a:t> </a:t>
            </a:r>
            <a:r>
              <a:rPr lang="tr-TR" dirty="0" err="1"/>
              <a:t>isotope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allegedly</a:t>
            </a:r>
            <a:r>
              <a:rPr lang="tr-TR" dirty="0"/>
              <a:t>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tea</a:t>
            </a:r>
            <a:r>
              <a:rPr lang="tr-TR" dirty="0"/>
              <a:t> he </a:t>
            </a:r>
            <a:r>
              <a:rPr lang="tr-TR" dirty="0" err="1"/>
              <a:t>drank</a:t>
            </a:r>
            <a:r>
              <a:rPr lang="tr-TR" dirty="0"/>
              <a:t> at a </a:t>
            </a:r>
            <a:r>
              <a:rPr lang="tr-TR" dirty="0" err="1"/>
              <a:t>London</a:t>
            </a:r>
            <a:r>
              <a:rPr lang="tr-TR" dirty="0"/>
              <a:t> hotel.</a:t>
            </a:r>
          </a:p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772" y="3212976"/>
            <a:ext cx="6194228" cy="330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384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History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 err="1">
                <a:solidFill>
                  <a:srgbClr val="FF0000"/>
                </a:solidFill>
              </a:rPr>
              <a:t>Toxicology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Research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80" y="3115451"/>
            <a:ext cx="4248472" cy="3196952"/>
          </a:xfrm>
        </p:spPr>
        <p:txBody>
          <a:bodyPr>
            <a:normAutofit fontScale="85000" lnSpcReduction="10000"/>
          </a:bodyPr>
          <a:lstStyle/>
          <a:p>
            <a:endParaRPr lang="tr-TR" dirty="0" smtClean="0"/>
          </a:p>
          <a:p>
            <a:r>
              <a:rPr lang="tr-TR" b="1" dirty="0" err="1" smtClean="0"/>
              <a:t>Paracelsus</a:t>
            </a:r>
            <a:r>
              <a:rPr lang="tr-TR" dirty="0" smtClean="0"/>
              <a:t> </a:t>
            </a:r>
            <a:r>
              <a:rPr lang="tr-TR" dirty="0"/>
              <a:t>(1493-1541) </a:t>
            </a:r>
            <a:r>
              <a:rPr lang="tr-TR" dirty="0" err="1"/>
              <a:t>identified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chemical</a:t>
            </a:r>
            <a:r>
              <a:rPr lang="tr-TR" dirty="0"/>
              <a:t> </a:t>
            </a:r>
            <a:r>
              <a:rPr lang="tr-TR" dirty="0" err="1"/>
              <a:t>components</a:t>
            </a:r>
            <a:r>
              <a:rPr lang="tr-TR" dirty="0"/>
              <a:t> of </a:t>
            </a:r>
            <a:r>
              <a:rPr lang="tr-TR" dirty="0" err="1"/>
              <a:t>plants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responsible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toxic</a:t>
            </a:r>
            <a:r>
              <a:rPr lang="tr-TR" dirty="0"/>
              <a:t> </a:t>
            </a:r>
            <a:r>
              <a:rPr lang="tr-TR" dirty="0" err="1"/>
              <a:t>properties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He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Show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varying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amount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poison</a:t>
            </a:r>
            <a:r>
              <a:rPr lang="tr-TR" dirty="0"/>
              <a:t> </a:t>
            </a:r>
            <a:r>
              <a:rPr lang="tr-TR" dirty="0" err="1"/>
              <a:t>affected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severity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45628"/>
            <a:ext cx="3232121" cy="433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/>
              <a:t>During</a:t>
            </a:r>
            <a:r>
              <a:rPr lang="tr-TR" sz="2000" dirty="0" smtClean="0"/>
              <a:t> </a:t>
            </a:r>
            <a:r>
              <a:rPr lang="tr-TR" sz="2000" dirty="0" err="1" smtClean="0"/>
              <a:t>periods</a:t>
            </a:r>
            <a:r>
              <a:rPr lang="tr-TR" sz="2000" dirty="0" smtClean="0"/>
              <a:t> of </a:t>
            </a:r>
            <a:r>
              <a:rPr lang="tr-TR" sz="2000" dirty="0" err="1" smtClean="0"/>
              <a:t>intellectual</a:t>
            </a:r>
            <a:r>
              <a:rPr lang="tr-TR" sz="2000" dirty="0" smtClean="0"/>
              <a:t> ferment in Europe, </a:t>
            </a:r>
            <a:r>
              <a:rPr lang="tr-TR" sz="2000" dirty="0" err="1" smtClean="0"/>
              <a:t>scholars</a:t>
            </a:r>
            <a:r>
              <a:rPr lang="tr-TR" sz="2000" dirty="0" smtClean="0"/>
              <a:t> </a:t>
            </a:r>
            <a:r>
              <a:rPr lang="tr-TR" sz="2000" dirty="0" err="1" smtClean="0"/>
              <a:t>began</a:t>
            </a:r>
            <a:r>
              <a:rPr lang="tr-TR" sz="2000" dirty="0" smtClean="0"/>
              <a:t>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systematic</a:t>
            </a:r>
            <a:r>
              <a:rPr lang="tr-TR" sz="2000" dirty="0" smtClean="0"/>
              <a:t> </a:t>
            </a:r>
            <a:r>
              <a:rPr lang="tr-TR" sz="2000" dirty="0" err="1" smtClean="0"/>
              <a:t>studies</a:t>
            </a:r>
            <a:r>
              <a:rPr lang="tr-TR" sz="2000" dirty="0" smtClean="0"/>
              <a:t> of </a:t>
            </a:r>
            <a:r>
              <a:rPr lang="tr-TR" sz="2000" dirty="0" err="1" smtClean="0"/>
              <a:t>poisons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their</a:t>
            </a:r>
            <a:r>
              <a:rPr lang="tr-TR" sz="2000" dirty="0" smtClean="0"/>
              <a:t> </a:t>
            </a:r>
            <a:r>
              <a:rPr lang="tr-TR" sz="2000" dirty="0" err="1" smtClean="0"/>
              <a:t>effect</a:t>
            </a:r>
            <a:r>
              <a:rPr lang="tr-T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6812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Contents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/>
              <a:t>History</a:t>
            </a:r>
            <a:r>
              <a:rPr lang="tr-TR" dirty="0" smtClean="0"/>
              <a:t>: </a:t>
            </a:r>
            <a:r>
              <a:rPr lang="tr-TR" dirty="0" err="1" smtClean="0"/>
              <a:t>Poisoning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/>
              <a:t>History</a:t>
            </a:r>
            <a:r>
              <a:rPr lang="tr-TR" dirty="0" smtClean="0"/>
              <a:t>: </a:t>
            </a:r>
            <a:r>
              <a:rPr lang="tr-TR" dirty="0" err="1" smtClean="0"/>
              <a:t>Toxicology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/>
              <a:t>Toxicology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Daily </a:t>
            </a:r>
            <a:r>
              <a:rPr lang="tr-TR" dirty="0" err="1" smtClean="0"/>
              <a:t>Lives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/>
              <a:t>Determining</a:t>
            </a:r>
            <a:r>
              <a:rPr lang="tr-TR" dirty="0" smtClean="0"/>
              <a:t> </a:t>
            </a:r>
            <a:r>
              <a:rPr lang="tr-TR" dirty="0" err="1" smtClean="0"/>
              <a:t>Toxicity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5746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89629"/>
            <a:ext cx="8229600" cy="1515235"/>
          </a:xfrm>
        </p:spPr>
        <p:txBody>
          <a:bodyPr>
            <a:normAutofit/>
          </a:bodyPr>
          <a:lstStyle/>
          <a:p>
            <a:r>
              <a:rPr lang="tr-TR" sz="2200" b="1" dirty="0"/>
              <a:t>Orfila </a:t>
            </a:r>
            <a:r>
              <a:rPr lang="tr-TR" sz="2200" dirty="0"/>
              <a:t>(1787-1853) who is often referred to as the father of toxicology, was the </a:t>
            </a:r>
            <a:r>
              <a:rPr lang="tr-TR" sz="2200" dirty="0" smtClean="0"/>
              <a:t>first </a:t>
            </a:r>
            <a:r>
              <a:rPr lang="tr-TR" sz="2200" dirty="0"/>
              <a:t>to establish a systematic correlation between the chemical properties and biological effects of poisons. </a:t>
            </a:r>
            <a:endParaRPr lang="tr-TR" sz="22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81426"/>
            <a:ext cx="3203848" cy="474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3185488"/>
            <a:ext cx="41910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200" dirty="0">
                <a:solidFill>
                  <a:srgbClr val="292934"/>
                </a:solidFill>
              </a:rPr>
              <a:t>Using </a:t>
            </a:r>
            <a:r>
              <a:rPr lang="tr-TR" sz="2200" dirty="0" err="1">
                <a:solidFill>
                  <a:srgbClr val="292934"/>
                </a:solidFill>
              </a:rPr>
              <a:t>autopsy</a:t>
            </a:r>
            <a:r>
              <a:rPr lang="tr-TR" sz="2200" dirty="0">
                <a:solidFill>
                  <a:srgbClr val="292934"/>
                </a:solidFill>
              </a:rPr>
              <a:t> </a:t>
            </a:r>
            <a:r>
              <a:rPr lang="tr-TR" sz="2200" dirty="0" err="1">
                <a:solidFill>
                  <a:srgbClr val="292934"/>
                </a:solidFill>
              </a:rPr>
              <a:t>results</a:t>
            </a:r>
            <a:r>
              <a:rPr lang="tr-TR" sz="2200" dirty="0">
                <a:solidFill>
                  <a:srgbClr val="292934"/>
                </a:solidFill>
              </a:rPr>
              <a:t>, he </a:t>
            </a:r>
            <a:r>
              <a:rPr lang="tr-TR" sz="2200" dirty="0" err="1">
                <a:solidFill>
                  <a:srgbClr val="292934"/>
                </a:solidFill>
              </a:rPr>
              <a:t>was</a:t>
            </a:r>
            <a:r>
              <a:rPr lang="tr-TR" sz="2200" dirty="0">
                <a:solidFill>
                  <a:srgbClr val="292934"/>
                </a:solidFill>
              </a:rPr>
              <a:t> </a:t>
            </a:r>
            <a:r>
              <a:rPr lang="tr-TR" sz="2200" dirty="0" err="1">
                <a:solidFill>
                  <a:srgbClr val="292934"/>
                </a:solidFill>
              </a:rPr>
              <a:t>able</a:t>
            </a:r>
            <a:r>
              <a:rPr lang="tr-TR" sz="2200" dirty="0">
                <a:solidFill>
                  <a:srgbClr val="292934"/>
                </a:solidFill>
              </a:rPr>
              <a:t> </a:t>
            </a:r>
            <a:r>
              <a:rPr lang="tr-TR" sz="2200" dirty="0" err="1">
                <a:solidFill>
                  <a:srgbClr val="292934"/>
                </a:solidFill>
              </a:rPr>
              <a:t>to</a:t>
            </a:r>
            <a:r>
              <a:rPr lang="tr-TR" sz="2200" dirty="0">
                <a:solidFill>
                  <a:srgbClr val="292934"/>
                </a:solidFill>
              </a:rPr>
              <a:t> link </a:t>
            </a:r>
            <a:r>
              <a:rPr lang="tr-TR" sz="2200" dirty="0" err="1">
                <a:solidFill>
                  <a:srgbClr val="292934"/>
                </a:solidFill>
              </a:rPr>
              <a:t>the</a:t>
            </a:r>
            <a:r>
              <a:rPr lang="tr-TR" sz="2200" dirty="0">
                <a:solidFill>
                  <a:srgbClr val="292934"/>
                </a:solidFill>
              </a:rPr>
              <a:t> presence of </a:t>
            </a:r>
            <a:r>
              <a:rPr lang="tr-TR" sz="2200" dirty="0" err="1">
                <a:solidFill>
                  <a:srgbClr val="292934"/>
                </a:solidFill>
              </a:rPr>
              <a:t>particular</a:t>
            </a:r>
            <a:r>
              <a:rPr lang="tr-TR" sz="2200" dirty="0">
                <a:solidFill>
                  <a:srgbClr val="292934"/>
                </a:solidFill>
              </a:rPr>
              <a:t> </a:t>
            </a:r>
            <a:r>
              <a:rPr lang="tr-TR" sz="2200" dirty="0" err="1">
                <a:solidFill>
                  <a:srgbClr val="292934"/>
                </a:solidFill>
              </a:rPr>
              <a:t>poisons</a:t>
            </a:r>
            <a:r>
              <a:rPr lang="tr-TR" sz="2200" dirty="0">
                <a:solidFill>
                  <a:srgbClr val="292934"/>
                </a:solidFill>
              </a:rPr>
              <a:t> </a:t>
            </a:r>
            <a:r>
              <a:rPr lang="tr-TR" sz="2200" dirty="0" err="1">
                <a:solidFill>
                  <a:srgbClr val="292934"/>
                </a:solidFill>
              </a:rPr>
              <a:t>with</a:t>
            </a:r>
            <a:r>
              <a:rPr lang="tr-TR" sz="2200" dirty="0">
                <a:solidFill>
                  <a:srgbClr val="292934"/>
                </a:solidFill>
              </a:rPr>
              <a:t> </a:t>
            </a:r>
            <a:r>
              <a:rPr lang="tr-TR" sz="2200" dirty="0" err="1">
                <a:solidFill>
                  <a:srgbClr val="292934"/>
                </a:solidFill>
              </a:rPr>
              <a:t>specific</a:t>
            </a:r>
            <a:r>
              <a:rPr lang="tr-TR" sz="2200" dirty="0">
                <a:solidFill>
                  <a:srgbClr val="292934"/>
                </a:solidFill>
              </a:rPr>
              <a:t> </a:t>
            </a:r>
            <a:r>
              <a:rPr lang="tr-TR" sz="2200" dirty="0" err="1">
                <a:solidFill>
                  <a:srgbClr val="292934"/>
                </a:solidFill>
              </a:rPr>
              <a:t>damage</a:t>
            </a:r>
            <a:r>
              <a:rPr lang="tr-TR" sz="2200" dirty="0">
                <a:solidFill>
                  <a:srgbClr val="292934"/>
                </a:solidFill>
              </a:rPr>
              <a:t> </a:t>
            </a:r>
            <a:r>
              <a:rPr lang="tr-TR" sz="2200" dirty="0" err="1">
                <a:solidFill>
                  <a:srgbClr val="292934"/>
                </a:solidFill>
              </a:rPr>
              <a:t>to</a:t>
            </a:r>
            <a:r>
              <a:rPr lang="tr-TR" sz="2200" dirty="0">
                <a:solidFill>
                  <a:srgbClr val="292934"/>
                </a:solidFill>
              </a:rPr>
              <a:t> </a:t>
            </a:r>
            <a:r>
              <a:rPr lang="tr-TR" sz="2200" dirty="0" err="1">
                <a:solidFill>
                  <a:srgbClr val="292934"/>
                </a:solidFill>
              </a:rPr>
              <a:t>tissue</a:t>
            </a:r>
            <a:r>
              <a:rPr lang="tr-TR" sz="2200" dirty="0">
                <a:solidFill>
                  <a:srgbClr val="292934"/>
                </a:solidFill>
              </a:rPr>
              <a:t> </a:t>
            </a:r>
            <a:r>
              <a:rPr lang="tr-TR" sz="2200" dirty="0" err="1">
                <a:solidFill>
                  <a:srgbClr val="292934"/>
                </a:solidFill>
              </a:rPr>
              <a:t>and</a:t>
            </a:r>
            <a:r>
              <a:rPr lang="tr-TR" sz="2200" dirty="0">
                <a:solidFill>
                  <a:srgbClr val="292934"/>
                </a:solidFill>
              </a:rPr>
              <a:t> </a:t>
            </a:r>
            <a:r>
              <a:rPr lang="tr-TR" sz="2200" dirty="0" err="1">
                <a:solidFill>
                  <a:srgbClr val="292934"/>
                </a:solidFill>
              </a:rPr>
              <a:t>organs</a:t>
            </a:r>
            <a:r>
              <a:rPr lang="tr-TR" sz="2200" dirty="0">
                <a:solidFill>
                  <a:srgbClr val="29293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8766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/>
          <a:lstStyle/>
          <a:p>
            <a:r>
              <a:rPr lang="tr-TR" dirty="0" err="1"/>
              <a:t>Toxicology</a:t>
            </a:r>
            <a:r>
              <a:rPr lang="tr-TR" dirty="0"/>
              <a:t> </a:t>
            </a:r>
            <a:r>
              <a:rPr lang="tr-TR" dirty="0" err="1"/>
              <a:t>developed</a:t>
            </a:r>
            <a:r>
              <a:rPr lang="tr-TR" dirty="0"/>
              <a:t> as a modern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20th </a:t>
            </a:r>
            <a:r>
              <a:rPr lang="tr-TR" dirty="0" err="1"/>
              <a:t>century</a:t>
            </a:r>
            <a:r>
              <a:rPr lang="tr-TR" dirty="0"/>
              <a:t>, </a:t>
            </a:r>
            <a:r>
              <a:rPr lang="tr-TR" dirty="0" err="1"/>
              <a:t>particularly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Second World </a:t>
            </a:r>
            <a:r>
              <a:rPr lang="tr-TR" dirty="0" err="1"/>
              <a:t>War</a:t>
            </a:r>
            <a:r>
              <a:rPr lang="tr-TR" dirty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Thus</a:t>
            </a:r>
            <a:r>
              <a:rPr lang="tr-TR" dirty="0" smtClean="0"/>
              <a:t> </a:t>
            </a:r>
            <a:r>
              <a:rPr lang="tr-TR" dirty="0" err="1"/>
              <a:t>toxicology</a:t>
            </a:r>
            <a:r>
              <a:rPr lang="tr-TR" dirty="0"/>
              <a:t> </a:t>
            </a:r>
            <a:r>
              <a:rPr lang="tr-TR" dirty="0" err="1"/>
              <a:t>came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known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science</a:t>
            </a:r>
            <a:r>
              <a:rPr lang="tr-TR" dirty="0"/>
              <a:t> of </a:t>
            </a:r>
            <a:r>
              <a:rPr lang="tr-TR" dirty="0" err="1"/>
              <a:t>poisons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9606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4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“</a:t>
            </a:r>
            <a:r>
              <a:rPr lang="tr-TR" dirty="0" err="1"/>
              <a:t>Toxicology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adverse</a:t>
            </a:r>
            <a:r>
              <a:rPr lang="tr-TR" dirty="0"/>
              <a:t> </a:t>
            </a:r>
            <a:r>
              <a:rPr lang="tr-TR" dirty="0" err="1"/>
              <a:t>physicochemical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tr-TR" dirty="0" err="1"/>
              <a:t>chemical</a:t>
            </a:r>
            <a:r>
              <a:rPr lang="tr-TR" dirty="0"/>
              <a:t>,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biological</a:t>
            </a:r>
            <a:r>
              <a:rPr lang="tr-TR" dirty="0"/>
              <a:t> </a:t>
            </a:r>
            <a:r>
              <a:rPr lang="tr-TR" dirty="0" err="1"/>
              <a:t>agents</a:t>
            </a:r>
            <a:r>
              <a:rPr lang="tr-TR" dirty="0"/>
              <a:t> on </a:t>
            </a:r>
            <a:r>
              <a:rPr lang="tr-TR" dirty="0" err="1"/>
              <a:t>living</a:t>
            </a:r>
            <a:r>
              <a:rPr lang="tr-TR" dirty="0"/>
              <a:t> </a:t>
            </a:r>
            <a:r>
              <a:rPr lang="tr-TR" dirty="0" err="1"/>
              <a:t>organisms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ecosystem</a:t>
            </a:r>
            <a:r>
              <a:rPr lang="tr-TR" dirty="0"/>
              <a:t>,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prevention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amelioration</a:t>
            </a:r>
            <a:r>
              <a:rPr lang="tr-TR" dirty="0"/>
              <a:t> of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adverse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 smtClean="0"/>
              <a:t>”.</a:t>
            </a:r>
          </a:p>
          <a:p>
            <a:endParaRPr lang="tr-TR" dirty="0"/>
          </a:p>
          <a:p>
            <a:r>
              <a:rPr lang="tr-TR" dirty="0" err="1"/>
              <a:t>Examples</a:t>
            </a:r>
            <a:r>
              <a:rPr lang="tr-TR" dirty="0"/>
              <a:t> of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 smtClean="0"/>
              <a:t>agent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pPr lvl="2"/>
            <a:r>
              <a:rPr lang="tr-TR" sz="2600" b="1" dirty="0" err="1" smtClean="0"/>
              <a:t>cyanide</a:t>
            </a:r>
            <a:r>
              <a:rPr lang="tr-TR" sz="2600" dirty="0" smtClean="0"/>
              <a:t> </a:t>
            </a:r>
            <a:r>
              <a:rPr lang="tr-TR" sz="2600" dirty="0"/>
              <a:t>(</a:t>
            </a:r>
            <a:r>
              <a:rPr lang="tr-TR" sz="2600" dirty="0" err="1"/>
              <a:t>chemical</a:t>
            </a:r>
            <a:r>
              <a:rPr lang="tr-TR" sz="2600" dirty="0"/>
              <a:t>), </a:t>
            </a:r>
            <a:endParaRPr lang="tr-TR" sz="2600" dirty="0" smtClean="0"/>
          </a:p>
          <a:p>
            <a:pPr lvl="2"/>
            <a:r>
              <a:rPr lang="tr-TR" sz="2600" b="1" dirty="0" err="1" smtClean="0"/>
              <a:t>radiation</a:t>
            </a:r>
            <a:r>
              <a:rPr lang="tr-TR" sz="2600" dirty="0" smtClean="0"/>
              <a:t> </a:t>
            </a:r>
            <a:r>
              <a:rPr lang="tr-TR" sz="2600" dirty="0"/>
              <a:t>(</a:t>
            </a:r>
            <a:r>
              <a:rPr lang="tr-TR" sz="2600" dirty="0" err="1"/>
              <a:t>physical</a:t>
            </a:r>
            <a:r>
              <a:rPr lang="tr-TR" sz="2600" dirty="0"/>
              <a:t>),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endParaRPr lang="tr-TR" sz="2600" dirty="0" smtClean="0"/>
          </a:p>
          <a:p>
            <a:pPr lvl="2"/>
            <a:r>
              <a:rPr lang="tr-TR" sz="2600" b="1" dirty="0" err="1" smtClean="0"/>
              <a:t>snake</a:t>
            </a:r>
            <a:r>
              <a:rPr lang="tr-TR" sz="2600" b="1" dirty="0" smtClean="0"/>
              <a:t> </a:t>
            </a:r>
            <a:r>
              <a:rPr lang="tr-TR" sz="2600" b="1" dirty="0" err="1"/>
              <a:t>venom</a:t>
            </a:r>
            <a:r>
              <a:rPr lang="tr-TR" sz="2600" b="1" dirty="0"/>
              <a:t> </a:t>
            </a:r>
            <a:r>
              <a:rPr lang="tr-TR" sz="2600" dirty="0"/>
              <a:t>(</a:t>
            </a:r>
            <a:r>
              <a:rPr lang="tr-TR" sz="2600" dirty="0" err="1"/>
              <a:t>biological</a:t>
            </a:r>
            <a:r>
              <a:rPr lang="tr-TR" sz="2600" dirty="0"/>
              <a:t>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20740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The effects on organisms can occur at multiple </a:t>
            </a:r>
            <a:r>
              <a:rPr lang="tr-TR" dirty="0" smtClean="0"/>
              <a:t>levels </a:t>
            </a:r>
            <a:r>
              <a:rPr lang="tr-TR" dirty="0"/>
              <a:t>including molecular and the organ levels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/>
              <a:t>Toxicological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 is an </a:t>
            </a:r>
            <a:r>
              <a:rPr lang="tr-TR" dirty="0" err="1"/>
              <a:t>exciting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 of </a:t>
            </a:r>
            <a:r>
              <a:rPr lang="tr-TR" dirty="0" err="1"/>
              <a:t>study</a:t>
            </a:r>
            <a:r>
              <a:rPr lang="tr-TR" dirty="0"/>
              <a:t> </a:t>
            </a:r>
            <a:r>
              <a:rPr lang="tr-TR" dirty="0" err="1"/>
              <a:t>utilizing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integrating</a:t>
            </a:r>
            <a:r>
              <a:rPr lang="tr-TR" dirty="0"/>
              <a:t> </a:t>
            </a:r>
            <a:r>
              <a:rPr lang="tr-TR" dirty="0" err="1"/>
              <a:t>principles</a:t>
            </a:r>
            <a:r>
              <a:rPr lang="tr-TR" dirty="0"/>
              <a:t> </a:t>
            </a:r>
            <a:r>
              <a:rPr lang="tr-TR" dirty="0" err="1"/>
              <a:t>developed</a:t>
            </a:r>
            <a:r>
              <a:rPr lang="tr-TR" dirty="0"/>
              <a:t> in a </a:t>
            </a:r>
            <a:r>
              <a:rPr lang="tr-TR" dirty="0" err="1"/>
              <a:t>variety</a:t>
            </a:r>
            <a:r>
              <a:rPr lang="tr-TR" dirty="0"/>
              <a:t> of </a:t>
            </a:r>
            <a:r>
              <a:rPr lang="tr-TR" dirty="0" err="1"/>
              <a:t>disciplines</a:t>
            </a:r>
            <a:r>
              <a:rPr lang="tr-TR" dirty="0"/>
              <a:t> </a:t>
            </a:r>
            <a:r>
              <a:rPr lang="tr-TR" dirty="0" err="1" smtClean="0"/>
              <a:t>including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pPr lvl="2">
              <a:buFont typeface="Wingdings" pitchFamily="2" charset="2"/>
              <a:buChar char="Ø"/>
            </a:pPr>
            <a:r>
              <a:rPr lang="tr-TR" b="1" dirty="0" err="1" smtClean="0"/>
              <a:t>chemistry</a:t>
            </a:r>
            <a:r>
              <a:rPr lang="tr-TR" b="1" dirty="0"/>
              <a:t>, </a:t>
            </a:r>
            <a:endParaRPr lang="tr-TR" b="1" dirty="0" smtClean="0"/>
          </a:p>
          <a:p>
            <a:pPr lvl="2">
              <a:buFont typeface="Wingdings" pitchFamily="2" charset="2"/>
              <a:buChar char="Ø"/>
            </a:pPr>
            <a:r>
              <a:rPr lang="tr-TR" b="1" dirty="0" err="1" smtClean="0"/>
              <a:t>biochemistry</a:t>
            </a:r>
            <a:r>
              <a:rPr lang="tr-TR" b="1" dirty="0"/>
              <a:t>, </a:t>
            </a:r>
            <a:endParaRPr lang="tr-TR" b="1" dirty="0" smtClean="0"/>
          </a:p>
          <a:p>
            <a:pPr lvl="2">
              <a:buFont typeface="Wingdings" pitchFamily="2" charset="2"/>
              <a:buChar char="Ø"/>
            </a:pPr>
            <a:r>
              <a:rPr lang="tr-TR" b="1" dirty="0" err="1" smtClean="0"/>
              <a:t>physiology</a:t>
            </a:r>
            <a:r>
              <a:rPr lang="tr-TR" b="1" dirty="0"/>
              <a:t>, </a:t>
            </a:r>
            <a:endParaRPr lang="tr-TR" b="1" dirty="0" smtClean="0"/>
          </a:p>
          <a:p>
            <a:pPr lvl="2">
              <a:buFont typeface="Wingdings" pitchFamily="2" charset="2"/>
              <a:buChar char="Ø"/>
            </a:pPr>
            <a:r>
              <a:rPr lang="tr-TR" b="1" dirty="0" err="1" smtClean="0"/>
              <a:t>pathology</a:t>
            </a:r>
            <a:r>
              <a:rPr lang="tr-TR" b="1" dirty="0"/>
              <a:t>, </a:t>
            </a:r>
            <a:endParaRPr lang="tr-TR" b="1" dirty="0" smtClean="0"/>
          </a:p>
          <a:p>
            <a:pPr lvl="2">
              <a:buFont typeface="Wingdings" pitchFamily="2" charset="2"/>
              <a:buChar char="Ø"/>
            </a:pPr>
            <a:r>
              <a:rPr lang="tr-TR" b="1" dirty="0" err="1" smtClean="0"/>
              <a:t>biology</a:t>
            </a:r>
            <a:r>
              <a:rPr lang="tr-TR" b="1" dirty="0"/>
              <a:t>, </a:t>
            </a:r>
            <a:endParaRPr lang="tr-TR" b="1" dirty="0" smtClean="0"/>
          </a:p>
          <a:p>
            <a:pPr lvl="2">
              <a:buFont typeface="Wingdings" pitchFamily="2" charset="2"/>
              <a:buChar char="Ø"/>
            </a:pPr>
            <a:r>
              <a:rPr lang="tr-TR" b="1" dirty="0" err="1" smtClean="0"/>
              <a:t>genetics</a:t>
            </a:r>
            <a:r>
              <a:rPr lang="tr-TR" b="1" dirty="0" smtClean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endParaRPr lang="tr-TR" b="1" dirty="0" smtClean="0"/>
          </a:p>
          <a:p>
            <a:pPr lvl="2">
              <a:buFont typeface="Wingdings" pitchFamily="2" charset="2"/>
              <a:buChar char="Ø"/>
            </a:pPr>
            <a:r>
              <a:rPr lang="tr-TR" b="1" dirty="0" err="1" smtClean="0"/>
              <a:t>pharmacology</a:t>
            </a:r>
            <a:r>
              <a:rPr lang="tr-TR" b="1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2927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33056"/>
          </a:xfrm>
        </p:spPr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ultimate</a:t>
            </a:r>
            <a:r>
              <a:rPr lang="tr-TR" dirty="0"/>
              <a:t> </a:t>
            </a:r>
            <a:r>
              <a:rPr lang="tr-TR" dirty="0" err="1"/>
              <a:t>objective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combined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 of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toxicological</a:t>
            </a:r>
            <a:r>
              <a:rPr lang="tr-TR" dirty="0"/>
              <a:t> </a:t>
            </a:r>
            <a:r>
              <a:rPr lang="tr-TR" dirty="0" err="1"/>
              <a:t>specialists</a:t>
            </a:r>
            <a:r>
              <a:rPr lang="tr-TR" dirty="0"/>
              <a:t>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determine</a:t>
            </a:r>
            <a:r>
              <a:rPr lang="tr-TR" dirty="0"/>
              <a:t> how an </a:t>
            </a:r>
            <a:r>
              <a:rPr lang="tr-TR" dirty="0" err="1"/>
              <a:t>organism</a:t>
            </a:r>
            <a:r>
              <a:rPr lang="tr-TR" dirty="0"/>
              <a:t> is </a:t>
            </a:r>
            <a:r>
              <a:rPr lang="tr-TR" dirty="0" err="1"/>
              <a:t>affected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exposure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an </a:t>
            </a:r>
            <a:r>
              <a:rPr lang="tr-TR" dirty="0" err="1"/>
              <a:t>agent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includes</a:t>
            </a:r>
            <a:r>
              <a:rPr lang="tr-TR" dirty="0"/>
              <a:t> an </a:t>
            </a:r>
            <a:r>
              <a:rPr lang="tr-TR" dirty="0" err="1"/>
              <a:t>understanding</a:t>
            </a:r>
            <a:r>
              <a:rPr lang="tr-TR" dirty="0"/>
              <a:t> of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pPr lvl="1">
              <a:buFont typeface="Wingdings" pitchFamily="2" charset="2"/>
              <a:buChar char="Ø"/>
            </a:pPr>
            <a:r>
              <a:rPr lang="tr-TR" dirty="0"/>
              <a:t>How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agent</a:t>
            </a:r>
            <a:r>
              <a:rPr lang="tr-TR" dirty="0"/>
              <a:t> </a:t>
            </a:r>
            <a:r>
              <a:rPr lang="tr-TR" dirty="0" err="1"/>
              <a:t>moves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organism</a:t>
            </a:r>
            <a:endParaRPr lang="tr-TR" dirty="0"/>
          </a:p>
          <a:p>
            <a:pPr lvl="1">
              <a:buFont typeface="Wingdings" pitchFamily="2" charset="2"/>
              <a:buChar char="Ø"/>
            </a:pPr>
            <a:r>
              <a:rPr lang="tr-TR" dirty="0"/>
              <a:t>How it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changed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interacting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living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tissues</a:t>
            </a:r>
            <a:endParaRPr lang="tr-TR" dirty="0"/>
          </a:p>
          <a:p>
            <a:pPr lvl="1">
              <a:buFont typeface="Wingdings" pitchFamily="2" charset="2"/>
              <a:buChar char="Ø"/>
            </a:pPr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parts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organism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affected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presence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/>
              <a:t>outcomes</a:t>
            </a:r>
            <a:r>
              <a:rPr lang="tr-TR" dirty="0"/>
              <a:t> of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exposure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71917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8"/>
          </a:xfrm>
        </p:spPr>
        <p:txBody>
          <a:bodyPr/>
          <a:lstStyle/>
          <a:p>
            <a:r>
              <a:rPr lang="tr-TR" dirty="0" err="1"/>
              <a:t>Today</a:t>
            </a:r>
            <a:r>
              <a:rPr lang="tr-TR" dirty="0"/>
              <a:t>, </a:t>
            </a:r>
            <a:r>
              <a:rPr lang="tr-TR" dirty="0" err="1"/>
              <a:t>toxicology</a:t>
            </a:r>
            <a:r>
              <a:rPr lang="tr-TR" dirty="0"/>
              <a:t> </a:t>
            </a:r>
            <a:r>
              <a:rPr lang="tr-TR" dirty="0" err="1"/>
              <a:t>divides</a:t>
            </a:r>
            <a:r>
              <a:rPr lang="tr-TR" dirty="0"/>
              <a:t> </a:t>
            </a:r>
            <a:r>
              <a:rPr lang="tr-TR" dirty="0" err="1"/>
              <a:t>six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dirty="0" err="1" smtClean="0"/>
              <a:t>Clinical</a:t>
            </a:r>
            <a:r>
              <a:rPr lang="tr-TR" dirty="0" smtClean="0"/>
              <a:t>, 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dirty="0" err="1" smtClean="0"/>
              <a:t>Forensic</a:t>
            </a:r>
            <a:r>
              <a:rPr lang="tr-TR" dirty="0" smtClean="0"/>
              <a:t>, 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dirty="0" err="1" smtClean="0"/>
              <a:t>Analytical</a:t>
            </a:r>
            <a:r>
              <a:rPr lang="tr-TR" dirty="0" smtClean="0"/>
              <a:t>, 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dirty="0" err="1" smtClean="0"/>
              <a:t>Environmental</a:t>
            </a:r>
            <a:r>
              <a:rPr lang="tr-TR" dirty="0" smtClean="0"/>
              <a:t>, 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dirty="0" err="1" smtClean="0"/>
              <a:t>Occupational</a:t>
            </a:r>
            <a:r>
              <a:rPr lang="tr-TR" dirty="0" smtClean="0"/>
              <a:t>, </a:t>
            </a:r>
            <a:r>
              <a:rPr lang="tr-TR" dirty="0" err="1"/>
              <a:t>a</a:t>
            </a:r>
            <a:r>
              <a:rPr lang="tr-TR" dirty="0" err="1" smtClean="0"/>
              <a:t>nd</a:t>
            </a:r>
            <a:r>
              <a:rPr lang="tr-TR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dirty="0" err="1" smtClean="0"/>
              <a:t>Regulatory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79098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104456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/>
              <a:t>Clinical</a:t>
            </a:r>
            <a:r>
              <a:rPr lang="tr-TR" b="1" dirty="0"/>
              <a:t> </a:t>
            </a:r>
            <a:r>
              <a:rPr lang="tr-TR" b="1" dirty="0" err="1"/>
              <a:t>toxicology</a:t>
            </a:r>
            <a:r>
              <a:rPr lang="tr-TR" b="1" dirty="0"/>
              <a:t> </a:t>
            </a:r>
            <a:r>
              <a:rPr lang="tr-TR" dirty="0" err="1"/>
              <a:t>concerned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diagnosis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 smtClean="0"/>
              <a:t>poisoning</a:t>
            </a:r>
            <a:endParaRPr lang="tr-TR" dirty="0" smtClean="0"/>
          </a:p>
          <a:p>
            <a:endParaRPr lang="tr-TR" dirty="0"/>
          </a:p>
          <a:p>
            <a:r>
              <a:rPr lang="tr-TR" b="1" dirty="0" err="1"/>
              <a:t>Forensic</a:t>
            </a:r>
            <a:r>
              <a:rPr lang="tr-TR" b="1" dirty="0"/>
              <a:t> </a:t>
            </a:r>
            <a:r>
              <a:rPr lang="tr-TR" b="1" dirty="0" err="1"/>
              <a:t>toxicology</a:t>
            </a:r>
            <a:r>
              <a:rPr lang="tr-TR" b="1" dirty="0"/>
              <a:t> </a:t>
            </a:r>
            <a:r>
              <a:rPr lang="tr-TR" dirty="0" err="1"/>
              <a:t>deals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medicolegal</a:t>
            </a:r>
            <a:r>
              <a:rPr lang="tr-TR" dirty="0"/>
              <a:t> </a:t>
            </a:r>
            <a:r>
              <a:rPr lang="tr-TR" dirty="0" err="1"/>
              <a:t>aspects</a:t>
            </a:r>
            <a:r>
              <a:rPr lang="tr-TR" dirty="0"/>
              <a:t> of </a:t>
            </a:r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 smtClean="0"/>
              <a:t>poisoning</a:t>
            </a:r>
            <a:endParaRPr lang="tr-TR" dirty="0" smtClean="0"/>
          </a:p>
          <a:p>
            <a:endParaRPr lang="tr-TR" dirty="0"/>
          </a:p>
          <a:p>
            <a:r>
              <a:rPr lang="tr-TR" b="1" dirty="0" err="1"/>
              <a:t>Analytical</a:t>
            </a:r>
            <a:r>
              <a:rPr lang="tr-TR" b="1" dirty="0"/>
              <a:t> </a:t>
            </a:r>
            <a:r>
              <a:rPr lang="tr-TR" b="1" dirty="0" err="1"/>
              <a:t>toxicology</a:t>
            </a:r>
            <a:r>
              <a:rPr lang="tr-TR" b="1" dirty="0"/>
              <a:t> </a:t>
            </a:r>
            <a:r>
              <a:rPr lang="tr-TR" dirty="0" err="1"/>
              <a:t>concerned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identification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quantification</a:t>
            </a:r>
            <a:r>
              <a:rPr lang="tr-TR" dirty="0"/>
              <a:t> of </a:t>
            </a:r>
            <a:r>
              <a:rPr lang="tr-TR" dirty="0" err="1"/>
              <a:t>toxic</a:t>
            </a:r>
            <a:r>
              <a:rPr lang="tr-TR" dirty="0"/>
              <a:t> </a:t>
            </a:r>
            <a:r>
              <a:rPr lang="tr-TR" dirty="0" err="1"/>
              <a:t>chemicals</a:t>
            </a:r>
            <a:r>
              <a:rPr lang="tr-TR" dirty="0"/>
              <a:t> in </a:t>
            </a:r>
            <a:r>
              <a:rPr lang="tr-TR" dirty="0" err="1"/>
              <a:t>biological</a:t>
            </a:r>
            <a:r>
              <a:rPr lang="tr-TR" dirty="0"/>
              <a:t> </a:t>
            </a:r>
            <a:r>
              <a:rPr lang="tr-TR" dirty="0" err="1" smtClean="0"/>
              <a:t>materials</a:t>
            </a:r>
            <a:endParaRPr lang="tr-TR" dirty="0" smtClean="0"/>
          </a:p>
          <a:p>
            <a:endParaRPr lang="tr-TR" dirty="0"/>
          </a:p>
          <a:p>
            <a:r>
              <a:rPr lang="tr-TR" b="1" dirty="0" err="1"/>
              <a:t>Environmental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occupational</a:t>
            </a:r>
            <a:r>
              <a:rPr lang="tr-TR" b="1" dirty="0"/>
              <a:t> </a:t>
            </a:r>
            <a:r>
              <a:rPr lang="tr-TR" b="1" dirty="0" err="1"/>
              <a:t>toxicology</a:t>
            </a:r>
            <a:r>
              <a:rPr lang="tr-TR" b="1" dirty="0"/>
              <a:t> </a:t>
            </a:r>
            <a:r>
              <a:rPr lang="tr-TR" dirty="0" err="1"/>
              <a:t>deal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toxic</a:t>
            </a:r>
            <a:r>
              <a:rPr lang="tr-TR" dirty="0"/>
              <a:t> </a:t>
            </a:r>
            <a:r>
              <a:rPr lang="tr-TR" dirty="0" err="1"/>
              <a:t>hazards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environment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workplace</a:t>
            </a:r>
            <a:r>
              <a:rPr lang="tr-TR" dirty="0"/>
              <a:t>, </a:t>
            </a:r>
            <a:r>
              <a:rPr lang="tr-TR" dirty="0" err="1" smtClean="0"/>
              <a:t>respectively</a:t>
            </a:r>
            <a:endParaRPr lang="tr-TR" dirty="0" smtClean="0"/>
          </a:p>
          <a:p>
            <a:endParaRPr lang="tr-TR" dirty="0"/>
          </a:p>
          <a:p>
            <a:r>
              <a:rPr lang="tr-TR" b="1" dirty="0" err="1"/>
              <a:t>Regulatory</a:t>
            </a:r>
            <a:r>
              <a:rPr lang="tr-TR" b="1" dirty="0"/>
              <a:t> </a:t>
            </a:r>
            <a:r>
              <a:rPr lang="tr-TR" b="1" dirty="0" err="1"/>
              <a:t>toxicology</a:t>
            </a:r>
            <a:r>
              <a:rPr lang="tr-TR" b="1" dirty="0"/>
              <a:t> </a:t>
            </a:r>
            <a:r>
              <a:rPr lang="tr-TR" dirty="0" err="1"/>
              <a:t>focuses</a:t>
            </a:r>
            <a:r>
              <a:rPr lang="tr-TR" dirty="0"/>
              <a:t> on </a:t>
            </a:r>
            <a:r>
              <a:rPr lang="tr-TR" dirty="0" err="1"/>
              <a:t>laws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regulations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enforcement</a:t>
            </a:r>
            <a:r>
              <a:rPr lang="tr-TR" dirty="0"/>
              <a:t>. Risk </a:t>
            </a:r>
            <a:r>
              <a:rPr lang="tr-TR" dirty="0" err="1"/>
              <a:t>assessment</a:t>
            </a:r>
            <a:r>
              <a:rPr lang="tr-TR" dirty="0"/>
              <a:t> is </a:t>
            </a:r>
            <a:r>
              <a:rPr lang="tr-TR" dirty="0" err="1"/>
              <a:t>often</a:t>
            </a:r>
            <a:r>
              <a:rPr lang="tr-TR" dirty="0"/>
              <a:t> </a:t>
            </a:r>
            <a:r>
              <a:rPr lang="tr-TR" dirty="0" err="1"/>
              <a:t>considered</a:t>
            </a:r>
            <a:r>
              <a:rPr lang="tr-TR" dirty="0"/>
              <a:t> as </a:t>
            </a:r>
            <a:r>
              <a:rPr lang="tr-TR" dirty="0" err="1"/>
              <a:t>part</a:t>
            </a:r>
            <a:r>
              <a:rPr lang="tr-TR" dirty="0"/>
              <a:t> of </a:t>
            </a:r>
            <a:r>
              <a:rPr lang="tr-TR" dirty="0" err="1"/>
              <a:t>regulatory</a:t>
            </a:r>
            <a:r>
              <a:rPr lang="tr-TR" dirty="0"/>
              <a:t> </a:t>
            </a:r>
            <a:r>
              <a:rPr lang="tr-TR" dirty="0" err="1"/>
              <a:t>toxicology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04531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Toxicology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and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Our</a:t>
            </a:r>
            <a:r>
              <a:rPr lang="tr-TR" b="1" dirty="0">
                <a:solidFill>
                  <a:srgbClr val="FF0000"/>
                </a:solidFill>
              </a:rPr>
              <a:t> Daily </a:t>
            </a:r>
            <a:r>
              <a:rPr lang="tr-TR" b="1" dirty="0" err="1" smtClean="0">
                <a:solidFill>
                  <a:srgbClr val="FF0000"/>
                </a:solidFill>
              </a:rPr>
              <a:t>Lives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8"/>
          </a:xfrm>
        </p:spPr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r>
              <a:rPr lang="tr-TR" dirty="0" err="1" smtClean="0"/>
              <a:t>Toxicology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just</a:t>
            </a:r>
            <a:r>
              <a:rPr lang="tr-TR" dirty="0"/>
              <a:t> as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us </a:t>
            </a:r>
            <a:r>
              <a:rPr lang="tr-TR" dirty="0" err="1"/>
              <a:t>today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/>
              <a:t>improved</a:t>
            </a:r>
            <a:r>
              <a:rPr lang="tr-TR" dirty="0"/>
              <a:t>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/>
              <a:t>status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in life </a:t>
            </a:r>
            <a:r>
              <a:rPr lang="tr-TR" dirty="0" err="1"/>
              <a:t>expectancy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in </a:t>
            </a:r>
            <a:r>
              <a:rPr lang="tr-TR" dirty="0" err="1"/>
              <a:t>part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advances</a:t>
            </a:r>
            <a:r>
              <a:rPr lang="tr-TR" dirty="0"/>
              <a:t> in </a:t>
            </a:r>
            <a:r>
              <a:rPr lang="tr-TR" dirty="0" err="1"/>
              <a:t>pharmacology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Toxicology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/>
              <a:t>helps</a:t>
            </a:r>
            <a:r>
              <a:rPr lang="tr-TR" dirty="0"/>
              <a:t> </a:t>
            </a:r>
            <a:r>
              <a:rPr lang="tr-TR" dirty="0" err="1"/>
              <a:t>ensure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beneficial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therapeutic</a:t>
            </a:r>
            <a:r>
              <a:rPr lang="tr-TR" dirty="0"/>
              <a:t> </a:t>
            </a:r>
            <a:r>
              <a:rPr lang="tr-TR" dirty="0" err="1"/>
              <a:t>agents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</a:t>
            </a:r>
            <a:r>
              <a:rPr lang="tr-TR" dirty="0" err="1"/>
              <a:t>outweighed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unwanted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535" y="4005064"/>
            <a:ext cx="4288465" cy="286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9039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8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100.000 </a:t>
            </a:r>
            <a:r>
              <a:rPr lang="tr-TR" dirty="0" err="1"/>
              <a:t>chemicals</a:t>
            </a:r>
            <a:r>
              <a:rPr lang="tr-TR" dirty="0"/>
              <a:t> in </a:t>
            </a:r>
            <a:r>
              <a:rPr lang="tr-TR" dirty="0" err="1"/>
              <a:t>commercial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1.000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ones</a:t>
            </a:r>
            <a:r>
              <a:rPr lang="tr-TR" dirty="0"/>
              <a:t>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every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Toxicology</a:t>
            </a:r>
            <a:r>
              <a:rPr lang="tr-TR" dirty="0" smtClean="0"/>
              <a:t> </a:t>
            </a:r>
            <a:r>
              <a:rPr lang="tr-TR" dirty="0" err="1"/>
              <a:t>knowledge</a:t>
            </a:r>
            <a:r>
              <a:rPr lang="tr-TR" dirty="0"/>
              <a:t> </a:t>
            </a:r>
            <a:r>
              <a:rPr lang="tr-TR" dirty="0" err="1"/>
              <a:t>helps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prevention</a:t>
            </a:r>
            <a:r>
              <a:rPr lang="tr-TR" dirty="0"/>
              <a:t> of </a:t>
            </a:r>
            <a:r>
              <a:rPr lang="tr-TR" dirty="0" err="1"/>
              <a:t>adverse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/>
              <a:t>specialized</a:t>
            </a:r>
            <a:r>
              <a:rPr lang="tr-TR" dirty="0"/>
              <a:t> </a:t>
            </a:r>
            <a:r>
              <a:rPr lang="tr-TR" dirty="0" err="1"/>
              <a:t>branches</a:t>
            </a:r>
            <a:r>
              <a:rPr lang="tr-TR" dirty="0"/>
              <a:t> of </a:t>
            </a:r>
            <a:r>
              <a:rPr lang="tr-TR" dirty="0" err="1"/>
              <a:t>toxicology</a:t>
            </a:r>
            <a:r>
              <a:rPr lang="tr-TR" dirty="0"/>
              <a:t>,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toxicogenomics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nanotoxicology</a:t>
            </a:r>
            <a:r>
              <a:rPr lang="tr-TR" dirty="0"/>
              <a:t>, </a:t>
            </a:r>
            <a:r>
              <a:rPr lang="tr-TR" dirty="0" err="1"/>
              <a:t>increasingly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a </a:t>
            </a:r>
            <a:r>
              <a:rPr lang="tr-TR" dirty="0" err="1"/>
              <a:t>significant</a:t>
            </a:r>
            <a:r>
              <a:rPr lang="tr-TR" dirty="0"/>
              <a:t> </a:t>
            </a:r>
            <a:r>
              <a:rPr lang="tr-TR" dirty="0" err="1"/>
              <a:t>becoming</a:t>
            </a:r>
            <a:r>
              <a:rPr lang="tr-TR" dirty="0"/>
              <a:t> on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daily</a:t>
            </a:r>
            <a:r>
              <a:rPr lang="tr-TR" dirty="0"/>
              <a:t> </a:t>
            </a:r>
            <a:r>
              <a:rPr lang="tr-TR" dirty="0" err="1"/>
              <a:t>lives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39139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Determining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Toxicity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6"/>
          </a:xfrm>
        </p:spPr>
        <p:txBody>
          <a:bodyPr>
            <a:normAutofit fontScale="92500"/>
          </a:bodyPr>
          <a:lstStyle/>
          <a:p>
            <a:endParaRPr lang="tr-TR" dirty="0" smtClean="0"/>
          </a:p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/>
              <a:t>Dose</a:t>
            </a:r>
            <a:r>
              <a:rPr lang="tr-TR" b="1" dirty="0"/>
              <a:t> </a:t>
            </a:r>
            <a:r>
              <a:rPr lang="tr-TR" b="1" dirty="0" err="1"/>
              <a:t>Makes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 smtClean="0"/>
              <a:t>Poison</a:t>
            </a:r>
            <a:endParaRPr lang="tr-TR" b="1" dirty="0" smtClean="0"/>
          </a:p>
          <a:p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basic</a:t>
            </a:r>
            <a:r>
              <a:rPr lang="tr-TR" dirty="0"/>
              <a:t> </a:t>
            </a:r>
            <a:r>
              <a:rPr lang="tr-TR" dirty="0" err="1"/>
              <a:t>principle</a:t>
            </a:r>
            <a:r>
              <a:rPr lang="tr-TR" dirty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stated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Paracelsus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500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ago</a:t>
            </a:r>
            <a:r>
              <a:rPr lang="tr-TR" dirty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/>
              <a:t>his </a:t>
            </a:r>
            <a:r>
              <a:rPr lang="tr-TR" dirty="0" err="1" smtClean="0"/>
              <a:t>words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r>
              <a:rPr lang="tr-TR" dirty="0"/>
              <a:t>“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substances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poisons</a:t>
            </a:r>
            <a:r>
              <a:rPr lang="tr-TR" dirty="0"/>
              <a:t>;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none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is not a </a:t>
            </a:r>
            <a:r>
              <a:rPr lang="tr-TR" dirty="0" err="1"/>
              <a:t>poison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right</a:t>
            </a:r>
            <a:r>
              <a:rPr lang="tr-TR" dirty="0"/>
              <a:t> </a:t>
            </a:r>
            <a:r>
              <a:rPr lang="tr-TR" dirty="0" err="1"/>
              <a:t>dose</a:t>
            </a:r>
            <a:r>
              <a:rPr lang="tr-TR" dirty="0"/>
              <a:t> </a:t>
            </a:r>
            <a:r>
              <a:rPr lang="tr-TR" dirty="0" err="1"/>
              <a:t>differentiates</a:t>
            </a:r>
            <a:r>
              <a:rPr lang="tr-TR" dirty="0"/>
              <a:t> a </a:t>
            </a:r>
            <a:r>
              <a:rPr lang="tr-TR" dirty="0" err="1"/>
              <a:t>poison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 </a:t>
            </a:r>
            <a:r>
              <a:rPr lang="tr-TR" dirty="0" err="1"/>
              <a:t>remedy</a:t>
            </a:r>
            <a:r>
              <a:rPr lang="tr-TR" dirty="0"/>
              <a:t>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5532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History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 err="1" smtClean="0">
                <a:solidFill>
                  <a:srgbClr val="FF0000"/>
                </a:solidFill>
              </a:rPr>
              <a:t>Poisoning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/>
          </a:bodyPr>
          <a:lstStyle/>
          <a:p>
            <a:r>
              <a:rPr lang="tr-TR" dirty="0" err="1"/>
              <a:t>Poisoning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 of </a:t>
            </a:r>
            <a:r>
              <a:rPr lang="tr-TR" dirty="0" err="1"/>
              <a:t>poisons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a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colorful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/>
              <a:t>Even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cave</a:t>
            </a:r>
            <a:r>
              <a:rPr lang="tr-TR" dirty="0"/>
              <a:t> </a:t>
            </a:r>
            <a:r>
              <a:rPr lang="tr-TR" dirty="0" err="1"/>
              <a:t>dwellers</a:t>
            </a:r>
            <a:r>
              <a:rPr lang="tr-TR" dirty="0"/>
              <a:t> had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adverse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of a </a:t>
            </a:r>
            <a:r>
              <a:rPr lang="tr-TR" dirty="0" err="1"/>
              <a:t>variety</a:t>
            </a:r>
            <a:r>
              <a:rPr lang="tr-TR" dirty="0"/>
              <a:t> of </a:t>
            </a:r>
            <a:r>
              <a:rPr lang="tr-TR" dirty="0" err="1"/>
              <a:t>naturally</a:t>
            </a:r>
            <a:r>
              <a:rPr lang="tr-TR" dirty="0"/>
              <a:t> </a:t>
            </a:r>
            <a:r>
              <a:rPr lang="tr-TR" dirty="0" err="1"/>
              <a:t>occuring</a:t>
            </a:r>
            <a:r>
              <a:rPr lang="tr-TR" dirty="0"/>
              <a:t> </a:t>
            </a:r>
            <a:r>
              <a:rPr lang="tr-TR" dirty="0" err="1"/>
              <a:t>substances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hunting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in </a:t>
            </a:r>
            <a:r>
              <a:rPr lang="tr-TR" dirty="0" err="1"/>
              <a:t>warfare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4528" y="847582"/>
            <a:ext cx="2219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5369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26" y="908720"/>
            <a:ext cx="8229600" cy="3052936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/>
              <a:t>What</a:t>
            </a:r>
            <a:r>
              <a:rPr lang="tr-TR" b="1" dirty="0"/>
              <a:t> is </a:t>
            </a:r>
            <a:r>
              <a:rPr lang="tr-TR" b="1" dirty="0" err="1"/>
              <a:t>Dose</a:t>
            </a:r>
            <a:r>
              <a:rPr lang="tr-TR" b="1" dirty="0" smtClean="0"/>
              <a:t>?</a:t>
            </a:r>
          </a:p>
          <a:p>
            <a:endParaRPr lang="tr-TR" b="1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dose</a:t>
            </a:r>
            <a:r>
              <a:rPr lang="tr-TR" dirty="0"/>
              <a:t> of a </a:t>
            </a:r>
            <a:r>
              <a:rPr lang="tr-TR" dirty="0" err="1"/>
              <a:t>chemical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agent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amount</a:t>
            </a:r>
            <a:r>
              <a:rPr lang="tr-TR" dirty="0"/>
              <a:t> of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agent</a:t>
            </a:r>
            <a:r>
              <a:rPr lang="tr-TR" dirty="0"/>
              <a:t> </a:t>
            </a:r>
            <a:r>
              <a:rPr lang="tr-TR" dirty="0" err="1"/>
              <a:t>comes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contact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living</a:t>
            </a:r>
            <a:r>
              <a:rPr lang="tr-TR" dirty="0"/>
              <a:t> </a:t>
            </a:r>
            <a:r>
              <a:rPr lang="tr-TR" dirty="0" err="1"/>
              <a:t>organism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of a </a:t>
            </a:r>
            <a:r>
              <a:rPr lang="tr-TR" dirty="0" err="1"/>
              <a:t>living</a:t>
            </a:r>
            <a:r>
              <a:rPr lang="tr-TR" dirty="0"/>
              <a:t> </a:t>
            </a:r>
            <a:r>
              <a:rPr lang="tr-TR" dirty="0" err="1"/>
              <a:t>organism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toxicology</a:t>
            </a:r>
            <a:r>
              <a:rPr lang="tr-TR" dirty="0"/>
              <a:t>; it is </a:t>
            </a:r>
            <a:r>
              <a:rPr lang="tr-TR" dirty="0" err="1"/>
              <a:t>common</a:t>
            </a:r>
            <a:r>
              <a:rPr lang="tr-TR" dirty="0"/>
              <a:t> fort he </a:t>
            </a:r>
            <a:r>
              <a:rPr lang="tr-TR" dirty="0" err="1"/>
              <a:t>dose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expressed</a:t>
            </a:r>
            <a:r>
              <a:rPr lang="tr-TR" dirty="0"/>
              <a:t> in </a:t>
            </a:r>
            <a:r>
              <a:rPr lang="tr-TR" dirty="0" err="1"/>
              <a:t>terms</a:t>
            </a:r>
            <a:r>
              <a:rPr lang="tr-TR" dirty="0"/>
              <a:t> of body </a:t>
            </a:r>
            <a:r>
              <a:rPr lang="tr-TR" dirty="0" err="1"/>
              <a:t>weight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often</a:t>
            </a:r>
            <a:r>
              <a:rPr lang="tr-TR" dirty="0"/>
              <a:t>, in </a:t>
            </a:r>
            <a:r>
              <a:rPr lang="tr-TR" dirty="0" err="1"/>
              <a:t>terms</a:t>
            </a:r>
            <a:r>
              <a:rPr lang="tr-TR" dirty="0"/>
              <a:t> of time as </a:t>
            </a:r>
            <a:r>
              <a:rPr lang="tr-TR" dirty="0" err="1"/>
              <a:t>well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/>
              <a:t>example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dose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given</a:t>
            </a:r>
            <a:r>
              <a:rPr lang="tr-TR" dirty="0"/>
              <a:t> as 10 mg/kg </a:t>
            </a:r>
            <a:r>
              <a:rPr lang="tr-TR" dirty="0" err="1"/>
              <a:t>or</a:t>
            </a:r>
            <a:r>
              <a:rPr lang="tr-TR" dirty="0"/>
              <a:t> 10 mg/kg/</a:t>
            </a:r>
            <a:r>
              <a:rPr lang="tr-TR" dirty="0" err="1"/>
              <a:t>day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81500"/>
            <a:ext cx="3647814" cy="24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1073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51162"/>
            <a:ext cx="8229600" cy="3124944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Medications</a:t>
            </a:r>
            <a:r>
              <a:rPr lang="tr-TR" dirty="0"/>
              <a:t> </a:t>
            </a:r>
            <a:r>
              <a:rPr lang="tr-TR" dirty="0" err="1"/>
              <a:t>arechemicals</a:t>
            </a:r>
            <a:r>
              <a:rPr lang="tr-TR" dirty="0"/>
              <a:t> </a:t>
            </a:r>
            <a:r>
              <a:rPr lang="tr-TR" dirty="0" err="1"/>
              <a:t>designated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positive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, but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right</a:t>
            </a:r>
            <a:r>
              <a:rPr lang="tr-TR" dirty="0"/>
              <a:t> </a:t>
            </a:r>
            <a:r>
              <a:rPr lang="tr-TR" dirty="0" err="1"/>
              <a:t>dose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 </a:t>
            </a:r>
            <a:r>
              <a:rPr lang="tr-TR" b="1" dirty="0" err="1"/>
              <a:t>baby</a:t>
            </a:r>
            <a:r>
              <a:rPr lang="tr-TR" b="1" dirty="0"/>
              <a:t> aspirin tablet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not </a:t>
            </a:r>
            <a:r>
              <a:rPr lang="tr-TR" dirty="0" err="1"/>
              <a:t>cure</a:t>
            </a:r>
            <a:r>
              <a:rPr lang="tr-TR" dirty="0"/>
              <a:t> an </a:t>
            </a:r>
            <a:r>
              <a:rPr lang="tr-TR" dirty="0" err="1"/>
              <a:t>adult</a:t>
            </a:r>
            <a:r>
              <a:rPr lang="tr-TR" dirty="0"/>
              <a:t> of a </a:t>
            </a:r>
            <a:r>
              <a:rPr lang="tr-TR" dirty="0" err="1"/>
              <a:t>headache</a:t>
            </a:r>
            <a:r>
              <a:rPr lang="tr-TR" dirty="0"/>
              <a:t>,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ordinary</a:t>
            </a:r>
            <a:r>
              <a:rPr lang="tr-TR" dirty="0"/>
              <a:t> </a:t>
            </a:r>
            <a:r>
              <a:rPr lang="tr-TR" dirty="0" err="1"/>
              <a:t>aspirins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likely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do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job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/>
              <a:t>hundred</a:t>
            </a:r>
            <a:r>
              <a:rPr lang="tr-TR" dirty="0"/>
              <a:t> </a:t>
            </a:r>
            <a:r>
              <a:rPr lang="tr-TR" dirty="0" err="1"/>
              <a:t>aspirins</a:t>
            </a:r>
            <a:r>
              <a:rPr lang="tr-TR" dirty="0"/>
              <a:t> </a:t>
            </a:r>
            <a:r>
              <a:rPr lang="tr-TR" dirty="0" err="1"/>
              <a:t>taken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together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likely</a:t>
            </a:r>
            <a:r>
              <a:rPr lang="tr-TR" dirty="0"/>
              <a:t> </a:t>
            </a:r>
            <a:r>
              <a:rPr lang="tr-TR" dirty="0" err="1"/>
              <a:t>result</a:t>
            </a:r>
            <a:r>
              <a:rPr lang="tr-TR" dirty="0"/>
              <a:t> in </a:t>
            </a:r>
            <a:r>
              <a:rPr lang="tr-TR" dirty="0" err="1"/>
              <a:t>toxic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. </a:t>
            </a:r>
          </a:p>
          <a:p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570" y="4001929"/>
            <a:ext cx="42862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1146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8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As </a:t>
            </a:r>
            <a:r>
              <a:rPr lang="tr-TR" dirty="0" err="1"/>
              <a:t>toxicological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 </a:t>
            </a:r>
            <a:r>
              <a:rPr lang="tr-TR" dirty="0" err="1"/>
              <a:t>grew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sophisticated</a:t>
            </a:r>
            <a:r>
              <a:rPr lang="tr-TR" dirty="0"/>
              <a:t>, it </a:t>
            </a:r>
            <a:r>
              <a:rPr lang="tr-TR" dirty="0" err="1"/>
              <a:t>became</a:t>
            </a:r>
            <a:r>
              <a:rPr lang="tr-TR" dirty="0"/>
              <a:t>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define </a:t>
            </a:r>
            <a:r>
              <a:rPr lang="tr-TR" dirty="0" err="1"/>
              <a:t>dose</a:t>
            </a:r>
            <a:r>
              <a:rPr lang="tr-TR" dirty="0"/>
              <a:t> in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ways</a:t>
            </a:r>
            <a:r>
              <a:rPr lang="tr-TR" dirty="0"/>
              <a:t> </a:t>
            </a:r>
            <a:r>
              <a:rPr lang="tr-TR" dirty="0" err="1"/>
              <a:t>better</a:t>
            </a:r>
            <a:r>
              <a:rPr lang="tr-TR" dirty="0"/>
              <a:t> </a:t>
            </a:r>
            <a:r>
              <a:rPr lang="tr-TR" dirty="0" err="1"/>
              <a:t>reflect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connection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dose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/>
              <a:t>example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“</a:t>
            </a:r>
            <a:r>
              <a:rPr lang="tr-TR" b="1" dirty="0" err="1"/>
              <a:t>target</a:t>
            </a:r>
            <a:r>
              <a:rPr lang="tr-TR" b="1" dirty="0"/>
              <a:t> organ </a:t>
            </a:r>
            <a:r>
              <a:rPr lang="tr-TR" b="1" dirty="0" err="1"/>
              <a:t>dose</a:t>
            </a:r>
            <a:r>
              <a:rPr lang="tr-TR" dirty="0"/>
              <a:t>”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amount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reaches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site(s) at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adverse</a:t>
            </a:r>
            <a:r>
              <a:rPr lang="tr-TR" dirty="0"/>
              <a:t> </a:t>
            </a:r>
            <a:r>
              <a:rPr lang="tr-TR" dirty="0" err="1"/>
              <a:t>affect</a:t>
            </a:r>
            <a:r>
              <a:rPr lang="tr-TR" dirty="0"/>
              <a:t> </a:t>
            </a:r>
            <a:r>
              <a:rPr lang="tr-TR" dirty="0" err="1"/>
              <a:t>occur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/>
              <a:t>biologically</a:t>
            </a:r>
            <a:r>
              <a:rPr lang="tr-TR" b="1" dirty="0"/>
              <a:t> </a:t>
            </a:r>
            <a:r>
              <a:rPr lang="tr-TR" b="1" dirty="0" err="1"/>
              <a:t>effective</a:t>
            </a:r>
            <a:r>
              <a:rPr lang="tr-TR" b="1" dirty="0"/>
              <a:t> </a:t>
            </a:r>
            <a:r>
              <a:rPr lang="tr-TR" b="1" dirty="0" err="1"/>
              <a:t>dose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91518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always</a:t>
            </a:r>
            <a:r>
              <a:rPr lang="tr-TR" dirty="0"/>
              <a:t> </a:t>
            </a:r>
            <a:r>
              <a:rPr lang="tr-TR" dirty="0" err="1"/>
              <a:t>importantto</a:t>
            </a:r>
            <a:r>
              <a:rPr lang="tr-TR" dirty="0"/>
              <a:t> </a:t>
            </a:r>
            <a:r>
              <a:rPr lang="tr-TR" dirty="0" err="1"/>
              <a:t>note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extent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nature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adverse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,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agent</a:t>
            </a:r>
            <a:r>
              <a:rPr lang="tr-TR" dirty="0"/>
              <a:t>,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vary</a:t>
            </a:r>
            <a:r>
              <a:rPr lang="tr-TR" dirty="0"/>
              <a:t>, </a:t>
            </a:r>
            <a:r>
              <a:rPr lang="tr-TR" dirty="0" err="1"/>
              <a:t>dependent</a:t>
            </a:r>
            <a:r>
              <a:rPr lang="tr-TR" dirty="0"/>
              <a:t> </a:t>
            </a:r>
            <a:r>
              <a:rPr lang="tr-TR" dirty="0" err="1"/>
              <a:t>upon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dose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route</a:t>
            </a:r>
            <a:r>
              <a:rPr lang="tr-TR" dirty="0"/>
              <a:t> of </a:t>
            </a:r>
            <a:r>
              <a:rPr lang="tr-TR" dirty="0" err="1"/>
              <a:t>exposure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/>
              <a:t>routes</a:t>
            </a:r>
            <a:r>
              <a:rPr lang="tr-TR" dirty="0"/>
              <a:t> of </a:t>
            </a:r>
            <a:r>
              <a:rPr lang="tr-TR" dirty="0" err="1"/>
              <a:t>exposure</a:t>
            </a:r>
            <a:r>
              <a:rPr lang="tr-TR" dirty="0"/>
              <a:t> </a:t>
            </a:r>
            <a:r>
              <a:rPr lang="tr-TR" dirty="0" err="1" smtClean="0"/>
              <a:t>include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pPr lvl="3">
              <a:buFont typeface="Wingdings" pitchFamily="2" charset="2"/>
              <a:buChar char="Ø"/>
            </a:pPr>
            <a:r>
              <a:rPr lang="tr-TR" sz="2000" dirty="0" err="1"/>
              <a:t>I</a:t>
            </a:r>
            <a:r>
              <a:rPr lang="tr-TR" sz="2000" dirty="0" err="1" smtClean="0"/>
              <a:t>ngestion</a:t>
            </a:r>
            <a:r>
              <a:rPr lang="tr-TR" sz="2000" dirty="0" smtClean="0"/>
              <a:t>, </a:t>
            </a:r>
          </a:p>
          <a:p>
            <a:pPr lvl="3">
              <a:buFont typeface="Wingdings" pitchFamily="2" charset="2"/>
              <a:buChar char="Ø"/>
            </a:pPr>
            <a:r>
              <a:rPr lang="tr-TR" sz="2000" dirty="0" err="1"/>
              <a:t>I</a:t>
            </a:r>
            <a:r>
              <a:rPr lang="tr-TR" sz="2000" dirty="0" err="1" smtClean="0"/>
              <a:t>nhalation</a:t>
            </a:r>
            <a:r>
              <a:rPr lang="tr-TR" sz="2000" dirty="0" smtClean="0"/>
              <a:t> </a:t>
            </a:r>
            <a:r>
              <a:rPr lang="tr-TR" sz="2000" dirty="0" err="1"/>
              <a:t>o</a:t>
            </a:r>
            <a:r>
              <a:rPr lang="tr-TR" sz="2000" dirty="0" err="1" smtClean="0"/>
              <a:t>r</a:t>
            </a:r>
            <a:r>
              <a:rPr lang="tr-TR" sz="2000" dirty="0" smtClean="0"/>
              <a:t> </a:t>
            </a:r>
          </a:p>
          <a:p>
            <a:pPr lvl="3">
              <a:buFont typeface="Wingdings" pitchFamily="2" charset="2"/>
              <a:buChar char="Ø"/>
            </a:pPr>
            <a:r>
              <a:rPr lang="tr-TR" sz="2000" dirty="0" smtClean="0"/>
              <a:t>Skin </a:t>
            </a:r>
            <a:r>
              <a:rPr lang="tr-TR" sz="2000" dirty="0" err="1"/>
              <a:t>c</a:t>
            </a:r>
            <a:r>
              <a:rPr lang="tr-TR" sz="2000" dirty="0" err="1" smtClean="0"/>
              <a:t>ontact</a:t>
            </a:r>
            <a:r>
              <a:rPr lang="tr-TR" sz="2000" dirty="0" smtClean="0"/>
              <a:t> (</a:t>
            </a:r>
            <a:r>
              <a:rPr lang="tr-TR" sz="2000" dirty="0" err="1" smtClean="0"/>
              <a:t>Dermal</a:t>
            </a:r>
            <a:r>
              <a:rPr lang="tr-TR" dirty="0" smtClean="0"/>
              <a:t>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72003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4"/>
          </a:xfrm>
        </p:spPr>
        <p:txBody>
          <a:bodyPr/>
          <a:lstStyle/>
          <a:p>
            <a:r>
              <a:rPr lang="tr-TR" dirty="0" err="1"/>
              <a:t>Effects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dependent</a:t>
            </a:r>
            <a:r>
              <a:rPr lang="tr-TR" dirty="0"/>
              <a:t> </a:t>
            </a:r>
            <a:r>
              <a:rPr lang="tr-TR" dirty="0" err="1"/>
              <a:t>upon</a:t>
            </a:r>
            <a:r>
              <a:rPr lang="tr-TR" dirty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pPr lvl="2">
              <a:buFont typeface="Wingdings" pitchFamily="2" charset="2"/>
              <a:buChar char="Ø"/>
            </a:pPr>
            <a:r>
              <a:rPr lang="tr-TR" dirty="0"/>
              <a:t>A</a:t>
            </a:r>
            <a:r>
              <a:rPr lang="tr-TR" dirty="0" smtClean="0"/>
              <a:t>ge</a:t>
            </a:r>
            <a:r>
              <a:rPr lang="tr-TR" dirty="0"/>
              <a:t>, </a:t>
            </a:r>
            <a:endParaRPr lang="tr-TR" dirty="0" smtClean="0"/>
          </a:p>
          <a:p>
            <a:pPr lvl="2">
              <a:buFont typeface="Wingdings" pitchFamily="2" charset="2"/>
              <a:buChar char="Ø"/>
            </a:pPr>
            <a:r>
              <a:rPr lang="tr-TR" dirty="0" err="1"/>
              <a:t>S</a:t>
            </a:r>
            <a:r>
              <a:rPr lang="tr-TR" dirty="0" err="1" smtClean="0"/>
              <a:t>ex</a:t>
            </a:r>
            <a:r>
              <a:rPr lang="tr-TR" dirty="0"/>
              <a:t>, </a:t>
            </a:r>
            <a:endParaRPr lang="tr-TR" dirty="0" smtClean="0"/>
          </a:p>
          <a:p>
            <a:pPr lvl="2">
              <a:buFont typeface="Wingdings" pitchFamily="2" charset="2"/>
              <a:buChar char="Ø"/>
            </a:pPr>
            <a:r>
              <a:rPr lang="tr-TR" dirty="0"/>
              <a:t>A</a:t>
            </a:r>
            <a:r>
              <a:rPr lang="tr-TR" dirty="0" smtClean="0"/>
              <a:t>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characteristics</a:t>
            </a:r>
            <a:r>
              <a:rPr lang="tr-TR" dirty="0"/>
              <a:t> of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individual</a:t>
            </a:r>
            <a:r>
              <a:rPr lang="tr-TR" dirty="0"/>
              <a:t>, </a:t>
            </a:r>
            <a:r>
              <a:rPr lang="tr-TR" dirty="0" err="1" smtClean="0"/>
              <a:t>including</a:t>
            </a:r>
            <a:r>
              <a:rPr lang="tr-TR" dirty="0" smtClean="0"/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tr-TR" dirty="0" err="1" smtClean="0"/>
              <a:t>Underlying</a:t>
            </a:r>
            <a:r>
              <a:rPr lang="tr-TR" dirty="0" smtClean="0"/>
              <a:t> </a:t>
            </a:r>
            <a:r>
              <a:rPr lang="tr-TR" dirty="0" err="1"/>
              <a:t>disease</a:t>
            </a:r>
            <a:r>
              <a:rPr lang="tr-TR" dirty="0"/>
              <a:t>, </a:t>
            </a:r>
            <a:endParaRPr lang="tr-TR" dirty="0" smtClean="0"/>
          </a:p>
          <a:p>
            <a:pPr lvl="2">
              <a:buFont typeface="Wingdings" pitchFamily="2" charset="2"/>
              <a:buChar char="Ø"/>
            </a:pPr>
            <a:r>
              <a:rPr lang="tr-TR" dirty="0" err="1"/>
              <a:t>N</a:t>
            </a:r>
            <a:r>
              <a:rPr lang="tr-TR" dirty="0" err="1" smtClean="0"/>
              <a:t>utritional</a:t>
            </a:r>
            <a:r>
              <a:rPr lang="tr-TR" dirty="0" smtClean="0"/>
              <a:t> </a:t>
            </a:r>
            <a:r>
              <a:rPr lang="tr-TR" dirty="0" err="1"/>
              <a:t>status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endParaRPr lang="tr-TR" dirty="0" smtClean="0"/>
          </a:p>
          <a:p>
            <a:pPr lvl="2">
              <a:buFont typeface="Wingdings" pitchFamily="2" charset="2"/>
              <a:buChar char="Ø"/>
            </a:pPr>
            <a:r>
              <a:rPr lang="tr-TR" dirty="0" err="1"/>
              <a:t>H</a:t>
            </a:r>
            <a:r>
              <a:rPr lang="tr-TR" dirty="0" err="1" smtClean="0"/>
              <a:t>istory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/>
              <a:t>exposures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4582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8840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References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2000" u="sng" dirty="0">
                <a:hlinkClick r:id="rId2"/>
              </a:rPr>
              <a:t>http://toxlearn.nlm.nih.gov/Toxicology/tx010101/tx010101.htm</a:t>
            </a:r>
            <a:endParaRPr lang="tr-TR" sz="2000" dirty="0"/>
          </a:p>
          <a:p>
            <a:r>
              <a:rPr lang="tr-TR" sz="2000" u="sng" dirty="0">
                <a:hlinkClick r:id="rId3"/>
              </a:rPr>
              <a:t>http://toxlearn.nlm.nih.gov/Module1.htm</a:t>
            </a:r>
            <a:endParaRPr lang="tr-TR" sz="2000" dirty="0"/>
          </a:p>
          <a:p>
            <a:r>
              <a:rPr lang="tr-TR" sz="2000" dirty="0"/>
              <a:t>http://sis.nlm.nih.gov/enviro/toxtutor.html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2016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784976" cy="1800200"/>
          </a:xfrm>
        </p:spPr>
        <p:txBody>
          <a:bodyPr>
            <a:normAutofit/>
          </a:bodyPr>
          <a:lstStyle/>
          <a:p>
            <a:r>
              <a:rPr lang="tr-TR" sz="2000" dirty="0" err="1"/>
              <a:t>Famous</a:t>
            </a:r>
            <a:r>
              <a:rPr lang="tr-TR" sz="2000" dirty="0"/>
              <a:t> </a:t>
            </a:r>
            <a:r>
              <a:rPr lang="tr-TR" sz="2000" dirty="0" err="1"/>
              <a:t>early</a:t>
            </a:r>
            <a:r>
              <a:rPr lang="tr-TR" sz="2000" dirty="0"/>
              <a:t> </a:t>
            </a:r>
            <a:r>
              <a:rPr lang="tr-TR" sz="2000" dirty="0" err="1"/>
              <a:t>victims</a:t>
            </a:r>
            <a:r>
              <a:rPr lang="tr-TR" sz="2000" dirty="0"/>
              <a:t> of </a:t>
            </a:r>
            <a:r>
              <a:rPr lang="tr-TR" sz="2000" dirty="0" err="1"/>
              <a:t>plant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animal</a:t>
            </a:r>
            <a:r>
              <a:rPr lang="tr-TR" sz="2000" dirty="0"/>
              <a:t> </a:t>
            </a:r>
            <a:r>
              <a:rPr lang="tr-TR" sz="2000" dirty="0" err="1"/>
              <a:t>poisons</a:t>
            </a:r>
            <a:r>
              <a:rPr lang="tr-TR" sz="2000" dirty="0"/>
              <a:t> </a:t>
            </a:r>
            <a:r>
              <a:rPr lang="tr-TR" sz="2000" dirty="0" err="1"/>
              <a:t>were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Greek</a:t>
            </a:r>
            <a:r>
              <a:rPr lang="tr-TR" sz="2000" dirty="0"/>
              <a:t> </a:t>
            </a:r>
            <a:r>
              <a:rPr lang="tr-TR" sz="2000" dirty="0" err="1"/>
              <a:t>philosopher</a:t>
            </a:r>
            <a:r>
              <a:rPr lang="tr-TR" sz="2000" dirty="0"/>
              <a:t> </a:t>
            </a:r>
            <a:r>
              <a:rPr lang="tr-TR" sz="2000" b="1" dirty="0" err="1"/>
              <a:t>Socrates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Egyptian</a:t>
            </a:r>
            <a:r>
              <a:rPr lang="tr-TR" sz="2000" dirty="0"/>
              <a:t> </a:t>
            </a:r>
            <a:r>
              <a:rPr lang="tr-TR" sz="2000" dirty="0" err="1"/>
              <a:t>Queen</a:t>
            </a:r>
            <a:r>
              <a:rPr lang="tr-TR" sz="2000" dirty="0"/>
              <a:t> </a:t>
            </a:r>
            <a:r>
              <a:rPr lang="tr-TR" sz="2000" b="1" dirty="0"/>
              <a:t>Cleopatra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b="1" dirty="0"/>
              <a:t>Cleopatra</a:t>
            </a:r>
            <a:r>
              <a:rPr lang="tr-TR" sz="2000" dirty="0"/>
              <a:t> </a:t>
            </a:r>
            <a:r>
              <a:rPr lang="tr-TR" sz="2000" dirty="0" err="1"/>
              <a:t>committed</a:t>
            </a:r>
            <a:r>
              <a:rPr lang="tr-TR" sz="2000" dirty="0"/>
              <a:t> </a:t>
            </a:r>
            <a:r>
              <a:rPr lang="tr-TR" sz="2000" dirty="0" err="1"/>
              <a:t>suicide</a:t>
            </a:r>
            <a:r>
              <a:rPr lang="tr-TR" sz="2000" dirty="0"/>
              <a:t> </a:t>
            </a:r>
            <a:r>
              <a:rPr lang="tr-TR" sz="2000" dirty="0" err="1"/>
              <a:t>through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bite of an </a:t>
            </a:r>
            <a:r>
              <a:rPr lang="tr-TR" sz="2000" dirty="0" err="1"/>
              <a:t>asp</a:t>
            </a:r>
            <a:r>
              <a:rPr lang="tr-TR" sz="2000" dirty="0"/>
              <a:t>, a </a:t>
            </a:r>
            <a:r>
              <a:rPr lang="tr-TR" sz="2000" dirty="0" err="1"/>
              <a:t>poisonous</a:t>
            </a:r>
            <a:r>
              <a:rPr lang="tr-TR" sz="2000" dirty="0"/>
              <a:t> </a:t>
            </a:r>
            <a:r>
              <a:rPr lang="tr-TR" sz="2000" dirty="0" err="1"/>
              <a:t>snake</a:t>
            </a:r>
            <a:r>
              <a:rPr lang="tr-TR" sz="2000" dirty="0"/>
              <a:t>.</a:t>
            </a:r>
          </a:p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071601"/>
            <a:ext cx="5868144" cy="47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02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2696"/>
          </a:xfrm>
        </p:spPr>
        <p:txBody>
          <a:bodyPr/>
          <a:lstStyle/>
          <a:p>
            <a:r>
              <a:rPr lang="tr-TR" b="1" dirty="0" err="1" smtClean="0"/>
              <a:t>Socrates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forced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drink</a:t>
            </a:r>
            <a:r>
              <a:rPr lang="tr-TR" dirty="0" smtClean="0"/>
              <a:t> </a:t>
            </a:r>
            <a:r>
              <a:rPr lang="tr-TR" dirty="0" err="1" smtClean="0"/>
              <a:t>Hemlock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corrupting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youth</a:t>
            </a:r>
            <a:r>
              <a:rPr lang="tr-TR" dirty="0" smtClean="0"/>
              <a:t> of </a:t>
            </a:r>
            <a:r>
              <a:rPr lang="tr-TR" dirty="0" err="1" smtClean="0"/>
              <a:t>Athens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505" y="2492896"/>
            <a:ext cx="5077495" cy="4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04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As time </a:t>
            </a:r>
            <a:r>
              <a:rPr lang="tr-TR" dirty="0" err="1"/>
              <a:t>progresed</a:t>
            </a:r>
            <a:r>
              <a:rPr lang="tr-TR" dirty="0"/>
              <a:t>, </a:t>
            </a:r>
            <a:r>
              <a:rPr lang="tr-TR" dirty="0" err="1"/>
              <a:t>toxicological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expanded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/>
              <a:t>Poisoning</a:t>
            </a:r>
            <a:r>
              <a:rPr lang="tr-TR" dirty="0"/>
              <a:t> </a:t>
            </a:r>
            <a:r>
              <a:rPr lang="tr-TR" dirty="0" err="1"/>
              <a:t>became</a:t>
            </a:r>
            <a:r>
              <a:rPr lang="tr-TR" dirty="0"/>
              <a:t> </a:t>
            </a:r>
            <a:r>
              <a:rPr lang="tr-TR" dirty="0" err="1"/>
              <a:t>institutionalized</a:t>
            </a:r>
            <a:r>
              <a:rPr lang="tr-TR" dirty="0"/>
              <a:t> in a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 smtClean="0"/>
              <a:t>places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/>
              <a:t>governments</a:t>
            </a:r>
            <a:r>
              <a:rPr lang="tr-TR" dirty="0"/>
              <a:t> </a:t>
            </a:r>
            <a:r>
              <a:rPr lang="tr-TR" dirty="0" err="1"/>
              <a:t>utilized</a:t>
            </a:r>
            <a:r>
              <a:rPr lang="tr-TR" dirty="0"/>
              <a:t> </a:t>
            </a:r>
            <a:r>
              <a:rPr lang="tr-TR" dirty="0" err="1"/>
              <a:t>poisons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 </a:t>
            </a:r>
            <a:r>
              <a:rPr lang="tr-TR" dirty="0" err="1"/>
              <a:t>executions</a:t>
            </a:r>
            <a:r>
              <a:rPr lang="tr-TR" dirty="0"/>
              <a:t>, a </a:t>
            </a:r>
            <a:r>
              <a:rPr lang="tr-TR" dirty="0" err="1"/>
              <a:t>practice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continues</a:t>
            </a:r>
            <a:r>
              <a:rPr lang="tr-TR" dirty="0"/>
              <a:t> in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jurisdictions</a:t>
            </a:r>
            <a:r>
              <a:rPr lang="tr-TR" dirty="0"/>
              <a:t>, </a:t>
            </a:r>
            <a:r>
              <a:rPr lang="tr-TR" dirty="0" err="1"/>
              <a:t>via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lethal</a:t>
            </a:r>
            <a:r>
              <a:rPr lang="tr-TR" dirty="0"/>
              <a:t> </a:t>
            </a:r>
            <a:r>
              <a:rPr lang="tr-TR" dirty="0" err="1"/>
              <a:t>injections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5886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0113"/>
            <a:ext cx="7620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964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7895" cy="4525963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European</a:t>
            </a:r>
            <a:r>
              <a:rPr lang="tr-TR" dirty="0"/>
              <a:t> </a:t>
            </a:r>
            <a:r>
              <a:rPr lang="tr-TR" dirty="0" err="1"/>
              <a:t>Renaissance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a time </a:t>
            </a:r>
            <a:r>
              <a:rPr lang="tr-TR" dirty="0" err="1"/>
              <a:t>notorious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poisonings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poisoners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5095" y="692696"/>
            <a:ext cx="4058905" cy="576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052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2692896"/>
          </a:xfrm>
        </p:spPr>
        <p:txBody>
          <a:bodyPr/>
          <a:lstStyle/>
          <a:p>
            <a:r>
              <a:rPr lang="tr-TR" sz="2000" dirty="0" err="1"/>
              <a:t>Unintentional</a:t>
            </a:r>
            <a:r>
              <a:rPr lang="tr-TR" sz="2000" dirty="0"/>
              <a:t> </a:t>
            </a:r>
            <a:r>
              <a:rPr lang="tr-TR" sz="2000" dirty="0" err="1"/>
              <a:t>poisoning</a:t>
            </a:r>
            <a:r>
              <a:rPr lang="tr-TR" sz="2000" dirty="0"/>
              <a:t> has </a:t>
            </a:r>
            <a:r>
              <a:rPr lang="tr-TR" sz="2000" dirty="0" err="1"/>
              <a:t>always</a:t>
            </a:r>
            <a:r>
              <a:rPr lang="tr-TR" sz="2000" dirty="0"/>
              <a:t> </a:t>
            </a:r>
            <a:r>
              <a:rPr lang="tr-TR" sz="2000" dirty="0" err="1"/>
              <a:t>been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us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dirty="0" smtClean="0"/>
              <a:t>Through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science</a:t>
            </a:r>
            <a:r>
              <a:rPr lang="tr-TR" sz="2000" dirty="0"/>
              <a:t> of </a:t>
            </a:r>
            <a:r>
              <a:rPr lang="tr-TR" sz="2000" dirty="0" err="1"/>
              <a:t>toxicology</a:t>
            </a:r>
            <a:r>
              <a:rPr lang="tr-TR" sz="2000" dirty="0"/>
              <a:t> </a:t>
            </a:r>
            <a:r>
              <a:rPr lang="tr-TR" sz="2000" dirty="0" err="1"/>
              <a:t>we</a:t>
            </a:r>
            <a:r>
              <a:rPr lang="tr-TR" sz="2000" dirty="0"/>
              <a:t> </a:t>
            </a:r>
            <a:r>
              <a:rPr lang="tr-TR" sz="2000" dirty="0" err="1"/>
              <a:t>now</a:t>
            </a:r>
            <a:r>
              <a:rPr lang="tr-TR" sz="2000" dirty="0"/>
              <a:t> </a:t>
            </a:r>
            <a:r>
              <a:rPr lang="tr-TR" sz="2000" dirty="0" err="1"/>
              <a:t>better</a:t>
            </a:r>
            <a:r>
              <a:rPr lang="tr-TR" sz="2000" dirty="0"/>
              <a:t> </a:t>
            </a:r>
            <a:r>
              <a:rPr lang="tr-TR" sz="2000" dirty="0" err="1"/>
              <a:t>understand</a:t>
            </a:r>
            <a:r>
              <a:rPr lang="tr-TR" sz="2000" dirty="0"/>
              <a:t> </a:t>
            </a:r>
            <a:r>
              <a:rPr lang="tr-TR" sz="2000" dirty="0" err="1"/>
              <a:t>these</a:t>
            </a:r>
            <a:r>
              <a:rPr lang="tr-TR" sz="2000" dirty="0"/>
              <a:t> </a:t>
            </a:r>
            <a:r>
              <a:rPr lang="tr-TR" sz="2000" dirty="0" err="1"/>
              <a:t>risks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work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avoid</a:t>
            </a:r>
            <a:r>
              <a:rPr lang="tr-TR" sz="2000" dirty="0"/>
              <a:t> </a:t>
            </a:r>
            <a:r>
              <a:rPr lang="tr-TR" sz="2000" dirty="0" err="1"/>
              <a:t>harm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human</a:t>
            </a:r>
            <a:r>
              <a:rPr lang="tr-TR" sz="2000" dirty="0"/>
              <a:t> </a:t>
            </a:r>
            <a:r>
              <a:rPr lang="tr-TR" sz="2000" dirty="0" err="1"/>
              <a:t>health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naturally</a:t>
            </a:r>
            <a:r>
              <a:rPr lang="tr-TR" sz="2000" dirty="0"/>
              <a:t> </a:t>
            </a:r>
            <a:r>
              <a:rPr lang="tr-TR" sz="2000" dirty="0" err="1"/>
              <a:t>occuring</a:t>
            </a:r>
            <a:r>
              <a:rPr lang="tr-TR" sz="2000" dirty="0"/>
              <a:t> element </a:t>
            </a:r>
            <a:r>
              <a:rPr lang="tr-TR" sz="2000" dirty="0" err="1"/>
              <a:t>lead</a:t>
            </a:r>
            <a:r>
              <a:rPr lang="tr-TR" sz="2000" dirty="0"/>
              <a:t> </a:t>
            </a:r>
            <a:r>
              <a:rPr lang="tr-TR" sz="2000" dirty="0" err="1"/>
              <a:t>was</a:t>
            </a:r>
            <a:r>
              <a:rPr lang="tr-TR" sz="2000" dirty="0"/>
              <a:t> </a:t>
            </a:r>
            <a:r>
              <a:rPr lang="tr-TR" sz="2000" dirty="0" err="1"/>
              <a:t>used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Roman </a:t>
            </a:r>
            <a:r>
              <a:rPr lang="tr-TR" sz="2000" dirty="0" err="1" smtClean="0"/>
              <a:t>era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/>
              <a:t>line</a:t>
            </a:r>
            <a:r>
              <a:rPr lang="tr-TR" sz="2000" dirty="0"/>
              <a:t> </a:t>
            </a:r>
            <a:r>
              <a:rPr lang="tr-TR" sz="2000" dirty="0" err="1"/>
              <a:t>vessels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as </a:t>
            </a:r>
            <a:r>
              <a:rPr lang="tr-TR" sz="2000" dirty="0" err="1"/>
              <a:t>pottery</a:t>
            </a:r>
            <a:r>
              <a:rPr lang="tr-TR" sz="2000" dirty="0"/>
              <a:t> </a:t>
            </a:r>
            <a:r>
              <a:rPr lang="tr-TR" sz="2000" dirty="0" err="1"/>
              <a:t>glaze</a:t>
            </a:r>
            <a:r>
              <a:rPr lang="tr-TR" sz="2000" dirty="0"/>
              <a:t>, as </a:t>
            </a:r>
            <a:r>
              <a:rPr lang="tr-TR" sz="2000" dirty="0" err="1"/>
              <a:t>well</a:t>
            </a:r>
            <a:r>
              <a:rPr lang="tr-TR" sz="2000" dirty="0"/>
              <a:t> as in </a:t>
            </a:r>
            <a:r>
              <a:rPr lang="tr-TR" sz="2000" dirty="0" err="1"/>
              <a:t>cosmetics</a:t>
            </a:r>
            <a:r>
              <a:rPr lang="tr-TR" sz="2000" dirty="0"/>
              <a:t>. </a:t>
            </a:r>
          </a:p>
          <a:p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1565" y="3941676"/>
            <a:ext cx="4020955" cy="301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5201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649</TotalTime>
  <Words>1427</Words>
  <Application>Microsoft Office PowerPoint</Application>
  <PresentationFormat>On-screen Show (4:3)</PresentationFormat>
  <Paragraphs>177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INTRODUCTION TO TOXICOLOGY</vt:lpstr>
      <vt:lpstr>Contents</vt:lpstr>
      <vt:lpstr>History: Poisoning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History: Toxicology Research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Toxicology and Our Daily Lives</vt:lpstr>
      <vt:lpstr>Slide 28</vt:lpstr>
      <vt:lpstr>Determining Toxicity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TOXICOLOGY</dc:title>
  <dc:creator>Şahan Saygı</dc:creator>
  <cp:lastModifiedBy>admin</cp:lastModifiedBy>
  <cp:revision>21</cp:revision>
  <dcterms:created xsi:type="dcterms:W3CDTF">2013-02-10T11:46:58Z</dcterms:created>
  <dcterms:modified xsi:type="dcterms:W3CDTF">2015-11-25T05:10:24Z</dcterms:modified>
</cp:coreProperties>
</file>