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handoutMasterIdLst>
    <p:handoutMasterId r:id="rId164"/>
  </p:handoutMasterIdLst>
  <p:sldIdLst>
    <p:sldId id="331" r:id="rId2"/>
    <p:sldId id="431" r:id="rId3"/>
    <p:sldId id="432" r:id="rId4"/>
    <p:sldId id="433" r:id="rId5"/>
    <p:sldId id="434" r:id="rId6"/>
    <p:sldId id="405" r:id="rId7"/>
    <p:sldId id="416" r:id="rId8"/>
    <p:sldId id="404" r:id="rId9"/>
    <p:sldId id="417" r:id="rId10"/>
    <p:sldId id="418" r:id="rId11"/>
    <p:sldId id="419" r:id="rId12"/>
    <p:sldId id="420" r:id="rId13"/>
    <p:sldId id="421" r:id="rId14"/>
    <p:sldId id="422" r:id="rId15"/>
    <p:sldId id="406" r:id="rId16"/>
    <p:sldId id="256" r:id="rId17"/>
    <p:sldId id="426" r:id="rId18"/>
    <p:sldId id="428" r:id="rId19"/>
    <p:sldId id="257" r:id="rId20"/>
    <p:sldId id="285" r:id="rId21"/>
    <p:sldId id="429" r:id="rId22"/>
    <p:sldId id="410" r:id="rId23"/>
    <p:sldId id="258" r:id="rId24"/>
    <p:sldId id="259" r:id="rId25"/>
    <p:sldId id="413" r:id="rId26"/>
    <p:sldId id="260" r:id="rId27"/>
    <p:sldId id="412" r:id="rId28"/>
    <p:sldId id="430" r:id="rId29"/>
    <p:sldId id="439" r:id="rId30"/>
    <p:sldId id="440" r:id="rId31"/>
    <p:sldId id="408" r:id="rId32"/>
    <p:sldId id="409" r:id="rId33"/>
    <p:sldId id="407" r:id="rId34"/>
    <p:sldId id="414" r:id="rId35"/>
    <p:sldId id="415" r:id="rId36"/>
    <p:sldId id="435" r:id="rId37"/>
    <p:sldId id="261" r:id="rId38"/>
    <p:sldId id="436" r:id="rId39"/>
    <p:sldId id="265" r:id="rId40"/>
    <p:sldId id="307" r:id="rId41"/>
    <p:sldId id="485" r:id="rId42"/>
    <p:sldId id="306" r:id="rId43"/>
    <p:sldId id="437" r:id="rId44"/>
    <p:sldId id="263" r:id="rId45"/>
    <p:sldId id="297" r:id="rId46"/>
    <p:sldId id="299" r:id="rId47"/>
    <p:sldId id="294" r:id="rId48"/>
    <p:sldId id="268" r:id="rId49"/>
    <p:sldId id="382" r:id="rId50"/>
    <p:sldId id="442" r:id="rId51"/>
    <p:sldId id="486" r:id="rId52"/>
    <p:sldId id="448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456" r:id="rId61"/>
    <p:sldId id="457" r:id="rId62"/>
    <p:sldId id="458" r:id="rId63"/>
    <p:sldId id="484" r:id="rId64"/>
    <p:sldId id="459" r:id="rId65"/>
    <p:sldId id="460" r:id="rId66"/>
    <p:sldId id="461" r:id="rId67"/>
    <p:sldId id="462" r:id="rId68"/>
    <p:sldId id="463" r:id="rId69"/>
    <p:sldId id="464" r:id="rId70"/>
    <p:sldId id="465" r:id="rId71"/>
    <p:sldId id="466" r:id="rId72"/>
    <p:sldId id="467" r:id="rId73"/>
    <p:sldId id="470" r:id="rId74"/>
    <p:sldId id="468" r:id="rId75"/>
    <p:sldId id="469" r:id="rId76"/>
    <p:sldId id="471" r:id="rId77"/>
    <p:sldId id="472" r:id="rId78"/>
    <p:sldId id="473" r:id="rId79"/>
    <p:sldId id="474" r:id="rId80"/>
    <p:sldId id="475" r:id="rId81"/>
    <p:sldId id="476" r:id="rId82"/>
    <p:sldId id="477" r:id="rId83"/>
    <p:sldId id="478" r:id="rId84"/>
    <p:sldId id="479" r:id="rId85"/>
    <p:sldId id="480" r:id="rId86"/>
    <p:sldId id="481" r:id="rId87"/>
    <p:sldId id="482" r:id="rId88"/>
    <p:sldId id="483" r:id="rId89"/>
    <p:sldId id="392" r:id="rId90"/>
    <p:sldId id="325" r:id="rId91"/>
    <p:sldId id="304" r:id="rId92"/>
    <p:sldId id="308" r:id="rId93"/>
    <p:sldId id="379" r:id="rId94"/>
    <p:sldId id="394" r:id="rId95"/>
    <p:sldId id="395" r:id="rId96"/>
    <p:sldId id="271" r:id="rId97"/>
    <p:sldId id="309" r:id="rId98"/>
    <p:sldId id="488" r:id="rId99"/>
    <p:sldId id="489" r:id="rId100"/>
    <p:sldId id="490" r:id="rId101"/>
    <p:sldId id="322" r:id="rId102"/>
    <p:sldId id="323" r:id="rId103"/>
    <p:sldId id="312" r:id="rId104"/>
    <p:sldId id="441" r:id="rId105"/>
    <p:sldId id="425" r:id="rId106"/>
    <p:sldId id="423" r:id="rId107"/>
    <p:sldId id="424" r:id="rId108"/>
    <p:sldId id="438" r:id="rId109"/>
    <p:sldId id="289" r:id="rId110"/>
    <p:sldId id="266" r:id="rId111"/>
    <p:sldId id="352" r:id="rId112"/>
    <p:sldId id="353" r:id="rId113"/>
    <p:sldId id="354" r:id="rId114"/>
    <p:sldId id="356" r:id="rId115"/>
    <p:sldId id="357" r:id="rId116"/>
    <p:sldId id="358" r:id="rId117"/>
    <p:sldId id="359" r:id="rId118"/>
    <p:sldId id="360" r:id="rId119"/>
    <p:sldId id="443" r:id="rId120"/>
    <p:sldId id="444" r:id="rId121"/>
    <p:sldId id="361" r:id="rId122"/>
    <p:sldId id="487" r:id="rId123"/>
    <p:sldId id="362" r:id="rId124"/>
    <p:sldId id="445" r:id="rId125"/>
    <p:sldId id="446" r:id="rId126"/>
    <p:sldId id="447" r:id="rId127"/>
    <p:sldId id="272" r:id="rId128"/>
    <p:sldId id="273" r:id="rId129"/>
    <p:sldId id="326" r:id="rId130"/>
    <p:sldId id="327" r:id="rId131"/>
    <p:sldId id="328" r:id="rId132"/>
    <p:sldId id="319" r:id="rId133"/>
    <p:sldId id="320" r:id="rId134"/>
    <p:sldId id="384" r:id="rId135"/>
    <p:sldId id="385" r:id="rId136"/>
    <p:sldId id="386" r:id="rId137"/>
    <p:sldId id="396" r:id="rId138"/>
    <p:sldId id="329" r:id="rId139"/>
    <p:sldId id="321" r:id="rId140"/>
    <p:sldId id="388" r:id="rId141"/>
    <p:sldId id="403" r:id="rId142"/>
    <p:sldId id="332" r:id="rId143"/>
    <p:sldId id="334" r:id="rId144"/>
    <p:sldId id="333" r:id="rId145"/>
    <p:sldId id="335" r:id="rId146"/>
    <p:sldId id="336" r:id="rId147"/>
    <p:sldId id="337" r:id="rId148"/>
    <p:sldId id="347" r:id="rId149"/>
    <p:sldId id="348" r:id="rId150"/>
    <p:sldId id="390" r:id="rId151"/>
    <p:sldId id="340" r:id="rId152"/>
    <p:sldId id="341" r:id="rId153"/>
    <p:sldId id="342" r:id="rId154"/>
    <p:sldId id="387" r:id="rId155"/>
    <p:sldId id="281" r:id="rId156"/>
    <p:sldId id="346" r:id="rId157"/>
    <p:sldId id="389" r:id="rId158"/>
    <p:sldId id="400" r:id="rId159"/>
    <p:sldId id="401" r:id="rId160"/>
    <p:sldId id="278" r:id="rId161"/>
    <p:sldId id="402" r:id="rId16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3333CC"/>
    <a:srgbClr val="FF9966"/>
    <a:srgbClr val="FFFF66"/>
    <a:srgbClr val="3366FF"/>
    <a:srgbClr val="FF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37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23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84C4C-0021-4B9D-A628-16B0D5C80AC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15DA3D4-71B3-42A8-8A23-5D5F0A8C2CA8}">
      <dgm:prSet phldrT="[Metin]"/>
      <dgm:spPr>
        <a:solidFill>
          <a:srgbClr val="0000FF"/>
        </a:solidFill>
        <a:ln>
          <a:solidFill>
            <a:srgbClr val="FFC000"/>
          </a:solidFill>
        </a:ln>
      </dgm:spPr>
      <dgm:t>
        <a:bodyPr/>
        <a:lstStyle/>
        <a:p>
          <a:r>
            <a:rPr lang="tr-TR" b="1" dirty="0" err="1" smtClean="0">
              <a:solidFill>
                <a:schemeClr val="tx1"/>
              </a:solidFill>
            </a:rPr>
            <a:t>Corpus</a:t>
          </a:r>
          <a:r>
            <a:rPr lang="tr-TR" b="1" dirty="0" smtClean="0">
              <a:solidFill>
                <a:schemeClr val="tx1"/>
              </a:solidFill>
            </a:rPr>
            <a:t> </a:t>
          </a:r>
          <a:r>
            <a:rPr lang="tr-TR" b="1" dirty="0" err="1" smtClean="0">
              <a:solidFill>
                <a:schemeClr val="tx1"/>
              </a:solidFill>
            </a:rPr>
            <a:t>luteum</a:t>
          </a:r>
          <a:r>
            <a:rPr lang="tr-TR" b="1" dirty="0" smtClean="0">
              <a:solidFill>
                <a:schemeClr val="tx1"/>
              </a:solidFill>
            </a:rPr>
            <a:t> bulunmaz</a:t>
          </a:r>
          <a:endParaRPr lang="tr-TR" b="1" dirty="0">
            <a:solidFill>
              <a:schemeClr val="tx1"/>
            </a:solidFill>
          </a:endParaRPr>
        </a:p>
      </dgm:t>
    </dgm:pt>
    <dgm:pt modelId="{C8265614-04AE-46FA-823D-4AC9414305F8}" type="parTrans" cxnId="{EBB14D71-0A09-4084-9DD4-38465E3B893E}">
      <dgm:prSet/>
      <dgm:spPr/>
      <dgm:t>
        <a:bodyPr/>
        <a:lstStyle/>
        <a:p>
          <a:endParaRPr lang="tr-TR"/>
        </a:p>
      </dgm:t>
    </dgm:pt>
    <dgm:pt modelId="{578183D2-56FC-42D5-99ED-1E346E2EEF7E}" type="sibTrans" cxnId="{EBB14D71-0A09-4084-9DD4-38465E3B893E}">
      <dgm:prSet/>
      <dgm:spPr/>
      <dgm:t>
        <a:bodyPr/>
        <a:lstStyle/>
        <a:p>
          <a:endParaRPr lang="tr-TR"/>
        </a:p>
      </dgm:t>
    </dgm:pt>
    <dgm:pt modelId="{AD92492A-E560-459A-A82B-CF61BD2C7D5C}">
      <dgm:prSet phldrT="[Metin]"/>
      <dgm:spPr>
        <a:solidFill>
          <a:srgbClr val="0000FF"/>
        </a:solidFill>
        <a:ln>
          <a:solidFill>
            <a:srgbClr val="FFC000"/>
          </a:solidFill>
        </a:ln>
      </dgm:spPr>
      <dgm:t>
        <a:bodyPr/>
        <a:lstStyle/>
        <a:p>
          <a:r>
            <a:rPr lang="tr-TR" b="1" dirty="0" err="1" smtClean="0">
              <a:solidFill>
                <a:schemeClr val="tx1"/>
              </a:solidFill>
            </a:rPr>
            <a:t>Progesteron</a:t>
          </a:r>
          <a:r>
            <a:rPr lang="tr-TR" b="1" dirty="0" smtClean="0">
              <a:solidFill>
                <a:schemeClr val="tx1"/>
              </a:solidFill>
            </a:rPr>
            <a:t> serum/plazma değeri düşük (≤1ng/ml)</a:t>
          </a:r>
          <a:endParaRPr lang="tr-TR" b="1" dirty="0">
            <a:solidFill>
              <a:schemeClr val="tx1"/>
            </a:solidFill>
          </a:endParaRPr>
        </a:p>
      </dgm:t>
    </dgm:pt>
    <dgm:pt modelId="{18F58532-F9C1-485D-847F-8DBF9FF03C04}" type="parTrans" cxnId="{3DDC5B16-460A-479A-8DF5-7DE4BA5AFD53}">
      <dgm:prSet/>
      <dgm:spPr/>
      <dgm:t>
        <a:bodyPr/>
        <a:lstStyle/>
        <a:p>
          <a:endParaRPr lang="tr-TR"/>
        </a:p>
      </dgm:t>
    </dgm:pt>
    <dgm:pt modelId="{7A42626B-B16D-4FF0-8F21-38AB64E212AD}" type="sibTrans" cxnId="{3DDC5B16-460A-479A-8DF5-7DE4BA5AFD53}">
      <dgm:prSet/>
      <dgm:spPr/>
      <dgm:t>
        <a:bodyPr/>
        <a:lstStyle/>
        <a:p>
          <a:endParaRPr lang="tr-TR"/>
        </a:p>
      </dgm:t>
    </dgm:pt>
    <dgm:pt modelId="{54E30D01-F0DC-413A-BEF7-E09DD3FE1F43}">
      <dgm:prSet phldrT="[Metin]"/>
      <dgm:spPr>
        <a:solidFill>
          <a:srgbClr val="0000FF"/>
        </a:solidFill>
        <a:ln>
          <a:solidFill>
            <a:srgbClr val="FFC000"/>
          </a:solidFill>
        </a:ln>
      </dgm:spPr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Ultrasonografi:</a:t>
          </a:r>
        </a:p>
        <a:p>
          <a:r>
            <a:rPr lang="tr-TR" b="1" dirty="0" smtClean="0">
              <a:solidFill>
                <a:schemeClr val="tx1"/>
              </a:solidFill>
            </a:rPr>
            <a:t>CL yok</a:t>
          </a:r>
          <a:endParaRPr lang="tr-TR" b="1" dirty="0">
            <a:solidFill>
              <a:schemeClr val="tx1"/>
            </a:solidFill>
          </a:endParaRPr>
        </a:p>
      </dgm:t>
    </dgm:pt>
    <dgm:pt modelId="{5501E53F-FD2F-401A-A7D5-D4FEAA84EC07}" type="parTrans" cxnId="{A7FC95AA-ADB4-4292-B127-6BEE6F69CFCA}">
      <dgm:prSet/>
      <dgm:spPr/>
      <dgm:t>
        <a:bodyPr/>
        <a:lstStyle/>
        <a:p>
          <a:endParaRPr lang="tr-TR"/>
        </a:p>
      </dgm:t>
    </dgm:pt>
    <dgm:pt modelId="{7A5FFF50-5976-42DA-B1BB-FCB0499F5944}" type="sibTrans" cxnId="{A7FC95AA-ADB4-4292-B127-6BEE6F69CFCA}">
      <dgm:prSet/>
      <dgm:spPr/>
      <dgm:t>
        <a:bodyPr/>
        <a:lstStyle/>
        <a:p>
          <a:endParaRPr lang="tr-TR"/>
        </a:p>
      </dgm:t>
    </dgm:pt>
    <dgm:pt modelId="{8B56DCCB-34C4-411C-BCB7-F3D041DB15BC}" type="pres">
      <dgm:prSet presAssocID="{5FA84C4C-0021-4B9D-A628-16B0D5C80ACC}" presName="Name0" presStyleCnt="0">
        <dgm:presLayoutVars>
          <dgm:dir/>
          <dgm:animLvl val="lvl"/>
          <dgm:resizeHandles val="exact"/>
        </dgm:presLayoutVars>
      </dgm:prSet>
      <dgm:spPr/>
    </dgm:pt>
    <dgm:pt modelId="{519A3964-8139-4DC0-BFCB-56494DCBE90F}" type="pres">
      <dgm:prSet presAssocID="{315DA3D4-71B3-42A8-8A23-5D5F0A8C2CA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40A7F6-62EB-4DB3-9393-74A2FF9C2A26}" type="pres">
      <dgm:prSet presAssocID="{578183D2-56FC-42D5-99ED-1E346E2EEF7E}" presName="parTxOnlySpace" presStyleCnt="0"/>
      <dgm:spPr/>
    </dgm:pt>
    <dgm:pt modelId="{6796B5E0-573F-4BFA-8E57-B499C227B26E}" type="pres">
      <dgm:prSet presAssocID="{AD92492A-E560-459A-A82B-CF61BD2C7D5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7CDEC8-2EEF-43ED-A551-7B4231443543}" type="pres">
      <dgm:prSet presAssocID="{7A42626B-B16D-4FF0-8F21-38AB64E212AD}" presName="parTxOnlySpace" presStyleCnt="0"/>
      <dgm:spPr/>
    </dgm:pt>
    <dgm:pt modelId="{8E0709D9-668A-4158-8090-0D120DFF412F}" type="pres">
      <dgm:prSet presAssocID="{54E30D01-F0DC-413A-BEF7-E09DD3FE1F4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98D026D-CB0B-4A43-B47F-1A0F7FA78D71}" type="presOf" srcId="{54E30D01-F0DC-413A-BEF7-E09DD3FE1F43}" destId="{8E0709D9-668A-4158-8090-0D120DFF412F}" srcOrd="0" destOrd="0" presId="urn:microsoft.com/office/officeart/2005/8/layout/chevron1"/>
    <dgm:cxn modelId="{EBB14D71-0A09-4084-9DD4-38465E3B893E}" srcId="{5FA84C4C-0021-4B9D-A628-16B0D5C80ACC}" destId="{315DA3D4-71B3-42A8-8A23-5D5F0A8C2CA8}" srcOrd="0" destOrd="0" parTransId="{C8265614-04AE-46FA-823D-4AC9414305F8}" sibTransId="{578183D2-56FC-42D5-99ED-1E346E2EEF7E}"/>
    <dgm:cxn modelId="{CB5CEEE5-ACCE-47C6-A26A-489C86A952A3}" type="presOf" srcId="{5FA84C4C-0021-4B9D-A628-16B0D5C80ACC}" destId="{8B56DCCB-34C4-411C-BCB7-F3D041DB15BC}" srcOrd="0" destOrd="0" presId="urn:microsoft.com/office/officeart/2005/8/layout/chevron1"/>
    <dgm:cxn modelId="{0FFED81A-6E0D-4F0A-B3ED-82F23924235D}" type="presOf" srcId="{315DA3D4-71B3-42A8-8A23-5D5F0A8C2CA8}" destId="{519A3964-8139-4DC0-BFCB-56494DCBE90F}" srcOrd="0" destOrd="0" presId="urn:microsoft.com/office/officeart/2005/8/layout/chevron1"/>
    <dgm:cxn modelId="{A7FC95AA-ADB4-4292-B127-6BEE6F69CFCA}" srcId="{5FA84C4C-0021-4B9D-A628-16B0D5C80ACC}" destId="{54E30D01-F0DC-413A-BEF7-E09DD3FE1F43}" srcOrd="2" destOrd="0" parTransId="{5501E53F-FD2F-401A-A7D5-D4FEAA84EC07}" sibTransId="{7A5FFF50-5976-42DA-B1BB-FCB0499F5944}"/>
    <dgm:cxn modelId="{3DDC5B16-460A-479A-8DF5-7DE4BA5AFD53}" srcId="{5FA84C4C-0021-4B9D-A628-16B0D5C80ACC}" destId="{AD92492A-E560-459A-A82B-CF61BD2C7D5C}" srcOrd="1" destOrd="0" parTransId="{18F58532-F9C1-485D-847F-8DBF9FF03C04}" sibTransId="{7A42626B-B16D-4FF0-8F21-38AB64E212AD}"/>
    <dgm:cxn modelId="{E1C526C3-AAB6-46A0-B389-9206F7EDD029}" type="presOf" srcId="{AD92492A-E560-459A-A82B-CF61BD2C7D5C}" destId="{6796B5E0-573F-4BFA-8E57-B499C227B26E}" srcOrd="0" destOrd="0" presId="urn:microsoft.com/office/officeart/2005/8/layout/chevron1"/>
    <dgm:cxn modelId="{92CB9D38-E3FA-4037-B26E-AA2F6F6C3D72}" type="presParOf" srcId="{8B56DCCB-34C4-411C-BCB7-F3D041DB15BC}" destId="{519A3964-8139-4DC0-BFCB-56494DCBE90F}" srcOrd="0" destOrd="0" presId="urn:microsoft.com/office/officeart/2005/8/layout/chevron1"/>
    <dgm:cxn modelId="{9B852ED1-D011-46B1-B8ED-2BDC6E2F238D}" type="presParOf" srcId="{8B56DCCB-34C4-411C-BCB7-F3D041DB15BC}" destId="{1340A7F6-62EB-4DB3-9393-74A2FF9C2A26}" srcOrd="1" destOrd="0" presId="urn:microsoft.com/office/officeart/2005/8/layout/chevron1"/>
    <dgm:cxn modelId="{34F33F32-BB19-464E-9DBD-C0715796FC8C}" type="presParOf" srcId="{8B56DCCB-34C4-411C-BCB7-F3D041DB15BC}" destId="{6796B5E0-573F-4BFA-8E57-B499C227B26E}" srcOrd="2" destOrd="0" presId="urn:microsoft.com/office/officeart/2005/8/layout/chevron1"/>
    <dgm:cxn modelId="{7DCCBDE9-D6BF-4778-AE08-FE7B072800B5}" type="presParOf" srcId="{8B56DCCB-34C4-411C-BCB7-F3D041DB15BC}" destId="{727CDEC8-2EEF-43ED-A551-7B4231443543}" srcOrd="3" destOrd="0" presId="urn:microsoft.com/office/officeart/2005/8/layout/chevron1"/>
    <dgm:cxn modelId="{140D2AF1-F84C-453D-B6EE-1F7859BBDF8C}" type="presParOf" srcId="{8B56DCCB-34C4-411C-BCB7-F3D041DB15BC}" destId="{8E0709D9-668A-4158-8090-0D120DFF412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9A3964-8139-4DC0-BFCB-56494DCBE90F}">
      <dsp:nvSpPr>
        <dsp:cNvPr id="0" name=""/>
        <dsp:cNvSpPr/>
      </dsp:nvSpPr>
      <dsp:spPr>
        <a:xfrm>
          <a:off x="2051" y="286045"/>
          <a:ext cx="2498864" cy="999545"/>
        </a:xfrm>
        <a:prstGeom prst="chevron">
          <a:avLst/>
        </a:prstGeom>
        <a:solidFill>
          <a:srgbClr val="0000FF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 smtClean="0">
              <a:solidFill>
                <a:schemeClr val="tx1"/>
              </a:solidFill>
            </a:rPr>
            <a:t>Corpus</a:t>
          </a:r>
          <a:r>
            <a:rPr lang="tr-TR" sz="1500" b="1" kern="1200" dirty="0" smtClean="0">
              <a:solidFill>
                <a:schemeClr val="tx1"/>
              </a:solidFill>
            </a:rPr>
            <a:t> </a:t>
          </a:r>
          <a:r>
            <a:rPr lang="tr-TR" sz="1500" b="1" kern="1200" dirty="0" err="1" smtClean="0">
              <a:solidFill>
                <a:schemeClr val="tx1"/>
              </a:solidFill>
            </a:rPr>
            <a:t>luteum</a:t>
          </a:r>
          <a:r>
            <a:rPr lang="tr-TR" sz="1500" b="1" kern="1200" dirty="0" smtClean="0">
              <a:solidFill>
                <a:schemeClr val="tx1"/>
              </a:solidFill>
            </a:rPr>
            <a:t> bulunmaz</a:t>
          </a:r>
          <a:endParaRPr lang="tr-TR" sz="1500" b="1" kern="1200" dirty="0">
            <a:solidFill>
              <a:schemeClr val="tx1"/>
            </a:solidFill>
          </a:endParaRPr>
        </a:p>
      </dsp:txBody>
      <dsp:txXfrm>
        <a:off x="2051" y="286045"/>
        <a:ext cx="2498864" cy="999545"/>
      </dsp:txXfrm>
    </dsp:sp>
    <dsp:sp modelId="{6796B5E0-573F-4BFA-8E57-B499C227B26E}">
      <dsp:nvSpPr>
        <dsp:cNvPr id="0" name=""/>
        <dsp:cNvSpPr/>
      </dsp:nvSpPr>
      <dsp:spPr>
        <a:xfrm>
          <a:off x="2251029" y="286045"/>
          <a:ext cx="2498864" cy="999545"/>
        </a:xfrm>
        <a:prstGeom prst="chevron">
          <a:avLst/>
        </a:prstGeom>
        <a:solidFill>
          <a:srgbClr val="0000FF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err="1" smtClean="0">
              <a:solidFill>
                <a:schemeClr val="tx1"/>
              </a:solidFill>
            </a:rPr>
            <a:t>Progesteron</a:t>
          </a:r>
          <a:r>
            <a:rPr lang="tr-TR" sz="1500" b="1" kern="1200" dirty="0" smtClean="0">
              <a:solidFill>
                <a:schemeClr val="tx1"/>
              </a:solidFill>
            </a:rPr>
            <a:t> serum/plazma değeri düşük (≤1ng/ml)</a:t>
          </a:r>
          <a:endParaRPr lang="tr-TR" sz="1500" b="1" kern="1200" dirty="0">
            <a:solidFill>
              <a:schemeClr val="tx1"/>
            </a:solidFill>
          </a:endParaRPr>
        </a:p>
      </dsp:txBody>
      <dsp:txXfrm>
        <a:off x="2251029" y="286045"/>
        <a:ext cx="2498864" cy="999545"/>
      </dsp:txXfrm>
    </dsp:sp>
    <dsp:sp modelId="{8E0709D9-668A-4158-8090-0D120DFF412F}">
      <dsp:nvSpPr>
        <dsp:cNvPr id="0" name=""/>
        <dsp:cNvSpPr/>
      </dsp:nvSpPr>
      <dsp:spPr>
        <a:xfrm>
          <a:off x="4500007" y="286045"/>
          <a:ext cx="2498864" cy="999545"/>
        </a:xfrm>
        <a:prstGeom prst="chevron">
          <a:avLst/>
        </a:prstGeom>
        <a:solidFill>
          <a:srgbClr val="0000FF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Ultrasonografi: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CL yok</a:t>
          </a:r>
          <a:endParaRPr lang="tr-TR" sz="1500" b="1" kern="1200" dirty="0">
            <a:solidFill>
              <a:schemeClr val="tx1"/>
            </a:solidFill>
          </a:endParaRPr>
        </a:p>
      </dsp:txBody>
      <dsp:txXfrm>
        <a:off x="4500007" y="286045"/>
        <a:ext cx="2498864" cy="999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0AD777-0E12-4F87-97DA-D5D21E779E7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C1380-9B65-4D4A-8383-EF19CC2D548E}" type="datetimeFigureOut">
              <a:rPr lang="tr-TR" smtClean="0"/>
              <a:pPr/>
              <a:t>07.07.2015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7B986-9EE6-4177-962B-46C64856F6B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Postpartum</a:t>
            </a:r>
            <a:r>
              <a:rPr lang="tr-TR" dirty="0" smtClean="0"/>
              <a:t> ilk tohumlamaların</a:t>
            </a:r>
            <a:r>
              <a:rPr lang="tr-TR" baseline="0" dirty="0" smtClean="0"/>
              <a:t> sadece %16’sının ilk 60 günde yapılabildiğini, %25’inin ise </a:t>
            </a:r>
            <a:r>
              <a:rPr lang="tr-TR" baseline="0" dirty="0" err="1" smtClean="0"/>
              <a:t>pp</a:t>
            </a:r>
            <a:r>
              <a:rPr lang="tr-TR" baseline="0" dirty="0" smtClean="0"/>
              <a:t> 90. günden sonraya sarktığını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D3D669-FD7A-4910-B878-6CEAC24822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311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Ankete katılan meslektaşlarımızın </a:t>
            </a:r>
            <a:r>
              <a:rPr lang="tr-TR" dirty="0" err="1" smtClean="0">
                <a:solidFill>
                  <a:srgbClr val="002060"/>
                </a:solidFill>
              </a:rPr>
              <a:t>postpartum</a:t>
            </a:r>
            <a:r>
              <a:rPr lang="tr-TR" dirty="0" smtClean="0">
                <a:solidFill>
                  <a:srgbClr val="002060"/>
                </a:solidFill>
              </a:rPr>
              <a:t> ilk tohumlama zamanının gecikme nedenleri arasında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%23 oranında </a:t>
            </a:r>
            <a:r>
              <a:rPr lang="tr-TR" dirty="0" err="1" smtClean="0">
                <a:solidFill>
                  <a:srgbClr val="002060"/>
                </a:solidFill>
              </a:rPr>
              <a:t>Anöstrüs</a:t>
            </a:r>
            <a:r>
              <a:rPr lang="tr-TR" dirty="0" smtClean="0">
                <a:solidFill>
                  <a:srgbClr val="002060"/>
                </a:solidFill>
              </a:rPr>
              <a:t> ve %13 oranında </a:t>
            </a:r>
            <a:r>
              <a:rPr lang="tr-TR" dirty="0" err="1" smtClean="0">
                <a:solidFill>
                  <a:srgbClr val="002060"/>
                </a:solidFill>
              </a:rPr>
              <a:t>suböstrüs</a:t>
            </a:r>
            <a:r>
              <a:rPr lang="tr-TR" baseline="0" dirty="0" smtClean="0">
                <a:solidFill>
                  <a:srgbClr val="002060"/>
                </a:solidFill>
              </a:rPr>
              <a:t> </a:t>
            </a:r>
            <a:r>
              <a:rPr lang="tr-TR" dirty="0" smtClean="0">
                <a:solidFill>
                  <a:srgbClr val="002060"/>
                </a:solidFill>
              </a:rPr>
              <a:t>olgularını değerlendirdikleri,</a:t>
            </a:r>
          </a:p>
          <a:p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err="1" smtClean="0">
                <a:solidFill>
                  <a:srgbClr val="002060"/>
                </a:solidFill>
              </a:rPr>
              <a:t>Östrüslerin</a:t>
            </a:r>
            <a:r>
              <a:rPr lang="tr-TR" dirty="0" smtClean="0">
                <a:solidFill>
                  <a:srgbClr val="002060"/>
                </a:solidFill>
              </a:rPr>
              <a:t> belirlenememesi</a:t>
            </a:r>
            <a:r>
              <a:rPr lang="tr-TR" baseline="0" dirty="0" smtClean="0">
                <a:solidFill>
                  <a:srgbClr val="002060"/>
                </a:solidFill>
              </a:rPr>
              <a:t> ya da y</a:t>
            </a:r>
            <a:r>
              <a:rPr lang="en-US" dirty="0" err="1" smtClean="0">
                <a:solidFill>
                  <a:srgbClr val="002060"/>
                </a:solidFill>
              </a:rPr>
              <a:t>etiştiricilerin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tr-TR" dirty="0" smtClean="0">
                <a:solidFill>
                  <a:srgbClr val="002060"/>
                </a:solidFill>
              </a:rPr>
              <a:t>özellikle daha </a:t>
            </a:r>
            <a:r>
              <a:rPr lang="en-US" dirty="0" err="1" smtClean="0">
                <a:solidFill>
                  <a:srgbClr val="002060"/>
                </a:solidFill>
              </a:rPr>
              <a:t>geç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tr-TR" dirty="0" smtClean="0">
                <a:solidFill>
                  <a:srgbClr val="002060"/>
                </a:solidFill>
              </a:rPr>
              <a:t>dönemde </a:t>
            </a:r>
            <a:r>
              <a:rPr lang="en-US" dirty="0" err="1" smtClean="0">
                <a:solidFill>
                  <a:srgbClr val="002060"/>
                </a:solidFill>
              </a:rPr>
              <a:t>tohumlatma</a:t>
            </a:r>
            <a:r>
              <a:rPr lang="tr-TR" dirty="0" smtClean="0">
                <a:solidFill>
                  <a:srgbClr val="002060"/>
                </a:solidFill>
              </a:rPr>
              <a:t>k</a:t>
            </a:r>
            <a:r>
              <a:rPr lang="tr-TR" baseline="0" dirty="0" smtClean="0">
                <a:solidFill>
                  <a:srgbClr val="002060"/>
                </a:solidFill>
              </a:rPr>
              <a:t> istemeleri ise %10 oranında sebep olarak gösterilmişti. 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D3D669-FD7A-4910-B878-6CEAC24822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3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tr-TR" altLang="tr-TR" sz="3100" dirty="0" err="1" smtClean="0"/>
              <a:t>Anöstrüsü</a:t>
            </a:r>
            <a:r>
              <a:rPr lang="tr-TR" altLang="tr-TR" sz="3100" dirty="0" smtClean="0"/>
              <a:t> seksüel </a:t>
            </a:r>
            <a:r>
              <a:rPr lang="tr-TR" altLang="tr-TR" sz="3100" dirty="0" err="1" smtClean="0"/>
              <a:t>siklusların</a:t>
            </a:r>
            <a:r>
              <a:rPr lang="tr-TR" altLang="tr-TR" sz="3100" dirty="0" smtClean="0"/>
              <a:t> şekillenmemesi ve dolayısıyla </a:t>
            </a:r>
            <a:r>
              <a:rPr lang="tr-TR" altLang="tr-TR" sz="3100" dirty="0" err="1" smtClean="0"/>
              <a:t>östrus</a:t>
            </a:r>
            <a:r>
              <a:rPr lang="tr-TR" altLang="tr-TR" sz="3100" dirty="0" smtClean="0"/>
              <a:t> belirtilerinin görülmemesi olarak tanımlayabiliriz</a:t>
            </a:r>
          </a:p>
          <a:p>
            <a:pPr>
              <a:defRPr/>
            </a:pPr>
            <a:endParaRPr lang="tr-TR" altLang="tr-TR" sz="3100" dirty="0" smtClean="0"/>
          </a:p>
          <a:p>
            <a:pPr>
              <a:defRPr/>
            </a:pPr>
            <a:r>
              <a:rPr lang="tr-TR" altLang="tr-TR" sz="3100" dirty="0" smtClean="0"/>
              <a:t>Daha</a:t>
            </a:r>
            <a:r>
              <a:rPr lang="tr-TR" altLang="tr-TR" sz="3100" baseline="0" dirty="0" smtClean="0"/>
              <a:t> doğru bir ifadeyle s</a:t>
            </a:r>
            <a:r>
              <a:rPr lang="tr-TR" altLang="tr-TR" sz="2700" dirty="0" smtClean="0"/>
              <a:t>ütçü veya etçi bir sürüde ya da işletmede etkin bir şekilde kızgınlık takibi yapılmasına rağmen </a:t>
            </a:r>
            <a:r>
              <a:rPr lang="tr-TR" altLang="tr-TR" sz="2700" dirty="0" err="1" smtClean="0"/>
              <a:t>postpartum</a:t>
            </a:r>
            <a:r>
              <a:rPr lang="tr-TR" altLang="tr-TR" sz="2700" dirty="0" smtClean="0"/>
              <a:t> 60-70. güne kadar kızgınlık belirtilerinin tespit edilememesi anlamında genel bir terim de kullanabiliriz. </a:t>
            </a:r>
          </a:p>
          <a:p>
            <a:pPr>
              <a:defRPr/>
            </a:pPr>
            <a:endParaRPr lang="tr-TR" altLang="tr-TR" sz="2700" dirty="0" smtClean="0"/>
          </a:p>
          <a:p>
            <a:pPr>
              <a:defRPr/>
            </a:pPr>
            <a:r>
              <a:rPr lang="tr-TR" altLang="tr-TR" dirty="0" smtClean="0"/>
              <a:t>Fonksiyonel </a:t>
            </a:r>
            <a:r>
              <a:rPr lang="tr-TR" altLang="tr-TR" dirty="0" err="1" smtClean="0"/>
              <a:t>infertilitenin</a:t>
            </a:r>
            <a:r>
              <a:rPr lang="tr-TR" altLang="tr-TR" dirty="0" smtClean="0"/>
              <a:t> birçok formunda </a:t>
            </a:r>
            <a:r>
              <a:rPr lang="tr-TR" altLang="tr-TR" dirty="0" err="1" smtClean="0"/>
              <a:t>anöstrüs</a:t>
            </a:r>
            <a:r>
              <a:rPr lang="tr-TR" altLang="tr-TR" dirty="0" smtClean="0"/>
              <a:t> görülür</a:t>
            </a:r>
          </a:p>
          <a:p>
            <a:pPr>
              <a:spcBef>
                <a:spcPct val="50000"/>
              </a:spcBef>
              <a:defRPr/>
            </a:pPr>
            <a:endParaRPr lang="tr-TR" sz="31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tr-TR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Rastlantı oranı % 11-38 arasında bildirilmektedir.</a:t>
            </a:r>
          </a:p>
          <a:p>
            <a:pPr>
              <a:spcBef>
                <a:spcPct val="50000"/>
              </a:spcBef>
              <a:defRPr/>
            </a:pPr>
            <a:endParaRPr lang="tr-TR" sz="31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endParaRPr lang="tr-TR" sz="31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2">
              <a:defRPr/>
            </a:pPr>
            <a:endParaRPr lang="tr-TR" alt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D3D669-FD7A-4910-B878-6CEAC24822B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902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1200" dirty="0" smtClean="0">
                <a:latin typeface="+mn-lt"/>
              </a:rPr>
              <a:t>Fizyolojik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hakiki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kalıcı </a:t>
            </a:r>
            <a:r>
              <a:rPr lang="tr-TR" sz="1200" dirty="0" err="1" smtClean="0">
                <a:latin typeface="+mn-lt"/>
              </a:rPr>
              <a:t>korpus</a:t>
            </a:r>
            <a:r>
              <a:rPr lang="tr-TR" sz="1200" dirty="0" smtClean="0">
                <a:latin typeface="+mn-lt"/>
              </a:rPr>
              <a:t> </a:t>
            </a:r>
            <a:r>
              <a:rPr lang="tr-TR" sz="1200" dirty="0" err="1" smtClean="0">
                <a:latin typeface="+mn-lt"/>
              </a:rPr>
              <a:t>luteuma</a:t>
            </a:r>
            <a:r>
              <a:rPr lang="tr-TR" sz="1200" dirty="0" smtClean="0">
                <a:latin typeface="+mn-lt"/>
              </a:rPr>
              <a:t> bağlı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</a:t>
            </a:r>
            <a:r>
              <a:rPr lang="tr-TR" sz="1200" dirty="0" err="1" smtClean="0">
                <a:latin typeface="+mn-lt"/>
              </a:rPr>
              <a:t>suböstrüs</a:t>
            </a:r>
            <a:r>
              <a:rPr lang="tr-TR" sz="1200" dirty="0" smtClean="0">
                <a:latin typeface="+mn-lt"/>
              </a:rPr>
              <a:t> ve </a:t>
            </a:r>
            <a:r>
              <a:rPr lang="tr-TR" sz="1200" dirty="0" err="1" smtClean="0">
                <a:latin typeface="+mn-lt"/>
              </a:rPr>
              <a:t>edinsel</a:t>
            </a:r>
            <a:r>
              <a:rPr lang="tr-TR" sz="1200" dirty="0" smtClean="0">
                <a:latin typeface="+mn-lt"/>
              </a:rPr>
              <a:t> organ bozukluklara bağlı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 formlarında görülebilen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</a:t>
            </a:r>
            <a:r>
              <a:rPr lang="tr-TR" sz="1200" dirty="0" err="1" smtClean="0">
                <a:latin typeface="+mn-lt"/>
              </a:rPr>
              <a:t>postpartum</a:t>
            </a:r>
            <a:r>
              <a:rPr lang="tr-TR" sz="1200" dirty="0" smtClean="0">
                <a:latin typeface="+mn-lt"/>
              </a:rPr>
              <a:t> dönemdeki ineklerde görülen önemli bir problemdir.  </a:t>
            </a:r>
          </a:p>
          <a:p>
            <a:pPr>
              <a:defRPr/>
            </a:pPr>
            <a:r>
              <a:rPr lang="tr-TR" sz="1200" dirty="0" smtClean="0">
                <a:latin typeface="+mn-lt"/>
              </a:rPr>
              <a:t> </a:t>
            </a:r>
            <a:endParaRPr lang="tr-TR" dirty="0"/>
          </a:p>
        </p:txBody>
      </p:sp>
      <p:sp>
        <p:nvSpPr>
          <p:cNvPr id="9523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91811F-0124-4EAB-BDF5-E9E0E22E1860}" type="slidenum">
              <a:rPr lang="tr-TR" smtClean="0">
                <a:latin typeface="Arial" charset="0"/>
              </a:rPr>
              <a:pPr/>
              <a:t>5</a:t>
            </a:fld>
            <a:endParaRPr lang="tr-TR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26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1200" dirty="0" smtClean="0">
                <a:latin typeface="+mn-lt"/>
              </a:rPr>
              <a:t>Fizyolojik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hakiki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kalıcı </a:t>
            </a:r>
            <a:r>
              <a:rPr lang="tr-TR" sz="1200" dirty="0" err="1" smtClean="0">
                <a:latin typeface="+mn-lt"/>
              </a:rPr>
              <a:t>korpus</a:t>
            </a:r>
            <a:r>
              <a:rPr lang="tr-TR" sz="1200" dirty="0" smtClean="0">
                <a:latin typeface="+mn-lt"/>
              </a:rPr>
              <a:t> </a:t>
            </a:r>
            <a:r>
              <a:rPr lang="tr-TR" sz="1200" dirty="0" err="1" smtClean="0">
                <a:latin typeface="+mn-lt"/>
              </a:rPr>
              <a:t>luteuma</a:t>
            </a:r>
            <a:r>
              <a:rPr lang="tr-TR" sz="1200" dirty="0" smtClean="0">
                <a:latin typeface="+mn-lt"/>
              </a:rPr>
              <a:t> bağlı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</a:t>
            </a:r>
            <a:r>
              <a:rPr lang="tr-TR" sz="1200" dirty="0" err="1" smtClean="0">
                <a:latin typeface="+mn-lt"/>
              </a:rPr>
              <a:t>suböstrüs</a:t>
            </a:r>
            <a:r>
              <a:rPr lang="tr-TR" sz="1200" dirty="0" smtClean="0">
                <a:latin typeface="+mn-lt"/>
              </a:rPr>
              <a:t> ve </a:t>
            </a:r>
            <a:r>
              <a:rPr lang="tr-TR" sz="1200" dirty="0" err="1" smtClean="0">
                <a:latin typeface="+mn-lt"/>
              </a:rPr>
              <a:t>edinsel</a:t>
            </a:r>
            <a:r>
              <a:rPr lang="tr-TR" sz="1200" dirty="0" smtClean="0">
                <a:latin typeface="+mn-lt"/>
              </a:rPr>
              <a:t> organ bozukluklara bağlı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 formlarında görülebilen </a:t>
            </a:r>
            <a:r>
              <a:rPr lang="tr-TR" sz="1200" dirty="0" err="1" smtClean="0">
                <a:latin typeface="+mn-lt"/>
              </a:rPr>
              <a:t>anöstrüs</a:t>
            </a:r>
            <a:r>
              <a:rPr lang="tr-TR" sz="1200" dirty="0" smtClean="0">
                <a:latin typeface="+mn-lt"/>
              </a:rPr>
              <a:t>, </a:t>
            </a:r>
            <a:r>
              <a:rPr lang="tr-TR" sz="1200" dirty="0" err="1" smtClean="0">
                <a:latin typeface="+mn-lt"/>
              </a:rPr>
              <a:t>postpartum</a:t>
            </a:r>
            <a:r>
              <a:rPr lang="tr-TR" sz="1200" dirty="0" smtClean="0">
                <a:latin typeface="+mn-lt"/>
              </a:rPr>
              <a:t> dönemdeki ineklerde görülen önemli bir problemdir.  </a:t>
            </a:r>
          </a:p>
          <a:p>
            <a:pPr>
              <a:defRPr/>
            </a:pPr>
            <a:r>
              <a:rPr lang="tr-TR" sz="1200" dirty="0" smtClean="0">
                <a:latin typeface="+mn-lt"/>
              </a:rPr>
              <a:t> </a:t>
            </a:r>
            <a:endParaRPr lang="tr-TR" dirty="0"/>
          </a:p>
        </p:txBody>
      </p:sp>
      <p:sp>
        <p:nvSpPr>
          <p:cNvPr id="9523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91811F-0124-4EAB-BDF5-E9E0E22E1860}" type="slidenum">
              <a:rPr lang="tr-TR" smtClean="0">
                <a:latin typeface="Arial" charset="0"/>
              </a:rPr>
              <a:pPr/>
              <a:t>43</a:t>
            </a:fld>
            <a:endParaRPr lang="tr-TR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26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1CBAA-F166-4D1C-BAC6-451CE4409DE1}" type="slidenum">
              <a:rPr lang="tr-TR" smtClean="0">
                <a:latin typeface="Times New Roman" pitchFamily="18" charset="0"/>
              </a:rPr>
              <a:pPr/>
              <a:t>78</a:t>
            </a:fld>
            <a:endParaRPr lang="tr-TR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z="20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7270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75C43-B124-4786-B4A7-CB8F83EF0026}" type="slidenum">
              <a:rPr lang="tr-TR" smtClean="0">
                <a:latin typeface="Times New Roman" pitchFamily="18" charset="0"/>
              </a:rPr>
              <a:pPr/>
              <a:t>81</a:t>
            </a:fld>
            <a:endParaRPr lang="tr-T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7B986-9EE6-4177-962B-46C64856F6B0}" type="slidenum">
              <a:rPr lang="tr-TR" smtClean="0"/>
              <a:pPr/>
              <a:t>119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A3B5B-6E65-409C-873C-77AD1F72DDF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3D3CD-1CCF-4B89-8BDD-3A0A69960A7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44550-8C68-42FE-9C2A-F1E30419780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0A04-44C1-4C59-9779-1E2A9B46177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dPictureWatermark21929624" descr="veterinerlik inek fon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 b="40271"/>
          <a:stretch>
            <a:fillRect/>
          </a:stretch>
        </p:blipFill>
        <p:spPr bwMode="auto">
          <a:xfrm>
            <a:off x="-2886" y="0"/>
            <a:ext cx="91468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1C9A-AA70-4A69-9AC4-5E08AECF290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4A91-52CE-41C5-9063-D870A03320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F80-E9B2-487D-86A1-0DB2C2CF163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0610F-F0FC-43A8-B93A-C6419653053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31E70-6EFE-457C-B642-76A45B13744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C422-6D44-44DD-B894-C54D9269E7E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5390-4C6A-41A5-9F3D-403DCCA49E2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B422D-F523-4A1A-8409-CAE4B420348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0D0874-4B55-450A-9C62-2324BEA2541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google.at/url?sa=i&amp;rct=j&amp;q=&amp;esrc=s&amp;source=images&amp;cd=&amp;cad=rja&amp;uact=8&amp;docid=TGQl-OFLTkrHnM&amp;tbnid=Fww-KvC3b963TM:&amp;ved=0CAUQjRw&amp;url=http://en.simurg-mp.com/catalog/instruments/instruments_20.html&amp;ei=6d9oU8iIB63CygOenoDQCA&amp;bvm=bv.66111022,d.bGQ&amp;psig=AFQjCNGU9o-dttYPtPQsleweR3Mc0icGEw&amp;ust=139946787841131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Belgesi3.doc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_al__ma_Sayfas_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_al__ma_Sayfas_2.xls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79388" y="1989138"/>
            <a:ext cx="8713787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tr-TR" sz="2400">
                <a:solidFill>
                  <a:schemeClr val="accent1"/>
                </a:solidFill>
              </a:rPr>
              <a:t>İneklerde döl verimini etkileyen bakım beslenme sorunları, anatomik ve fonksiyonel bozukluklar, genital kanal enfeksi-yonlarının etiyopatogenez, semptom, tanı, sağaltım ve korunma yolları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771775" y="4219575"/>
            <a:ext cx="2928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/>
              <a:t>Prof.Dr. Selim Aslan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752600" y="228600"/>
            <a:ext cx="4097338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Kuru Dönemin Denetlenmesi 1</a:t>
            </a:r>
          </a:p>
        </p:txBody>
      </p:sp>
      <p:sp>
        <p:nvSpPr>
          <p:cNvPr id="8195" name="2 Metin kutusu"/>
          <p:cNvSpPr txBox="1">
            <a:spLocks noChangeArrowheads="1"/>
          </p:cNvSpPr>
          <p:nvPr/>
        </p:nvSpPr>
        <p:spPr bwMode="auto">
          <a:xfrm>
            <a:off x="152400" y="762000"/>
            <a:ext cx="76200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000">
                <a:latin typeface="Calibri" pitchFamily="34" charset="0"/>
              </a:rPr>
              <a:t>1= Kuruya çıkarmadan önce hayvanların mastitis bakımından kontrolü (CMT/ &gt;250.000 memebaşı enfeksiyonu göstergesi), Bakteriel kültür için örnekleme ve uygun tedavi.</a:t>
            </a:r>
          </a:p>
          <a:p>
            <a:endParaRPr lang="tr-TR" sz="2000">
              <a:latin typeface="Calibri" pitchFamily="34" charset="0"/>
            </a:endParaRPr>
          </a:p>
          <a:p>
            <a:r>
              <a:rPr lang="tr-TR" sz="2000">
                <a:latin typeface="Calibri" pitchFamily="34" charset="0"/>
              </a:rPr>
              <a:t>2= Süt miktarının 10 kg’mın üzerinde olduğu durumlarda enfeksiyon riski artıyor: düşük enerjili rasyon. On kg’mın üzerinde bir süt miktarı ile, kuruya çıkarılan ineklerde çoğunlukla yetersiz keratin plak saptanmıştır.</a:t>
            </a:r>
          </a:p>
          <a:p>
            <a:endParaRPr lang="tr-TR" sz="2000">
              <a:latin typeface="Calibri" pitchFamily="34" charset="0"/>
            </a:endParaRPr>
          </a:p>
          <a:p>
            <a:r>
              <a:rPr lang="tr-TR" sz="2000">
                <a:latin typeface="Calibri" pitchFamily="34" charset="0"/>
              </a:rPr>
              <a:t>3= Mastitisin önlenmesi açısından meme kirlilik skoruna dikkat etmek gerekir.</a:t>
            </a:r>
          </a:p>
          <a:p>
            <a:endParaRPr lang="tr-TR" sz="2000">
              <a:latin typeface="Calibri" pitchFamily="34" charset="0"/>
            </a:endParaRPr>
          </a:p>
          <a:p>
            <a:r>
              <a:rPr lang="tr-TR" sz="2000">
                <a:latin typeface="Calibri" pitchFamily="34" charset="0"/>
              </a:rPr>
              <a:t>4= Profilaktik olarak uzun süreli negatif enerji dengesi, ketozis ve hipokalsemiden  hayvanı koruyun. Hipokalsemi /Ketozis retensiyo oluşumuna sağlıklılara göre 7 kat, endometritislere de 9 kat</a:t>
            </a:r>
          </a:p>
          <a:p>
            <a:r>
              <a:rPr lang="tr-TR" sz="2000">
                <a:latin typeface="Calibri" pitchFamily="34" charset="0"/>
              </a:rPr>
              <a:t>daha fazla neden olur. Mastitise de  8 kat daha fazla neden olur.</a:t>
            </a:r>
          </a:p>
          <a:p>
            <a:endParaRPr lang="tr-TR">
              <a:latin typeface="Calibri" pitchFamily="34" charset="0"/>
            </a:endParaRPr>
          </a:p>
          <a:p>
            <a:endParaRPr lang="tr-TR">
              <a:latin typeface="Calibri" pitchFamily="34" charset="0"/>
            </a:endParaRPr>
          </a:p>
          <a:p>
            <a:endParaRPr lang="tr-TR">
              <a:latin typeface="Calibri" pitchFamily="34" charset="0"/>
            </a:endParaRPr>
          </a:p>
          <a:p>
            <a:r>
              <a:rPr lang="tr-TR">
                <a:latin typeface="Calibri" pitchFamily="34" charset="0"/>
              </a:rPr>
              <a:t>  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0"/>
            <a:ext cx="13398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etin kutusu"/>
          <p:cNvSpPr txBox="1">
            <a:spLocks noChangeArrowheads="1"/>
          </p:cNvSpPr>
          <p:nvPr/>
        </p:nvSpPr>
        <p:spPr bwMode="auto">
          <a:xfrm>
            <a:off x="1219200" y="838200"/>
            <a:ext cx="6781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FFC000"/>
                </a:solidFill>
              </a:rPr>
              <a:t>İyi Mısır Silajının Özellikleri: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KM değeri  	%			30-35 (38*)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Nişasta	 	%KM			&gt;32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Ham Selüloz	%KM			&lt;20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Ham Kül	</a:t>
            </a:r>
            <a:r>
              <a:rPr lang="tr-TR" b="1" dirty="0" smtClean="0">
                <a:solidFill>
                  <a:srgbClr val="FFC000"/>
                </a:solidFill>
              </a:rPr>
              <a:t>%</a:t>
            </a:r>
            <a:r>
              <a:rPr lang="tr-TR" b="1" dirty="0">
                <a:solidFill>
                  <a:srgbClr val="FFC000"/>
                </a:solidFill>
              </a:rPr>
              <a:t>KM			&lt;4,5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Enerji		MJ NEL/kg KM		&gt;6,5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Laktik Asit	%NY			1,5-2,5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Asetik Asit 	%NY			0,3-0,5</a:t>
            </a:r>
          </a:p>
          <a:p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Biçme uzunluğu </a:t>
            </a:r>
            <a:r>
              <a:rPr lang="tr-TR" b="1" dirty="0" smtClean="0">
                <a:solidFill>
                  <a:srgbClr val="FFC000"/>
                </a:solidFill>
              </a:rPr>
              <a:t>   mm</a:t>
            </a:r>
            <a:r>
              <a:rPr lang="tr-TR" b="1" dirty="0">
                <a:solidFill>
                  <a:srgbClr val="FFC000"/>
                </a:solidFill>
              </a:rPr>
              <a:t>		</a:t>
            </a:r>
            <a:r>
              <a:rPr lang="tr-TR" b="1" dirty="0" smtClean="0">
                <a:solidFill>
                  <a:srgbClr val="FFC000"/>
                </a:solidFill>
              </a:rPr>
              <a:t> 	6-8</a:t>
            </a:r>
            <a:endParaRPr lang="tr-TR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-468313" y="692150"/>
            <a:ext cx="906303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/>
            <a:r>
              <a:rPr lang="tr-TR" sz="2400"/>
              <a:t>Östrusun daha sık aralıklarla kontrolü</a:t>
            </a:r>
            <a:r>
              <a:rPr lang="de-DE" sz="2400"/>
              <a:t>, </a:t>
            </a:r>
            <a:r>
              <a:rPr lang="tr-TR" sz="2400"/>
              <a:t>Östrusun ne zaman </a:t>
            </a:r>
          </a:p>
          <a:p>
            <a:pPr lvl="2"/>
            <a:r>
              <a:rPr lang="tr-TR" sz="2400"/>
              <a:t>görüldüğünün kaydedilmesi</a:t>
            </a:r>
            <a:r>
              <a:rPr lang="de-DE" sz="2400"/>
              <a:t>.</a:t>
            </a:r>
            <a:endParaRPr lang="tr-TR" sz="2400"/>
          </a:p>
          <a:p>
            <a:pPr lvl="2"/>
            <a:endParaRPr lang="de-DE" sz="2400"/>
          </a:p>
          <a:p>
            <a:pPr lvl="2"/>
            <a:r>
              <a:rPr lang="tr-TR" sz="2400"/>
              <a:t>Östrusun tanınması için çeşitli teknik yardımlardan </a:t>
            </a:r>
          </a:p>
          <a:p>
            <a:pPr lvl="2"/>
            <a:r>
              <a:rPr lang="tr-TR" sz="2400"/>
              <a:t>yararlanılması</a:t>
            </a:r>
          </a:p>
          <a:p>
            <a:pPr lvl="2"/>
            <a:endParaRPr lang="de-DE" sz="2400"/>
          </a:p>
          <a:p>
            <a:pPr lvl="2"/>
            <a:r>
              <a:rPr lang="tr-TR" sz="2400">
                <a:solidFill>
                  <a:srgbClr val="FFFF66"/>
                </a:solidFill>
              </a:rPr>
              <a:t>Beslenmenin </a:t>
            </a:r>
            <a:r>
              <a:rPr lang="de-DE" sz="2400">
                <a:solidFill>
                  <a:srgbClr val="FFFF66"/>
                </a:solidFill>
              </a:rPr>
              <a:t>(Ener</a:t>
            </a:r>
            <a:r>
              <a:rPr lang="tr-TR" sz="2400">
                <a:solidFill>
                  <a:srgbClr val="FFFF66"/>
                </a:solidFill>
              </a:rPr>
              <a:t>ji alımı</a:t>
            </a:r>
            <a:r>
              <a:rPr lang="de-DE" sz="2400">
                <a:solidFill>
                  <a:srgbClr val="FFFF66"/>
                </a:solidFill>
              </a:rPr>
              <a:t>) </a:t>
            </a:r>
            <a:r>
              <a:rPr lang="tr-TR" sz="2400">
                <a:solidFill>
                  <a:srgbClr val="FFFF66"/>
                </a:solidFill>
              </a:rPr>
              <a:t>ve </a:t>
            </a:r>
            <a:r>
              <a:rPr lang="de-DE" sz="2400">
                <a:solidFill>
                  <a:srgbClr val="FFFF66"/>
                </a:solidFill>
              </a:rPr>
              <a:t> </a:t>
            </a:r>
            <a:r>
              <a:rPr lang="tr-TR" sz="2400">
                <a:solidFill>
                  <a:srgbClr val="FFFF66"/>
                </a:solidFill>
              </a:rPr>
              <a:t>Barınmanın</a:t>
            </a:r>
            <a:r>
              <a:rPr lang="de-DE" sz="2400">
                <a:solidFill>
                  <a:srgbClr val="FFFF66"/>
                </a:solidFill>
              </a:rPr>
              <a:t> (</a:t>
            </a:r>
            <a:r>
              <a:rPr lang="tr-TR" sz="2400">
                <a:solidFill>
                  <a:srgbClr val="FFFF66"/>
                </a:solidFill>
              </a:rPr>
              <a:t>Serbest ahır</a:t>
            </a:r>
            <a:r>
              <a:rPr lang="de-DE" sz="2400">
                <a:solidFill>
                  <a:srgbClr val="FFFF66"/>
                </a:solidFill>
              </a:rPr>
              <a:t>, </a:t>
            </a:r>
            <a:endParaRPr lang="tr-TR" sz="2400">
              <a:solidFill>
                <a:srgbClr val="FFFF66"/>
              </a:solidFill>
            </a:endParaRPr>
          </a:p>
          <a:p>
            <a:pPr lvl="2"/>
            <a:r>
              <a:rPr lang="tr-TR" sz="2400">
                <a:solidFill>
                  <a:srgbClr val="FFFF66"/>
                </a:solidFill>
              </a:rPr>
              <a:t>Yazın meraya çıkarma</a:t>
            </a:r>
            <a:r>
              <a:rPr lang="de-DE" sz="2400">
                <a:solidFill>
                  <a:srgbClr val="FFFF66"/>
                </a:solidFill>
              </a:rPr>
              <a:t>) </a:t>
            </a:r>
            <a:r>
              <a:rPr lang="tr-TR" sz="2400">
                <a:solidFill>
                  <a:srgbClr val="FFFF66"/>
                </a:solidFill>
              </a:rPr>
              <a:t>düzenlenmesi-iyileştirilmesi</a:t>
            </a:r>
          </a:p>
          <a:p>
            <a:pPr lvl="2"/>
            <a:endParaRPr lang="de-DE" sz="2400">
              <a:solidFill>
                <a:srgbClr val="FFFF66"/>
              </a:solidFill>
            </a:endParaRPr>
          </a:p>
          <a:p>
            <a:pPr lvl="2"/>
            <a:r>
              <a:rPr lang="de-DE" sz="2400">
                <a:solidFill>
                  <a:srgbClr val="FFFF66"/>
                </a:solidFill>
              </a:rPr>
              <a:t>T</a:t>
            </a:r>
            <a:r>
              <a:rPr lang="tr-TR" sz="2400">
                <a:solidFill>
                  <a:srgbClr val="FFFF66"/>
                </a:solidFill>
              </a:rPr>
              <a:t>ohumlamanın terminizasyonu </a:t>
            </a:r>
            <a:r>
              <a:rPr lang="de-DE" sz="2400">
                <a:solidFill>
                  <a:srgbClr val="FFFF66"/>
                </a:solidFill>
              </a:rPr>
              <a:t> (PGF2</a:t>
            </a:r>
            <a:r>
              <a:rPr lang="de-DE" sz="2400">
                <a:solidFill>
                  <a:srgbClr val="FFFF66"/>
                </a:solidFill>
                <a:sym typeface="Symbol" pitchFamily="18" charset="2"/>
              </a:rPr>
              <a:t></a:t>
            </a:r>
            <a:r>
              <a:rPr lang="de-DE" sz="2400">
                <a:solidFill>
                  <a:srgbClr val="FFFF66"/>
                </a:solidFill>
              </a:rPr>
              <a:t> - Progr</a:t>
            </a:r>
            <a:r>
              <a:rPr lang="tr-TR" sz="2400">
                <a:solidFill>
                  <a:srgbClr val="FFFF66"/>
                </a:solidFill>
              </a:rPr>
              <a:t>amları </a:t>
            </a:r>
            <a:r>
              <a:rPr lang="de-DE" sz="2400">
                <a:solidFill>
                  <a:srgbClr val="FFFF66"/>
                </a:solidFill>
              </a:rPr>
              <a:t>)</a:t>
            </a:r>
            <a:endParaRPr lang="de-DE" sz="2400"/>
          </a:p>
          <a:p>
            <a:endParaRPr lang="tr-T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T</a:t>
            </a:r>
            <a:r>
              <a:rPr lang="tr-TR" sz="3600">
                <a:solidFill>
                  <a:schemeClr val="tx2"/>
                </a:solidFill>
              </a:rPr>
              <a:t>ohumlamanın </a:t>
            </a:r>
            <a:r>
              <a:rPr lang="de-DE" sz="3600">
                <a:solidFill>
                  <a:schemeClr val="tx2"/>
                </a:solidFill>
              </a:rPr>
              <a:t>P</a:t>
            </a:r>
            <a:r>
              <a:rPr lang="tr-TR" sz="3600">
                <a:solidFill>
                  <a:schemeClr val="tx2"/>
                </a:solidFill>
              </a:rPr>
              <a:t>G-Proğramı ile planlanan zamana getirilmesi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838200" y="1905000"/>
            <a:ext cx="777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800"/>
              <a:t>Östrus sinkronizasyonu: </a:t>
            </a:r>
            <a:r>
              <a:rPr lang="de-DE" sz="2800"/>
              <a:t>   PGF</a:t>
            </a:r>
            <a:r>
              <a:rPr lang="de-DE" sz="2800" baseline="-25000"/>
              <a:t>2</a:t>
            </a:r>
            <a:r>
              <a:rPr lang="de-DE" sz="2800" baseline="-25000">
                <a:sym typeface="Symbol" pitchFamily="18" charset="2"/>
              </a:rPr>
              <a:t></a:t>
            </a:r>
            <a:r>
              <a:rPr lang="tr-TR" sz="2800" baseline="-25000">
                <a:sym typeface="Symbol" pitchFamily="18" charset="2"/>
              </a:rPr>
              <a:t> </a:t>
            </a:r>
            <a:r>
              <a:rPr lang="de-DE" sz="2800" baseline="-25000"/>
              <a:t> </a:t>
            </a:r>
            <a:r>
              <a:rPr lang="tr-TR" sz="2800"/>
              <a:t>ile 10-11 gün aralıkla iki kez uygulanması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2800"/>
              <a:t>PGF</a:t>
            </a:r>
            <a:r>
              <a:rPr lang="de-DE" sz="2800" baseline="-25000"/>
              <a:t>2</a:t>
            </a:r>
            <a:r>
              <a:rPr lang="de-DE" sz="2800" baseline="-25000">
                <a:sym typeface="Symbol" pitchFamily="18" charset="2"/>
              </a:rPr>
              <a:t></a:t>
            </a:r>
            <a:r>
              <a:rPr lang="de-DE" sz="2800"/>
              <a:t> </a:t>
            </a:r>
            <a:r>
              <a:rPr lang="tr-TR" sz="2800"/>
              <a:t>‘ nın</a:t>
            </a:r>
            <a:r>
              <a:rPr lang="de-DE" sz="2800"/>
              <a:t> </a:t>
            </a:r>
            <a:r>
              <a:rPr lang="tr-TR" sz="2800"/>
              <a:t>bir kez siklusa bağlı olarak CL saptandığı zaman uygulanması</a:t>
            </a:r>
            <a:endParaRPr lang="de-DE" sz="2400"/>
          </a:p>
          <a:p>
            <a:pPr marL="742950" lvl="1" indent="-285750">
              <a:spcBef>
                <a:spcPct val="20000"/>
              </a:spcBef>
            </a:pPr>
            <a:endParaRPr lang="de-DE" sz="2000"/>
          </a:p>
        </p:txBody>
      </p:sp>
      <p:pic>
        <p:nvPicPr>
          <p:cNvPr id="44036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3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build="p" bldLvl="2" autoUpdateAnimBg="0" advAuto="200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303213" y="496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762000" y="1524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>
                <a:solidFill>
                  <a:schemeClr val="tx2"/>
                </a:solidFill>
              </a:rPr>
              <a:t>Östrusun tanınması için teknik yardım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685800" y="15240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 dirty="0" err="1"/>
              <a:t>Vaginal</a:t>
            </a:r>
            <a:r>
              <a:rPr lang="tr-TR" sz="2800" dirty="0"/>
              <a:t> mukozanın elektriksel geçirgenliğinin ölçülmesi </a:t>
            </a:r>
            <a:r>
              <a:rPr lang="de-DE" sz="2800" dirty="0"/>
              <a:t> (Ohmmeter)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 dirty="0"/>
              <a:t>Hareketliliğin ölçülmesi</a:t>
            </a:r>
            <a:r>
              <a:rPr lang="de-DE" sz="2800" dirty="0"/>
              <a:t> (</a:t>
            </a:r>
            <a:r>
              <a:rPr lang="de-DE" sz="2800" dirty="0" err="1" smtClean="0"/>
              <a:t>Pedometr</a:t>
            </a:r>
            <a:r>
              <a:rPr lang="tr-TR" sz="2800" dirty="0" smtClean="0"/>
              <a:t>e</a:t>
            </a:r>
            <a:r>
              <a:rPr lang="de-DE" sz="2800" dirty="0" smtClean="0"/>
              <a:t>)</a:t>
            </a:r>
            <a:endParaRPr lang="de-DE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 dirty="0" err="1"/>
              <a:t>Östrus</a:t>
            </a:r>
            <a:r>
              <a:rPr lang="tr-TR" sz="2800" dirty="0"/>
              <a:t> </a:t>
            </a:r>
            <a:r>
              <a:rPr lang="tr-TR" sz="2800" dirty="0" err="1"/>
              <a:t>dedektörü</a:t>
            </a:r>
            <a:r>
              <a:rPr lang="de-DE" sz="2800" dirty="0"/>
              <a:t> (</a:t>
            </a:r>
            <a:r>
              <a:rPr lang="de-DE" sz="2800" dirty="0" err="1"/>
              <a:t>heat</a:t>
            </a:r>
            <a:r>
              <a:rPr lang="de-DE" sz="2800" dirty="0"/>
              <a:t> </a:t>
            </a:r>
            <a:r>
              <a:rPr lang="de-DE" sz="2800" dirty="0" err="1"/>
              <a:t>mount</a:t>
            </a:r>
            <a:r>
              <a:rPr lang="de-DE" sz="2800" dirty="0"/>
              <a:t> </a:t>
            </a:r>
            <a:r>
              <a:rPr lang="de-DE" sz="2800" dirty="0" err="1"/>
              <a:t>detector</a:t>
            </a:r>
            <a:r>
              <a:rPr lang="de-DE" sz="2800" dirty="0"/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 dirty="0"/>
              <a:t>Arama boğaları (işaretli)</a:t>
            </a:r>
            <a:endParaRPr lang="de-DE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 dirty="0"/>
              <a:t>Süt ısısının ölçümü</a:t>
            </a:r>
            <a:r>
              <a:rPr lang="de-DE" sz="2400" dirty="0"/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 dirty="0" err="1"/>
              <a:t>Pr</a:t>
            </a:r>
            <a:r>
              <a:rPr lang="tr-TR" sz="2400" dirty="0" err="1"/>
              <a:t>ensip</a:t>
            </a:r>
            <a:r>
              <a:rPr lang="de-DE" sz="2400" dirty="0"/>
              <a:t>:</a:t>
            </a:r>
            <a:r>
              <a:rPr lang="tr-TR" sz="2400" dirty="0"/>
              <a:t> Vücut ısısı </a:t>
            </a:r>
            <a:r>
              <a:rPr lang="tr-TR" sz="2400" dirty="0" err="1"/>
              <a:t>östrusta</a:t>
            </a:r>
            <a:r>
              <a:rPr lang="de-DE" sz="2400" dirty="0"/>
              <a:t> 0,5 bis 0,7 C </a:t>
            </a:r>
            <a:r>
              <a:rPr lang="tr-TR" sz="2400" dirty="0"/>
              <a:t>yükselir</a:t>
            </a:r>
            <a:endParaRPr lang="de-DE" sz="24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 dirty="0"/>
              <a:t>Sensor</a:t>
            </a:r>
            <a:r>
              <a:rPr lang="tr-TR" sz="2400" dirty="0"/>
              <a:t> </a:t>
            </a:r>
            <a:r>
              <a:rPr lang="de-DE" sz="2400" dirty="0" err="1"/>
              <a:t>te</a:t>
            </a:r>
            <a:r>
              <a:rPr lang="tr-TR" sz="2400" dirty="0"/>
              <a:t>k</a:t>
            </a:r>
            <a:r>
              <a:rPr lang="de-DE" sz="2400" dirty="0" err="1"/>
              <a:t>nik</a:t>
            </a:r>
            <a:r>
              <a:rPr lang="de-DE" sz="2400" dirty="0"/>
              <a:t> </a:t>
            </a:r>
            <a:r>
              <a:rPr lang="tr-TR" sz="2400" dirty="0"/>
              <a:t> </a:t>
            </a:r>
            <a:r>
              <a:rPr lang="de-DE" sz="2400" dirty="0"/>
              <a:t> </a:t>
            </a:r>
            <a:r>
              <a:rPr lang="tr-TR" sz="2400" dirty="0"/>
              <a:t>(Sağım robotlarında)</a:t>
            </a:r>
            <a:endParaRPr lang="de-DE" sz="2800" dirty="0"/>
          </a:p>
        </p:txBody>
      </p:sp>
      <p:pic>
        <p:nvPicPr>
          <p:cNvPr id="48133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 build="p" bldLvl="2" autoUpdateAnimBg="0" advAuto="200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4529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163" y="228600"/>
            <a:ext cx="39830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581400"/>
            <a:ext cx="5091113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35292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04800" y="762000"/>
            <a:ext cx="8020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tr-TR" sz="2000">
                <a:latin typeface="Times New Roman" pitchFamily="18" charset="0"/>
              </a:rPr>
              <a:t>Uygun Sıcaklık:  -7 ve +17 (+20) ◦C </a:t>
            </a:r>
          </a:p>
          <a:p>
            <a:pPr eaLnBrk="0" hangingPunct="0"/>
            <a:r>
              <a:rPr lang="tr-TR" sz="2000">
                <a:latin typeface="Calibri" pitchFamily="34" charset="0"/>
              </a:rPr>
              <a:t>Sakıncalı: &gt;</a:t>
            </a:r>
            <a:r>
              <a:rPr lang="tr-TR" sz="2000">
                <a:latin typeface="Times New Roman" pitchFamily="18" charset="0"/>
              </a:rPr>
              <a:t> 27◦C ; &gt;%80 nem= reprodüksiyon ve süt verimi negatif etkilenir</a:t>
            </a:r>
          </a:p>
        </p:txBody>
      </p:sp>
      <p:sp>
        <p:nvSpPr>
          <p:cNvPr id="32771" name="2 Metin kutusu"/>
          <p:cNvSpPr txBox="1">
            <a:spLocks noChangeArrowheads="1"/>
          </p:cNvSpPr>
          <p:nvPr/>
        </p:nvSpPr>
        <p:spPr bwMode="auto">
          <a:xfrm>
            <a:off x="2971800" y="152400"/>
            <a:ext cx="2833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/>
              <a:t>SICAKLIK STRESİ</a:t>
            </a:r>
          </a:p>
        </p:txBody>
      </p:sp>
      <p:sp>
        <p:nvSpPr>
          <p:cNvPr id="32772" name="3 Metin kutusu"/>
          <p:cNvSpPr txBox="1">
            <a:spLocks noChangeArrowheads="1"/>
          </p:cNvSpPr>
          <p:nvPr/>
        </p:nvSpPr>
        <p:spPr bwMode="auto">
          <a:xfrm>
            <a:off x="228600" y="1676400"/>
            <a:ext cx="8534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b="1">
                <a:latin typeface="Times New Roman" pitchFamily="18" charset="0"/>
              </a:rPr>
              <a:t>ÖNLEMLER/SICAKLIK STRESİ: </a:t>
            </a:r>
          </a:p>
          <a:p>
            <a:pPr eaLnBrk="0" hangingPunct="0"/>
            <a:endParaRPr lang="tr-TR" b="1">
              <a:latin typeface="Times New Roman" pitchFamily="18" charset="0"/>
            </a:endParaRPr>
          </a:p>
          <a:p>
            <a:pPr eaLnBrk="0" hangingPunct="0"/>
            <a:r>
              <a:rPr lang="tr-TR" b="1">
                <a:latin typeface="Calibri" pitchFamily="34" charset="0"/>
                <a:sym typeface="Wingdings" pitchFamily="2" charset="2"/>
              </a:rPr>
              <a:t></a:t>
            </a:r>
            <a:r>
              <a:rPr lang="tr-TR">
                <a:latin typeface="Times New Roman" pitchFamily="18" charset="0"/>
              </a:rPr>
              <a:t>4,5 m</a:t>
            </a:r>
            <a:r>
              <a:rPr lang="tr-TR" baseline="30000">
                <a:latin typeface="Times New Roman" pitchFamily="18" charset="0"/>
              </a:rPr>
              <a:t>2</a:t>
            </a:r>
            <a:r>
              <a:rPr lang="tr-TR">
                <a:latin typeface="Times New Roman" pitchFamily="18" charset="0"/>
              </a:rPr>
              <a:t> g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lgelik inek başı; y</a:t>
            </a:r>
            <a:r>
              <a:rPr lang="tr-TR">
                <a:latin typeface="Calibri" pitchFamily="34" charset="0"/>
              </a:rPr>
              <a:t>ü</a:t>
            </a:r>
            <a:r>
              <a:rPr lang="tr-TR">
                <a:latin typeface="Times New Roman" pitchFamily="18" charset="0"/>
              </a:rPr>
              <a:t>kseklik 4,50 m; ventilat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r: 76-91 cm </a:t>
            </a:r>
          </a:p>
          <a:p>
            <a:pPr eaLnBrk="0" hangingPunct="0"/>
            <a:r>
              <a:rPr lang="tr-TR">
                <a:latin typeface="Calibri" pitchFamily="34" charset="0"/>
              </a:rPr>
              <a:t>ç</a:t>
            </a:r>
            <a:r>
              <a:rPr lang="tr-TR">
                <a:latin typeface="Times New Roman" pitchFamily="18" charset="0"/>
              </a:rPr>
              <a:t>apında/0,47m</a:t>
            </a:r>
            <a:r>
              <a:rPr lang="tr-TR" baseline="30000">
                <a:latin typeface="Times New Roman" pitchFamily="18" charset="0"/>
              </a:rPr>
              <a:t>3</a:t>
            </a:r>
            <a:r>
              <a:rPr lang="tr-TR">
                <a:latin typeface="Times New Roman" pitchFamily="18" charset="0"/>
              </a:rPr>
              <a:t> hava ; cover all sistemi (otomatik güneşlik)</a:t>
            </a:r>
          </a:p>
          <a:p>
            <a:pPr eaLnBrk="0" hangingPunct="0"/>
            <a:r>
              <a:rPr lang="tr-TR" b="1">
                <a:latin typeface="Times New Roman" pitchFamily="18" charset="0"/>
                <a:sym typeface="Wingdings" pitchFamily="2" charset="2"/>
              </a:rPr>
              <a:t></a:t>
            </a:r>
            <a:r>
              <a:rPr lang="tr-TR" b="1">
                <a:latin typeface="Times New Roman" pitchFamily="18" charset="0"/>
              </a:rPr>
              <a:t> </a:t>
            </a:r>
            <a:r>
              <a:rPr lang="tr-TR">
                <a:latin typeface="Times New Roman" pitchFamily="18" charset="0"/>
              </a:rPr>
              <a:t>Her 10 inek i</a:t>
            </a:r>
            <a:r>
              <a:rPr lang="tr-TR">
                <a:latin typeface="Calibri" pitchFamily="34" charset="0"/>
              </a:rPr>
              <a:t>ç</a:t>
            </a:r>
            <a:r>
              <a:rPr lang="tr-TR">
                <a:latin typeface="Times New Roman" pitchFamily="18" charset="0"/>
              </a:rPr>
              <a:t>in 13,5 m</a:t>
            </a:r>
            <a:r>
              <a:rPr lang="tr-TR" baseline="30000">
                <a:latin typeface="Times New Roman" pitchFamily="18" charset="0"/>
              </a:rPr>
              <a:t>2</a:t>
            </a:r>
            <a:r>
              <a:rPr lang="tr-TR">
                <a:latin typeface="Times New Roman" pitchFamily="18" charset="0"/>
              </a:rPr>
              <a:t> alan=sıkışıklık verimi düşürür; yeminen az  %60</a:t>
            </a:r>
            <a:r>
              <a:rPr lang="tr-TR">
                <a:latin typeface="Calibri" pitchFamily="34" charset="0"/>
              </a:rPr>
              <a:t>’</a:t>
            </a:r>
            <a:r>
              <a:rPr lang="tr-TR">
                <a:latin typeface="Times New Roman" pitchFamily="18" charset="0"/>
              </a:rPr>
              <a:t>ının 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ğleden </a:t>
            </a:r>
          </a:p>
          <a:p>
            <a:pPr eaLnBrk="0" hangingPunct="0"/>
            <a:r>
              <a:rPr lang="tr-TR">
                <a:latin typeface="Times New Roman" pitchFamily="18" charset="0"/>
              </a:rPr>
              <a:t>sonra verilmesi </a:t>
            </a:r>
          </a:p>
          <a:p>
            <a:pPr eaLnBrk="0" hangingPunct="0"/>
            <a:r>
              <a:rPr lang="tr-TR" b="1">
                <a:latin typeface="Times New Roman" pitchFamily="18" charset="0"/>
                <a:sym typeface="Wingdings" pitchFamily="2" charset="2"/>
              </a:rPr>
              <a:t></a:t>
            </a:r>
            <a:r>
              <a:rPr lang="tr-TR">
                <a:latin typeface="Times New Roman" pitchFamily="18" charset="0"/>
                <a:sym typeface="Wingdings" pitchFamily="2" charset="2"/>
              </a:rPr>
              <a:t>Sağımdan sonraki ilk 1-2 saat içinde su içmelerinin sağlanması (su ihtiyacının yaklaşık %30’u nu sağımdan sonra alır)</a:t>
            </a:r>
          </a:p>
          <a:p>
            <a:pPr eaLnBrk="0" hangingPunct="0"/>
            <a:r>
              <a:rPr lang="tr-TR" b="1">
                <a:latin typeface="Times New Roman" pitchFamily="18" charset="0"/>
                <a:sym typeface="Wingdings" pitchFamily="2" charset="2"/>
              </a:rPr>
              <a:t></a:t>
            </a:r>
            <a:r>
              <a:rPr lang="tr-TR">
                <a:latin typeface="Times New Roman" pitchFamily="18" charset="0"/>
                <a:sym typeface="Wingdings" pitchFamily="2" charset="2"/>
              </a:rPr>
              <a:t>900 cm su yalağı/100 inek hesabı (yazın buz makinası alınarak suya buz atılması)</a:t>
            </a:r>
            <a:endParaRPr lang="tr-TR">
              <a:latin typeface="Times New Roman" pitchFamily="18" charset="0"/>
            </a:endParaRPr>
          </a:p>
          <a:p>
            <a:pPr eaLnBrk="0" hangingPunct="0"/>
            <a:r>
              <a:rPr lang="tr-TR" b="1">
                <a:latin typeface="Times New Roman" pitchFamily="18" charset="0"/>
                <a:sym typeface="Wingdings" pitchFamily="2" charset="2"/>
              </a:rPr>
              <a:t>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strus sırasında tohumlama sonrası GnRH uygulamaları, 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zellikle afonksiyonel ovaryum saptanılan olgularda  intra vaginal ara</a:t>
            </a:r>
            <a:r>
              <a:rPr lang="tr-TR">
                <a:latin typeface="Calibri" pitchFamily="34" charset="0"/>
              </a:rPr>
              <a:t>ç</a:t>
            </a:r>
            <a:r>
              <a:rPr lang="tr-TR">
                <a:latin typeface="Times New Roman" pitchFamily="18" charset="0"/>
              </a:rPr>
              <a:t>ların  uygulanması; antistres ve anti oksidan uygulaması (</a:t>
            </a:r>
            <a:r>
              <a:rPr lang="el-GR">
                <a:latin typeface="Times New Roman" pitchFamily="18" charset="0"/>
              </a:rPr>
              <a:t>β</a:t>
            </a:r>
            <a:r>
              <a:rPr lang="tr-TR">
                <a:latin typeface="Times New Roman" pitchFamily="18" charset="0"/>
              </a:rPr>
              <a:t>-Car; Vit-E, Se, Follik asit, Vit B6, B12 )</a:t>
            </a:r>
          </a:p>
          <a:p>
            <a:pPr eaLnBrk="0" hangingPunct="0"/>
            <a:r>
              <a:rPr lang="tr-TR" b="1">
                <a:latin typeface="Times New Roman" pitchFamily="18" charset="0"/>
                <a:sym typeface="Wingdings" pitchFamily="2" charset="2"/>
              </a:rPr>
              <a:t></a:t>
            </a:r>
            <a:r>
              <a:rPr lang="tr-TR">
                <a:latin typeface="Times New Roman" pitchFamily="18" charset="0"/>
              </a:rPr>
              <a:t>gerekirse işletmeye ve olgulara uygun 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strus/ovulasyon senkronizasyon proğramının </a:t>
            </a:r>
          </a:p>
          <a:p>
            <a:pPr eaLnBrk="0" hangingPunct="0"/>
            <a:r>
              <a:rPr lang="tr-TR">
                <a:latin typeface="Times New Roman" pitchFamily="18" charset="0"/>
              </a:rPr>
              <a:t>uygulamaya ge</a:t>
            </a:r>
            <a:r>
              <a:rPr lang="tr-TR">
                <a:latin typeface="Calibri" pitchFamily="34" charset="0"/>
              </a:rPr>
              <a:t>ç</a:t>
            </a:r>
            <a:r>
              <a:rPr lang="tr-TR">
                <a:latin typeface="Times New Roman" pitchFamily="18" charset="0"/>
              </a:rPr>
              <a:t>mesi (CIDR ile birlikte Ovsynch gibi),   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zellikle de 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strusun  </a:t>
            </a:r>
          </a:p>
          <a:p>
            <a:pPr eaLnBrk="0" hangingPunct="0"/>
            <a:r>
              <a:rPr lang="tr-TR">
                <a:latin typeface="Calibri" pitchFamily="34" charset="0"/>
              </a:rPr>
              <a:t>ç</a:t>
            </a:r>
            <a:r>
              <a:rPr lang="tr-TR">
                <a:latin typeface="Times New Roman" pitchFamily="18" charset="0"/>
              </a:rPr>
              <a:t>ok iyi izlenmesi </a:t>
            </a:r>
            <a:r>
              <a:rPr lang="tr-TR">
                <a:latin typeface="Calibri" pitchFamily="34" charset="0"/>
              </a:rPr>
              <a:t>ö</a:t>
            </a:r>
            <a:r>
              <a:rPr lang="tr-TR">
                <a:latin typeface="Times New Roman" pitchFamily="18" charset="0"/>
              </a:rPr>
              <a:t>nem taşımaktadır. </a:t>
            </a:r>
          </a:p>
          <a:p>
            <a:pPr eaLnBrk="0" hangingPunct="0"/>
            <a:r>
              <a:rPr lang="tr-TR">
                <a:latin typeface="Times New Roman" pitchFamily="18" charset="0"/>
                <a:sym typeface="Wingdings" pitchFamily="2" charset="2"/>
              </a:rPr>
              <a:t>Yazın portakal kabuklarının dolgu olarak VERİLMEMESİ</a:t>
            </a: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28738"/>
            <a:ext cx="8280919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323528" y="188640"/>
            <a:ext cx="7579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/>
              <a:t>Anöstrus</a:t>
            </a:r>
            <a:r>
              <a:rPr lang="tr-TR" sz="2400" dirty="0" smtClean="0"/>
              <a:t> (</a:t>
            </a:r>
            <a:r>
              <a:rPr lang="tr-TR" sz="2400" dirty="0" err="1" smtClean="0"/>
              <a:t>Edinsel</a:t>
            </a:r>
            <a:r>
              <a:rPr lang="tr-TR" sz="2400" dirty="0" smtClean="0"/>
              <a:t> Organ Bozukluğuna Bağlı </a:t>
            </a:r>
            <a:r>
              <a:rPr lang="tr-TR" sz="2400" dirty="0" err="1" smtClean="0"/>
              <a:t>Anöstrus</a:t>
            </a:r>
            <a:r>
              <a:rPr lang="tr-TR" sz="2400" dirty="0" smtClean="0"/>
              <a:t>)</a:t>
            </a:r>
            <a:endParaRPr lang="tr-TR" sz="24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4400">
                <a:solidFill>
                  <a:schemeClr val="tx2"/>
                </a:solidFill>
              </a:rPr>
              <a:t>Sığırda Asiklus</a:t>
            </a:r>
            <a:r>
              <a:rPr lang="de-DE" sz="4400">
                <a:solidFill>
                  <a:schemeClr val="tx2"/>
                </a:solidFill>
              </a:rPr>
              <a:t> - </a:t>
            </a:r>
            <a:r>
              <a:rPr lang="tr-TR" sz="4400">
                <a:solidFill>
                  <a:schemeClr val="tx2"/>
                </a:solidFill>
              </a:rPr>
              <a:t>Etiyoloji</a:t>
            </a:r>
            <a:endParaRPr lang="de-DE" sz="4400">
              <a:solidFill>
                <a:schemeClr val="tx2"/>
              </a:solidFill>
            </a:endParaRPr>
          </a:p>
        </p:txBody>
      </p:sp>
      <p:pic>
        <p:nvPicPr>
          <p:cNvPr id="61443" name="Picture 5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6" descr="miniku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438400"/>
            <a:ext cx="29146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29000" y="1066800"/>
            <a:ext cx="2209800" cy="1219200"/>
            <a:chOff x="2160" y="672"/>
            <a:chExt cx="1392" cy="768"/>
          </a:xfrm>
        </p:grpSpPr>
        <p:sp>
          <p:nvSpPr>
            <p:cNvPr id="35848" name="Text Box 8"/>
            <p:cNvSpPr txBox="1">
              <a:spLocks noChangeArrowheads="1"/>
            </p:cNvSpPr>
            <p:nvPr/>
          </p:nvSpPr>
          <p:spPr bwMode="auto">
            <a:xfrm>
              <a:off x="2160" y="672"/>
              <a:ext cx="1392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Freemartinizmus</a:t>
              </a:r>
              <a:endParaRPr lang="de-DE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61474" name="Line 9"/>
            <p:cNvSpPr>
              <a:spLocks noChangeShapeType="1"/>
            </p:cNvSpPr>
            <p:nvPr/>
          </p:nvSpPr>
          <p:spPr bwMode="auto">
            <a:xfrm>
              <a:off x="2880" y="1008"/>
              <a:ext cx="0" cy="432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04800" y="1066800"/>
            <a:ext cx="2781300" cy="1271588"/>
            <a:chOff x="192" y="672"/>
            <a:chExt cx="1752" cy="801"/>
          </a:xfrm>
        </p:grpSpPr>
        <p:sp>
          <p:nvSpPr>
            <p:cNvPr id="35851" name="Text Box 11"/>
            <p:cNvSpPr txBox="1">
              <a:spLocks noChangeArrowheads="1"/>
            </p:cNvSpPr>
            <p:nvPr/>
          </p:nvSpPr>
          <p:spPr bwMode="auto">
            <a:xfrm>
              <a:off x="192" y="672"/>
              <a:ext cx="1392" cy="76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Ovaryumların reversibl atrofisi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 (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Açlık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-, 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Beslenme sterilitesi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61472" name="Line 12"/>
            <p:cNvSpPr>
              <a:spLocks noChangeShapeType="1"/>
            </p:cNvSpPr>
            <p:nvPr/>
          </p:nvSpPr>
          <p:spPr bwMode="auto">
            <a:xfrm>
              <a:off x="1656" y="1089"/>
              <a:ext cx="288" cy="384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04800" y="2789238"/>
            <a:ext cx="2743200" cy="666750"/>
            <a:chOff x="192" y="1757"/>
            <a:chExt cx="1728" cy="420"/>
          </a:xfrm>
        </p:grpSpPr>
        <p:sp>
          <p:nvSpPr>
            <p:cNvPr id="35854" name="Text Box 14"/>
            <p:cNvSpPr txBox="1">
              <a:spLocks noChangeArrowheads="1"/>
            </p:cNvSpPr>
            <p:nvPr/>
          </p:nvSpPr>
          <p:spPr bwMode="auto">
            <a:xfrm>
              <a:off x="192" y="1757"/>
              <a:ext cx="1392" cy="4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Ov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aryum tümör ve 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h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e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matom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ları</a:t>
              </a:r>
              <a:endParaRPr lang="de-DE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61470" name="Line 15"/>
            <p:cNvSpPr>
              <a:spLocks noChangeShapeType="1"/>
            </p:cNvSpPr>
            <p:nvPr/>
          </p:nvSpPr>
          <p:spPr bwMode="auto">
            <a:xfrm>
              <a:off x="1680" y="2016"/>
              <a:ext cx="240" cy="0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04800" y="3963988"/>
            <a:ext cx="2743200" cy="1216025"/>
            <a:chOff x="192" y="2497"/>
            <a:chExt cx="1728" cy="766"/>
          </a:xfrm>
        </p:grpSpPr>
        <p:sp>
          <p:nvSpPr>
            <p:cNvPr id="35857" name="Text Box 17"/>
            <p:cNvSpPr txBox="1">
              <a:spLocks noChangeArrowheads="1"/>
            </p:cNvSpPr>
            <p:nvPr/>
          </p:nvSpPr>
          <p:spPr bwMode="auto">
            <a:xfrm>
              <a:off x="192" y="2497"/>
              <a:ext cx="1392" cy="76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Yüksek laktasyon dönemindeki hayvanlar 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(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Fertiliteye etki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61468" name="Line 18"/>
            <p:cNvSpPr>
              <a:spLocks noChangeShapeType="1"/>
            </p:cNvSpPr>
            <p:nvPr/>
          </p:nvSpPr>
          <p:spPr bwMode="auto">
            <a:xfrm flipV="1">
              <a:off x="1680" y="2784"/>
              <a:ext cx="240" cy="144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323850" y="4525963"/>
            <a:ext cx="3276600" cy="2332037"/>
            <a:chOff x="192" y="2880"/>
            <a:chExt cx="2064" cy="1469"/>
          </a:xfrm>
        </p:grpSpPr>
        <p:sp>
          <p:nvSpPr>
            <p:cNvPr id="35860" name="Text Box 20"/>
            <p:cNvSpPr txBox="1">
              <a:spLocks noChangeArrowheads="1"/>
            </p:cNvSpPr>
            <p:nvPr/>
          </p:nvSpPr>
          <p:spPr bwMode="auto">
            <a:xfrm>
              <a:off x="192" y="3583"/>
              <a:ext cx="1392" cy="76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Anne ve Yavrunun birlikte tutulması 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(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Siklusun geç başlaması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61466" name="Line 21"/>
            <p:cNvSpPr>
              <a:spLocks noChangeShapeType="1"/>
            </p:cNvSpPr>
            <p:nvPr/>
          </p:nvSpPr>
          <p:spPr bwMode="auto">
            <a:xfrm flipV="1">
              <a:off x="1680" y="2880"/>
              <a:ext cx="576" cy="1008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3505200" y="4419600"/>
            <a:ext cx="2209800" cy="2057400"/>
            <a:chOff x="2208" y="2880"/>
            <a:chExt cx="1392" cy="1296"/>
          </a:xfrm>
        </p:grpSpPr>
        <p:sp>
          <p:nvSpPr>
            <p:cNvPr id="35863" name="Text Box 23"/>
            <p:cNvSpPr txBox="1">
              <a:spLocks noChangeArrowheads="1"/>
            </p:cNvSpPr>
            <p:nvPr/>
          </p:nvSpPr>
          <p:spPr bwMode="auto">
            <a:xfrm>
              <a:off x="2208" y="3583"/>
              <a:ext cx="1392" cy="59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Küçük kistik ovaryum dejenerasyonları</a:t>
              </a:r>
              <a:endParaRPr lang="de-DE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 flipH="1" flipV="1">
              <a:off x="2880" y="2880"/>
              <a:ext cx="0" cy="624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5791200" y="4572000"/>
            <a:ext cx="3048000" cy="2057400"/>
            <a:chOff x="3648" y="2880"/>
            <a:chExt cx="1920" cy="1296"/>
          </a:xfrm>
        </p:grpSpPr>
        <p:sp>
          <p:nvSpPr>
            <p:cNvPr id="35866" name="Text Box 26"/>
            <p:cNvSpPr txBox="1">
              <a:spLocks noChangeArrowheads="1"/>
            </p:cNvSpPr>
            <p:nvPr/>
          </p:nvSpPr>
          <p:spPr bwMode="auto">
            <a:xfrm>
              <a:off x="4176" y="3583"/>
              <a:ext cx="1392" cy="59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Ovaryumların büyük kistik dejenerasyonları</a:t>
              </a:r>
              <a:endParaRPr lang="de-DE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61462" name="Line 27"/>
            <p:cNvSpPr>
              <a:spLocks noChangeShapeType="1"/>
            </p:cNvSpPr>
            <p:nvPr/>
          </p:nvSpPr>
          <p:spPr bwMode="auto">
            <a:xfrm flipH="1" flipV="1">
              <a:off x="3648" y="2880"/>
              <a:ext cx="480" cy="1008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096000" y="4495800"/>
            <a:ext cx="2743200" cy="776288"/>
            <a:chOff x="3840" y="2832"/>
            <a:chExt cx="1728" cy="489"/>
          </a:xfrm>
        </p:grpSpPr>
        <p:sp>
          <p:nvSpPr>
            <p:cNvPr id="35869" name="Text Box 29"/>
            <p:cNvSpPr txBox="1">
              <a:spLocks noChangeArrowheads="1"/>
            </p:cNvSpPr>
            <p:nvPr/>
          </p:nvSpPr>
          <p:spPr bwMode="auto">
            <a:xfrm>
              <a:off x="4176" y="2901"/>
              <a:ext cx="1392" cy="4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Corpus luteum graviditatis</a:t>
              </a:r>
            </a:p>
          </p:txBody>
        </p:sp>
        <p:sp>
          <p:nvSpPr>
            <p:cNvPr id="61460" name="Line 30"/>
            <p:cNvSpPr>
              <a:spLocks noChangeShapeType="1"/>
            </p:cNvSpPr>
            <p:nvPr/>
          </p:nvSpPr>
          <p:spPr bwMode="auto">
            <a:xfrm flipH="1" flipV="1">
              <a:off x="3840" y="2832"/>
              <a:ext cx="288" cy="288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096000" y="2424113"/>
            <a:ext cx="2743200" cy="1765300"/>
            <a:chOff x="3840" y="1527"/>
            <a:chExt cx="1728" cy="1112"/>
          </a:xfrm>
        </p:grpSpPr>
        <p:sp>
          <p:nvSpPr>
            <p:cNvPr id="35872" name="Text Box 32"/>
            <p:cNvSpPr txBox="1">
              <a:spLocks noChangeArrowheads="1"/>
            </p:cNvSpPr>
            <p:nvPr/>
          </p:nvSpPr>
          <p:spPr bwMode="auto">
            <a:xfrm>
              <a:off x="4176" y="1527"/>
              <a:ext cx="1392" cy="111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Corpus luteum pseudograviditatis (Endometritis, Pyometra, embry</a:t>
              </a: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onik ölümler</a:t>
              </a:r>
              <a:r>
                <a:rPr lang="de-DE" sz="2000">
                  <a:solidFill>
                    <a:schemeClr val="accent2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61458" name="Line 33"/>
            <p:cNvSpPr>
              <a:spLocks noChangeShapeType="1"/>
            </p:cNvSpPr>
            <p:nvPr/>
          </p:nvSpPr>
          <p:spPr bwMode="auto">
            <a:xfrm flipH="1">
              <a:off x="3840" y="2061"/>
              <a:ext cx="265" cy="3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6045200" y="1066800"/>
            <a:ext cx="2794000" cy="1270000"/>
            <a:chOff x="3808" y="672"/>
            <a:chExt cx="1760" cy="800"/>
          </a:xfrm>
        </p:grpSpPr>
        <p:sp>
          <p:nvSpPr>
            <p:cNvPr id="35875" name="Text Box 35"/>
            <p:cNvSpPr txBox="1">
              <a:spLocks noChangeArrowheads="1"/>
            </p:cNvSpPr>
            <p:nvPr/>
          </p:nvSpPr>
          <p:spPr bwMode="auto">
            <a:xfrm>
              <a:off x="4176" y="672"/>
              <a:ext cx="1392" cy="4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tr-TR" sz="2000">
                  <a:solidFill>
                    <a:schemeClr val="accent2"/>
                  </a:solidFill>
                  <a:latin typeface="Times New Roman" pitchFamily="18" charset="0"/>
                </a:rPr>
                <a:t>Ovaryumların kalıtsal hipoplazisi</a:t>
              </a:r>
              <a:endParaRPr lang="de-DE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61456" name="Line 36"/>
            <p:cNvSpPr>
              <a:spLocks noChangeShapeType="1"/>
            </p:cNvSpPr>
            <p:nvPr/>
          </p:nvSpPr>
          <p:spPr bwMode="auto">
            <a:xfrm flipH="1">
              <a:off x="3808" y="960"/>
              <a:ext cx="320" cy="512"/>
            </a:xfrm>
            <a:prstGeom prst="lin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968500"/>
            <a:ext cx="8594725" cy="286232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/>
              <a:t>Kuru dönemde ineklerin yem gereksinmeleri düşük olduğundan dolayı Vücut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/>
              <a:t> Kondisyon  Skoruna bağlı olarak;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/>
              <a:t> </a:t>
            </a:r>
            <a:r>
              <a:rPr lang="tr-TR" sz="2000" dirty="0" err="1"/>
              <a:t>Fertilite</a:t>
            </a:r>
            <a:r>
              <a:rPr lang="tr-TR" sz="2000" dirty="0"/>
              <a:t> sorunlarının çıkmaması için, beklenen doğumdan yaklaşık olarak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/>
              <a:t> 4-6 hafta önceye kadar (ante partum) 13 MJ NEL ve 3. haftadan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/>
              <a:t>doğuma kadar da her gün 18 MJ NEL yem verilmelidir. Yani bu dönemde ineklere </a:t>
            </a:r>
            <a:r>
              <a:rPr lang="tr-TR" sz="2000" dirty="0" smtClean="0"/>
              <a:t> 5-8 </a:t>
            </a:r>
            <a:r>
              <a:rPr lang="tr-TR" sz="2000" dirty="0"/>
              <a:t>litre  süt veriyormuş gibi veya o hesapla yem verilmesi gerekmektedir</a:t>
            </a:r>
            <a:r>
              <a:rPr lang="tr-TR" dirty="0"/>
              <a:t>. </a:t>
            </a:r>
            <a:endParaRPr lang="en-US" dirty="0"/>
          </a:p>
        </p:txBody>
      </p:sp>
      <p:sp>
        <p:nvSpPr>
          <p:cNvPr id="9219" name="2 Metin kutusu"/>
          <p:cNvSpPr txBox="1">
            <a:spLocks noChangeArrowheads="1"/>
          </p:cNvSpPr>
          <p:nvPr/>
        </p:nvSpPr>
        <p:spPr bwMode="auto">
          <a:xfrm>
            <a:off x="457200" y="5029200"/>
            <a:ext cx="7712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MJ NEL: Megajul Net Enerji Laktasyon  Ör: Mısır silajında 6,3 NEL, MJ/kg 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1752600" y="228600"/>
            <a:ext cx="493757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Kuru Dönemin Denetlenmesi </a:t>
            </a:r>
            <a:r>
              <a:rPr lang="tr-TR" sz="2400" b="1" dirty="0" smtClean="0"/>
              <a:t> (2)</a:t>
            </a:r>
            <a:endParaRPr lang="tr-T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250825" y="0"/>
            <a:ext cx="8375650" cy="711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b="1" dirty="0">
              <a:solidFill>
                <a:schemeClr val="folHlink"/>
              </a:solidFill>
            </a:endParaRPr>
          </a:p>
          <a:p>
            <a:endParaRPr lang="tr-TR" b="1" dirty="0">
              <a:solidFill>
                <a:schemeClr val="folHlink"/>
              </a:solidFill>
            </a:endParaRPr>
          </a:p>
          <a:p>
            <a:r>
              <a:rPr lang="tr-TR" sz="2000" dirty="0" err="1">
                <a:solidFill>
                  <a:schemeClr val="folHlink"/>
                </a:solidFill>
              </a:rPr>
              <a:t>Asiklinin</a:t>
            </a:r>
            <a:r>
              <a:rPr lang="tr-TR" sz="2000" dirty="0">
                <a:solidFill>
                  <a:schemeClr val="folHlink"/>
                </a:solidFill>
              </a:rPr>
              <a:t> nedenleri :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err="1">
                <a:solidFill>
                  <a:schemeClr val="bg1"/>
                </a:solidFill>
              </a:rPr>
              <a:t>Free</a:t>
            </a:r>
            <a:r>
              <a:rPr lang="tr-TR" sz="2000" dirty="0">
                <a:solidFill>
                  <a:schemeClr val="bg1"/>
                </a:solidFill>
              </a:rPr>
              <a:t>-</a:t>
            </a:r>
            <a:r>
              <a:rPr lang="tr-TR" sz="2000" dirty="0" err="1">
                <a:solidFill>
                  <a:schemeClr val="bg1"/>
                </a:solidFill>
              </a:rPr>
              <a:t>Martinizmus</a:t>
            </a:r>
            <a:r>
              <a:rPr lang="tr-TR" sz="2000" dirty="0">
                <a:solidFill>
                  <a:schemeClr val="bg1"/>
                </a:solidFill>
              </a:rPr>
              <a:t> (doğmasal)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err="1">
                <a:solidFill>
                  <a:schemeClr val="bg1"/>
                </a:solidFill>
              </a:rPr>
              <a:t>Ovaryumların</a:t>
            </a:r>
            <a:r>
              <a:rPr lang="tr-TR" sz="2000" dirty="0">
                <a:solidFill>
                  <a:schemeClr val="bg1"/>
                </a:solidFill>
              </a:rPr>
              <a:t> kalıtsal </a:t>
            </a:r>
            <a:r>
              <a:rPr lang="tr-TR" sz="2000" dirty="0" err="1">
                <a:solidFill>
                  <a:schemeClr val="bg1"/>
                </a:solidFill>
              </a:rPr>
              <a:t>hipoplazisi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Çok kötü hava koşulları, besleme, kuru dönemden yağlı çıkma </a:t>
            </a:r>
            <a:r>
              <a:rPr lang="tr-TR" sz="2000" dirty="0" err="1">
                <a:solidFill>
                  <a:schemeClr val="bg1"/>
                </a:solidFill>
              </a:rPr>
              <a:t>snucu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</a:p>
          <a:p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Ovaryum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distrofisi</a:t>
            </a:r>
            <a:r>
              <a:rPr lang="tr-TR" sz="2000" dirty="0">
                <a:solidFill>
                  <a:schemeClr val="bg1"/>
                </a:solidFill>
              </a:rPr>
              <a:t>.</a:t>
            </a:r>
          </a:p>
          <a:p>
            <a:r>
              <a:rPr lang="tr-TR" sz="2000" dirty="0">
                <a:solidFill>
                  <a:schemeClr val="bg1"/>
                </a:solidFill>
              </a:rPr>
              <a:t>  </a:t>
            </a:r>
          </a:p>
          <a:p>
            <a:r>
              <a:rPr lang="tr-TR" sz="2000" dirty="0">
                <a:solidFill>
                  <a:schemeClr val="bg1"/>
                </a:solidFill>
              </a:rPr>
              <a:t>Açlık </a:t>
            </a:r>
            <a:r>
              <a:rPr lang="tr-TR" sz="2000" dirty="0" err="1">
                <a:solidFill>
                  <a:schemeClr val="bg1"/>
                </a:solidFill>
              </a:rPr>
              <a:t>sterilitesi</a:t>
            </a:r>
            <a:r>
              <a:rPr lang="tr-TR" sz="2000" dirty="0">
                <a:solidFill>
                  <a:schemeClr val="bg1"/>
                </a:solidFill>
              </a:rPr>
              <a:t> (tek yönlü </a:t>
            </a:r>
            <a:r>
              <a:rPr lang="tr-TR" sz="2000" dirty="0" err="1">
                <a:solidFill>
                  <a:schemeClr val="bg1"/>
                </a:solidFill>
              </a:rPr>
              <a:t>basleme</a:t>
            </a:r>
            <a:r>
              <a:rPr lang="tr-TR" sz="2000" dirty="0">
                <a:solidFill>
                  <a:schemeClr val="bg1"/>
                </a:solidFill>
              </a:rPr>
              <a:t>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Laktasyon</a:t>
            </a:r>
            <a:r>
              <a:rPr lang="tr-TR" sz="2000" dirty="0">
                <a:solidFill>
                  <a:schemeClr val="bg1"/>
                </a:solidFill>
              </a:rPr>
              <a:t> eğrisi sürekli yüksek inekler 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Erken yetiştirmeye alma (</a:t>
            </a:r>
            <a:r>
              <a:rPr lang="tr-TR" sz="2000" dirty="0" err="1">
                <a:solidFill>
                  <a:schemeClr val="bg1"/>
                </a:solidFill>
              </a:rPr>
              <a:t>Ovaryum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distrofisi</a:t>
            </a:r>
            <a:r>
              <a:rPr lang="tr-TR" sz="2000" dirty="0">
                <a:solidFill>
                  <a:schemeClr val="bg1"/>
                </a:solidFill>
              </a:rPr>
              <a:t>:FSH ve LH’ ya yanıt </a:t>
            </a:r>
            <a:r>
              <a:rPr lang="tr-TR" sz="2000" dirty="0" err="1">
                <a:solidFill>
                  <a:schemeClr val="bg1"/>
                </a:solidFill>
              </a:rPr>
              <a:t>azlıyor</a:t>
            </a:r>
            <a:r>
              <a:rPr lang="tr-TR" sz="2000" dirty="0">
                <a:solidFill>
                  <a:schemeClr val="bg1"/>
                </a:solidFill>
              </a:rPr>
              <a:t>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Yavrunun anneyi emmek için fazla olanağı varsa 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err="1">
                <a:solidFill>
                  <a:schemeClr val="bg1"/>
                </a:solidFill>
              </a:rPr>
              <a:t>Folliküllerin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Luteal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kistik</a:t>
            </a:r>
            <a:r>
              <a:rPr lang="tr-TR" sz="2000" dirty="0">
                <a:solidFill>
                  <a:schemeClr val="bg1"/>
                </a:solidFill>
              </a:rPr>
              <a:t> dejenerasyonu olgularında (</a:t>
            </a:r>
            <a:r>
              <a:rPr lang="tr-TR" sz="2000" dirty="0" err="1">
                <a:solidFill>
                  <a:schemeClr val="bg1"/>
                </a:solidFill>
              </a:rPr>
              <a:t>Progesteron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</a:p>
          <a:p>
            <a:r>
              <a:rPr lang="tr-TR" sz="2000" dirty="0">
                <a:solidFill>
                  <a:schemeClr val="bg1"/>
                </a:solidFill>
              </a:rPr>
              <a:t>dominant kistler)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endParaRPr lang="tr-T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ChangeArrowheads="1"/>
          </p:cNvSpPr>
          <p:nvPr/>
        </p:nvSpPr>
        <p:spPr bwMode="auto">
          <a:xfrm>
            <a:off x="179388" y="1557338"/>
            <a:ext cx="85693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solidFill>
                  <a:srgbClr val="FF9966"/>
                </a:solidFill>
              </a:rPr>
              <a:t>Tanımlama</a:t>
            </a:r>
            <a:r>
              <a:rPr lang="de-DE" sz="2400">
                <a:solidFill>
                  <a:srgbClr val="FF9966"/>
                </a:solidFill>
              </a:rPr>
              <a:t>:</a:t>
            </a:r>
          </a:p>
          <a:p>
            <a:pPr lvl="1"/>
            <a:r>
              <a:rPr lang="de-DE" sz="2400">
                <a:solidFill>
                  <a:schemeClr val="bg1"/>
                </a:solidFill>
              </a:rPr>
              <a:t>	</a:t>
            </a:r>
            <a:r>
              <a:rPr lang="tr-TR" sz="2400">
                <a:solidFill>
                  <a:schemeClr val="bg1"/>
                </a:solidFill>
              </a:rPr>
              <a:t>İnfertil, heteroseksüel ikizlerin </a:t>
            </a:r>
            <a:r>
              <a:rPr lang="tr-TR" sz="2400"/>
              <a:t>dişi partneri</a:t>
            </a:r>
          </a:p>
          <a:p>
            <a:pPr lvl="1"/>
            <a:endParaRPr lang="de-DE" sz="2400">
              <a:solidFill>
                <a:schemeClr val="bg1"/>
              </a:solidFill>
            </a:endParaRPr>
          </a:p>
          <a:p>
            <a:r>
              <a:rPr lang="tr-TR" sz="2400">
                <a:solidFill>
                  <a:srgbClr val="FF9966"/>
                </a:solidFill>
              </a:rPr>
              <a:t>Oluşumu</a:t>
            </a:r>
            <a:r>
              <a:rPr lang="de-DE" sz="2400">
                <a:solidFill>
                  <a:srgbClr val="FF9966"/>
                </a:solidFill>
              </a:rPr>
              <a:t>:</a:t>
            </a:r>
          </a:p>
          <a:p>
            <a:pPr lvl="1"/>
            <a:r>
              <a:rPr lang="tr-TR" sz="2400">
                <a:solidFill>
                  <a:schemeClr val="bg1"/>
                </a:solidFill>
              </a:rPr>
              <a:t>heteroseksüel ikizler doğumların %0,2-3  oranında görülürler</a:t>
            </a:r>
            <a:endParaRPr lang="de-DE" sz="2400">
              <a:solidFill>
                <a:schemeClr val="bg1"/>
              </a:solidFill>
            </a:endParaRPr>
          </a:p>
          <a:p>
            <a:pPr lvl="1"/>
            <a:endParaRPr lang="tr-TR" sz="2400">
              <a:solidFill>
                <a:schemeClr val="bg1"/>
              </a:solidFill>
            </a:endParaRPr>
          </a:p>
          <a:p>
            <a:pPr lvl="1"/>
            <a:r>
              <a:rPr lang="tr-TR" sz="2400"/>
              <a:t>Freemartinizmus heteroseksüel doğan yavrularda %90-92 oranında görülür</a:t>
            </a:r>
          </a:p>
          <a:p>
            <a:pPr lvl="1"/>
            <a:endParaRPr lang="de-DE" sz="2400">
              <a:solidFill>
                <a:schemeClr val="bg1"/>
              </a:solidFill>
            </a:endParaRPr>
          </a:p>
          <a:p>
            <a:r>
              <a:rPr lang="tr-TR" sz="2400">
                <a:solidFill>
                  <a:srgbClr val="FF9966"/>
                </a:solidFill>
              </a:rPr>
              <a:t>Gelişme dönemi</a:t>
            </a:r>
            <a:r>
              <a:rPr lang="de-DE" sz="2400">
                <a:solidFill>
                  <a:srgbClr val="FF9966"/>
                </a:solidFill>
              </a:rPr>
              <a:t>:</a:t>
            </a:r>
          </a:p>
          <a:p>
            <a:pPr lvl="1"/>
            <a:r>
              <a:rPr lang="de-DE" sz="2400">
                <a:solidFill>
                  <a:schemeClr val="bg1"/>
                </a:solidFill>
              </a:rPr>
              <a:t>	</a:t>
            </a:r>
            <a:r>
              <a:rPr lang="tr-TR" sz="2400">
                <a:solidFill>
                  <a:schemeClr val="bg1"/>
                </a:solidFill>
              </a:rPr>
              <a:t>Gebeliğin </a:t>
            </a:r>
            <a:r>
              <a:rPr lang="de-DE" sz="2400">
                <a:solidFill>
                  <a:schemeClr val="bg1"/>
                </a:solidFill>
              </a:rPr>
              <a:t>49. </a:t>
            </a:r>
            <a:r>
              <a:rPr lang="tr-TR" sz="2400">
                <a:solidFill>
                  <a:schemeClr val="bg1"/>
                </a:solidFill>
              </a:rPr>
              <a:t>ve</a:t>
            </a:r>
            <a:r>
              <a:rPr lang="de-DE" sz="2400">
                <a:solidFill>
                  <a:schemeClr val="bg1"/>
                </a:solidFill>
              </a:rPr>
              <a:t> 52. </a:t>
            </a:r>
            <a:r>
              <a:rPr lang="tr-TR" sz="2400">
                <a:solidFill>
                  <a:schemeClr val="bg1"/>
                </a:solidFill>
              </a:rPr>
              <a:t>günleri arasında</a:t>
            </a:r>
            <a:r>
              <a:rPr lang="de-DE" sz="2400">
                <a:solidFill>
                  <a:schemeClr val="bg1"/>
                </a:solidFill>
              </a:rPr>
              <a:t> (</a:t>
            </a:r>
            <a:r>
              <a:rPr lang="tr-TR" sz="2400">
                <a:solidFill>
                  <a:schemeClr val="bg1"/>
                </a:solidFill>
              </a:rPr>
              <a:t>Testislerin oluşmaya başladığı süreçten birkaç gün sonra</a:t>
            </a:r>
            <a:r>
              <a:rPr lang="de-DE" sz="2400">
                <a:solidFill>
                  <a:schemeClr val="bg1"/>
                </a:solidFill>
              </a:rPr>
              <a:t>); </a:t>
            </a:r>
            <a:r>
              <a:rPr lang="tr-TR" sz="2400">
                <a:solidFill>
                  <a:schemeClr val="bg1"/>
                </a:solidFill>
              </a:rPr>
              <a:t>manifestasyonu 60. günden sonra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2268538" y="425450"/>
            <a:ext cx="3635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66"/>
                </a:solidFill>
              </a:rPr>
              <a:t>Freemartini</a:t>
            </a:r>
            <a:r>
              <a:rPr lang="tr-TR" sz="2800">
                <a:solidFill>
                  <a:srgbClr val="FFFF66"/>
                </a:solidFill>
              </a:rPr>
              <a:t>zm </a:t>
            </a:r>
            <a:r>
              <a:rPr lang="de-DE" sz="2800">
                <a:solidFill>
                  <a:srgbClr val="FFFF66"/>
                </a:solidFill>
              </a:rPr>
              <a:t> </a:t>
            </a:r>
            <a:r>
              <a:rPr lang="tr-TR" sz="2800">
                <a:solidFill>
                  <a:srgbClr val="FFFF66"/>
                </a:solidFill>
              </a:rPr>
              <a:t>(inek)</a:t>
            </a:r>
            <a:r>
              <a:rPr lang="de-DE" sz="2400">
                <a:solidFill>
                  <a:srgbClr val="FFFF66"/>
                </a:solidFill>
              </a:rPr>
              <a:t> </a:t>
            </a:r>
            <a:endParaRPr lang="tr-TR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574675" y="692150"/>
            <a:ext cx="7885113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dirty="0">
                <a:solidFill>
                  <a:schemeClr val="bg1"/>
                </a:solidFill>
              </a:rPr>
              <a:t>Etiyoloji ve </a:t>
            </a:r>
            <a:r>
              <a:rPr lang="tr-TR" sz="2400" dirty="0" err="1">
                <a:solidFill>
                  <a:schemeClr val="bg1"/>
                </a:solidFill>
              </a:rPr>
              <a:t>Patogenez</a:t>
            </a:r>
            <a:r>
              <a:rPr lang="tr-TR" sz="2400" dirty="0">
                <a:solidFill>
                  <a:schemeClr val="bg1"/>
                </a:solidFill>
              </a:rPr>
              <a:t>:</a:t>
            </a:r>
          </a:p>
          <a:p>
            <a:pPr algn="just"/>
            <a:endParaRPr lang="tr-TR" sz="2400" dirty="0">
              <a:solidFill>
                <a:schemeClr val="bg1"/>
              </a:solidFill>
            </a:endParaRPr>
          </a:p>
          <a:p>
            <a:pPr algn="just"/>
            <a:r>
              <a:rPr lang="tr-TR" sz="2400" dirty="0"/>
              <a:t>Bozukluğun temeli ikizlerin </a:t>
            </a:r>
            <a:r>
              <a:rPr lang="tr-TR" sz="2400" dirty="0" err="1"/>
              <a:t>Allantokorion</a:t>
            </a:r>
            <a:r>
              <a:rPr lang="tr-TR" sz="2400" dirty="0"/>
              <a:t> kan </a:t>
            </a:r>
          </a:p>
          <a:p>
            <a:pPr algn="just"/>
            <a:r>
              <a:rPr lang="tr-TR" sz="2400" dirty="0"/>
              <a:t>damarlarında  </a:t>
            </a:r>
            <a:r>
              <a:rPr lang="tr-TR" sz="2400" dirty="0" err="1"/>
              <a:t>anastamoz</a:t>
            </a:r>
            <a:r>
              <a:rPr lang="tr-TR" sz="2400" dirty="0"/>
              <a:t> oluşumudur. </a:t>
            </a:r>
          </a:p>
          <a:p>
            <a:pPr algn="just"/>
            <a:r>
              <a:rPr lang="tr-TR" sz="2400" dirty="0">
                <a:solidFill>
                  <a:schemeClr val="bg1"/>
                </a:solidFill>
              </a:rPr>
              <a:t>Böylece erkek ikizden dişiye eritrositler, lökositler, </a:t>
            </a:r>
          </a:p>
          <a:p>
            <a:pPr algn="just"/>
            <a:r>
              <a:rPr lang="tr-TR" sz="2400" dirty="0">
                <a:solidFill>
                  <a:schemeClr val="bg1"/>
                </a:solidFill>
              </a:rPr>
              <a:t>XY-seks kromozom yapısı içeren </a:t>
            </a:r>
            <a:r>
              <a:rPr lang="tr-TR" sz="2400" dirty="0" err="1">
                <a:solidFill>
                  <a:schemeClr val="bg1"/>
                </a:solidFill>
              </a:rPr>
              <a:t>Oogonialar</a:t>
            </a:r>
            <a:r>
              <a:rPr lang="tr-TR" sz="2400" dirty="0">
                <a:solidFill>
                  <a:schemeClr val="bg1"/>
                </a:solidFill>
              </a:rPr>
              <a:t>, </a:t>
            </a:r>
          </a:p>
          <a:p>
            <a:pPr algn="just"/>
            <a:r>
              <a:rPr lang="tr-TR" sz="2400" dirty="0" err="1">
                <a:solidFill>
                  <a:schemeClr val="bg1"/>
                </a:solidFill>
              </a:rPr>
              <a:t>androjenler</a:t>
            </a:r>
            <a:r>
              <a:rPr lang="tr-TR" sz="2400" dirty="0">
                <a:solidFill>
                  <a:schemeClr val="bg1"/>
                </a:solidFill>
              </a:rPr>
              <a:t> ve SRY-Gen (HY-Antijen) geçişi olur.</a:t>
            </a:r>
          </a:p>
          <a:p>
            <a:pPr algn="just"/>
            <a:endParaRPr lang="tr-TR" sz="2400" dirty="0">
              <a:solidFill>
                <a:schemeClr val="bg1"/>
              </a:solidFill>
            </a:endParaRPr>
          </a:p>
          <a:p>
            <a:pPr algn="just"/>
            <a:r>
              <a:rPr lang="tr-TR" sz="2400" dirty="0">
                <a:solidFill>
                  <a:schemeClr val="bg1"/>
                </a:solidFill>
              </a:rPr>
              <a:t>SRY-Geni </a:t>
            </a:r>
            <a:r>
              <a:rPr lang="tr-TR" sz="2400" dirty="0" err="1">
                <a:solidFill>
                  <a:schemeClr val="bg1"/>
                </a:solidFill>
              </a:rPr>
              <a:t>androjenler</a:t>
            </a:r>
            <a:r>
              <a:rPr lang="tr-TR" sz="2400" dirty="0">
                <a:solidFill>
                  <a:schemeClr val="bg1"/>
                </a:solidFill>
              </a:rPr>
              <a:t> için bir reseptör fonksiyonu </a:t>
            </a:r>
          </a:p>
          <a:p>
            <a:pPr algn="just"/>
            <a:r>
              <a:rPr lang="tr-TR" sz="2400" dirty="0">
                <a:solidFill>
                  <a:schemeClr val="bg1"/>
                </a:solidFill>
              </a:rPr>
              <a:t>Oluşturarak </a:t>
            </a:r>
            <a:r>
              <a:rPr lang="tr-TR" sz="2400" dirty="0" err="1">
                <a:solidFill>
                  <a:schemeClr val="bg1"/>
                </a:solidFill>
              </a:rPr>
              <a:t>Wollf</a:t>
            </a:r>
            <a:r>
              <a:rPr lang="tr-TR" sz="2400" dirty="0">
                <a:solidFill>
                  <a:schemeClr val="bg1"/>
                </a:solidFill>
              </a:rPr>
              <a:t> kanallarından </a:t>
            </a:r>
            <a:r>
              <a:rPr lang="tr-TR" sz="2400" dirty="0" err="1">
                <a:solidFill>
                  <a:srgbClr val="FFC000"/>
                </a:solidFill>
              </a:rPr>
              <a:t>aksesorik</a:t>
            </a:r>
            <a:r>
              <a:rPr lang="tr-TR" sz="2400" dirty="0">
                <a:solidFill>
                  <a:srgbClr val="FFC000"/>
                </a:solidFill>
              </a:rPr>
              <a:t> erkek </a:t>
            </a:r>
          </a:p>
          <a:p>
            <a:pPr algn="just"/>
            <a:r>
              <a:rPr lang="tr-TR" sz="2400" dirty="0">
                <a:solidFill>
                  <a:srgbClr val="FFC000"/>
                </a:solidFill>
              </a:rPr>
              <a:t>seksüel bezlerin</a:t>
            </a:r>
            <a:r>
              <a:rPr lang="tr-TR" sz="2400" dirty="0">
                <a:solidFill>
                  <a:schemeClr val="bg1"/>
                </a:solidFill>
              </a:rPr>
              <a:t> oluşumunu sağlar bu da klitoris </a:t>
            </a:r>
          </a:p>
          <a:p>
            <a:pPr algn="just"/>
            <a:r>
              <a:rPr lang="tr-TR" sz="2400" dirty="0" err="1">
                <a:solidFill>
                  <a:schemeClr val="bg1"/>
                </a:solidFill>
              </a:rPr>
              <a:t>hipertrofisine</a:t>
            </a:r>
            <a:r>
              <a:rPr lang="tr-TR" sz="2400" dirty="0">
                <a:solidFill>
                  <a:schemeClr val="bg1"/>
                </a:solidFill>
              </a:rPr>
              <a:t> neden olur.</a:t>
            </a:r>
            <a:r>
              <a:rPr lang="de-DE" sz="2400" dirty="0">
                <a:solidFill>
                  <a:schemeClr val="bg1"/>
                </a:solidFill>
              </a:rPr>
              <a:t>	</a:t>
            </a:r>
            <a:endParaRPr lang="tr-TR" sz="2400" dirty="0">
              <a:solidFill>
                <a:schemeClr val="bg1"/>
              </a:solidFill>
            </a:endParaRPr>
          </a:p>
          <a:p>
            <a:pPr algn="just"/>
            <a:r>
              <a:rPr lang="tr-TR" sz="2400" dirty="0">
                <a:solidFill>
                  <a:schemeClr val="bg1"/>
                </a:solidFill>
              </a:rPr>
              <a:t>Anti </a:t>
            </a:r>
            <a:r>
              <a:rPr lang="tr-TR" sz="2400" dirty="0" err="1">
                <a:solidFill>
                  <a:schemeClr val="bg1"/>
                </a:solidFill>
              </a:rPr>
              <a:t>Müller</a:t>
            </a:r>
            <a:r>
              <a:rPr lang="tr-TR" sz="2400" dirty="0">
                <a:solidFill>
                  <a:schemeClr val="bg1"/>
                </a:solidFill>
              </a:rPr>
              <a:t> hormonu </a:t>
            </a:r>
            <a:r>
              <a:rPr lang="tr-TR" sz="2400" dirty="0" err="1">
                <a:solidFill>
                  <a:schemeClr val="bg1"/>
                </a:solidFill>
              </a:rPr>
              <a:t>Müller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kanalları’nın</a:t>
            </a:r>
            <a:r>
              <a:rPr lang="tr-TR" sz="2400" dirty="0">
                <a:solidFill>
                  <a:schemeClr val="bg1"/>
                </a:solidFill>
              </a:rPr>
              <a:t> regresyonunu </a:t>
            </a:r>
          </a:p>
          <a:p>
            <a:pPr algn="just"/>
            <a:r>
              <a:rPr lang="tr-TR" sz="2400" dirty="0">
                <a:solidFill>
                  <a:schemeClr val="bg1"/>
                </a:solidFill>
              </a:rPr>
              <a:t>oluşturur.</a:t>
            </a:r>
          </a:p>
          <a:p>
            <a:pPr lvl="1" algn="just"/>
            <a:endParaRPr lang="de-DE" sz="2400" dirty="0">
              <a:solidFill>
                <a:schemeClr val="bg1"/>
              </a:solidFill>
            </a:endParaRPr>
          </a:p>
          <a:p>
            <a:pPr algn="just"/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Anastomos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62200"/>
            <a:ext cx="7812088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808038" y="207963"/>
            <a:ext cx="3319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FF66"/>
                </a:solidFill>
              </a:rPr>
              <a:t>Freemartini</a:t>
            </a:r>
            <a:r>
              <a:rPr lang="tr-TR" sz="2400">
                <a:solidFill>
                  <a:srgbClr val="FFFF66"/>
                </a:solidFill>
              </a:rPr>
              <a:t>z</a:t>
            </a:r>
            <a:r>
              <a:rPr lang="de-DE" sz="2400">
                <a:solidFill>
                  <a:srgbClr val="FFFF66"/>
                </a:solidFill>
              </a:rPr>
              <a:t>mus </a:t>
            </a:r>
            <a:r>
              <a:rPr lang="tr-TR" sz="2400">
                <a:solidFill>
                  <a:srgbClr val="FFFF66"/>
                </a:solidFill>
              </a:rPr>
              <a:t>(İnek)</a:t>
            </a:r>
            <a:r>
              <a:rPr lang="de-DE" sz="2400">
                <a:solidFill>
                  <a:srgbClr val="FFFF66"/>
                </a:solidFill>
              </a:rPr>
              <a:t/>
            </a:r>
            <a:br>
              <a:rPr lang="de-DE" sz="2400">
                <a:solidFill>
                  <a:srgbClr val="FFFF66"/>
                </a:solidFill>
              </a:rPr>
            </a:br>
            <a:endParaRPr lang="tr-TR" sz="2400">
              <a:solidFill>
                <a:srgbClr val="FFFF66"/>
              </a:solidFill>
            </a:endParaRP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879475" y="957263"/>
            <a:ext cx="61499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Anastom</a:t>
            </a:r>
            <a:r>
              <a:rPr lang="tr-TR" sz="2400">
                <a:solidFill>
                  <a:schemeClr val="bg1"/>
                </a:solidFill>
              </a:rPr>
              <a:t>oz: ikizlerde allantokorion arasında</a:t>
            </a:r>
            <a:r>
              <a:rPr lang="de-DE">
                <a:solidFill>
                  <a:schemeClr val="bg1"/>
                </a:solidFill>
              </a:rPr>
              <a:t> </a:t>
            </a:r>
          </a:p>
          <a:p>
            <a:endParaRPr lang="tr-TR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0" y="260350"/>
            <a:ext cx="8897938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Klinik</a:t>
            </a:r>
            <a:r>
              <a:rPr lang="tr-TR" sz="2400" dirty="0">
                <a:solidFill>
                  <a:schemeClr val="bg1"/>
                </a:solidFill>
              </a:rPr>
              <a:t> bulgular</a:t>
            </a:r>
            <a:endParaRPr lang="de-DE" sz="2400" dirty="0">
              <a:solidFill>
                <a:schemeClr val="bg1"/>
              </a:solidFill>
            </a:endParaRPr>
          </a:p>
          <a:p>
            <a:pPr lvl="1"/>
            <a:endParaRPr lang="de-DE" sz="2400" dirty="0">
              <a:solidFill>
                <a:schemeClr val="bg1"/>
              </a:solidFill>
            </a:endParaRPr>
          </a:p>
          <a:p>
            <a:pPr lvl="1"/>
            <a:endParaRPr lang="tr-TR" dirty="0">
              <a:solidFill>
                <a:schemeClr val="bg1"/>
              </a:solidFill>
            </a:endParaRPr>
          </a:p>
          <a:p>
            <a:pPr lvl="1">
              <a:buFontTx/>
              <a:buChar char="•"/>
            </a:pPr>
            <a:r>
              <a:rPr lang="tr-TR" sz="2000" dirty="0">
                <a:solidFill>
                  <a:srgbClr val="FFC000"/>
                </a:solidFill>
              </a:rPr>
              <a:t>Klitoriste büyüme </a:t>
            </a:r>
            <a:r>
              <a:rPr lang="tr-TR" sz="2000" dirty="0" err="1">
                <a:solidFill>
                  <a:srgbClr val="FFC000"/>
                </a:solidFill>
              </a:rPr>
              <a:t>ventral</a:t>
            </a:r>
            <a:r>
              <a:rPr lang="tr-TR" sz="2000" dirty="0">
                <a:solidFill>
                  <a:srgbClr val="FFC000"/>
                </a:solidFill>
              </a:rPr>
              <a:t> vulva </a:t>
            </a:r>
            <a:r>
              <a:rPr lang="tr-TR" sz="2000" dirty="0" err="1">
                <a:solidFill>
                  <a:srgbClr val="FFC000"/>
                </a:solidFill>
              </a:rPr>
              <a:t>kommissura’da</a:t>
            </a:r>
            <a:r>
              <a:rPr lang="tr-TR" sz="2000" dirty="0">
                <a:solidFill>
                  <a:srgbClr val="FFC000"/>
                </a:solidFill>
              </a:rPr>
              <a:t> kıllanma</a:t>
            </a:r>
            <a:r>
              <a:rPr lang="tr-TR" sz="2000" dirty="0">
                <a:solidFill>
                  <a:schemeClr val="bg1"/>
                </a:solidFill>
              </a:rPr>
              <a:t>. </a:t>
            </a:r>
          </a:p>
          <a:p>
            <a:pPr lvl="1">
              <a:buFontTx/>
              <a:buChar char="•"/>
            </a:pPr>
            <a:r>
              <a:rPr lang="tr-TR" sz="2000" dirty="0" err="1"/>
              <a:t>Vagina’nın</a:t>
            </a:r>
            <a:r>
              <a:rPr lang="tr-TR" sz="2000" dirty="0"/>
              <a:t> kısalması ;</a:t>
            </a:r>
          </a:p>
          <a:p>
            <a:pPr lvl="1"/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vagina</a:t>
            </a:r>
            <a:r>
              <a:rPr lang="tr-TR" sz="2000" smtClean="0">
                <a:solidFill>
                  <a:schemeClr val="bg1"/>
                </a:solidFill>
              </a:rPr>
              <a:t>: 12-28 </a:t>
            </a:r>
            <a:r>
              <a:rPr lang="tr-TR" sz="2000">
                <a:solidFill>
                  <a:schemeClr val="bg1"/>
                </a:solidFill>
              </a:rPr>
              <a:t>günlük normal doğmuş buzağıda 12-15 cm uzunluğunda, </a:t>
            </a:r>
          </a:p>
          <a:p>
            <a:pPr lvl="1"/>
            <a:r>
              <a:rPr lang="tr-TR" sz="2000" dirty="0" err="1">
                <a:solidFill>
                  <a:schemeClr val="bg1"/>
                </a:solidFill>
              </a:rPr>
              <a:t>freemartinizmus</a:t>
            </a:r>
            <a:r>
              <a:rPr lang="tr-TR" sz="2000" dirty="0">
                <a:solidFill>
                  <a:schemeClr val="bg1"/>
                </a:solidFill>
              </a:rPr>
              <a:t> olanda 4-5 cm uzunluğunda) </a:t>
            </a:r>
          </a:p>
          <a:p>
            <a:pPr lvl="1"/>
            <a:endParaRPr lang="tr-TR" sz="2000" dirty="0">
              <a:solidFill>
                <a:schemeClr val="bg1"/>
              </a:solidFill>
            </a:endParaRPr>
          </a:p>
          <a:p>
            <a:pPr lvl="1"/>
            <a:r>
              <a:rPr lang="tr-TR" sz="2000" dirty="0"/>
              <a:t>Yeterince  memeler gelişmemiş ve meme başları kısalmıştır.</a:t>
            </a:r>
          </a:p>
          <a:p>
            <a:pPr lvl="1"/>
            <a:endParaRPr lang="tr-TR" sz="2000" dirty="0"/>
          </a:p>
          <a:p>
            <a:pPr lvl="1"/>
            <a:r>
              <a:rPr lang="tr-TR" sz="2000" dirty="0"/>
              <a:t>İç organlardaki değişiklikler etkinin yoğunluğuna bağlı olarak değişir</a:t>
            </a:r>
            <a:r>
              <a:rPr lang="tr-TR" sz="20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tr-TR" sz="2000" dirty="0" err="1">
                <a:solidFill>
                  <a:schemeClr val="bg1"/>
                </a:solidFill>
              </a:rPr>
              <a:t>ovaryumlarda</a:t>
            </a:r>
            <a:r>
              <a:rPr lang="tr-TR" sz="2000" dirty="0">
                <a:solidFill>
                  <a:schemeClr val="bg1"/>
                </a:solidFill>
              </a:rPr>
              <a:t> az ölçüde gelişen değişiklikten testis benzeri yapıya kadar.</a:t>
            </a:r>
          </a:p>
          <a:p>
            <a:pPr lvl="1"/>
            <a:r>
              <a:rPr lang="tr-TR" sz="2000" dirty="0">
                <a:solidFill>
                  <a:schemeClr val="bg1"/>
                </a:solidFill>
              </a:rPr>
              <a:t> En iyi seçilen değişiklik, </a:t>
            </a:r>
            <a:r>
              <a:rPr lang="tr-TR" sz="2000" dirty="0" err="1">
                <a:solidFill>
                  <a:schemeClr val="bg1"/>
                </a:solidFill>
              </a:rPr>
              <a:t>gonadlara</a:t>
            </a:r>
            <a:r>
              <a:rPr lang="tr-TR" sz="2000" dirty="0">
                <a:solidFill>
                  <a:schemeClr val="bg1"/>
                </a:solidFill>
              </a:rPr>
              <a:t> yakın yerde oluşan </a:t>
            </a:r>
            <a:r>
              <a:rPr lang="tr-TR" sz="2000" dirty="0" err="1">
                <a:solidFill>
                  <a:schemeClr val="bg1"/>
                </a:solidFill>
              </a:rPr>
              <a:t>maskulinizasyon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tr-TR" sz="2000" dirty="0">
                <a:solidFill>
                  <a:schemeClr val="bg1"/>
                </a:solidFill>
              </a:rPr>
              <a:t>(Çoğunlukla </a:t>
            </a:r>
            <a:r>
              <a:rPr lang="tr-TR" sz="2000" dirty="0" err="1">
                <a:solidFill>
                  <a:schemeClr val="bg1"/>
                </a:solidFill>
              </a:rPr>
              <a:t>rudimenter</a:t>
            </a:r>
            <a:r>
              <a:rPr lang="tr-TR" sz="2000" dirty="0">
                <a:solidFill>
                  <a:schemeClr val="bg1"/>
                </a:solidFill>
              </a:rPr>
              <a:t>  </a:t>
            </a:r>
            <a:r>
              <a:rPr lang="tr-TR" sz="2000" dirty="0" err="1">
                <a:solidFill>
                  <a:schemeClr val="bg1"/>
                </a:solidFill>
              </a:rPr>
              <a:t>epididimis</a:t>
            </a:r>
            <a:r>
              <a:rPr lang="tr-TR" sz="2000" dirty="0">
                <a:solidFill>
                  <a:schemeClr val="bg1"/>
                </a:solidFill>
              </a:rPr>
              <a:t> ve </a:t>
            </a:r>
            <a:r>
              <a:rPr lang="tr-TR" sz="2000" dirty="0" err="1">
                <a:solidFill>
                  <a:schemeClr val="bg1"/>
                </a:solidFill>
              </a:rPr>
              <a:t>ductuli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deferens</a:t>
            </a:r>
            <a:r>
              <a:rPr lang="tr-TR" sz="2000" dirty="0">
                <a:solidFill>
                  <a:schemeClr val="bg1"/>
                </a:solidFill>
              </a:rPr>
              <a:t> vardır) . </a:t>
            </a:r>
          </a:p>
          <a:p>
            <a:pPr lvl="1"/>
            <a:r>
              <a:rPr lang="tr-TR" sz="2000" dirty="0">
                <a:solidFill>
                  <a:schemeClr val="bg1"/>
                </a:solidFill>
              </a:rPr>
              <a:t>Bu durum </a:t>
            </a:r>
            <a:r>
              <a:rPr lang="tr-TR" sz="2000" dirty="0" err="1">
                <a:solidFill>
                  <a:schemeClr val="bg1"/>
                </a:solidFill>
              </a:rPr>
              <a:t>interstitiel</a:t>
            </a:r>
            <a:r>
              <a:rPr lang="tr-TR" sz="2000" dirty="0">
                <a:solidFill>
                  <a:schemeClr val="bg1"/>
                </a:solidFill>
              </a:rPr>
              <a:t> hücrelerin </a:t>
            </a:r>
            <a:r>
              <a:rPr lang="tr-TR" sz="2000" dirty="0" err="1">
                <a:solidFill>
                  <a:schemeClr val="bg1"/>
                </a:solidFill>
              </a:rPr>
              <a:t>androjen</a:t>
            </a:r>
            <a:r>
              <a:rPr lang="tr-TR" sz="2000" dirty="0">
                <a:solidFill>
                  <a:schemeClr val="bg1"/>
                </a:solidFill>
              </a:rPr>
              <a:t> üretimiyle ilgilidir.</a:t>
            </a:r>
            <a:endParaRPr lang="de-DE" sz="2000" dirty="0">
              <a:solidFill>
                <a:schemeClr val="bg1"/>
              </a:solidFill>
            </a:endParaRPr>
          </a:p>
          <a:p>
            <a:endParaRPr lang="tr-TR" sz="20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Freemartin(H6-3-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341438"/>
            <a:ext cx="67056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1166813" y="423863"/>
            <a:ext cx="299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FF66"/>
                </a:solidFill>
              </a:rPr>
              <a:t>Freemartini</a:t>
            </a:r>
            <a:r>
              <a:rPr lang="tr-TR" sz="2400">
                <a:solidFill>
                  <a:srgbClr val="FFFF66"/>
                </a:solidFill>
              </a:rPr>
              <a:t>zm</a:t>
            </a:r>
            <a:r>
              <a:rPr lang="de-DE" sz="2400">
                <a:solidFill>
                  <a:srgbClr val="FFFF66"/>
                </a:solidFill>
              </a:rPr>
              <a:t> </a:t>
            </a:r>
            <a:r>
              <a:rPr lang="tr-TR" sz="2400">
                <a:solidFill>
                  <a:srgbClr val="FFFF66"/>
                </a:solidFill>
              </a:rPr>
              <a:t>(İnek)</a:t>
            </a:r>
            <a:r>
              <a:rPr lang="de-DE" sz="2400">
                <a:solidFill>
                  <a:srgbClr val="FFFF66"/>
                </a:solidFill>
              </a:rPr>
              <a:t/>
            </a:r>
            <a:br>
              <a:rPr lang="de-DE" sz="2400">
                <a:solidFill>
                  <a:srgbClr val="FFFF66"/>
                </a:solidFill>
              </a:rPr>
            </a:br>
            <a:endParaRPr lang="tr-TR" sz="240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Freemartini</a:t>
            </a:r>
            <a:r>
              <a:rPr lang="tr-TR" sz="3600">
                <a:solidFill>
                  <a:schemeClr val="tx2"/>
                </a:solidFill>
              </a:rPr>
              <a:t>zm (İnek)</a:t>
            </a:r>
            <a:endParaRPr lang="de-DE" sz="4400">
              <a:solidFill>
                <a:schemeClr val="tx2"/>
              </a:solidFill>
            </a:endParaRPr>
          </a:p>
        </p:txBody>
      </p:sp>
      <p:pic>
        <p:nvPicPr>
          <p:cNvPr id="78851" name="Picture 5" descr="Zwicke(H12-18-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62288"/>
            <a:ext cx="35052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6" descr="Zwicke(H12-18-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0"/>
            <a:ext cx="3505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1066800" y="2209800"/>
            <a:ext cx="3505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2057400"/>
            <a:ext cx="2971800" cy="2057400"/>
            <a:chOff x="192" y="1296"/>
            <a:chExt cx="1872" cy="1296"/>
          </a:xfrm>
        </p:grpSpPr>
        <p:sp>
          <p:nvSpPr>
            <p:cNvPr id="78865" name="Text Box 9"/>
            <p:cNvSpPr txBox="1">
              <a:spLocks noChangeArrowheads="1"/>
            </p:cNvSpPr>
            <p:nvPr/>
          </p:nvSpPr>
          <p:spPr bwMode="auto">
            <a:xfrm>
              <a:off x="192" y="1296"/>
              <a:ext cx="18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Vulva</a:t>
              </a:r>
              <a:r>
                <a:rPr lang="tr-TR" sz="2000">
                  <a:solidFill>
                    <a:schemeClr val="bg1"/>
                  </a:solidFill>
                  <a:latin typeface="Times New Roman" pitchFamily="18" charset="0"/>
                </a:rPr>
                <a:t>’da değişiklik</a:t>
              </a: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78866" name="Line 10"/>
            <p:cNvSpPr>
              <a:spLocks noChangeShapeType="1"/>
            </p:cNvSpPr>
            <p:nvPr/>
          </p:nvSpPr>
          <p:spPr bwMode="auto">
            <a:xfrm>
              <a:off x="912" y="1584"/>
              <a:ext cx="576" cy="10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10200" y="2209800"/>
            <a:ext cx="2971800" cy="2590800"/>
            <a:chOff x="3408" y="1392"/>
            <a:chExt cx="1872" cy="1632"/>
          </a:xfrm>
        </p:grpSpPr>
        <p:sp>
          <p:nvSpPr>
            <p:cNvPr id="78863" name="Text Box 12"/>
            <p:cNvSpPr txBox="1">
              <a:spLocks noChangeArrowheads="1"/>
            </p:cNvSpPr>
            <p:nvPr/>
          </p:nvSpPr>
          <p:spPr bwMode="auto">
            <a:xfrm>
              <a:off x="3408" y="1392"/>
              <a:ext cx="18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Klitoris</a:t>
              </a:r>
              <a:r>
                <a:rPr lang="tr-TR" sz="2000">
                  <a:solidFill>
                    <a:schemeClr val="bg1"/>
                  </a:solidFill>
                  <a:latin typeface="Times New Roman" pitchFamily="18" charset="0"/>
                </a:rPr>
                <a:t>’te büyüme</a:t>
              </a:r>
              <a:endParaRPr 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78864" name="Line 13"/>
            <p:cNvSpPr>
              <a:spLocks noChangeShapeType="1"/>
            </p:cNvSpPr>
            <p:nvPr/>
          </p:nvSpPr>
          <p:spPr bwMode="auto">
            <a:xfrm flipH="1">
              <a:off x="4128" y="1824"/>
              <a:ext cx="192" cy="1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286000" y="2362200"/>
            <a:ext cx="2971800" cy="2667000"/>
            <a:chOff x="1440" y="1488"/>
            <a:chExt cx="1872" cy="1680"/>
          </a:xfrm>
        </p:grpSpPr>
        <p:sp>
          <p:nvSpPr>
            <p:cNvPr id="78861" name="Text Box 15"/>
            <p:cNvSpPr txBox="1">
              <a:spLocks noChangeArrowheads="1"/>
            </p:cNvSpPr>
            <p:nvPr/>
          </p:nvSpPr>
          <p:spPr bwMode="auto">
            <a:xfrm>
              <a:off x="1440" y="1488"/>
              <a:ext cx="187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ventral Kommissur</a:t>
              </a:r>
              <a:r>
                <a:rPr lang="tr-TR" sz="2000">
                  <a:solidFill>
                    <a:schemeClr val="bg1"/>
                  </a:solidFill>
                  <a:latin typeface="Times New Roman" pitchFamily="18" charset="0"/>
                </a:rPr>
                <a:t>a’da Kıllanma</a:t>
              </a: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78862" name="Line 16"/>
            <p:cNvSpPr>
              <a:spLocks noChangeShapeType="1"/>
            </p:cNvSpPr>
            <p:nvPr/>
          </p:nvSpPr>
          <p:spPr bwMode="auto">
            <a:xfrm flipH="1">
              <a:off x="1776" y="1968"/>
              <a:ext cx="288" cy="1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78857" name="AutoShape 1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953000" y="6561138"/>
            <a:ext cx="685800" cy="228600"/>
          </a:xfrm>
          <a:prstGeom prst="actionButtonForwardNex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8858" name="AutoShape 1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3505200" y="6561138"/>
            <a:ext cx="685800" cy="228600"/>
          </a:xfrm>
          <a:prstGeom prst="actionButtonBackPrevious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8859" name="Text Box 19"/>
          <p:cNvSpPr txBox="1">
            <a:spLocks noChangeArrowheads="1"/>
          </p:cNvSpPr>
          <p:nvPr/>
        </p:nvSpPr>
        <p:spPr bwMode="auto">
          <a:xfrm>
            <a:off x="4141788" y="64516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2000">
                <a:latin typeface="Times New Roman" pitchFamily="18" charset="0"/>
                <a:hlinkClick r:id="rId4" action="ppaction://hlinksldjump"/>
              </a:rPr>
              <a:t>Inhalt</a:t>
            </a:r>
            <a:endParaRPr lang="de-DE" sz="2000">
              <a:latin typeface="Times New Roman" pitchFamily="18" charset="0"/>
            </a:endParaRPr>
          </a:p>
        </p:txBody>
      </p:sp>
      <p:pic>
        <p:nvPicPr>
          <p:cNvPr id="78860" name="Picture 20" descr="kop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Freemartini</a:t>
            </a:r>
            <a:r>
              <a:rPr lang="tr-TR" sz="3600">
                <a:solidFill>
                  <a:schemeClr val="tx2"/>
                </a:solidFill>
              </a:rPr>
              <a:t>zm (Sığır)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1066800" y="2209800"/>
            <a:ext cx="3505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9876" name="Picture 6" descr="Zwicke(H12-17-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3886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7" descr="Zwicke(H12-18-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971800"/>
            <a:ext cx="37338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51500" y="2060575"/>
            <a:ext cx="2971800" cy="2438400"/>
            <a:chOff x="3408" y="1296"/>
            <a:chExt cx="1872" cy="1536"/>
          </a:xfrm>
        </p:grpSpPr>
        <p:sp>
          <p:nvSpPr>
            <p:cNvPr id="79883" name="Text Box 9"/>
            <p:cNvSpPr txBox="1">
              <a:spLocks noChangeArrowheads="1"/>
            </p:cNvSpPr>
            <p:nvPr/>
          </p:nvSpPr>
          <p:spPr bwMode="auto">
            <a:xfrm>
              <a:off x="3408" y="1296"/>
              <a:ext cx="187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tr-TR" sz="2000">
                  <a:solidFill>
                    <a:schemeClr val="bg1"/>
                  </a:solidFill>
                  <a:latin typeface="Times New Roman" pitchFamily="18" charset="0"/>
                </a:rPr>
                <a:t>Yeterince gelişmemiş meme</a:t>
              </a:r>
              <a:endParaRPr 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79884" name="Line 10"/>
            <p:cNvSpPr>
              <a:spLocks noChangeShapeType="1"/>
            </p:cNvSpPr>
            <p:nvPr/>
          </p:nvSpPr>
          <p:spPr bwMode="auto">
            <a:xfrm>
              <a:off x="4224" y="1584"/>
              <a:ext cx="0" cy="124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79885" name="Line 11"/>
            <p:cNvSpPr>
              <a:spLocks noChangeShapeType="1"/>
            </p:cNvSpPr>
            <p:nvPr/>
          </p:nvSpPr>
          <p:spPr bwMode="auto">
            <a:xfrm>
              <a:off x="4272" y="1584"/>
              <a:ext cx="288" cy="115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66800" y="2057400"/>
            <a:ext cx="2971800" cy="3200400"/>
            <a:chOff x="672" y="1296"/>
            <a:chExt cx="1872" cy="2016"/>
          </a:xfrm>
        </p:grpSpPr>
        <p:sp>
          <p:nvSpPr>
            <p:cNvPr id="79881" name="Text Box 13"/>
            <p:cNvSpPr txBox="1">
              <a:spLocks noChangeArrowheads="1"/>
            </p:cNvSpPr>
            <p:nvPr/>
          </p:nvSpPr>
          <p:spPr bwMode="auto">
            <a:xfrm>
              <a:off x="672" y="1296"/>
              <a:ext cx="18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Pr</a:t>
              </a:r>
              <a:r>
                <a:rPr lang="tr-TR" sz="2000">
                  <a:solidFill>
                    <a:schemeClr val="bg1"/>
                  </a:solidFill>
                  <a:latin typeface="Times New Roman" pitchFamily="18" charset="0"/>
                </a:rPr>
                <a:t>epusyum benzeri</a:t>
              </a: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tr-TR" sz="2000">
                  <a:solidFill>
                    <a:schemeClr val="bg1"/>
                  </a:solidFill>
                  <a:latin typeface="Times New Roman" pitchFamily="18" charset="0"/>
                </a:rPr>
                <a:t>yapı</a:t>
              </a:r>
              <a:r>
                <a:rPr lang="de-DE" sz="200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79882" name="Line 14"/>
            <p:cNvSpPr>
              <a:spLocks noChangeShapeType="1"/>
            </p:cNvSpPr>
            <p:nvPr/>
          </p:nvSpPr>
          <p:spPr bwMode="auto">
            <a:xfrm>
              <a:off x="1392" y="1632"/>
              <a:ext cx="576" cy="16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pic>
        <p:nvPicPr>
          <p:cNvPr id="79880" name="Picture 15" descr="kop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Freemartini</a:t>
            </a:r>
            <a:r>
              <a:rPr lang="tr-TR" sz="3600">
                <a:solidFill>
                  <a:schemeClr val="tx2"/>
                </a:solidFill>
              </a:rPr>
              <a:t>zm (Sığır)</a:t>
            </a:r>
            <a:endParaRPr lang="de-DE" sz="3200">
              <a:solidFill>
                <a:schemeClr val="tx2"/>
              </a:solidFill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6858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3200"/>
              <a:t>Tanı</a:t>
            </a:r>
            <a:r>
              <a:rPr lang="de-DE" sz="3200"/>
              <a:t>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tr-TR" sz="2800" i="1"/>
              <a:t>Yeni doğanlarda</a:t>
            </a:r>
            <a:r>
              <a:rPr lang="de-DE" sz="2800" i="1"/>
              <a:t>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tr-TR" sz="2800"/>
              <a:t>Vaginanın kör bittiğinin ortaya konması </a:t>
            </a:r>
            <a:r>
              <a:rPr lang="de-DE" sz="2800"/>
              <a:t>(</a:t>
            </a:r>
            <a:r>
              <a:rPr lang="tr-TR" sz="2800"/>
              <a:t>Tohumlama pipetiyle uzunluğuna ölçüm</a:t>
            </a:r>
            <a:r>
              <a:rPr lang="de-DE" sz="2800"/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800"/>
              <a:t>XX/XY-C</a:t>
            </a:r>
            <a:r>
              <a:rPr lang="tr-TR" sz="2800"/>
              <a:t>himerizminin Sitogenetik saptanması</a:t>
            </a:r>
            <a:endParaRPr lang="de-DE" sz="280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800"/>
              <a:t>Polymerase Chain Reaction </a:t>
            </a:r>
            <a:r>
              <a:rPr lang="de-DE" sz="2800">
                <a:solidFill>
                  <a:srgbClr val="FFC000"/>
                </a:solidFill>
              </a:rPr>
              <a:t>(PCR; </a:t>
            </a:r>
            <a:r>
              <a:rPr lang="tr-TR" sz="2800">
                <a:solidFill>
                  <a:srgbClr val="FFC000"/>
                </a:solidFill>
              </a:rPr>
              <a:t>dişi buzağının kan örneği</a:t>
            </a:r>
            <a:r>
              <a:rPr lang="de-DE" sz="2800">
                <a:solidFill>
                  <a:srgbClr val="FFC000"/>
                </a:solidFill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tr-TR" sz="2800" i="1"/>
              <a:t>Düvelerde</a:t>
            </a:r>
            <a:endParaRPr lang="de-DE" sz="2800" i="1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800">
                <a:solidFill>
                  <a:srgbClr val="FFC000"/>
                </a:solidFill>
              </a:rPr>
              <a:t>rektal </a:t>
            </a:r>
            <a:r>
              <a:rPr lang="tr-TR" sz="2800">
                <a:solidFill>
                  <a:srgbClr val="FFC000"/>
                </a:solidFill>
              </a:rPr>
              <a:t>ve </a:t>
            </a:r>
            <a:r>
              <a:rPr lang="de-DE" sz="2800">
                <a:solidFill>
                  <a:srgbClr val="FFC000"/>
                </a:solidFill>
              </a:rPr>
              <a:t> vag</a:t>
            </a:r>
            <a:r>
              <a:rPr lang="tr-TR" sz="2800">
                <a:solidFill>
                  <a:srgbClr val="FFC000"/>
                </a:solidFill>
              </a:rPr>
              <a:t>inal</a:t>
            </a:r>
            <a:r>
              <a:rPr lang="de-DE" sz="2800">
                <a:solidFill>
                  <a:srgbClr val="FFC000"/>
                </a:solidFill>
              </a:rPr>
              <a:t> </a:t>
            </a:r>
            <a:r>
              <a:rPr lang="tr-TR" sz="2800">
                <a:solidFill>
                  <a:srgbClr val="FFC000"/>
                </a:solidFill>
              </a:rPr>
              <a:t>kontroller</a:t>
            </a:r>
            <a:endParaRPr lang="de-DE" sz="2800">
              <a:solidFill>
                <a:srgbClr val="FFC000"/>
              </a:solidFill>
            </a:endParaRPr>
          </a:p>
        </p:txBody>
      </p:sp>
      <p:pic>
        <p:nvPicPr>
          <p:cNvPr id="80900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build="p" bldLvl="2" autoUpdateAnimBg="0" advAuto="200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martin(H6-3-8)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12" y="332656"/>
            <a:ext cx="8964488" cy="56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etin kutusu"/>
          <p:cNvSpPr txBox="1"/>
          <p:nvPr/>
        </p:nvSpPr>
        <p:spPr>
          <a:xfrm>
            <a:off x="179512" y="764704"/>
            <a:ext cx="88152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Değişiklikler</a:t>
            </a:r>
            <a:r>
              <a:rPr lang="tr-TR" dirty="0" smtClean="0"/>
              <a:t>:</a:t>
            </a:r>
          </a:p>
          <a:p>
            <a:endParaRPr lang="tr-TR" dirty="0" smtClean="0"/>
          </a:p>
          <a:p>
            <a:r>
              <a:rPr lang="tr-TR" sz="2400" dirty="0" err="1" smtClean="0">
                <a:solidFill>
                  <a:srgbClr val="FFC000"/>
                </a:solidFill>
              </a:rPr>
              <a:t>Gonadlarda</a:t>
            </a:r>
            <a:r>
              <a:rPr lang="tr-TR" sz="2400" dirty="0" smtClean="0"/>
              <a:t>: </a:t>
            </a:r>
            <a:r>
              <a:rPr lang="tr-TR" sz="2400" dirty="0" err="1" smtClean="0">
                <a:solidFill>
                  <a:schemeClr val="bg1"/>
                </a:solidFill>
              </a:rPr>
              <a:t>Free</a:t>
            </a:r>
            <a:r>
              <a:rPr lang="tr-TR" sz="2400" dirty="0" smtClean="0">
                <a:solidFill>
                  <a:schemeClr val="bg1"/>
                </a:solidFill>
              </a:rPr>
              <a:t> Mart. Yarısında tohumlamadan sonraki 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90-100. günde </a:t>
            </a:r>
            <a:r>
              <a:rPr lang="tr-TR" sz="2400" dirty="0" err="1" smtClean="0">
                <a:solidFill>
                  <a:schemeClr val="bg1"/>
                </a:solidFill>
              </a:rPr>
              <a:t>maskulanizasyon</a:t>
            </a:r>
            <a:r>
              <a:rPr lang="tr-TR" sz="2400" dirty="0" smtClean="0">
                <a:solidFill>
                  <a:schemeClr val="bg1"/>
                </a:solidFill>
              </a:rPr>
              <a:t> gelişir.</a:t>
            </a:r>
          </a:p>
          <a:p>
            <a:endParaRPr lang="tr-TR" sz="2400" dirty="0" smtClean="0"/>
          </a:p>
          <a:p>
            <a:r>
              <a:rPr lang="tr-TR" sz="2400" dirty="0" err="1" smtClean="0">
                <a:solidFill>
                  <a:srgbClr val="FFC000"/>
                </a:solidFill>
              </a:rPr>
              <a:t>Müller</a:t>
            </a:r>
            <a:r>
              <a:rPr lang="tr-TR" sz="2400" dirty="0" smtClean="0">
                <a:solidFill>
                  <a:srgbClr val="FFC000"/>
                </a:solidFill>
              </a:rPr>
              <a:t> kanalları: </a:t>
            </a:r>
            <a:r>
              <a:rPr lang="tr-TR" sz="2400" dirty="0" err="1" smtClean="0">
                <a:solidFill>
                  <a:schemeClr val="bg1"/>
                </a:solidFill>
              </a:rPr>
              <a:t>Korpus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uteride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rudimentasyon</a:t>
            </a:r>
            <a:r>
              <a:rPr lang="tr-TR" sz="2400" dirty="0" smtClean="0">
                <a:solidFill>
                  <a:schemeClr val="bg1"/>
                </a:solidFill>
              </a:rPr>
              <a:t> ve </a:t>
            </a:r>
            <a:r>
              <a:rPr lang="tr-TR" sz="2400" dirty="0" err="1" smtClean="0">
                <a:solidFill>
                  <a:schemeClr val="bg1"/>
                </a:solidFill>
              </a:rPr>
              <a:t>kornular</a:t>
            </a:r>
            <a:r>
              <a:rPr lang="tr-TR" sz="2400" dirty="0" smtClean="0">
                <a:solidFill>
                  <a:schemeClr val="bg1"/>
                </a:solidFill>
              </a:rPr>
              <a:t> ince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İp tarzında</a:t>
            </a:r>
          </a:p>
          <a:p>
            <a:endParaRPr lang="tr-TR" sz="2400" dirty="0" smtClean="0"/>
          </a:p>
          <a:p>
            <a:r>
              <a:rPr lang="tr-TR" sz="2400" dirty="0" err="1" smtClean="0">
                <a:solidFill>
                  <a:srgbClr val="FFC000"/>
                </a:solidFill>
              </a:rPr>
              <a:t>Vagina</a:t>
            </a:r>
            <a:r>
              <a:rPr lang="tr-TR" sz="2400" dirty="0" smtClean="0">
                <a:solidFill>
                  <a:srgbClr val="FFC000"/>
                </a:solidFill>
              </a:rPr>
              <a:t>, </a:t>
            </a:r>
            <a:r>
              <a:rPr lang="tr-TR" sz="2400" dirty="0" err="1" smtClean="0">
                <a:solidFill>
                  <a:srgbClr val="FFC000"/>
                </a:solidFill>
              </a:rPr>
              <a:t>vestibulum</a:t>
            </a:r>
            <a:r>
              <a:rPr lang="tr-TR" sz="2400" dirty="0" smtClean="0">
                <a:solidFill>
                  <a:srgbClr val="FFC000"/>
                </a:solidFill>
              </a:rPr>
              <a:t>, vulva: </a:t>
            </a:r>
            <a:r>
              <a:rPr lang="tr-TR" sz="2400" dirty="0" err="1" smtClean="0">
                <a:solidFill>
                  <a:schemeClr val="bg1"/>
                </a:solidFill>
              </a:rPr>
              <a:t>Vagina</a:t>
            </a:r>
            <a:r>
              <a:rPr lang="tr-TR" sz="2400" dirty="0" smtClean="0">
                <a:solidFill>
                  <a:schemeClr val="bg1"/>
                </a:solidFill>
              </a:rPr>
              <a:t> neredeyse kör biter 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oluşmamıştır. Kıllanma= </a:t>
            </a:r>
            <a:r>
              <a:rPr lang="tr-TR" sz="2400" dirty="0" err="1" smtClean="0">
                <a:solidFill>
                  <a:schemeClr val="bg1"/>
                </a:solidFill>
              </a:rPr>
              <a:t>kommisura</a:t>
            </a:r>
            <a:r>
              <a:rPr lang="tr-TR" sz="2400" dirty="0" smtClean="0">
                <a:solidFill>
                  <a:schemeClr val="bg1"/>
                </a:solidFill>
              </a:rPr>
              <a:t> vulva civarında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Seksüel organ oluşumları=</a:t>
            </a:r>
            <a:r>
              <a:rPr lang="tr-TR" sz="2400" dirty="0" err="1" smtClean="0">
                <a:solidFill>
                  <a:schemeClr val="bg1"/>
                </a:solidFill>
              </a:rPr>
              <a:t>hypoplastik</a:t>
            </a:r>
            <a:r>
              <a:rPr lang="tr-TR" sz="2400" dirty="0" smtClean="0">
                <a:solidFill>
                  <a:schemeClr val="bg1"/>
                </a:solidFill>
              </a:rPr>
              <a:t> penis</a:t>
            </a:r>
          </a:p>
          <a:p>
            <a:endParaRPr lang="tr-TR" sz="2400" dirty="0" smtClean="0"/>
          </a:p>
          <a:p>
            <a:r>
              <a:rPr lang="tr-TR" sz="2400" dirty="0" err="1" smtClean="0">
                <a:solidFill>
                  <a:srgbClr val="FFC000"/>
                </a:solidFill>
              </a:rPr>
              <a:t>Wollf</a:t>
            </a:r>
            <a:r>
              <a:rPr lang="tr-TR" sz="2400" dirty="0" smtClean="0">
                <a:solidFill>
                  <a:srgbClr val="FFC000"/>
                </a:solidFill>
              </a:rPr>
              <a:t>  Kanalları= </a:t>
            </a:r>
            <a:r>
              <a:rPr lang="tr-TR" sz="2400" dirty="0" err="1" smtClean="0">
                <a:solidFill>
                  <a:schemeClr val="bg1"/>
                </a:solidFill>
              </a:rPr>
              <a:t>Penial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uretra</a:t>
            </a:r>
            <a:r>
              <a:rPr lang="tr-TR" sz="2400" dirty="0" smtClean="0">
                <a:solidFill>
                  <a:schemeClr val="bg1"/>
                </a:solidFill>
              </a:rPr>
              <a:t>, </a:t>
            </a:r>
            <a:r>
              <a:rPr lang="tr-TR" sz="2400" dirty="0" err="1" smtClean="0">
                <a:solidFill>
                  <a:schemeClr val="bg1"/>
                </a:solidFill>
              </a:rPr>
              <a:t>wollf</a:t>
            </a:r>
            <a:r>
              <a:rPr lang="tr-TR" sz="2400" dirty="0" smtClean="0">
                <a:solidFill>
                  <a:schemeClr val="bg1"/>
                </a:solidFill>
              </a:rPr>
              <a:t> kanallarının </a:t>
            </a:r>
            <a:r>
              <a:rPr lang="tr-TR" sz="2400" dirty="0" err="1" smtClean="0">
                <a:solidFill>
                  <a:schemeClr val="bg1"/>
                </a:solidFill>
              </a:rPr>
              <a:t>aplazisi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52400" y="1219200"/>
            <a:ext cx="8767763" cy="1323975"/>
          </a:xfrm>
          <a:prstGeom prst="rect">
            <a:avLst/>
          </a:prstGeom>
          <a:solidFill>
            <a:srgbClr val="66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000" dirty="0">
                <a:latin typeface="Calibri" pitchFamily="34" charset="0"/>
              </a:rPr>
              <a:t>Son 14 günlük hazırlık döneminde ise; </a:t>
            </a:r>
            <a:r>
              <a:rPr lang="tr-TR" sz="2000" dirty="0" err="1">
                <a:latin typeface="Calibri" pitchFamily="34" charset="0"/>
              </a:rPr>
              <a:t>rumen</a:t>
            </a:r>
            <a:r>
              <a:rPr lang="tr-TR" sz="2000" dirty="0">
                <a:latin typeface="Calibri" pitchFamily="34" charset="0"/>
              </a:rPr>
              <a:t> mikropları, plasenta </a:t>
            </a:r>
            <a:r>
              <a:rPr lang="tr-TR" sz="2000" dirty="0" err="1">
                <a:latin typeface="Calibri" pitchFamily="34" charset="0"/>
              </a:rPr>
              <a:t>korial</a:t>
            </a:r>
            <a:r>
              <a:rPr lang="tr-TR" sz="2000" dirty="0">
                <a:latin typeface="Calibri" pitchFamily="34" charset="0"/>
              </a:rPr>
              <a:t> alanın büyümesi, geçirgenliğin artışı ile uçucu yağ asitlerinin uyum göstermesi açısından geçişin (pasaj) hızlandırılması gerekir. </a:t>
            </a:r>
            <a:r>
              <a:rPr lang="tr-TR" sz="2000" u="sng" dirty="0">
                <a:solidFill>
                  <a:srgbClr val="FF0000"/>
                </a:solidFill>
                <a:latin typeface="Calibri" pitchFamily="34" charset="0"/>
              </a:rPr>
              <a:t>Yani bu dönemde günde 10-12 </a:t>
            </a:r>
            <a:r>
              <a:rPr lang="tr-TR" sz="2000" u="sng" dirty="0" err="1">
                <a:solidFill>
                  <a:srgbClr val="FF0000"/>
                </a:solidFill>
                <a:latin typeface="Calibri" pitchFamily="34" charset="0"/>
              </a:rPr>
              <a:t>kg’lık</a:t>
            </a:r>
            <a:r>
              <a:rPr lang="tr-TR" sz="2000" u="sng" dirty="0">
                <a:solidFill>
                  <a:srgbClr val="FF0000"/>
                </a:solidFill>
                <a:latin typeface="Calibri" pitchFamily="34" charset="0"/>
              </a:rPr>
              <a:t> süt </a:t>
            </a:r>
            <a:r>
              <a:rPr lang="tr-TR" sz="2000" dirty="0">
                <a:latin typeface="Calibri" pitchFamily="34" charset="0"/>
              </a:rPr>
              <a:t>veriyormuş gibi hesap  yapılarak enerjinin yemle sağlanması gerekmektedir. 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52400" y="3505200"/>
            <a:ext cx="8774113" cy="22161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000">
                <a:solidFill>
                  <a:schemeClr val="bg1"/>
                </a:solidFill>
                <a:latin typeface="Calibri" pitchFamily="34" charset="0"/>
              </a:rPr>
              <a:t>Laktasyona hazırlık aşamasında (son 14 gün)  ineklere 1. hafta 2,0 </a:t>
            </a:r>
          </a:p>
          <a:p>
            <a:r>
              <a:rPr lang="tr-TR" sz="2000">
                <a:solidFill>
                  <a:schemeClr val="bg1"/>
                </a:solidFill>
                <a:latin typeface="Calibri" pitchFamily="34" charset="0"/>
              </a:rPr>
              <a:t>ikinci hafta 4,0 kg kesif yem verilmesi gerekirken bu kesif yem miktarı ilerleyen </a:t>
            </a:r>
          </a:p>
          <a:p>
            <a:r>
              <a:rPr lang="tr-TR" sz="2000">
                <a:solidFill>
                  <a:schemeClr val="bg1"/>
                </a:solidFill>
                <a:latin typeface="Calibri" pitchFamily="34" charset="0"/>
              </a:rPr>
              <a:t>haftalarda ineğin lehine artmaktadır: </a:t>
            </a:r>
          </a:p>
          <a:p>
            <a:endParaRPr lang="tr-TR" sz="20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tr-TR" sz="2000">
                <a:solidFill>
                  <a:schemeClr val="bg1"/>
                </a:solidFill>
                <a:latin typeface="Calibri" pitchFamily="34" charset="0"/>
              </a:rPr>
              <a:t>Laktasyon haftası= inekte 1., 2., 3., 4., 5. haftalarda  6,5; 8,5; 10, 11,5; 12-14 kg/gün olarak artış . </a:t>
            </a:r>
            <a:endParaRPr lang="en-US" sz="2000">
              <a:solidFill>
                <a:schemeClr val="bg1"/>
              </a:solidFill>
              <a:latin typeface="Calibri" pitchFamily="34" charset="0"/>
            </a:endParaRPr>
          </a:p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1752600" y="260648"/>
            <a:ext cx="4619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Kuru Dönemin Denetlenmesi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4168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"/>
          <p:cNvSpPr>
            <a:spLocks noChangeArrowheads="1"/>
          </p:cNvSpPr>
          <p:nvPr/>
        </p:nvSpPr>
        <p:spPr bwMode="auto">
          <a:xfrm>
            <a:off x="755650" y="-242888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Freemartini</a:t>
            </a:r>
            <a:r>
              <a:rPr lang="tr-TR" sz="3600">
                <a:solidFill>
                  <a:schemeClr val="tx2"/>
                </a:solidFill>
              </a:rPr>
              <a:t>zm (İnek)</a:t>
            </a:r>
            <a:endParaRPr lang="de-DE" sz="3200">
              <a:solidFill>
                <a:schemeClr val="tx2"/>
              </a:solidFill>
            </a:endParaRPr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755650" y="836613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800" dirty="0"/>
              <a:t>Ayırıcı Tanı</a:t>
            </a:r>
            <a:r>
              <a:rPr lang="de-DE" sz="28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de-DE" sz="2400" dirty="0">
                <a:solidFill>
                  <a:srgbClr val="FFC000"/>
                </a:solidFill>
              </a:rPr>
              <a:t>White </a:t>
            </a:r>
            <a:r>
              <a:rPr lang="de-DE" sz="2400" dirty="0" err="1">
                <a:solidFill>
                  <a:srgbClr val="FFC000"/>
                </a:solidFill>
              </a:rPr>
              <a:t>heifer</a:t>
            </a:r>
            <a:r>
              <a:rPr lang="de-DE" sz="2400" dirty="0">
                <a:solidFill>
                  <a:srgbClr val="FFC000"/>
                </a:solidFill>
              </a:rPr>
              <a:t> </a:t>
            </a:r>
            <a:r>
              <a:rPr lang="de-DE" sz="2400" dirty="0" err="1">
                <a:solidFill>
                  <a:srgbClr val="FFC000"/>
                </a:solidFill>
              </a:rPr>
              <a:t>disease</a:t>
            </a:r>
            <a:r>
              <a:rPr lang="de-DE" sz="2400" dirty="0">
                <a:solidFill>
                  <a:srgbClr val="FFC000"/>
                </a:solidFill>
              </a:rPr>
              <a:t> = </a:t>
            </a:r>
            <a:r>
              <a:rPr lang="tr-TR" sz="2400" dirty="0" err="1">
                <a:solidFill>
                  <a:srgbClr val="FFC000"/>
                </a:solidFill>
              </a:rPr>
              <a:t>Müller</a:t>
            </a:r>
            <a:r>
              <a:rPr lang="tr-TR" sz="2400" dirty="0">
                <a:solidFill>
                  <a:srgbClr val="FFC000"/>
                </a:solidFill>
              </a:rPr>
              <a:t> </a:t>
            </a:r>
            <a:r>
              <a:rPr lang="tr-TR" sz="2400" dirty="0" err="1">
                <a:solidFill>
                  <a:srgbClr val="FFC000"/>
                </a:solidFill>
              </a:rPr>
              <a:t>kanalları’nın</a:t>
            </a:r>
            <a:r>
              <a:rPr lang="tr-TR" sz="2400" dirty="0">
                <a:solidFill>
                  <a:srgbClr val="FFC000"/>
                </a:solidFill>
              </a:rPr>
              <a:t> bozukluğu</a:t>
            </a:r>
            <a:r>
              <a:rPr lang="de-DE" sz="24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de-DE" sz="2400" dirty="0" err="1">
                <a:solidFill>
                  <a:srgbClr val="FFC000"/>
                </a:solidFill>
              </a:rPr>
              <a:t>Hermaphrodisie</a:t>
            </a:r>
            <a:r>
              <a:rPr lang="de-DE" sz="2400" dirty="0">
                <a:solidFill>
                  <a:srgbClr val="FFC000"/>
                </a:solidFill>
              </a:rPr>
              <a:t> (</a:t>
            </a:r>
            <a:r>
              <a:rPr lang="tr-TR" sz="2400" dirty="0">
                <a:solidFill>
                  <a:srgbClr val="FFC000"/>
                </a:solidFill>
              </a:rPr>
              <a:t>çok az görülür</a:t>
            </a:r>
            <a:r>
              <a:rPr lang="de-DE" sz="2400" dirty="0">
                <a:solidFill>
                  <a:srgbClr val="FFC000"/>
                </a:solidFill>
              </a:rPr>
              <a:t>)</a:t>
            </a:r>
            <a:r>
              <a:rPr lang="de-DE" sz="2400" dirty="0"/>
              <a:t>: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tr-TR" sz="2000" dirty="0">
                <a:solidFill>
                  <a:srgbClr val="FFFF00"/>
                </a:solidFill>
              </a:rPr>
              <a:t>gerçek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Hermaphodi</a:t>
            </a:r>
            <a:r>
              <a:rPr lang="tr-TR" sz="2000" dirty="0" err="1">
                <a:solidFill>
                  <a:srgbClr val="FFFF00"/>
                </a:solidFill>
              </a:rPr>
              <a:t>sie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/>
              <a:t>= </a:t>
            </a:r>
            <a:r>
              <a:rPr lang="tr-TR" sz="2000" dirty="0"/>
              <a:t>Erkek ve dişi </a:t>
            </a:r>
            <a:r>
              <a:rPr lang="tr-TR" sz="2000" dirty="0" err="1"/>
              <a:t>gonadları</a:t>
            </a:r>
            <a:endParaRPr lang="de-DE" sz="2000" dirty="0"/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tr-TR" sz="2000" dirty="0">
                <a:solidFill>
                  <a:srgbClr val="FFFF00"/>
                </a:solidFill>
              </a:rPr>
              <a:t>l</a:t>
            </a:r>
            <a:r>
              <a:rPr lang="de-DE" sz="2000" dirty="0" err="1">
                <a:solidFill>
                  <a:srgbClr val="FFFF00"/>
                </a:solidFill>
              </a:rPr>
              <a:t>ateral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Hermaphrodi</a:t>
            </a:r>
            <a:r>
              <a:rPr lang="tr-TR" sz="2000" dirty="0" err="1">
                <a:solidFill>
                  <a:srgbClr val="FFFF00"/>
                </a:solidFill>
              </a:rPr>
              <a:t>sie</a:t>
            </a:r>
            <a:r>
              <a:rPr lang="de-DE" sz="2000" dirty="0"/>
              <a:t> = </a:t>
            </a:r>
            <a:r>
              <a:rPr lang="tr-TR" sz="2000" dirty="0"/>
              <a:t>bir taraf</a:t>
            </a:r>
            <a:r>
              <a:rPr lang="de-DE" sz="2000" dirty="0"/>
              <a:t> Ovar</a:t>
            </a:r>
            <a:r>
              <a:rPr lang="tr-TR" sz="2000" dirty="0"/>
              <a:t>yum</a:t>
            </a:r>
            <a:r>
              <a:rPr lang="de-DE" sz="2000" dirty="0"/>
              <a:t>, </a:t>
            </a:r>
            <a:r>
              <a:rPr lang="tr-TR" sz="2000" dirty="0"/>
              <a:t>diğer taraf</a:t>
            </a:r>
            <a:r>
              <a:rPr lang="de-DE" sz="2000" dirty="0"/>
              <a:t> </a:t>
            </a:r>
            <a:r>
              <a:rPr lang="tr-TR" sz="2000" dirty="0"/>
              <a:t>Testis</a:t>
            </a:r>
            <a:endParaRPr lang="de-DE" sz="2000" dirty="0"/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de-DE" sz="2000" dirty="0">
                <a:solidFill>
                  <a:srgbClr val="FFFF00"/>
                </a:solidFill>
              </a:rPr>
              <a:t>unilateral </a:t>
            </a:r>
            <a:r>
              <a:rPr lang="de-DE" sz="2000" dirty="0" err="1">
                <a:solidFill>
                  <a:srgbClr val="FFFF00"/>
                </a:solidFill>
              </a:rPr>
              <a:t>Hermaphrodi</a:t>
            </a:r>
            <a:r>
              <a:rPr lang="tr-TR" sz="2000" dirty="0" err="1">
                <a:solidFill>
                  <a:srgbClr val="FFFF00"/>
                </a:solidFill>
              </a:rPr>
              <a:t>sie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/>
              <a:t>= </a:t>
            </a:r>
            <a:r>
              <a:rPr lang="tr-TR" sz="2000" dirty="0"/>
              <a:t>bir taraf</a:t>
            </a:r>
            <a:r>
              <a:rPr lang="de-DE" sz="2000" dirty="0"/>
              <a:t> </a:t>
            </a:r>
            <a:r>
              <a:rPr lang="de-DE" sz="2000" dirty="0" err="1"/>
              <a:t>Ovotestis</a:t>
            </a:r>
            <a:r>
              <a:rPr lang="de-DE" sz="2000" dirty="0"/>
              <a:t>, </a:t>
            </a:r>
            <a:r>
              <a:rPr lang="tr-TR" sz="2000" dirty="0"/>
              <a:t>diğer taraf </a:t>
            </a:r>
            <a:r>
              <a:rPr lang="de-DE" sz="2000" dirty="0"/>
              <a:t> Ovar</a:t>
            </a:r>
            <a:r>
              <a:rPr lang="tr-TR" sz="2000" dirty="0"/>
              <a:t>yum </a:t>
            </a:r>
            <a:r>
              <a:rPr lang="de-DE" sz="2000" dirty="0"/>
              <a:t> </a:t>
            </a:r>
            <a:r>
              <a:rPr lang="tr-TR" sz="2000" dirty="0"/>
              <a:t>VEYA</a:t>
            </a:r>
            <a:r>
              <a:rPr lang="de-DE" sz="2000" dirty="0"/>
              <a:t> </a:t>
            </a:r>
            <a:r>
              <a:rPr lang="tr-TR" sz="2000" dirty="0"/>
              <a:t>Testis</a:t>
            </a:r>
            <a:endParaRPr lang="de-DE" sz="2000" dirty="0"/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de-DE" sz="2000" dirty="0">
                <a:solidFill>
                  <a:srgbClr val="FFFF00"/>
                </a:solidFill>
              </a:rPr>
              <a:t>Bilateral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Hermaphrod</a:t>
            </a:r>
            <a:r>
              <a:rPr lang="tr-TR" sz="2000" dirty="0" err="1">
                <a:solidFill>
                  <a:srgbClr val="FFFF00"/>
                </a:solidFill>
              </a:rPr>
              <a:t>isie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/>
              <a:t>= </a:t>
            </a:r>
            <a:r>
              <a:rPr lang="de-DE" sz="2000" dirty="0" err="1"/>
              <a:t>Ovotest</a:t>
            </a:r>
            <a:r>
              <a:rPr lang="tr-TR" sz="2000" dirty="0"/>
              <a:t>is (iki tarafta da)</a:t>
            </a:r>
            <a:endParaRPr lang="de-DE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de-DE" sz="2400" dirty="0">
                <a:solidFill>
                  <a:srgbClr val="FFC000"/>
                </a:solidFill>
              </a:rPr>
              <a:t>Pseudohermaphroditismus </a:t>
            </a:r>
            <a:r>
              <a:rPr lang="de-DE" sz="2400" dirty="0" err="1">
                <a:solidFill>
                  <a:srgbClr val="FFC000"/>
                </a:solidFill>
              </a:rPr>
              <a:t>masculinus</a:t>
            </a:r>
            <a:endParaRPr lang="de-DE" sz="2400" dirty="0">
              <a:solidFill>
                <a:srgbClr val="FFC0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de-DE" sz="2000" dirty="0"/>
              <a:t>	</a:t>
            </a:r>
            <a:r>
              <a:rPr lang="tr-TR" sz="2000" dirty="0"/>
              <a:t>ya </a:t>
            </a:r>
            <a:r>
              <a:rPr lang="tr-TR" sz="2000" dirty="0" err="1"/>
              <a:t>Androjen</a:t>
            </a:r>
            <a:r>
              <a:rPr lang="tr-TR" sz="2000" dirty="0"/>
              <a:t> üretimi olmaz veya  hedef organlar </a:t>
            </a:r>
            <a:r>
              <a:rPr lang="tr-TR" sz="2000" dirty="0" err="1"/>
              <a:t>androjene</a:t>
            </a:r>
            <a:r>
              <a:rPr lang="tr-TR" sz="2000" dirty="0"/>
              <a:t> yanıt vermezler. Bu yüzden dişilik karakteri öne çıkar.</a:t>
            </a:r>
            <a:r>
              <a:rPr lang="de-DE" sz="2000" dirty="0"/>
              <a:t> </a:t>
            </a:r>
          </a:p>
        </p:txBody>
      </p:sp>
      <p:pic>
        <p:nvPicPr>
          <p:cNvPr id="81924" name="Picture 12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6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6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6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6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6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7" grpId="0" build="p" bldLvl="3" autoUpdateAnimBg="0" advAuto="200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6004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Dia-12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352107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5076056" y="580526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Braun</a:t>
            </a:r>
            <a:r>
              <a:rPr lang="tr-TR" dirty="0" smtClean="0"/>
              <a:t>, 1988</a:t>
            </a:r>
            <a:endParaRPr lang="tr-TR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Müller</a:t>
            </a:r>
            <a:r>
              <a:rPr lang="tr-TR" sz="3600">
                <a:solidFill>
                  <a:schemeClr val="tx2"/>
                </a:solidFill>
              </a:rPr>
              <a:t> kanallarının</a:t>
            </a:r>
            <a:r>
              <a:rPr lang="de-DE" sz="3600">
                <a:solidFill>
                  <a:schemeClr val="tx2"/>
                </a:solidFill>
              </a:rPr>
              <a:t> </a:t>
            </a:r>
            <a:r>
              <a:rPr lang="tr-TR" sz="3600">
                <a:solidFill>
                  <a:schemeClr val="tx2"/>
                </a:solidFill>
              </a:rPr>
              <a:t>segmenter aplazisi</a:t>
            </a:r>
            <a:r>
              <a:rPr lang="de-DE" sz="3600">
                <a:solidFill>
                  <a:schemeClr val="tx2"/>
                </a:solidFill>
              </a:rPr>
              <a:t> </a:t>
            </a:r>
            <a:endParaRPr lang="de-DE" sz="4400">
              <a:solidFill>
                <a:schemeClr val="tx2"/>
              </a:solidFill>
            </a:endParaRPr>
          </a:p>
        </p:txBody>
      </p:sp>
      <p:pic>
        <p:nvPicPr>
          <p:cNvPr id="82947" name="Picture 5" descr="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57912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248400" y="4648200"/>
            <a:ext cx="2895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Sağ uterus kornu: parsiyel segmenter aplazi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6248400" y="2819400"/>
            <a:ext cx="2895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Sol uterus kornu: Normal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2950" name="Picture 8" descr="kop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utoUpdateAnimBg="0"/>
      <p:bldP spid="117767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611560" y="332656"/>
            <a:ext cx="8089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FFFF00"/>
                </a:solidFill>
              </a:rPr>
              <a:t>Diğer </a:t>
            </a:r>
            <a:r>
              <a:rPr lang="tr-TR" sz="2000" dirty="0" err="1" smtClean="0">
                <a:solidFill>
                  <a:srgbClr val="FFFF00"/>
                </a:solidFill>
              </a:rPr>
              <a:t>Interseksüalite</a:t>
            </a:r>
            <a:r>
              <a:rPr lang="tr-TR" sz="2000" dirty="0" smtClean="0">
                <a:solidFill>
                  <a:srgbClr val="FFFF00"/>
                </a:solidFill>
              </a:rPr>
              <a:t> Oluşumu</a:t>
            </a:r>
          </a:p>
          <a:p>
            <a:endParaRPr lang="tr-TR" dirty="0" smtClean="0"/>
          </a:p>
          <a:p>
            <a:pPr>
              <a:buFont typeface="Arial" charset="0"/>
              <a:buChar char="•"/>
            </a:pPr>
            <a:r>
              <a:rPr lang="tr-TR" dirty="0" err="1" smtClean="0">
                <a:solidFill>
                  <a:srgbClr val="FF6600"/>
                </a:solidFill>
              </a:rPr>
              <a:t>Diploidie</a:t>
            </a:r>
            <a:r>
              <a:rPr lang="tr-TR" dirty="0" smtClean="0">
                <a:solidFill>
                  <a:srgbClr val="FF6600"/>
                </a:solidFill>
              </a:rPr>
              <a:t> (XX)/</a:t>
            </a:r>
            <a:r>
              <a:rPr lang="tr-TR" dirty="0" err="1" smtClean="0">
                <a:solidFill>
                  <a:srgbClr val="FF6600"/>
                </a:solidFill>
              </a:rPr>
              <a:t>Triploidie</a:t>
            </a:r>
            <a:r>
              <a:rPr lang="tr-TR" dirty="0" smtClean="0">
                <a:solidFill>
                  <a:srgbClr val="FF6600"/>
                </a:solidFill>
              </a:rPr>
              <a:t> (XXY) Sendrom</a:t>
            </a:r>
            <a:r>
              <a:rPr lang="tr-TR" dirty="0" smtClean="0"/>
              <a:t>= Vulva </a:t>
            </a:r>
            <a:r>
              <a:rPr lang="tr-TR" dirty="0" err="1" smtClean="0"/>
              <a:t>aplazi</a:t>
            </a:r>
            <a:r>
              <a:rPr lang="tr-TR" dirty="0" smtClean="0"/>
              <a:t>, </a:t>
            </a:r>
            <a:r>
              <a:rPr lang="tr-TR" dirty="0" err="1" smtClean="0"/>
              <a:t>uretranın</a:t>
            </a:r>
            <a:r>
              <a:rPr lang="tr-TR" dirty="0" smtClean="0"/>
              <a:t> </a:t>
            </a:r>
            <a:r>
              <a:rPr lang="tr-TR" dirty="0" err="1" smtClean="0"/>
              <a:t>abdominale</a:t>
            </a:r>
            <a:endParaRPr lang="tr-TR" dirty="0" smtClean="0"/>
          </a:p>
          <a:p>
            <a:r>
              <a:rPr lang="tr-TR" dirty="0" smtClean="0"/>
              <a:t>Uzaması,, </a:t>
            </a:r>
            <a:r>
              <a:rPr lang="tr-TR" dirty="0" err="1" smtClean="0"/>
              <a:t>maskulanizasyona</a:t>
            </a:r>
            <a:r>
              <a:rPr lang="tr-TR" dirty="0" smtClean="0"/>
              <a:t> bağlı vulva ve </a:t>
            </a:r>
            <a:r>
              <a:rPr lang="tr-TR" dirty="0" err="1" smtClean="0"/>
              <a:t>üretranın</a:t>
            </a:r>
            <a:r>
              <a:rPr lang="tr-TR" dirty="0" smtClean="0"/>
              <a:t> </a:t>
            </a:r>
            <a:r>
              <a:rPr lang="tr-TR" dirty="0" err="1" smtClean="0"/>
              <a:t>distrofi</a:t>
            </a:r>
            <a:r>
              <a:rPr lang="tr-TR" dirty="0" smtClean="0"/>
              <a:t> ve </a:t>
            </a:r>
            <a:r>
              <a:rPr lang="tr-TR" dirty="0" err="1" smtClean="0"/>
              <a:t>distopi’si</a:t>
            </a: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5527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467544" y="476672"/>
            <a:ext cx="814998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  <a:buFont typeface="Arial" charset="0"/>
              <a:buChar char="•"/>
            </a:pPr>
            <a:r>
              <a:rPr lang="tr-TR" sz="2400" dirty="0" err="1" smtClean="0"/>
              <a:t>Testikülar</a:t>
            </a:r>
            <a:r>
              <a:rPr lang="tr-TR" sz="2400" dirty="0" smtClean="0"/>
              <a:t> </a:t>
            </a:r>
            <a:r>
              <a:rPr lang="tr-TR" sz="2400" dirty="0" err="1" smtClean="0"/>
              <a:t>feminizasyon</a:t>
            </a:r>
            <a:r>
              <a:rPr lang="tr-TR" sz="2400" dirty="0" smtClean="0"/>
              <a:t>= reseptör </a:t>
            </a:r>
            <a:r>
              <a:rPr lang="tr-TR" sz="2400" dirty="0" err="1" smtClean="0"/>
              <a:t>defekti</a:t>
            </a:r>
            <a:r>
              <a:rPr lang="tr-TR" sz="2400" dirty="0" smtClean="0"/>
              <a:t>. </a:t>
            </a:r>
          </a:p>
          <a:p>
            <a:pPr>
              <a:lnSpc>
                <a:spcPct val="300000"/>
              </a:lnSpc>
              <a:buFont typeface="Arial" charset="0"/>
              <a:buChar char="•"/>
            </a:pPr>
            <a:r>
              <a:rPr lang="tr-TR" sz="2400" dirty="0" err="1" smtClean="0"/>
              <a:t>Ovaryumların</a:t>
            </a:r>
            <a:r>
              <a:rPr lang="tr-TR" sz="2400" dirty="0" smtClean="0"/>
              <a:t> </a:t>
            </a:r>
            <a:r>
              <a:rPr lang="tr-TR" sz="2400" dirty="0" err="1" smtClean="0"/>
              <a:t>Aplazisi</a:t>
            </a:r>
            <a:endParaRPr lang="tr-TR" sz="2400" dirty="0" smtClean="0"/>
          </a:p>
          <a:p>
            <a:pPr>
              <a:lnSpc>
                <a:spcPct val="300000"/>
              </a:lnSpc>
              <a:buFont typeface="Arial" charset="0"/>
              <a:buChar char="•"/>
            </a:pPr>
            <a:r>
              <a:rPr lang="tr-TR" sz="2400" dirty="0" err="1" smtClean="0"/>
              <a:t>Ovaryum</a:t>
            </a:r>
            <a:r>
              <a:rPr lang="tr-TR" sz="2400" dirty="0" smtClean="0"/>
              <a:t> </a:t>
            </a:r>
            <a:r>
              <a:rPr lang="tr-TR" sz="2400" dirty="0" err="1" smtClean="0"/>
              <a:t>hipoplazisi</a:t>
            </a:r>
            <a:endParaRPr lang="tr-TR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tr-TR" sz="2400" dirty="0" err="1" smtClean="0"/>
              <a:t>White</a:t>
            </a:r>
            <a:r>
              <a:rPr lang="tr-TR" sz="2400" dirty="0" smtClean="0"/>
              <a:t> (</a:t>
            </a:r>
            <a:r>
              <a:rPr lang="tr-TR" sz="2400" dirty="0" err="1" smtClean="0"/>
              <a:t>Shorthorn</a:t>
            </a:r>
            <a:r>
              <a:rPr lang="tr-TR" sz="2400" dirty="0" smtClean="0"/>
              <a:t>-) </a:t>
            </a:r>
            <a:r>
              <a:rPr lang="tr-TR" sz="2400" dirty="0" err="1" smtClean="0"/>
              <a:t>heifer</a:t>
            </a:r>
            <a:r>
              <a:rPr lang="tr-TR" sz="2400" dirty="0" smtClean="0"/>
              <a:t> </a:t>
            </a:r>
            <a:r>
              <a:rPr lang="tr-TR" sz="2400" dirty="0" err="1" smtClean="0"/>
              <a:t>disease</a:t>
            </a:r>
            <a:r>
              <a:rPr lang="tr-TR" sz="2400" dirty="0" smtClean="0"/>
              <a:t>: </a:t>
            </a:r>
            <a:r>
              <a:rPr lang="tr-TR" sz="2400" dirty="0" err="1" smtClean="0"/>
              <a:t>Uterus</a:t>
            </a:r>
            <a:r>
              <a:rPr lang="tr-TR" sz="2400" dirty="0" smtClean="0"/>
              <a:t>-</a:t>
            </a:r>
            <a:r>
              <a:rPr lang="tr-TR" sz="2400" dirty="0" err="1" smtClean="0"/>
              <a:t>vaginal</a:t>
            </a:r>
            <a:r>
              <a:rPr lang="tr-TR" sz="2400" dirty="0" smtClean="0"/>
              <a:t> kanalın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Tümüyle kapanması (</a:t>
            </a:r>
            <a:r>
              <a:rPr lang="tr-TR" sz="2400" dirty="0" err="1" smtClean="0"/>
              <a:t>Gynatresia</a:t>
            </a:r>
            <a:r>
              <a:rPr lang="tr-TR" sz="2400" dirty="0" smtClean="0"/>
              <a:t> </a:t>
            </a:r>
            <a:r>
              <a:rPr lang="tr-TR" sz="2400" dirty="0" err="1" smtClean="0"/>
              <a:t>vaginovestibularis</a:t>
            </a:r>
            <a:r>
              <a:rPr lang="tr-TR" sz="2400" dirty="0" smtClean="0"/>
              <a:t>).</a:t>
            </a:r>
          </a:p>
          <a:p>
            <a:pPr>
              <a:lnSpc>
                <a:spcPct val="300000"/>
              </a:lnSpc>
              <a:buFont typeface="Arial" charset="0"/>
              <a:buChar char="•"/>
            </a:pPr>
            <a:r>
              <a:rPr lang="tr-TR" sz="2400" dirty="0" err="1" smtClean="0"/>
              <a:t>Cervix</a:t>
            </a:r>
            <a:r>
              <a:rPr lang="tr-TR" sz="2400" dirty="0" smtClean="0"/>
              <a:t>-</a:t>
            </a:r>
            <a:r>
              <a:rPr lang="tr-TR" sz="2400" dirty="0" err="1" smtClean="0"/>
              <a:t>dublex</a:t>
            </a:r>
            <a:endParaRPr lang="tr-TR" sz="2400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043608" y="2060848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dirty="0" smtClean="0">
                <a:latin typeface="Cooper Black" pitchFamily="18" charset="0"/>
              </a:rPr>
              <a:t>UTERUS HASTALIKLARI</a:t>
            </a:r>
            <a:endParaRPr lang="tr-TR" sz="6000" dirty="0">
              <a:latin typeface="Cooper Black" pitchFamily="18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270119" y="401638"/>
            <a:ext cx="8616461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tr-TR" b="1" dirty="0">
                <a:solidFill>
                  <a:schemeClr val="folHlink"/>
                </a:solidFill>
              </a:rPr>
              <a:t>	</a:t>
            </a:r>
            <a:r>
              <a:rPr lang="tr-TR" b="1" dirty="0">
                <a:solidFill>
                  <a:schemeClr val="folHlink"/>
                </a:solidFill>
                <a:sym typeface="Map Symbols" pitchFamily="2" charset="2"/>
              </a:rPr>
              <a:t> </a:t>
            </a:r>
            <a:r>
              <a:rPr lang="tr-TR" b="1" dirty="0"/>
              <a:t>UTERUS HASTALIKLARI</a:t>
            </a:r>
            <a:r>
              <a:rPr lang="tr-TR" dirty="0"/>
              <a:t> </a:t>
            </a:r>
            <a:endParaRPr lang="tr-TR" b="1" dirty="0">
              <a:sym typeface="Map Symbols" pitchFamily="2" charset="2"/>
            </a:endParaRPr>
          </a:p>
          <a:p>
            <a:pPr algn="just"/>
            <a:r>
              <a:rPr lang="tr-TR" b="1" dirty="0"/>
              <a:t> </a:t>
            </a:r>
            <a:r>
              <a:rPr lang="tr-TR" b="1" dirty="0" err="1"/>
              <a:t>Endometritis</a:t>
            </a:r>
            <a:r>
              <a:rPr lang="tr-TR" b="1" dirty="0"/>
              <a:t>: </a:t>
            </a:r>
          </a:p>
          <a:p>
            <a:pPr algn="just"/>
            <a:endParaRPr lang="tr-TR" b="1" dirty="0">
              <a:solidFill>
                <a:srgbClr val="FF9966"/>
              </a:solidFill>
            </a:endParaRPr>
          </a:p>
          <a:p>
            <a:pPr algn="just"/>
            <a:r>
              <a:rPr lang="tr-TR" dirty="0" err="1">
                <a:solidFill>
                  <a:srgbClr val="FFFF00"/>
                </a:solidFill>
              </a:rPr>
              <a:t>Endometritis</a:t>
            </a:r>
            <a:r>
              <a:rPr lang="tr-TR" dirty="0">
                <a:solidFill>
                  <a:srgbClr val="FFFF00"/>
                </a:solidFill>
              </a:rPr>
              <a:t>, </a:t>
            </a:r>
            <a:r>
              <a:rPr lang="tr-TR" dirty="0" err="1">
                <a:solidFill>
                  <a:srgbClr val="FFFF00"/>
                </a:solidFill>
              </a:rPr>
              <a:t>endometriyumun</a:t>
            </a:r>
            <a:r>
              <a:rPr lang="tr-TR" dirty="0">
                <a:solidFill>
                  <a:srgbClr val="FFFF00"/>
                </a:solidFill>
              </a:rPr>
              <a:t> bir etkene karşı verdiği yanıttır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(= </a:t>
            </a:r>
            <a:r>
              <a:rPr lang="tr-TR" dirty="0" err="1">
                <a:solidFill>
                  <a:srgbClr val="FFFF00"/>
                </a:solidFill>
              </a:rPr>
              <a:t>hiperemi</a:t>
            </a:r>
            <a:r>
              <a:rPr lang="tr-TR" dirty="0">
                <a:solidFill>
                  <a:srgbClr val="FFFF00"/>
                </a:solidFill>
              </a:rPr>
              <a:t>, spesifik ve spesifik olmayan savunma mekanizmalarının aktivasyonu, </a:t>
            </a:r>
          </a:p>
          <a:p>
            <a:pPr algn="just"/>
            <a:r>
              <a:rPr lang="tr-TR" dirty="0" err="1">
                <a:solidFill>
                  <a:srgbClr val="FFFF00"/>
                </a:solidFill>
              </a:rPr>
              <a:t>kapillarlardan</a:t>
            </a:r>
            <a:r>
              <a:rPr lang="tr-TR" dirty="0">
                <a:solidFill>
                  <a:srgbClr val="FFFF00"/>
                </a:solidFill>
              </a:rPr>
              <a:t> ayrılan ve </a:t>
            </a:r>
            <a:r>
              <a:rPr lang="tr-TR" dirty="0" err="1">
                <a:solidFill>
                  <a:srgbClr val="FFFF00"/>
                </a:solidFill>
              </a:rPr>
              <a:t>selüler</a:t>
            </a:r>
            <a:r>
              <a:rPr lang="tr-TR" dirty="0">
                <a:solidFill>
                  <a:srgbClr val="FFFF00"/>
                </a:solidFill>
              </a:rPr>
              <a:t> kan bileşenleri, fagositoz ve artan </a:t>
            </a:r>
            <a:r>
              <a:rPr lang="tr-TR" dirty="0" err="1">
                <a:solidFill>
                  <a:srgbClr val="FFFF00"/>
                </a:solidFill>
              </a:rPr>
              <a:t>sekresyon</a:t>
            </a:r>
            <a:r>
              <a:rPr lang="tr-TR" dirty="0">
                <a:solidFill>
                  <a:srgbClr val="FFFF00"/>
                </a:solidFill>
              </a:rPr>
              <a:t>)</a:t>
            </a:r>
          </a:p>
          <a:p>
            <a:pPr algn="just"/>
            <a:endParaRPr lang="tr-TR" dirty="0">
              <a:solidFill>
                <a:srgbClr val="FFFF00"/>
              </a:solidFill>
            </a:endParaRPr>
          </a:p>
          <a:p>
            <a:pPr algn="just"/>
            <a:r>
              <a:rPr lang="tr-TR" dirty="0">
                <a:solidFill>
                  <a:srgbClr val="FFFF00"/>
                </a:solidFill>
                <a:sym typeface="Map Symbols" pitchFamily="2" charset="2"/>
              </a:rPr>
              <a:t></a:t>
            </a:r>
            <a:r>
              <a:rPr lang="tr-TR" dirty="0">
                <a:solidFill>
                  <a:srgbClr val="FFFF00"/>
                </a:solidFill>
              </a:rPr>
              <a:t> Etiyoloji:  </a:t>
            </a:r>
          </a:p>
          <a:p>
            <a:pPr algn="just"/>
            <a:endParaRPr lang="tr-TR" dirty="0">
              <a:solidFill>
                <a:srgbClr val="FFFF00"/>
              </a:solidFill>
            </a:endParaRPr>
          </a:p>
          <a:p>
            <a:pPr algn="just"/>
            <a:r>
              <a:rPr lang="tr-TR" dirty="0">
                <a:solidFill>
                  <a:srgbClr val="FFFF00"/>
                </a:solidFill>
              </a:rPr>
              <a:t>Mikroorganizma </a:t>
            </a:r>
            <a:r>
              <a:rPr lang="tr-TR" dirty="0" err="1">
                <a:solidFill>
                  <a:srgbClr val="FFFF00"/>
                </a:solidFill>
              </a:rPr>
              <a:t>vaginadan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serviks</a:t>
            </a:r>
            <a:r>
              <a:rPr lang="tr-TR" dirty="0">
                <a:solidFill>
                  <a:srgbClr val="FFFF00"/>
                </a:solidFill>
              </a:rPr>
              <a:t> aracılığı ile </a:t>
            </a:r>
            <a:r>
              <a:rPr lang="tr-TR" dirty="0" err="1">
                <a:solidFill>
                  <a:srgbClr val="FFFF00"/>
                </a:solidFill>
              </a:rPr>
              <a:t>uterusa</a:t>
            </a:r>
            <a:r>
              <a:rPr lang="tr-TR" dirty="0">
                <a:solidFill>
                  <a:srgbClr val="FFFF00"/>
                </a:solidFill>
              </a:rPr>
              <a:t> ulaşır veya </a:t>
            </a:r>
            <a:r>
              <a:rPr lang="tr-TR" dirty="0" err="1">
                <a:solidFill>
                  <a:srgbClr val="FFFF00"/>
                </a:solidFill>
              </a:rPr>
              <a:t>Hematojen</a:t>
            </a:r>
            <a:r>
              <a:rPr lang="tr-TR" dirty="0">
                <a:solidFill>
                  <a:srgbClr val="FFFF00"/>
                </a:solidFill>
              </a:rPr>
              <a:t>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Uterus</a:t>
            </a:r>
            <a:r>
              <a:rPr lang="tr-TR" dirty="0">
                <a:solidFill>
                  <a:srgbClr val="FFFF00"/>
                </a:solidFill>
              </a:rPr>
              <a:t> enfeksiyonu doğum sırasında,</a:t>
            </a:r>
            <a:r>
              <a:rPr lang="tr-TR" dirty="0" err="1">
                <a:solidFill>
                  <a:srgbClr val="FFFF00"/>
                </a:solidFill>
              </a:rPr>
              <a:t>subpartu</a:t>
            </a:r>
            <a:r>
              <a:rPr lang="tr-TR" dirty="0">
                <a:solidFill>
                  <a:srgbClr val="FFFF00"/>
                </a:solidFill>
              </a:rPr>
              <a:t> ve </a:t>
            </a:r>
            <a:r>
              <a:rPr lang="tr-TR" dirty="0" err="1">
                <a:solidFill>
                  <a:srgbClr val="FFFF00"/>
                </a:solidFill>
              </a:rPr>
              <a:t>puerperal</a:t>
            </a:r>
            <a:r>
              <a:rPr lang="tr-TR" dirty="0">
                <a:solidFill>
                  <a:srgbClr val="FFFF00"/>
                </a:solidFill>
              </a:rPr>
              <a:t> dönemde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görülmektedir.  Bu enfeksiyonun derecesi doğumun oluşma biçimine bağlıdır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(</a:t>
            </a:r>
            <a:r>
              <a:rPr lang="tr-TR" dirty="0" err="1">
                <a:solidFill>
                  <a:srgbClr val="FFFF00"/>
                </a:solidFill>
              </a:rPr>
              <a:t>fetotemie</a:t>
            </a:r>
            <a:r>
              <a:rPr lang="tr-TR" dirty="0">
                <a:solidFill>
                  <a:srgbClr val="FFFF00"/>
                </a:solidFill>
              </a:rPr>
              <a:t>).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 İnek normal doğum yapsa da </a:t>
            </a:r>
            <a:r>
              <a:rPr lang="tr-TR" dirty="0" err="1">
                <a:solidFill>
                  <a:srgbClr val="FFFF00"/>
                </a:solidFill>
              </a:rPr>
              <a:t>retensiyo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sekundinarum</a:t>
            </a:r>
            <a:r>
              <a:rPr lang="tr-TR" dirty="0">
                <a:solidFill>
                  <a:srgbClr val="FFFF00"/>
                </a:solidFill>
              </a:rPr>
              <a:t>, her zaman </a:t>
            </a:r>
            <a:r>
              <a:rPr lang="tr-TR" dirty="0" err="1">
                <a:solidFill>
                  <a:srgbClr val="FFFF00"/>
                </a:solidFill>
              </a:rPr>
              <a:t>endometri</a:t>
            </a:r>
            <a:r>
              <a:rPr lang="tr-TR" dirty="0">
                <a:solidFill>
                  <a:srgbClr val="FFFF00"/>
                </a:solidFill>
              </a:rPr>
              <a:t>-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yumun ciddi yangısına neden olmaktadır.</a:t>
            </a:r>
          </a:p>
          <a:p>
            <a:pPr algn="just"/>
            <a:endParaRPr lang="tr-TR" dirty="0">
              <a:solidFill>
                <a:srgbClr val="FFFF00"/>
              </a:solidFill>
            </a:endParaRPr>
          </a:p>
          <a:p>
            <a:pPr algn="just"/>
            <a:r>
              <a:rPr lang="tr-TR" dirty="0" err="1">
                <a:solidFill>
                  <a:srgbClr val="FFFF00"/>
                </a:solidFill>
              </a:rPr>
              <a:t>Infeksiyöz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Bovine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Rhinotracheitis</a:t>
            </a:r>
            <a:r>
              <a:rPr lang="tr-TR" dirty="0">
                <a:solidFill>
                  <a:srgbClr val="FFFF00"/>
                </a:solidFill>
              </a:rPr>
              <a:t> gibi </a:t>
            </a:r>
            <a:r>
              <a:rPr lang="tr-TR" dirty="0" err="1">
                <a:solidFill>
                  <a:srgbClr val="FFFF00"/>
                </a:solidFill>
              </a:rPr>
              <a:t>enfeksiyöz</a:t>
            </a:r>
            <a:r>
              <a:rPr lang="tr-TR" dirty="0">
                <a:solidFill>
                  <a:srgbClr val="FFFF00"/>
                </a:solidFill>
              </a:rPr>
              <a:t> hastalıklar </a:t>
            </a:r>
            <a:r>
              <a:rPr lang="tr-TR" dirty="0" err="1">
                <a:solidFill>
                  <a:srgbClr val="FFFF00"/>
                </a:solidFill>
              </a:rPr>
              <a:t>uterusta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atoniye</a:t>
            </a:r>
            <a:r>
              <a:rPr lang="tr-TR" dirty="0">
                <a:solidFill>
                  <a:srgbClr val="FFFF00"/>
                </a:solidFill>
              </a:rPr>
              <a:t> </a:t>
            </a:r>
          </a:p>
          <a:p>
            <a:pPr algn="just"/>
            <a:r>
              <a:rPr lang="tr-TR" dirty="0">
                <a:solidFill>
                  <a:srgbClr val="FFFF00"/>
                </a:solidFill>
              </a:rPr>
              <a:t>neden olurlar ve böylece şiddetli </a:t>
            </a:r>
            <a:r>
              <a:rPr lang="tr-TR" dirty="0" err="1">
                <a:solidFill>
                  <a:srgbClr val="FFFF00"/>
                </a:solidFill>
              </a:rPr>
              <a:t>endometritisler</a:t>
            </a:r>
            <a:r>
              <a:rPr lang="tr-TR" dirty="0">
                <a:solidFill>
                  <a:srgbClr val="FFFF00"/>
                </a:solidFill>
              </a:rPr>
              <a:t> gelişir.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395288" y="476250"/>
            <a:ext cx="85153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FF00"/>
                </a:solidFill>
              </a:rPr>
              <a:t>Beslenme yanlışlıkları ve iyi olmayan </a:t>
            </a:r>
            <a:r>
              <a:rPr lang="tr-TR" b="1" dirty="0" err="1">
                <a:solidFill>
                  <a:srgbClr val="FFFF00"/>
                </a:solidFill>
              </a:rPr>
              <a:t>berınma</a:t>
            </a:r>
            <a:r>
              <a:rPr lang="tr-TR" b="1" dirty="0">
                <a:solidFill>
                  <a:srgbClr val="FFFF00"/>
                </a:solidFill>
              </a:rPr>
              <a:t> koşulları sonucu  </a:t>
            </a:r>
            <a:r>
              <a:rPr lang="tr-TR" b="1" dirty="0" err="1">
                <a:solidFill>
                  <a:srgbClr val="FFFF00"/>
                </a:solidFill>
              </a:rPr>
              <a:t>retensiyo</a:t>
            </a:r>
            <a:r>
              <a:rPr lang="tr-TR" b="1" dirty="0">
                <a:solidFill>
                  <a:srgbClr val="FFFF00"/>
                </a:solidFill>
              </a:rPr>
              <a:t> </a:t>
            </a:r>
          </a:p>
          <a:p>
            <a:r>
              <a:rPr lang="tr-TR" b="1" dirty="0" err="1">
                <a:solidFill>
                  <a:srgbClr val="FFFF00"/>
                </a:solidFill>
              </a:rPr>
              <a:t>sekundinarum</a:t>
            </a:r>
            <a:r>
              <a:rPr lang="tr-TR" b="1" dirty="0">
                <a:solidFill>
                  <a:srgbClr val="FFFF00"/>
                </a:solidFill>
              </a:rPr>
              <a:t>,  </a:t>
            </a:r>
            <a:r>
              <a:rPr lang="tr-TR" b="1" dirty="0" err="1">
                <a:solidFill>
                  <a:srgbClr val="FFFF00"/>
                </a:solidFill>
              </a:rPr>
              <a:t>uterus</a:t>
            </a:r>
            <a:r>
              <a:rPr lang="tr-TR" b="1" dirty="0">
                <a:solidFill>
                  <a:srgbClr val="FFFF00"/>
                </a:solidFill>
              </a:rPr>
              <a:t> </a:t>
            </a:r>
            <a:r>
              <a:rPr lang="tr-TR" b="1" dirty="0" err="1">
                <a:solidFill>
                  <a:srgbClr val="FFFF00"/>
                </a:solidFill>
              </a:rPr>
              <a:t>atonisi</a:t>
            </a:r>
            <a:r>
              <a:rPr lang="tr-TR" b="1" dirty="0">
                <a:solidFill>
                  <a:srgbClr val="FFFF00"/>
                </a:solidFill>
              </a:rPr>
              <a:t>, </a:t>
            </a:r>
            <a:r>
              <a:rPr lang="tr-TR" b="1" dirty="0" err="1">
                <a:solidFill>
                  <a:srgbClr val="FFFF00"/>
                </a:solidFill>
              </a:rPr>
              <a:t>asetonemi</a:t>
            </a:r>
            <a:r>
              <a:rPr lang="tr-TR" b="1" dirty="0">
                <a:solidFill>
                  <a:srgbClr val="FFFF00"/>
                </a:solidFill>
              </a:rPr>
              <a:t>, karaciğer hastalıkları sonucu: </a:t>
            </a:r>
          </a:p>
          <a:p>
            <a:r>
              <a:rPr lang="tr-TR" b="1" dirty="0">
                <a:solidFill>
                  <a:srgbClr val="FFFF00"/>
                </a:solidFill>
              </a:rPr>
              <a:t>yüksek dereceli </a:t>
            </a:r>
            <a:r>
              <a:rPr lang="tr-TR" b="1" dirty="0" err="1">
                <a:solidFill>
                  <a:srgbClr val="FFFF00"/>
                </a:solidFill>
              </a:rPr>
              <a:t>endometritisler</a:t>
            </a:r>
            <a:r>
              <a:rPr lang="tr-TR" b="1" dirty="0">
                <a:solidFill>
                  <a:srgbClr val="FFFF00"/>
                </a:solidFill>
              </a:rPr>
              <a:t> gelişir.</a:t>
            </a:r>
          </a:p>
          <a:p>
            <a:endParaRPr lang="tr-TR" b="1" dirty="0">
              <a:solidFill>
                <a:srgbClr val="FFFF00"/>
              </a:solidFill>
            </a:endParaRPr>
          </a:p>
          <a:p>
            <a:r>
              <a:rPr lang="tr-TR" b="1" dirty="0">
                <a:solidFill>
                  <a:srgbClr val="FFFF00"/>
                </a:solidFill>
              </a:rPr>
              <a:t>Sığırda </a:t>
            </a:r>
            <a:r>
              <a:rPr lang="tr-TR" b="1" dirty="0" err="1">
                <a:solidFill>
                  <a:srgbClr val="FFFF00"/>
                </a:solidFill>
              </a:rPr>
              <a:t>uterus</a:t>
            </a:r>
            <a:r>
              <a:rPr lang="tr-TR" b="1" dirty="0">
                <a:solidFill>
                  <a:srgbClr val="FFFF00"/>
                </a:solidFill>
              </a:rPr>
              <a:t> </a:t>
            </a:r>
            <a:r>
              <a:rPr lang="tr-TR" b="1" dirty="0" err="1">
                <a:solidFill>
                  <a:srgbClr val="FFFF00"/>
                </a:solidFill>
              </a:rPr>
              <a:t>östrus</a:t>
            </a:r>
            <a:r>
              <a:rPr lang="tr-TR" b="1" dirty="0">
                <a:solidFill>
                  <a:srgbClr val="FFFF00"/>
                </a:solidFill>
              </a:rPr>
              <a:t> sırasında </a:t>
            </a:r>
            <a:r>
              <a:rPr lang="tr-TR" b="1" dirty="0" err="1">
                <a:solidFill>
                  <a:srgbClr val="FFFF00"/>
                </a:solidFill>
              </a:rPr>
              <a:t>kontraktildir</a:t>
            </a:r>
            <a:r>
              <a:rPr lang="tr-TR" b="1" dirty="0">
                <a:solidFill>
                  <a:srgbClr val="FFFF00"/>
                </a:solidFill>
              </a:rPr>
              <a:t> ve </a:t>
            </a:r>
            <a:r>
              <a:rPr lang="tr-TR" b="1" dirty="0" err="1">
                <a:solidFill>
                  <a:srgbClr val="FFFF00"/>
                </a:solidFill>
              </a:rPr>
              <a:t>tonusu</a:t>
            </a:r>
            <a:r>
              <a:rPr lang="tr-TR" b="1" dirty="0">
                <a:solidFill>
                  <a:srgbClr val="FFFF00"/>
                </a:solidFill>
              </a:rPr>
              <a:t> vardır (enfeksiyonlara</a:t>
            </a:r>
          </a:p>
          <a:p>
            <a:r>
              <a:rPr lang="tr-TR" b="1" dirty="0">
                <a:solidFill>
                  <a:srgbClr val="FFFF00"/>
                </a:solidFill>
              </a:rPr>
              <a:t>karşı savunma).  Bu dönemde oluşan enfeksiyonlar spesifiktir </a:t>
            </a:r>
          </a:p>
          <a:p>
            <a:r>
              <a:rPr lang="tr-TR" b="1" dirty="0">
                <a:solidFill>
                  <a:srgbClr val="FFFF00"/>
                </a:solidFill>
              </a:rPr>
              <a:t>( </a:t>
            </a:r>
            <a:r>
              <a:rPr lang="tr-TR" b="1" dirty="0" err="1">
                <a:solidFill>
                  <a:srgbClr val="FFFF00"/>
                </a:solidFill>
              </a:rPr>
              <a:t>Campylobacter</a:t>
            </a:r>
            <a:r>
              <a:rPr lang="tr-TR" b="1" dirty="0">
                <a:solidFill>
                  <a:srgbClr val="FFFF00"/>
                </a:solidFill>
              </a:rPr>
              <a:t> </a:t>
            </a:r>
            <a:r>
              <a:rPr lang="tr-TR" b="1" dirty="0" err="1">
                <a:solidFill>
                  <a:srgbClr val="FFFF00"/>
                </a:solidFill>
              </a:rPr>
              <a:t>fötus</a:t>
            </a:r>
            <a:r>
              <a:rPr lang="tr-TR" b="1" dirty="0">
                <a:solidFill>
                  <a:srgbClr val="FFFF00"/>
                </a:solidFill>
              </a:rPr>
              <a:t> </a:t>
            </a:r>
            <a:r>
              <a:rPr lang="tr-TR" b="1" dirty="0" err="1">
                <a:solidFill>
                  <a:srgbClr val="FFFF00"/>
                </a:solidFill>
              </a:rPr>
              <a:t>spp</a:t>
            </a:r>
            <a:r>
              <a:rPr lang="tr-TR" b="1" dirty="0">
                <a:solidFill>
                  <a:srgbClr val="FFFF00"/>
                </a:solidFill>
              </a:rPr>
              <a:t>. </a:t>
            </a:r>
            <a:r>
              <a:rPr lang="tr-TR" b="1" dirty="0" err="1">
                <a:solidFill>
                  <a:srgbClr val="FFFF00"/>
                </a:solidFill>
              </a:rPr>
              <a:t>Veneralis</a:t>
            </a:r>
            <a:r>
              <a:rPr lang="tr-TR" b="1" dirty="0">
                <a:solidFill>
                  <a:srgbClr val="FFFF00"/>
                </a:solidFill>
              </a:rPr>
              <a:t>  veya </a:t>
            </a:r>
            <a:r>
              <a:rPr lang="tr-TR" b="1" dirty="0" err="1">
                <a:solidFill>
                  <a:srgbClr val="FFFF00"/>
                </a:solidFill>
              </a:rPr>
              <a:t>Trichomonas</a:t>
            </a:r>
            <a:r>
              <a:rPr lang="tr-TR" b="1" dirty="0">
                <a:solidFill>
                  <a:srgbClr val="FFFF00"/>
                </a:solidFill>
              </a:rPr>
              <a:t> </a:t>
            </a:r>
            <a:r>
              <a:rPr lang="tr-TR" b="1" dirty="0" err="1">
                <a:solidFill>
                  <a:srgbClr val="FFFF00"/>
                </a:solidFill>
              </a:rPr>
              <a:t>fötus</a:t>
            </a:r>
            <a:r>
              <a:rPr lang="tr-TR" b="1" dirty="0">
                <a:solidFill>
                  <a:srgbClr val="FFFF00"/>
                </a:solidFill>
              </a:rPr>
              <a:t> )</a:t>
            </a:r>
          </a:p>
          <a:p>
            <a:endParaRPr lang="tr-TR" b="1" dirty="0">
              <a:solidFill>
                <a:srgbClr val="FFFF00"/>
              </a:solidFill>
            </a:endParaRPr>
          </a:p>
          <a:p>
            <a:r>
              <a:rPr lang="tr-TR" b="1" dirty="0">
                <a:solidFill>
                  <a:srgbClr val="FFFF00"/>
                </a:solidFill>
              </a:rPr>
              <a:t> Bir inek </a:t>
            </a:r>
            <a:r>
              <a:rPr lang="tr-TR" b="1" dirty="0" err="1">
                <a:solidFill>
                  <a:srgbClr val="FFFF00"/>
                </a:solidFill>
              </a:rPr>
              <a:t>interöstrus</a:t>
            </a:r>
            <a:r>
              <a:rPr lang="tr-TR" b="1" dirty="0">
                <a:solidFill>
                  <a:srgbClr val="FFFF00"/>
                </a:solidFill>
              </a:rPr>
              <a:t> döneminde bilinmeden tohumlanırsa böylelikle kolayca </a:t>
            </a:r>
          </a:p>
          <a:p>
            <a:r>
              <a:rPr lang="tr-TR" b="1" dirty="0" err="1">
                <a:solidFill>
                  <a:srgbClr val="FFFF00"/>
                </a:solidFill>
              </a:rPr>
              <a:t>endometritis</a:t>
            </a:r>
            <a:r>
              <a:rPr lang="tr-TR" b="1" dirty="0">
                <a:solidFill>
                  <a:srgbClr val="FFFF00"/>
                </a:solidFill>
              </a:rPr>
              <a:t> gelişebilmektedir.</a:t>
            </a:r>
          </a:p>
          <a:p>
            <a:endParaRPr lang="tr-TR" b="1" dirty="0">
              <a:solidFill>
                <a:srgbClr val="FFFF00"/>
              </a:solidFill>
            </a:endParaRPr>
          </a:p>
          <a:p>
            <a:r>
              <a:rPr lang="tr-TR" b="1" dirty="0">
                <a:solidFill>
                  <a:srgbClr val="FFFF00"/>
                </a:solidFill>
              </a:rPr>
              <a:t>Tüberküloz ve </a:t>
            </a:r>
            <a:r>
              <a:rPr lang="tr-TR" b="1" dirty="0" err="1">
                <a:solidFill>
                  <a:srgbClr val="FFFF00"/>
                </a:solidFill>
              </a:rPr>
              <a:t>Bruselloz</a:t>
            </a:r>
            <a:r>
              <a:rPr lang="tr-TR" b="1" dirty="0">
                <a:solidFill>
                  <a:srgbClr val="FFFF00"/>
                </a:solidFill>
              </a:rPr>
              <a:t> </a:t>
            </a:r>
          </a:p>
          <a:p>
            <a:r>
              <a:rPr lang="tr-TR" b="1" dirty="0">
                <a:solidFill>
                  <a:srgbClr val="FFFF00"/>
                </a:solidFill>
              </a:rPr>
              <a:t> </a:t>
            </a:r>
          </a:p>
          <a:p>
            <a:r>
              <a:rPr lang="tr-TR" b="1" dirty="0">
                <a:solidFill>
                  <a:srgbClr val="FFFF00"/>
                </a:solidFill>
              </a:rPr>
              <a:t>Tohumlama hijyeni; çok fazla etkili değil</a:t>
            </a:r>
          </a:p>
          <a:p>
            <a:endParaRPr lang="tr-TR" b="1" dirty="0">
              <a:solidFill>
                <a:srgbClr val="FFFF00"/>
              </a:solidFill>
            </a:endParaRPr>
          </a:p>
          <a:p>
            <a:r>
              <a:rPr lang="tr-TR" b="1" dirty="0" err="1">
                <a:solidFill>
                  <a:srgbClr val="FFFF00"/>
                </a:solidFill>
              </a:rPr>
              <a:t>Pnömo</a:t>
            </a:r>
            <a:r>
              <a:rPr lang="tr-TR" b="1" dirty="0">
                <a:solidFill>
                  <a:srgbClr val="FFFF00"/>
                </a:solidFill>
              </a:rPr>
              <a:t> veya </a:t>
            </a:r>
            <a:r>
              <a:rPr lang="tr-TR" b="1" dirty="0" err="1">
                <a:solidFill>
                  <a:srgbClr val="FFFF00"/>
                </a:solidFill>
              </a:rPr>
              <a:t>urovagina</a:t>
            </a:r>
            <a:r>
              <a:rPr lang="tr-TR" b="1" dirty="0">
                <a:solidFill>
                  <a:srgbClr val="FFFF00"/>
                </a:solidFill>
              </a:rPr>
              <a:t> veya </a:t>
            </a:r>
            <a:r>
              <a:rPr lang="tr-TR" b="1" dirty="0" err="1">
                <a:solidFill>
                  <a:srgbClr val="FFFF00"/>
                </a:solidFill>
              </a:rPr>
              <a:t>prolapsus</a:t>
            </a:r>
            <a:r>
              <a:rPr lang="tr-TR" b="1" dirty="0">
                <a:solidFill>
                  <a:srgbClr val="FFFF00"/>
                </a:solidFill>
              </a:rPr>
              <a:t> </a:t>
            </a:r>
            <a:r>
              <a:rPr lang="tr-TR" b="1" dirty="0" err="1">
                <a:solidFill>
                  <a:srgbClr val="FFFF00"/>
                </a:solidFill>
              </a:rPr>
              <a:t>vagina</a:t>
            </a:r>
            <a:r>
              <a:rPr lang="tr-TR" b="1" dirty="0">
                <a:solidFill>
                  <a:srgbClr val="FFFF00"/>
                </a:solidFill>
              </a:rPr>
              <a:t> ile ilişkili olabilir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5"/>
          <p:cNvSpPr txBox="1">
            <a:spLocks noChangeArrowheads="1"/>
          </p:cNvSpPr>
          <p:nvPr/>
        </p:nvSpPr>
        <p:spPr bwMode="auto">
          <a:xfrm>
            <a:off x="303213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92163" name="Rectangle 6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</a:t>
            </a:r>
            <a:r>
              <a:rPr lang="tr-TR" sz="4400">
                <a:solidFill>
                  <a:schemeClr val="tx2"/>
                </a:solidFill>
              </a:rPr>
              <a:t>/</a:t>
            </a:r>
            <a:r>
              <a:rPr lang="de-DE" sz="4400">
                <a:solidFill>
                  <a:schemeClr val="tx2"/>
                </a:solidFill>
              </a:rPr>
              <a:t> </a:t>
            </a:r>
            <a:r>
              <a:rPr lang="tr-TR" sz="4400">
                <a:solidFill>
                  <a:schemeClr val="tx2"/>
                </a:solidFill>
              </a:rPr>
              <a:t>İnek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685800" y="16764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tr-TR" sz="2800" b="1" dirty="0"/>
              <a:t>Etiyoloji</a:t>
            </a:r>
            <a:endParaRPr lang="de-DE" sz="2800" b="1" dirty="0"/>
          </a:p>
          <a:p>
            <a:pPr marL="609600" indent="-609600">
              <a:spcBef>
                <a:spcPct val="20000"/>
              </a:spcBef>
            </a:pPr>
            <a:r>
              <a:rPr lang="de-DE" sz="2400" dirty="0"/>
              <a:t>1. </a:t>
            </a:r>
            <a:r>
              <a:rPr lang="de-DE" sz="2400" dirty="0" err="1"/>
              <a:t>Puerperal</a:t>
            </a:r>
            <a:r>
              <a:rPr lang="de-DE" sz="2400" dirty="0"/>
              <a:t> </a:t>
            </a:r>
            <a:r>
              <a:rPr lang="tr-TR" sz="2400" dirty="0"/>
              <a:t>Enfeksiyonlar</a:t>
            </a:r>
            <a:endParaRPr lang="de-DE" sz="2400" dirty="0"/>
          </a:p>
          <a:p>
            <a:pPr marL="990600" lvl="1" indent="-533400">
              <a:spcBef>
                <a:spcPct val="20000"/>
              </a:spcBef>
              <a:buFontTx/>
              <a:buChar char="•"/>
            </a:pPr>
            <a:r>
              <a:rPr lang="tr-TR" sz="2000" dirty="0" err="1">
                <a:solidFill>
                  <a:srgbClr val="FF9966"/>
                </a:solidFill>
              </a:rPr>
              <a:t>Uterus</a:t>
            </a:r>
            <a:r>
              <a:rPr lang="tr-TR" sz="2000" dirty="0">
                <a:solidFill>
                  <a:srgbClr val="FF9966"/>
                </a:solidFill>
              </a:rPr>
              <a:t> </a:t>
            </a:r>
            <a:r>
              <a:rPr lang="tr-TR" sz="2000" dirty="0" err="1">
                <a:solidFill>
                  <a:srgbClr val="FF9966"/>
                </a:solidFill>
              </a:rPr>
              <a:t>involüsyonunu</a:t>
            </a:r>
            <a:r>
              <a:rPr lang="tr-TR" sz="2000" dirty="0">
                <a:solidFill>
                  <a:srgbClr val="FF9966"/>
                </a:solidFill>
              </a:rPr>
              <a:t> geciktiren ve </a:t>
            </a:r>
            <a:r>
              <a:rPr lang="tr-TR" sz="2000" dirty="0" err="1">
                <a:solidFill>
                  <a:srgbClr val="FF9966"/>
                </a:solidFill>
              </a:rPr>
              <a:t>utertusun</a:t>
            </a:r>
            <a:r>
              <a:rPr lang="tr-TR" sz="2000" dirty="0">
                <a:solidFill>
                  <a:srgbClr val="FF9966"/>
                </a:solidFill>
              </a:rPr>
              <a:t> </a:t>
            </a:r>
            <a:r>
              <a:rPr lang="tr-TR" sz="2000" dirty="0" err="1">
                <a:solidFill>
                  <a:srgbClr val="FF9966"/>
                </a:solidFill>
              </a:rPr>
              <a:t>spontan</a:t>
            </a:r>
            <a:r>
              <a:rPr lang="tr-TR" sz="2000" dirty="0">
                <a:solidFill>
                  <a:srgbClr val="FF9966"/>
                </a:solidFill>
              </a:rPr>
              <a:t> yenilenmesini etkileyen tüm faktörler: </a:t>
            </a:r>
            <a:r>
              <a:rPr lang="de-DE" sz="2000" dirty="0">
                <a:solidFill>
                  <a:srgbClr val="FF9966"/>
                </a:solidFill>
              </a:rPr>
              <a:t> </a:t>
            </a:r>
            <a:r>
              <a:rPr lang="de-DE" sz="2000" dirty="0" err="1">
                <a:solidFill>
                  <a:srgbClr val="FF9966"/>
                </a:solidFill>
              </a:rPr>
              <a:t>Retentio</a:t>
            </a:r>
            <a:r>
              <a:rPr lang="de-DE" sz="2000" dirty="0">
                <a:solidFill>
                  <a:srgbClr val="FF9966"/>
                </a:solidFill>
              </a:rPr>
              <a:t> </a:t>
            </a:r>
            <a:r>
              <a:rPr lang="de-DE" sz="2000" dirty="0" err="1">
                <a:solidFill>
                  <a:srgbClr val="FF9966"/>
                </a:solidFill>
              </a:rPr>
              <a:t>secundinarum</a:t>
            </a:r>
            <a:r>
              <a:rPr lang="de-DE" sz="2000" dirty="0">
                <a:solidFill>
                  <a:srgbClr val="FF9966"/>
                </a:solidFill>
              </a:rPr>
              <a:t>, </a:t>
            </a:r>
            <a:r>
              <a:rPr lang="tr-TR" sz="2000" dirty="0">
                <a:solidFill>
                  <a:srgbClr val="FF9966"/>
                </a:solidFill>
              </a:rPr>
              <a:t>Güç doğumlar</a:t>
            </a:r>
            <a:r>
              <a:rPr lang="de-DE" sz="2000" dirty="0">
                <a:solidFill>
                  <a:srgbClr val="FF9966"/>
                </a:solidFill>
              </a:rPr>
              <a:t>, </a:t>
            </a:r>
            <a:r>
              <a:rPr lang="tr-TR" sz="2000" dirty="0">
                <a:solidFill>
                  <a:srgbClr val="FF9966"/>
                </a:solidFill>
              </a:rPr>
              <a:t>Doğum yaralanmaları</a:t>
            </a:r>
            <a:r>
              <a:rPr lang="de-DE" sz="2000" dirty="0">
                <a:solidFill>
                  <a:srgbClr val="FF9966"/>
                </a:solidFill>
              </a:rPr>
              <a:t>, </a:t>
            </a:r>
            <a:r>
              <a:rPr lang="tr-TR" sz="2000" dirty="0">
                <a:solidFill>
                  <a:srgbClr val="FF9966"/>
                </a:solidFill>
              </a:rPr>
              <a:t>hijyenik olmayan doğum yardımı</a:t>
            </a:r>
            <a:r>
              <a:rPr lang="de-DE" sz="2000" dirty="0">
                <a:solidFill>
                  <a:srgbClr val="FF9966"/>
                </a:solidFill>
              </a:rPr>
              <a:t>, Uterus</a:t>
            </a:r>
            <a:r>
              <a:rPr lang="tr-TR" sz="2000" dirty="0">
                <a:solidFill>
                  <a:srgbClr val="FF9966"/>
                </a:solidFill>
              </a:rPr>
              <a:t> </a:t>
            </a:r>
            <a:r>
              <a:rPr lang="de-DE" sz="2000" dirty="0" err="1">
                <a:solidFill>
                  <a:srgbClr val="FF9966"/>
                </a:solidFill>
              </a:rPr>
              <a:t>atoni</a:t>
            </a:r>
            <a:r>
              <a:rPr lang="tr-TR" sz="2000" dirty="0">
                <a:solidFill>
                  <a:srgbClr val="FF9966"/>
                </a:solidFill>
              </a:rPr>
              <a:t>si</a:t>
            </a:r>
            <a:endParaRPr lang="de-DE" sz="2000" dirty="0">
              <a:solidFill>
                <a:srgbClr val="FF9966"/>
              </a:solidFill>
            </a:endParaRPr>
          </a:p>
          <a:p>
            <a:pPr marL="990600" lvl="1" indent="-533400">
              <a:spcBef>
                <a:spcPct val="20000"/>
              </a:spcBef>
              <a:buFontTx/>
              <a:buChar char="•"/>
            </a:pPr>
            <a:r>
              <a:rPr lang="tr-TR" sz="2000" dirty="0"/>
              <a:t>Çoğunlukla patojen spesifik olmayan </a:t>
            </a:r>
            <a:r>
              <a:rPr lang="tr-TR" sz="2000" dirty="0" err="1"/>
              <a:t>miks</a:t>
            </a:r>
            <a:r>
              <a:rPr lang="tr-TR" sz="2000" dirty="0"/>
              <a:t> enfeksiyonlar</a:t>
            </a:r>
            <a:r>
              <a:rPr lang="de-DE" sz="2000" dirty="0"/>
              <a:t>;</a:t>
            </a:r>
            <a:r>
              <a:rPr lang="tr-TR" sz="2000" dirty="0"/>
              <a:t> bir defalık tanı etkenin etkisine ilişkin bir kanıt değildir.</a:t>
            </a:r>
            <a:endParaRPr lang="de-DE" sz="2000" dirty="0"/>
          </a:p>
          <a:p>
            <a:pPr marL="990600" lvl="1" indent="-533400"/>
            <a:r>
              <a:rPr lang="de-DE" sz="2000" dirty="0"/>
              <a:t>	</a:t>
            </a:r>
            <a:r>
              <a:rPr lang="de-DE" sz="2000" u="sng" dirty="0">
                <a:solidFill>
                  <a:schemeClr val="bg1"/>
                </a:solidFill>
              </a:rPr>
              <a:t>A</a:t>
            </a:r>
            <a:r>
              <a:rPr lang="tr-TR" sz="2000" u="sng" dirty="0" err="1">
                <a:solidFill>
                  <a:schemeClr val="bg1"/>
                </a:solidFill>
              </a:rPr>
              <a:t>yrıcalık</a:t>
            </a:r>
            <a:r>
              <a:rPr lang="de-DE" sz="2000" u="sng" dirty="0">
                <a:solidFill>
                  <a:schemeClr val="bg1"/>
                </a:solidFill>
              </a:rPr>
              <a:t>: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Actinomyces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pyogenes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Arcanobacterium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pyogenes</a:t>
            </a:r>
            <a:r>
              <a:rPr lang="tr-TR" sz="2000" dirty="0" smtClean="0">
                <a:solidFill>
                  <a:schemeClr val="bg1"/>
                </a:solidFill>
              </a:rPr>
              <a:t> ) ve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Haemophilus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	</a:t>
            </a:r>
            <a:r>
              <a:rPr lang="de-DE" sz="2000" dirty="0" err="1" smtClean="0">
                <a:solidFill>
                  <a:schemeClr val="bg1"/>
                </a:solidFill>
              </a:rPr>
              <a:t>somnus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>
                <a:solidFill>
                  <a:schemeClr val="bg1"/>
                </a:solidFill>
              </a:rPr>
              <a:t>spesifik etkenlerdir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92165" name="Picture 8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build="p" bldLvl="3" autoUpdateAnimBg="0" advAuto="2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www.lfl.bayern.de/mam/cms07/lvfz/achselschwang/bilder/fittosize__600_0_87a9cf78eeb17645a91da59966c2085b_img_1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6172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3 Metin kutusu"/>
          <p:cNvSpPr txBox="1">
            <a:spLocks noChangeArrowheads="1"/>
          </p:cNvSpPr>
          <p:nvPr/>
        </p:nvSpPr>
        <p:spPr bwMode="auto">
          <a:xfrm>
            <a:off x="609600" y="4800600"/>
            <a:ext cx="6818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>
                <a:latin typeface="Calibri" pitchFamily="34" charset="0"/>
              </a:rPr>
              <a:t>Doğum Locaları (Sürüde her 50 inek için iki doğum locası olacak şekilde</a:t>
            </a:r>
          </a:p>
          <a:p>
            <a:r>
              <a:rPr lang="tr-TR" dirty="0">
                <a:latin typeface="Calibri" pitchFamily="34" charset="0"/>
              </a:rPr>
              <a:t>Hesaplanmalı; 12 m2 ve doğum locaları sürüden izole olmamalı)</a:t>
            </a:r>
          </a:p>
        </p:txBody>
      </p:sp>
      <p:sp>
        <p:nvSpPr>
          <p:cNvPr id="5" name="4 Sağ Ok Belirtme Çizgisi"/>
          <p:cNvSpPr/>
          <p:nvPr/>
        </p:nvSpPr>
        <p:spPr>
          <a:xfrm>
            <a:off x="6934200" y="1524000"/>
            <a:ext cx="2209800" cy="14478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293" name="5 Metin kutusu"/>
          <p:cNvSpPr txBox="1">
            <a:spLocks noChangeArrowheads="1"/>
          </p:cNvSpPr>
          <p:nvPr/>
        </p:nvSpPr>
        <p:spPr bwMode="auto">
          <a:xfrm>
            <a:off x="7010400" y="1828800"/>
            <a:ext cx="129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Karantina</a:t>
            </a:r>
          </a:p>
          <a:p>
            <a:endParaRPr lang="tr-TR"/>
          </a:p>
          <a:p>
            <a:r>
              <a:rPr lang="tr-TR"/>
              <a:t>4 hafta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</a:t>
            </a:r>
            <a:r>
              <a:rPr lang="tr-TR" sz="4400">
                <a:solidFill>
                  <a:schemeClr val="tx2"/>
                </a:solidFill>
              </a:rPr>
              <a:t>/</a:t>
            </a:r>
            <a:r>
              <a:rPr lang="de-DE" sz="4400">
                <a:solidFill>
                  <a:schemeClr val="tx2"/>
                </a:solidFill>
              </a:rPr>
              <a:t> </a:t>
            </a:r>
            <a:r>
              <a:rPr lang="tr-TR" sz="4400">
                <a:solidFill>
                  <a:schemeClr val="tx2"/>
                </a:solidFill>
              </a:rPr>
              <a:t>İnek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858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tr-TR" sz="3200" b="1" dirty="0"/>
              <a:t>Etiyoloji</a:t>
            </a:r>
            <a:endParaRPr lang="de-DE" sz="3200" b="1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2800" dirty="0"/>
              <a:t>2. </a:t>
            </a:r>
            <a:r>
              <a:rPr lang="de-DE" sz="3200" dirty="0" err="1"/>
              <a:t>Postpuerperal</a:t>
            </a:r>
            <a:r>
              <a:rPr lang="de-DE" sz="3200" dirty="0"/>
              <a:t> </a:t>
            </a:r>
            <a:r>
              <a:rPr lang="tr-TR" sz="3200" dirty="0"/>
              <a:t>E</a:t>
            </a:r>
            <a:r>
              <a:rPr lang="de-DE" sz="3200" dirty="0" err="1"/>
              <a:t>nfek</a:t>
            </a:r>
            <a:r>
              <a:rPr lang="tr-TR" sz="3200" dirty="0" err="1"/>
              <a:t>siyonlar</a:t>
            </a:r>
            <a:endParaRPr lang="de-DE" sz="32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 dirty="0" err="1"/>
              <a:t>Serviksin</a:t>
            </a:r>
            <a:r>
              <a:rPr lang="tr-TR" sz="2800" dirty="0"/>
              <a:t> </a:t>
            </a:r>
            <a:r>
              <a:rPr lang="tr-TR" sz="2800" dirty="0" err="1"/>
              <a:t>fo</a:t>
            </a:r>
            <a:r>
              <a:rPr lang="de-DE" sz="2800" dirty="0" err="1"/>
              <a:t>nk</a:t>
            </a:r>
            <a:r>
              <a:rPr lang="tr-TR" sz="2800" dirty="0"/>
              <a:t>s</a:t>
            </a:r>
            <a:r>
              <a:rPr lang="de-DE" sz="2800" dirty="0"/>
              <a:t>i</a:t>
            </a:r>
            <a:r>
              <a:rPr lang="tr-TR" sz="2800" dirty="0"/>
              <a:t>y</a:t>
            </a:r>
            <a:r>
              <a:rPr lang="de-DE" sz="2800" dirty="0" err="1"/>
              <a:t>onel</a:t>
            </a:r>
            <a:r>
              <a:rPr lang="de-DE" sz="2800" dirty="0"/>
              <a:t> </a:t>
            </a:r>
            <a:r>
              <a:rPr lang="de-DE" sz="2800" dirty="0" err="1"/>
              <a:t>Insuffizien</a:t>
            </a:r>
            <a:r>
              <a:rPr lang="tr-TR" sz="2800" dirty="0"/>
              <a:t>sine bağlı olarak:</a:t>
            </a:r>
            <a:r>
              <a:rPr lang="de-DE" sz="2800" dirty="0"/>
              <a:t>  Ovar</a:t>
            </a:r>
            <a:r>
              <a:rPr lang="tr-TR" sz="2800" dirty="0"/>
              <a:t>yum kistlerinde</a:t>
            </a:r>
            <a:endParaRPr lang="de-DE" sz="2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800" dirty="0" err="1"/>
              <a:t>Labi</a:t>
            </a:r>
            <a:r>
              <a:rPr lang="tr-TR" sz="2800" dirty="0" err="1"/>
              <a:t>aların</a:t>
            </a:r>
            <a:r>
              <a:rPr lang="tr-TR" sz="2800" dirty="0"/>
              <a:t> </a:t>
            </a:r>
            <a:r>
              <a:rPr lang="de-DE" sz="2800" dirty="0"/>
              <a:t> </a:t>
            </a:r>
            <a:r>
              <a:rPr lang="tr-TR" sz="2800" dirty="0"/>
              <a:t>veya</a:t>
            </a:r>
            <a:r>
              <a:rPr lang="de-DE" sz="2800" dirty="0"/>
              <a:t> </a:t>
            </a:r>
            <a:r>
              <a:rPr lang="de-DE" sz="2800" dirty="0" err="1"/>
              <a:t>Hymenal</a:t>
            </a:r>
            <a:r>
              <a:rPr lang="tr-TR" sz="2800" dirty="0"/>
              <a:t> halkanın yetersiz kapalı </a:t>
            </a:r>
            <a:r>
              <a:rPr lang="tr-TR" sz="2800" dirty="0" smtClean="0"/>
              <a:t>olması</a:t>
            </a:r>
            <a:r>
              <a:rPr lang="tr-TR" sz="2800" dirty="0"/>
              <a:t>: </a:t>
            </a:r>
            <a:r>
              <a:rPr lang="de-DE" sz="2800" dirty="0"/>
              <a:t> </a:t>
            </a:r>
            <a:r>
              <a:rPr lang="tr-TR" sz="2800" dirty="0"/>
              <a:t>Doğuma bağlı yaralanmalarda</a:t>
            </a:r>
            <a:endParaRPr lang="de-DE" sz="2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800" dirty="0" err="1"/>
              <a:t>Uro</a:t>
            </a:r>
            <a:r>
              <a:rPr lang="de-DE" sz="2800" dirty="0"/>
              <a:t>- </a:t>
            </a:r>
            <a:r>
              <a:rPr lang="tr-TR" sz="2800" dirty="0"/>
              <a:t>veya </a:t>
            </a:r>
            <a:r>
              <a:rPr lang="de-DE" sz="2800" dirty="0"/>
              <a:t> </a:t>
            </a:r>
            <a:r>
              <a:rPr lang="de-DE" sz="2800" dirty="0" err="1"/>
              <a:t>Pneumo</a:t>
            </a:r>
            <a:r>
              <a:rPr lang="tr-TR" sz="2800" dirty="0"/>
              <a:t> </a:t>
            </a:r>
            <a:r>
              <a:rPr lang="de-DE" sz="2800" dirty="0" err="1"/>
              <a:t>vagina</a:t>
            </a:r>
            <a:endParaRPr lang="de-DE" sz="28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800" dirty="0"/>
              <a:t>Na</a:t>
            </a:r>
            <a:r>
              <a:rPr lang="tr-TR" sz="2800" dirty="0"/>
              <a:t> </a:t>
            </a:r>
            <a:r>
              <a:rPr lang="tr-TR" sz="2800" dirty="0" err="1"/>
              <a:t>eksikligi</a:t>
            </a:r>
            <a:r>
              <a:rPr lang="tr-TR" sz="2800" dirty="0"/>
              <a:t> gibi, mineral eksikliğinde</a:t>
            </a:r>
            <a:endParaRPr lang="de-DE" sz="2400" dirty="0"/>
          </a:p>
        </p:txBody>
      </p:sp>
      <p:pic>
        <p:nvPicPr>
          <p:cNvPr id="93188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build="p" bldLvl="3" autoUpdateAnimBg="0" advAuto="200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231775" y="496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</a:t>
            </a:r>
            <a:r>
              <a:rPr lang="tr-TR" sz="4400">
                <a:solidFill>
                  <a:schemeClr val="tx2"/>
                </a:solidFill>
              </a:rPr>
              <a:t>/</a:t>
            </a:r>
            <a:r>
              <a:rPr lang="de-DE" sz="4400">
                <a:solidFill>
                  <a:schemeClr val="tx2"/>
                </a:solidFill>
              </a:rPr>
              <a:t> </a:t>
            </a:r>
            <a:r>
              <a:rPr lang="tr-TR" sz="4400">
                <a:solidFill>
                  <a:schemeClr val="tx2"/>
                </a:solidFill>
              </a:rPr>
              <a:t>İnek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685800" y="13716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tr-TR" sz="3200" b="1"/>
              <a:t>Etiyoloji</a:t>
            </a:r>
            <a:endParaRPr lang="de-DE" sz="3200" b="1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3200"/>
              <a:t>3. </a:t>
            </a:r>
            <a:r>
              <a:rPr lang="tr-TR" sz="3200"/>
              <a:t>Çiftleşme ve tohumlama enfeksiyonları</a:t>
            </a:r>
            <a:endParaRPr lang="de-DE" sz="24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/>
              <a:t>Çiftleşmeyle geçen etkenler:</a:t>
            </a:r>
            <a:r>
              <a:rPr lang="de-DE" sz="2800"/>
              <a:t> Tritrichomonas fetus, Campylobacter fetus, IBR/ IPV-Virus</a:t>
            </a:r>
            <a:r>
              <a:rPr lang="tr-TR" sz="2800"/>
              <a:t>;</a:t>
            </a:r>
            <a:r>
              <a:rPr lang="de-DE" sz="2800"/>
              <a:t> obligat pato</a:t>
            </a:r>
            <a:r>
              <a:rPr lang="tr-TR" sz="2800"/>
              <a:t>j</a:t>
            </a:r>
            <a:r>
              <a:rPr lang="de-DE" sz="2800"/>
              <a:t>en</a:t>
            </a:r>
            <a:endParaRPr lang="tr-TR" sz="28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de-DE" sz="28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/>
              <a:t>Etkenler patojen m.organizmaların </a:t>
            </a:r>
            <a:r>
              <a:rPr lang="de-DE" sz="2800"/>
              <a:t> </a:t>
            </a:r>
            <a:r>
              <a:rPr lang="tr-TR" sz="2800"/>
              <a:t>aksine </a:t>
            </a:r>
            <a:r>
              <a:rPr lang="de-DE" sz="2800"/>
              <a:t> </a:t>
            </a:r>
            <a:r>
              <a:rPr lang="tr-TR" sz="2800"/>
              <a:t>endometriyumdan</a:t>
            </a:r>
            <a:r>
              <a:rPr lang="de-DE" sz="2800"/>
              <a:t> spontan elimin</a:t>
            </a:r>
            <a:r>
              <a:rPr lang="tr-TR" sz="2800"/>
              <a:t>e edilmezler</a:t>
            </a:r>
            <a:endParaRPr lang="de-DE" sz="2000"/>
          </a:p>
        </p:txBody>
      </p:sp>
      <p:pic>
        <p:nvPicPr>
          <p:cNvPr id="94213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 build="p" bldLvl="3" autoUpdateAnimBg="0" advAuto="200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</a:t>
            </a:r>
            <a:r>
              <a:rPr lang="tr-TR" sz="4400">
                <a:solidFill>
                  <a:schemeClr val="tx2"/>
                </a:solidFill>
              </a:rPr>
              <a:t>-Etiyoloji</a:t>
            </a:r>
            <a:r>
              <a:rPr lang="de-DE" sz="4400">
                <a:solidFill>
                  <a:schemeClr val="tx2"/>
                </a:solidFill>
              </a:rPr>
              <a:t/>
            </a:r>
            <a:br>
              <a:rPr lang="de-DE" sz="4400">
                <a:solidFill>
                  <a:schemeClr val="tx2"/>
                </a:solidFill>
              </a:rPr>
            </a:br>
            <a:r>
              <a:rPr lang="de-DE" sz="4400">
                <a:solidFill>
                  <a:schemeClr val="bg1"/>
                </a:solidFill>
              </a:rPr>
              <a:t>Retentio secundinarum</a:t>
            </a:r>
            <a:endParaRPr lang="de-DE" sz="4400">
              <a:solidFill>
                <a:schemeClr val="tx2"/>
              </a:solidFill>
            </a:endParaRPr>
          </a:p>
        </p:txBody>
      </p:sp>
      <p:pic>
        <p:nvPicPr>
          <p:cNvPr id="95236" name="Picture 6" descr="Retsec(L4-4-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28956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572000" y="1905000"/>
            <a:ext cx="41148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Reten.Sec. Endometritis’in en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Önemli nedenlerindendir.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4572000" y="2936875"/>
            <a:ext cx="4114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Yaklaşık endometritislerin %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90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’ ı  Ret.Sec. Ve puerperal enfeksiyonlarla ilişkilidirler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572000" y="4495800"/>
            <a:ext cx="4114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Actinomyces pyogenes, Haemophilus somnus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 ve diğer 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anaerobe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Mikro organizmalar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Fusobacterium necrophorum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) en önemli etkenler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5240" name="Picture 10" descr="kop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utoUpdateAnimBg="0"/>
      <p:bldP spid="69640" grpId="0" autoUpdateAnimBg="0"/>
      <p:bldP spid="69641" grpId="0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519113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>
                <a:solidFill>
                  <a:schemeClr val="tx2"/>
                </a:solidFill>
              </a:rPr>
              <a:t>Sığırda Genital Enfeksiyonlar</a:t>
            </a:r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539750" y="47625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tr-TR" sz="28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2800"/>
              <a:t>Çiftleşmeyle geçen enfeksiyonlar</a:t>
            </a:r>
            <a:endParaRPr lang="de-DE" sz="2800"/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Trichomoniasis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Campylobacteriosis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Exanthema coitale vesiculosum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de-DE" sz="2800"/>
              <a:t>Sporadi</a:t>
            </a:r>
            <a:r>
              <a:rPr lang="tr-TR" sz="2800"/>
              <a:t>k </a:t>
            </a:r>
            <a:r>
              <a:rPr lang="de-DE" sz="2800"/>
              <a:t> </a:t>
            </a:r>
            <a:r>
              <a:rPr lang="tr-TR" sz="2800"/>
              <a:t>çiftleşme enfeksiyonları</a:t>
            </a:r>
            <a:endParaRPr lang="de-DE" sz="2800"/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Brucellose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Tuberkulose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Mykoplasmen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Chlamydien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Haemophilus somnus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2800"/>
              <a:t>P</a:t>
            </a:r>
            <a:r>
              <a:rPr lang="de-DE" sz="2800"/>
              <a:t>athogenen </a:t>
            </a:r>
            <a:r>
              <a:rPr lang="tr-TR" sz="2800"/>
              <a:t>etkileri olan etkenler</a:t>
            </a:r>
            <a:endParaRPr lang="de-DE" sz="2800"/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Staphylococcus aureus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Actinomyces pyogenes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E. coli, Klebsiellen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Pseudomonas aeruginosa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Aspergillus fumigatus u.a. Schimmelpilze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/>
              <a:t>Streptokokken ?</a:t>
            </a:r>
          </a:p>
        </p:txBody>
      </p:sp>
      <p:pic>
        <p:nvPicPr>
          <p:cNvPr id="96261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0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6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0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06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6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06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6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6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06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06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6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6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06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build="p" bldLvl="4" autoUpdateAnimBg="0" advAuto="100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60350"/>
            <a:ext cx="76327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2 Metin kutusu"/>
          <p:cNvSpPr txBox="1">
            <a:spLocks noChangeArrowheads="1"/>
          </p:cNvSpPr>
          <p:nvPr/>
        </p:nvSpPr>
        <p:spPr bwMode="auto">
          <a:xfrm>
            <a:off x="684213" y="5876925"/>
            <a:ext cx="6677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I.M. Sheldon et al. / The Veterinary Journal 176 (2008) 115–121</a:t>
            </a: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Dikdörtgen"/>
          <p:cNvSpPr>
            <a:spLocks noChangeArrowheads="1"/>
          </p:cNvSpPr>
          <p:nvPr/>
        </p:nvSpPr>
        <p:spPr bwMode="auto">
          <a:xfrm>
            <a:off x="323850" y="765175"/>
            <a:ext cx="79200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Typically,</a:t>
            </a:r>
            <a:endParaRPr lang="tr-TR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bg1"/>
                </a:solidFill>
              </a:rPr>
              <a:t>25–40% of animals have clinical </a:t>
            </a:r>
            <a:r>
              <a:rPr lang="en-US" sz="2400" dirty="0" err="1">
                <a:solidFill>
                  <a:srgbClr val="FFFF00"/>
                </a:solidFill>
              </a:rPr>
              <a:t>metritis</a:t>
            </a:r>
            <a:r>
              <a:rPr lang="en-US" sz="2400" dirty="0">
                <a:solidFill>
                  <a:srgbClr val="FFFF00"/>
                </a:solidFill>
              </a:rPr>
              <a:t> in the </a:t>
            </a:r>
            <a:r>
              <a:rPr lang="en-US" sz="2400" dirty="0" err="1">
                <a:solidFill>
                  <a:srgbClr val="FFFF00"/>
                </a:solidFill>
              </a:rPr>
              <a:t>ﬁrst</a:t>
            </a:r>
            <a:r>
              <a:rPr lang="en-US" sz="2400" dirty="0">
                <a:solidFill>
                  <a:srgbClr val="FFFF00"/>
                </a:solidFill>
              </a:rPr>
              <a:t> 2 weeks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after calving, and disease persists in up to 20% of animals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as clinical </a:t>
            </a:r>
            <a:r>
              <a:rPr lang="en-US" sz="2400" dirty="0" err="1">
                <a:solidFill>
                  <a:schemeClr val="bg1"/>
                </a:solidFill>
              </a:rPr>
              <a:t>endometritis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tr-TR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8307" name="2 Metin kutusu"/>
          <p:cNvSpPr txBox="1">
            <a:spLocks noChangeArrowheads="1"/>
          </p:cNvSpPr>
          <p:nvPr/>
        </p:nvSpPr>
        <p:spPr bwMode="auto">
          <a:xfrm>
            <a:off x="250825" y="3141663"/>
            <a:ext cx="86423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Puerperal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metritis</a:t>
            </a:r>
            <a:r>
              <a:rPr lang="en-US" sz="2400" dirty="0">
                <a:solidFill>
                  <a:schemeClr val="bg1"/>
                </a:solidFill>
              </a:rPr>
              <a:t> is </a:t>
            </a:r>
            <a:r>
              <a:rPr lang="en-US" sz="2400" dirty="0" err="1">
                <a:solidFill>
                  <a:schemeClr val="bg1"/>
                </a:solidFill>
              </a:rPr>
              <a:t>deﬁned</a:t>
            </a:r>
            <a:r>
              <a:rPr lang="en-US" sz="2400" dirty="0">
                <a:solidFill>
                  <a:schemeClr val="bg1"/>
                </a:solidFill>
              </a:rPr>
              <a:t> as an animal with an abnormally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enlarged uterus </a:t>
            </a:r>
            <a:r>
              <a:rPr lang="en-US" sz="2400" dirty="0">
                <a:solidFill>
                  <a:schemeClr val="bg1"/>
                </a:solidFill>
              </a:rPr>
              <a:t>and a </a:t>
            </a:r>
            <a:r>
              <a:rPr lang="en-US" sz="2400" dirty="0">
                <a:solidFill>
                  <a:srgbClr val="FFFF00"/>
                </a:solidFill>
              </a:rPr>
              <a:t>fetid watery red-brown uterine</a:t>
            </a:r>
            <a:r>
              <a:rPr lang="tr-TR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discharge</a:t>
            </a:r>
            <a:r>
              <a:rPr lang="en-US" sz="2400" dirty="0">
                <a:solidFill>
                  <a:schemeClr val="bg1"/>
                </a:solidFill>
              </a:rPr>
              <a:t>, associated with signs of systemic illness</a:t>
            </a:r>
          </a:p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rgbClr val="FFFF00"/>
                </a:solidFill>
              </a:rPr>
              <a:t>decreased milk yield, dullness or other signs of </a:t>
            </a:r>
            <a:r>
              <a:rPr lang="en-US" sz="2400" dirty="0" err="1">
                <a:solidFill>
                  <a:srgbClr val="FFFF00"/>
                </a:solidFill>
              </a:rPr>
              <a:t>toxaemia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dirty="0">
                <a:solidFill>
                  <a:srgbClr val="FFFF00"/>
                </a:solidFill>
              </a:rPr>
              <a:t>fever &gt;39.5 C</a:t>
            </a:r>
            <a:r>
              <a:rPr lang="en-US" sz="2400" dirty="0">
                <a:solidFill>
                  <a:schemeClr val="bg1"/>
                </a:solidFill>
              </a:rPr>
              <a:t>, within 21 days after parturition</a:t>
            </a:r>
            <a:r>
              <a:rPr lang="en-US" sz="2400" dirty="0"/>
              <a:t>. 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Dikdörtgen"/>
          <p:cNvSpPr>
            <a:spLocks noChangeArrowheads="1"/>
          </p:cNvSpPr>
          <p:nvPr/>
        </p:nvSpPr>
        <p:spPr bwMode="auto">
          <a:xfrm>
            <a:off x="323850" y="890588"/>
            <a:ext cx="80645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Animals that are not systemically ill, but have an abnormally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enlarged uterus and a purulent uterine discharge detectable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in the vagina, within 21 days after calving, may be classiﬁed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as having clinical metritis. </a:t>
            </a:r>
            <a:endParaRPr lang="tr-TR" sz="2400">
              <a:solidFill>
                <a:schemeClr val="bg1"/>
              </a:solidFill>
            </a:endParaRPr>
          </a:p>
          <a:p>
            <a:endParaRPr lang="tr-TR" sz="2400"/>
          </a:p>
          <a:p>
            <a:endParaRPr lang="tr-TR"/>
          </a:p>
          <a:p>
            <a:r>
              <a:rPr lang="en-US" sz="2400">
                <a:solidFill>
                  <a:schemeClr val="bg1"/>
                </a:solidFill>
              </a:rPr>
              <a:t>Clinical endometritis is characterised by the presence of purulent (&gt;50% pus) uterine discharge detectable in the vagina 21 days or more after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parturition, or mucopurulent (approximately 50% pus,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50% mucus) discharge detectable in the vagina after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26 days.</a:t>
            </a:r>
            <a:endParaRPr lang="tr-TR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Dikdörtgen"/>
          <p:cNvSpPr>
            <a:spLocks noChangeArrowheads="1"/>
          </p:cNvSpPr>
          <p:nvPr/>
        </p:nvSpPr>
        <p:spPr bwMode="auto">
          <a:xfrm>
            <a:off x="251520" y="404664"/>
            <a:ext cx="828040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 dirty="0" err="1" smtClean="0">
                <a:solidFill>
                  <a:srgbClr val="FFC000"/>
                </a:solidFill>
              </a:rPr>
              <a:t>Metritis</a:t>
            </a:r>
            <a:r>
              <a:rPr lang="tr-TR" sz="2400" dirty="0" smtClean="0">
                <a:solidFill>
                  <a:srgbClr val="FFC000"/>
                </a:solidFill>
              </a:rPr>
              <a:t>=Akut </a:t>
            </a:r>
            <a:r>
              <a:rPr lang="tr-TR" sz="2400" dirty="0" err="1" smtClean="0">
                <a:solidFill>
                  <a:srgbClr val="FFC000"/>
                </a:solidFill>
              </a:rPr>
              <a:t>Endometritis</a:t>
            </a:r>
            <a:r>
              <a:rPr lang="tr-TR" sz="2400" dirty="0" smtClean="0">
                <a:solidFill>
                  <a:srgbClr val="FFC000"/>
                </a:solidFill>
              </a:rPr>
              <a:t> (eski deyim)</a:t>
            </a:r>
          </a:p>
          <a:p>
            <a:endParaRPr lang="tr-TR" sz="2400" dirty="0" smtClean="0">
              <a:solidFill>
                <a:srgbClr val="FFC000"/>
              </a:solidFill>
            </a:endParaRPr>
          </a:p>
          <a:p>
            <a:r>
              <a:rPr lang="tr-TR" sz="2400" dirty="0" smtClean="0">
                <a:solidFill>
                  <a:srgbClr val="FFC000"/>
                </a:solidFill>
              </a:rPr>
              <a:t>İlk </a:t>
            </a:r>
            <a:r>
              <a:rPr lang="tr-TR" sz="2400" dirty="0">
                <a:solidFill>
                  <a:srgbClr val="FFC000"/>
                </a:solidFill>
              </a:rPr>
              <a:t>3-4 gün içinde : Kokulu/koyu kahverengi-kanlı akıntı ve vücut ısısı ≥39,5◦C</a:t>
            </a:r>
          </a:p>
          <a:p>
            <a:endParaRPr lang="tr-TR" sz="2400" dirty="0">
              <a:solidFill>
                <a:srgbClr val="FFC000"/>
              </a:solidFill>
            </a:endParaRPr>
          </a:p>
          <a:p>
            <a:r>
              <a:rPr lang="tr-TR" sz="2400" dirty="0" err="1">
                <a:solidFill>
                  <a:srgbClr val="FFC000"/>
                </a:solidFill>
              </a:rPr>
              <a:t>Oksitosin</a:t>
            </a:r>
            <a:r>
              <a:rPr lang="tr-TR" sz="2400" dirty="0">
                <a:solidFill>
                  <a:srgbClr val="FFC000"/>
                </a:solidFill>
              </a:rPr>
              <a:t> 20-30 IU (her sağımda) + </a:t>
            </a:r>
            <a:r>
              <a:rPr lang="tr-TR" sz="2400" dirty="0" err="1">
                <a:solidFill>
                  <a:srgbClr val="FFC000"/>
                </a:solidFill>
              </a:rPr>
              <a:t>Ceptiofur</a:t>
            </a:r>
            <a:r>
              <a:rPr lang="tr-TR" sz="2400" dirty="0">
                <a:solidFill>
                  <a:srgbClr val="FFC000"/>
                </a:solidFill>
              </a:rPr>
              <a:t> </a:t>
            </a:r>
            <a:r>
              <a:rPr lang="tr-TR" sz="2400" dirty="0" err="1">
                <a:solidFill>
                  <a:srgbClr val="FFC000"/>
                </a:solidFill>
              </a:rPr>
              <a:t>Hidroklorid</a:t>
            </a:r>
            <a:r>
              <a:rPr lang="tr-TR" sz="2400" dirty="0">
                <a:solidFill>
                  <a:srgbClr val="FFC000"/>
                </a:solidFill>
              </a:rPr>
              <a:t> 1mg/kg i.m. (5 gün süreyle)</a:t>
            </a:r>
          </a:p>
          <a:p>
            <a:endParaRPr lang="tr-TR" sz="2400" dirty="0">
              <a:solidFill>
                <a:srgbClr val="FFC000"/>
              </a:solidFill>
            </a:endParaRPr>
          </a:p>
          <a:p>
            <a:r>
              <a:rPr lang="tr-TR" sz="2400" dirty="0" smtClean="0">
                <a:solidFill>
                  <a:srgbClr val="FFC000"/>
                </a:solidFill>
              </a:rPr>
              <a:t>25</a:t>
            </a:r>
            <a:r>
              <a:rPr lang="tr-TR" sz="2400" dirty="0">
                <a:solidFill>
                  <a:srgbClr val="FFC000"/>
                </a:solidFill>
              </a:rPr>
              <a:t>. gün </a:t>
            </a:r>
            <a:r>
              <a:rPr lang="tr-TR" sz="2400" dirty="0" err="1">
                <a:solidFill>
                  <a:srgbClr val="FFC000"/>
                </a:solidFill>
              </a:rPr>
              <a:t>pp</a:t>
            </a:r>
            <a:r>
              <a:rPr lang="tr-TR" sz="2400" dirty="0">
                <a:solidFill>
                  <a:srgbClr val="FFC000"/>
                </a:solidFill>
              </a:rPr>
              <a:t> kontrol ve gerekirse PGF2-</a:t>
            </a:r>
            <a:r>
              <a:rPr lang="el-GR" sz="2400" dirty="0">
                <a:solidFill>
                  <a:srgbClr val="FFC000"/>
                </a:solidFill>
              </a:rPr>
              <a:t>α</a:t>
            </a:r>
            <a:r>
              <a:rPr lang="tr-TR" sz="2400" dirty="0">
                <a:solidFill>
                  <a:srgbClr val="FFC000"/>
                </a:solidFill>
              </a:rPr>
              <a:t> tedavisi</a:t>
            </a:r>
          </a:p>
          <a:p>
            <a:endParaRPr lang="tr-TR" sz="2400" dirty="0">
              <a:solidFill>
                <a:srgbClr val="FFC000"/>
              </a:solidFill>
            </a:endParaRPr>
          </a:p>
          <a:p>
            <a:r>
              <a:rPr lang="tr-TR" sz="2400" dirty="0">
                <a:solidFill>
                  <a:srgbClr val="FFC000"/>
                </a:solidFill>
              </a:rPr>
              <a:t>&gt;3 gün: </a:t>
            </a:r>
            <a:r>
              <a:rPr lang="tr-TR" sz="2400" dirty="0" err="1">
                <a:solidFill>
                  <a:srgbClr val="FFC000"/>
                </a:solidFill>
              </a:rPr>
              <a:t>Oksitosin</a:t>
            </a:r>
            <a:r>
              <a:rPr lang="tr-TR" sz="2400" dirty="0">
                <a:solidFill>
                  <a:srgbClr val="FFC000"/>
                </a:solidFill>
              </a:rPr>
              <a:t> çok etkili olmaz/PGF2-</a:t>
            </a:r>
            <a:r>
              <a:rPr lang="el-GR" sz="2400" dirty="0">
                <a:solidFill>
                  <a:srgbClr val="FFC000"/>
                </a:solidFill>
              </a:rPr>
              <a:t>α</a:t>
            </a:r>
            <a:r>
              <a:rPr lang="tr-TR" sz="2400" dirty="0">
                <a:solidFill>
                  <a:srgbClr val="FFC000"/>
                </a:solidFill>
              </a:rPr>
              <a:t> </a:t>
            </a:r>
            <a:r>
              <a:rPr lang="tr-TR" sz="2400" dirty="0" err="1">
                <a:solidFill>
                  <a:srgbClr val="FFC000"/>
                </a:solidFill>
              </a:rPr>
              <a:t>pp</a:t>
            </a:r>
            <a:r>
              <a:rPr lang="tr-TR" sz="2400" dirty="0">
                <a:solidFill>
                  <a:srgbClr val="FFC000"/>
                </a:solidFill>
              </a:rPr>
              <a:t> 14. güne kadar çok etkili değil: </a:t>
            </a:r>
            <a:r>
              <a:rPr lang="tr-TR" sz="2400" dirty="0" err="1">
                <a:solidFill>
                  <a:srgbClr val="FFC000"/>
                </a:solidFill>
              </a:rPr>
              <a:t>Antibiotik</a:t>
            </a:r>
            <a:r>
              <a:rPr lang="tr-TR" sz="2400" dirty="0">
                <a:solidFill>
                  <a:srgbClr val="FFC000"/>
                </a:solidFill>
              </a:rPr>
              <a:t> Tedavisi  </a:t>
            </a:r>
            <a:endParaRPr lang="tr-TR" sz="2400" dirty="0" smtClean="0">
              <a:solidFill>
                <a:srgbClr val="FFC000"/>
              </a:solidFill>
            </a:endParaRPr>
          </a:p>
          <a:p>
            <a:endParaRPr lang="tr-TR" sz="2400" dirty="0">
              <a:solidFill>
                <a:srgbClr val="FFC000"/>
              </a:solidFill>
            </a:endParaRPr>
          </a:p>
          <a:p>
            <a:r>
              <a:rPr lang="tr-TR" sz="2400" dirty="0" smtClean="0">
                <a:solidFill>
                  <a:srgbClr val="FFC000"/>
                </a:solidFill>
              </a:rPr>
              <a:t>Serum tedavisi</a:t>
            </a:r>
          </a:p>
          <a:p>
            <a:endParaRPr lang="tr-TR" sz="2400" dirty="0">
              <a:solidFill>
                <a:srgbClr val="FFC000"/>
              </a:solidFill>
            </a:endParaRPr>
          </a:p>
          <a:p>
            <a:r>
              <a:rPr lang="tr-TR" sz="2400" dirty="0" err="1" smtClean="0">
                <a:solidFill>
                  <a:srgbClr val="FFC000"/>
                </a:solidFill>
              </a:rPr>
              <a:t>Fynadyne</a:t>
            </a:r>
            <a:r>
              <a:rPr lang="tr-TR" sz="2400" dirty="0" smtClean="0">
                <a:solidFill>
                  <a:srgbClr val="FFC000"/>
                </a:solidFill>
              </a:rPr>
              <a:t> ® </a:t>
            </a:r>
            <a:r>
              <a:rPr lang="tr-TR" sz="2400" dirty="0" err="1" smtClean="0">
                <a:solidFill>
                  <a:srgbClr val="FFC000"/>
                </a:solidFill>
              </a:rPr>
              <a:t>antipüretik</a:t>
            </a:r>
            <a:r>
              <a:rPr lang="tr-TR" sz="2400" dirty="0" smtClean="0">
                <a:solidFill>
                  <a:srgbClr val="FFC000"/>
                </a:solidFill>
              </a:rPr>
              <a:t>, analjezik </a:t>
            </a:r>
          </a:p>
          <a:p>
            <a:endParaRPr lang="tr-TR" sz="2400" dirty="0">
              <a:solidFill>
                <a:srgbClr val="FFC000"/>
              </a:solidFill>
            </a:endParaRPr>
          </a:p>
          <a:p>
            <a:endParaRPr lang="tr-TR" sz="2400" dirty="0">
              <a:solidFill>
                <a:srgbClr val="FFC000"/>
              </a:solidFill>
            </a:endParaRP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 b="1">
                <a:solidFill>
                  <a:schemeClr val="tx2"/>
                </a:solidFill>
              </a:rPr>
              <a:t>Endometritis </a:t>
            </a:r>
            <a:r>
              <a:rPr lang="tr-TR" sz="4400" b="1">
                <a:solidFill>
                  <a:schemeClr val="tx2"/>
                </a:solidFill>
              </a:rPr>
              <a:t>/</a:t>
            </a:r>
            <a:r>
              <a:rPr lang="de-DE" sz="4400" b="1">
                <a:solidFill>
                  <a:schemeClr val="tx2"/>
                </a:solidFill>
              </a:rPr>
              <a:t> </a:t>
            </a:r>
            <a:r>
              <a:rPr lang="tr-TR" sz="4400" b="1">
                <a:solidFill>
                  <a:schemeClr val="tx2"/>
                </a:solidFill>
              </a:rPr>
              <a:t>Sığır</a:t>
            </a:r>
            <a:r>
              <a:rPr lang="de-DE" sz="4400" b="1">
                <a:solidFill>
                  <a:schemeClr val="tx2"/>
                </a:solidFill>
              </a:rPr>
              <a:t/>
            </a:r>
            <a:br>
              <a:rPr lang="de-DE" sz="4400" b="1">
                <a:solidFill>
                  <a:schemeClr val="tx2"/>
                </a:solidFill>
              </a:rPr>
            </a:br>
            <a:r>
              <a:rPr lang="tr-TR" sz="4400">
                <a:solidFill>
                  <a:schemeClr val="tx2"/>
                </a:solidFill>
              </a:rPr>
              <a:t>Kronik</a:t>
            </a:r>
            <a:r>
              <a:rPr lang="tr-TR" sz="4400" b="1">
                <a:solidFill>
                  <a:schemeClr val="tx2"/>
                </a:solidFill>
              </a:rPr>
              <a:t> </a:t>
            </a:r>
            <a:r>
              <a:rPr lang="de-DE" sz="3600">
                <a:solidFill>
                  <a:schemeClr val="tx2"/>
                </a:solidFill>
              </a:rPr>
              <a:t>Endometritis</a:t>
            </a:r>
            <a:r>
              <a:rPr lang="tr-TR" sz="3600">
                <a:solidFill>
                  <a:schemeClr val="tx2"/>
                </a:solidFill>
              </a:rPr>
              <a:t> Formları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685800" y="23622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3200">
                <a:solidFill>
                  <a:srgbClr val="FF9966"/>
                </a:solidFill>
              </a:rPr>
              <a:t>Endometritis subclinica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3200">
                <a:solidFill>
                  <a:srgbClr val="FF9966"/>
                </a:solidFill>
              </a:rPr>
              <a:t>Endometritis catarrhalis (E1)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3200">
                <a:solidFill>
                  <a:srgbClr val="FF9966"/>
                </a:solidFill>
              </a:rPr>
              <a:t>Endometritis mucopurulenta (E2)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3200">
                <a:solidFill>
                  <a:srgbClr val="FF9966"/>
                </a:solidFill>
              </a:rPr>
              <a:t>Endometritis purulenta (E3)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3200">
                <a:solidFill>
                  <a:srgbClr val="FF9966"/>
                </a:solidFill>
              </a:rPr>
              <a:t>Pyometra (E4)</a:t>
            </a:r>
          </a:p>
        </p:txBody>
      </p:sp>
      <p:pic>
        <p:nvPicPr>
          <p:cNvPr id="101380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build="p" autoUpdateAnimBg="0" advAuto="100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4"/>
          <p:cNvSpPr txBox="1">
            <a:spLocks noChangeArrowheads="1"/>
          </p:cNvSpPr>
          <p:nvPr/>
        </p:nvSpPr>
        <p:spPr bwMode="auto">
          <a:xfrm>
            <a:off x="447675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102403" name="Rectangle 5"/>
          <p:cNvSpPr>
            <a:spLocks noChangeArrowheads="1"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S</a:t>
            </a:r>
            <a:r>
              <a:rPr lang="tr-TR" sz="3600">
                <a:solidFill>
                  <a:schemeClr val="tx2"/>
                </a:solidFill>
              </a:rPr>
              <a:t>ığırda subklinik endometritis</a:t>
            </a:r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381000" y="981075"/>
            <a:ext cx="876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800" b="1">
                <a:solidFill>
                  <a:schemeClr val="bg1"/>
                </a:solidFill>
              </a:rPr>
              <a:t>Patogene</a:t>
            </a:r>
            <a:r>
              <a:rPr lang="tr-TR" sz="2800" b="1">
                <a:solidFill>
                  <a:schemeClr val="bg1"/>
                </a:solidFill>
              </a:rPr>
              <a:t>z</a:t>
            </a:r>
            <a:endParaRPr lang="de-DE" sz="2800" b="1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de-DE" sz="2800">
                <a:solidFill>
                  <a:schemeClr val="bg1"/>
                </a:solidFill>
              </a:rPr>
              <a:t>	</a:t>
            </a:r>
            <a:r>
              <a:rPr lang="tr-TR" sz="2400">
                <a:solidFill>
                  <a:schemeClr val="bg1"/>
                </a:solidFill>
              </a:rPr>
              <a:t>az veya</a:t>
            </a: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tr-TR" sz="2400">
                <a:solidFill>
                  <a:schemeClr val="bg1"/>
                </a:solidFill>
              </a:rPr>
              <a:t>yersel, sınırlı değişiklikler</a:t>
            </a:r>
            <a:r>
              <a:rPr lang="de-DE" sz="2400">
                <a:solidFill>
                  <a:schemeClr val="bg1"/>
                </a:solidFill>
              </a:rPr>
              <a:t>; Sekret</a:t>
            </a:r>
            <a:r>
              <a:rPr lang="tr-TR" sz="2400">
                <a:solidFill>
                  <a:schemeClr val="bg1"/>
                </a:solidFill>
              </a:rPr>
              <a:t> tümüyle rezorbe olur</a:t>
            </a:r>
            <a:endParaRPr lang="de-DE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de-DE" sz="2800" b="1">
                <a:solidFill>
                  <a:schemeClr val="bg1"/>
                </a:solidFill>
              </a:rPr>
              <a:t>S</a:t>
            </a:r>
            <a:r>
              <a:rPr lang="tr-TR" sz="2800" b="1">
                <a:solidFill>
                  <a:schemeClr val="bg1"/>
                </a:solidFill>
              </a:rPr>
              <a:t>emptomlar</a:t>
            </a:r>
            <a:endParaRPr lang="de-DE" sz="2800" b="1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tr-TR" sz="2400">
                <a:solidFill>
                  <a:schemeClr val="bg1"/>
                </a:solidFill>
              </a:rPr>
              <a:t>dışardan</a:t>
            </a:r>
            <a:r>
              <a:rPr lang="de-DE" sz="2400">
                <a:solidFill>
                  <a:schemeClr val="bg1"/>
                </a:solidFill>
              </a:rPr>
              <a:t>:	</a:t>
            </a:r>
            <a:r>
              <a:rPr lang="tr-TR" sz="2400">
                <a:solidFill>
                  <a:schemeClr val="bg1"/>
                </a:solidFill>
              </a:rPr>
              <a:t>yok</a:t>
            </a:r>
            <a:r>
              <a:rPr lang="de-DE" sz="2400">
                <a:solidFill>
                  <a:schemeClr val="bg1"/>
                </a:solidFill>
              </a:rPr>
              <a:t>; </a:t>
            </a:r>
            <a:r>
              <a:rPr lang="tr-TR" sz="2400">
                <a:solidFill>
                  <a:schemeClr val="bg1"/>
                </a:solidFill>
              </a:rPr>
              <a:t>doğrudan olmayan bulgu</a:t>
            </a:r>
            <a:r>
              <a:rPr lang="de-DE" sz="2400">
                <a:solidFill>
                  <a:schemeClr val="bg1"/>
                </a:solidFill>
              </a:rPr>
              <a:t>: 					</a:t>
            </a:r>
            <a:r>
              <a:rPr lang="tr-TR" sz="2400">
                <a:solidFill>
                  <a:schemeClr val="bg1"/>
                </a:solidFill>
              </a:rPr>
              <a:t>semptomsuz repead breeding</a:t>
            </a:r>
            <a:endParaRPr lang="de-DE" sz="240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>
                <a:solidFill>
                  <a:schemeClr val="bg1"/>
                </a:solidFill>
              </a:rPr>
              <a:t>vaginal:		</a:t>
            </a:r>
            <a:r>
              <a:rPr lang="tr-TR" sz="2400">
                <a:solidFill>
                  <a:schemeClr val="bg1"/>
                </a:solidFill>
              </a:rPr>
              <a:t>yok</a:t>
            </a:r>
            <a:r>
              <a:rPr lang="de-DE" sz="2400">
                <a:solidFill>
                  <a:schemeClr val="bg1"/>
                </a:solidFill>
              </a:rPr>
              <a:t>	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>
                <a:solidFill>
                  <a:schemeClr val="bg1"/>
                </a:solidFill>
              </a:rPr>
              <a:t>rektal:		</a:t>
            </a:r>
            <a:r>
              <a:rPr lang="tr-TR" sz="2400">
                <a:solidFill>
                  <a:schemeClr val="bg1"/>
                </a:solidFill>
              </a:rPr>
              <a:t>yok</a:t>
            </a:r>
            <a:endParaRPr lang="de-DE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tr-TR" sz="2800" b="1">
                <a:solidFill>
                  <a:schemeClr val="bg1"/>
                </a:solidFill>
              </a:rPr>
              <a:t>Anlamı</a:t>
            </a:r>
            <a:endParaRPr lang="de-DE" sz="2800" b="1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de-DE" sz="2800">
                <a:solidFill>
                  <a:schemeClr val="bg1"/>
                </a:solidFill>
              </a:rPr>
              <a:t>	</a:t>
            </a:r>
            <a:r>
              <a:rPr lang="tr-TR" sz="2400">
                <a:solidFill>
                  <a:schemeClr val="bg1"/>
                </a:solidFill>
              </a:rPr>
              <a:t>Semptom göstermeden sürekli çeviren</a:t>
            </a: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tr-TR" sz="2800">
                <a:solidFill>
                  <a:schemeClr val="bg1"/>
                </a:solidFill>
              </a:rPr>
              <a:t>%</a:t>
            </a:r>
            <a:r>
              <a:rPr lang="de-DE" sz="2400">
                <a:solidFill>
                  <a:schemeClr val="bg1"/>
                </a:solidFill>
              </a:rPr>
              <a:t>10-20</a:t>
            </a:r>
            <a:r>
              <a:rPr lang="tr-TR" sz="2400">
                <a:solidFill>
                  <a:schemeClr val="bg1"/>
                </a:solidFill>
              </a:rPr>
              <a:t> oranındaki </a:t>
            </a:r>
            <a:r>
              <a:rPr lang="de-DE" sz="2400">
                <a:solidFill>
                  <a:schemeClr val="bg1"/>
                </a:solidFill>
              </a:rPr>
              <a:t>(„Sterilitas sine materia“), ha</a:t>
            </a:r>
            <a:r>
              <a:rPr lang="tr-TR" sz="2400">
                <a:solidFill>
                  <a:schemeClr val="bg1"/>
                </a:solidFill>
              </a:rPr>
              <a:t>yvanda bir </a:t>
            </a:r>
            <a:r>
              <a:rPr lang="de-DE" sz="2400">
                <a:solidFill>
                  <a:schemeClr val="bg1"/>
                </a:solidFill>
              </a:rPr>
              <a:t> subklini</a:t>
            </a:r>
            <a:r>
              <a:rPr lang="tr-TR" sz="2400">
                <a:solidFill>
                  <a:schemeClr val="bg1"/>
                </a:solidFill>
              </a:rPr>
              <a:t>k endometritis</a:t>
            </a: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tr-TR" sz="2400">
                <a:solidFill>
                  <a:schemeClr val="bg1"/>
                </a:solidFill>
              </a:rPr>
              <a:t>olgusu vardır</a:t>
            </a:r>
            <a:endParaRPr lang="de-DE" sz="2400">
              <a:solidFill>
                <a:schemeClr val="bg1"/>
              </a:solidFill>
            </a:endParaRPr>
          </a:p>
        </p:txBody>
      </p:sp>
      <p:pic>
        <p:nvPicPr>
          <p:cNvPr id="102405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 build="p" bldLvl="2" autoUpdateAnimBg="0" advAuto="2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Dikdörtgen"/>
          <p:cNvSpPr>
            <a:spLocks noChangeArrowheads="1"/>
          </p:cNvSpPr>
          <p:nvPr/>
        </p:nvSpPr>
        <p:spPr bwMode="auto">
          <a:xfrm>
            <a:off x="533400" y="1295400"/>
            <a:ext cx="8001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000">
                <a:latin typeface="Calibri" pitchFamily="34" charset="0"/>
              </a:rPr>
              <a:t>Yüksek Süt Verimli İnekler Günde 120 lt dolayında su içerler.</a:t>
            </a:r>
          </a:p>
          <a:p>
            <a:endParaRPr lang="tr-TR" sz="2000">
              <a:latin typeface="Calibri" pitchFamily="34" charset="0"/>
            </a:endParaRPr>
          </a:p>
          <a:p>
            <a:r>
              <a:rPr lang="tr-TR" sz="2000" b="1">
                <a:latin typeface="Calibri" pitchFamily="34" charset="0"/>
              </a:rPr>
              <a:t>Yatma konforunun sağlanması gerekir</a:t>
            </a:r>
            <a:r>
              <a:rPr lang="tr-TR" sz="2000">
                <a:latin typeface="Calibri" pitchFamily="34" charset="0"/>
              </a:rPr>
              <a:t>: Rahat, kuru yerlerde inekler 12-14 saat yatarlar  (%24-35  fazla kan sirkülasyonu=Fazla süt= Yeterince </a:t>
            </a:r>
            <a:r>
              <a:rPr lang="el-GR" sz="2000">
                <a:latin typeface="Calibri" pitchFamily="34" charset="0"/>
              </a:rPr>
              <a:t>β</a:t>
            </a:r>
            <a:r>
              <a:rPr lang="tr-TR" sz="2000">
                <a:latin typeface="Calibri" pitchFamily="34" charset="0"/>
              </a:rPr>
              <a:t>-caroten transferi). </a:t>
            </a:r>
          </a:p>
          <a:p>
            <a:endParaRPr lang="tr-TR" sz="2000">
              <a:latin typeface="Calibri" pitchFamily="34" charset="0"/>
            </a:endParaRPr>
          </a:p>
          <a:p>
            <a:r>
              <a:rPr lang="tr-TR" sz="2000">
                <a:latin typeface="Calibri" pitchFamily="34" charset="0"/>
              </a:rPr>
              <a:t>Yeme giriş alanlarının  (4 m), yatma boksları arasındaki giriş çıkış yerlerinin (2,50 m), yem bölümüne geçiş (15-20 bölümde bir), kaymayan derin uzunluğuna ve enine yer alanı…. </a:t>
            </a:r>
          </a:p>
          <a:p>
            <a:endParaRPr lang="tr-TR" sz="2000">
              <a:latin typeface="Calibri" pitchFamily="34" charset="0"/>
            </a:endParaRPr>
          </a:p>
          <a:p>
            <a:r>
              <a:rPr lang="tr-TR" sz="2000" b="1">
                <a:solidFill>
                  <a:srgbClr val="C00000"/>
                </a:solidFill>
                <a:latin typeface="Calibri" pitchFamily="34" charset="0"/>
              </a:rPr>
              <a:t>Aydınlanma:</a:t>
            </a:r>
          </a:p>
          <a:p>
            <a:r>
              <a:rPr lang="tr-TR" sz="2000">
                <a:solidFill>
                  <a:srgbClr val="C00000"/>
                </a:solidFill>
                <a:latin typeface="Calibri" pitchFamily="34" charset="0"/>
              </a:rPr>
              <a:t>Yatma alanı:  		200-300 Lüx</a:t>
            </a:r>
          </a:p>
          <a:p>
            <a:r>
              <a:rPr lang="tr-TR" sz="2000">
                <a:solidFill>
                  <a:srgbClr val="C00000"/>
                </a:solidFill>
                <a:latin typeface="Calibri" pitchFamily="34" charset="0"/>
              </a:rPr>
              <a:t>Yemlik: 			200-300 Lüx</a:t>
            </a:r>
          </a:p>
          <a:p>
            <a:r>
              <a:rPr lang="tr-TR" sz="2000">
                <a:solidFill>
                  <a:srgbClr val="C00000"/>
                </a:solidFill>
                <a:latin typeface="Calibri" pitchFamily="34" charset="0"/>
              </a:rPr>
              <a:t>Bekleme Alanı:		200 Lüx</a:t>
            </a:r>
          </a:p>
          <a:p>
            <a:r>
              <a:rPr lang="tr-TR" sz="2000">
                <a:solidFill>
                  <a:srgbClr val="C00000"/>
                </a:solidFill>
                <a:latin typeface="Calibri" pitchFamily="34" charset="0"/>
              </a:rPr>
              <a:t>Sağım Bölümü (genel):	200 Lüx</a:t>
            </a:r>
          </a:p>
          <a:p>
            <a:r>
              <a:rPr lang="tr-TR" sz="2000">
                <a:solidFill>
                  <a:srgbClr val="C00000"/>
                </a:solidFill>
                <a:latin typeface="Calibri" pitchFamily="34" charset="0"/>
              </a:rPr>
              <a:t>Sağım Meme Bölümü:	400-500 Lüx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1628775"/>
            <a:ext cx="9432925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chemeClr val="bg1"/>
                </a:solidFill>
                <a:latin typeface="+mn-lt"/>
              </a:rPr>
              <a:t>Sitoloji örnekleri 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cytobrush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 (VWR 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Canlab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,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Mississauga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,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Ont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.,</a:t>
            </a:r>
          </a:p>
          <a:p>
            <a:pPr>
              <a:defRPr/>
            </a:pPr>
            <a:r>
              <a:rPr lang="tr-TR" sz="2400" dirty="0" err="1">
                <a:solidFill>
                  <a:schemeClr val="bg1"/>
                </a:solidFill>
                <a:latin typeface="+mn-lt"/>
              </a:rPr>
              <a:t>Canada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); sterilizasyon</a:t>
            </a:r>
          </a:p>
          <a:p>
            <a:pPr>
              <a:defRPr/>
            </a:pPr>
            <a:endParaRPr lang="tr-TR" sz="2400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tr-TR" sz="2400" dirty="0">
                <a:solidFill>
                  <a:schemeClr val="bg1"/>
                </a:solidFill>
                <a:latin typeface="+mn-lt"/>
              </a:rPr>
              <a:t>Sitoloji örnekleri preparata alındıktan sonra 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sitofikzatif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 (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Cytorep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®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, </a:t>
            </a:r>
            <a:r>
              <a:rPr lang="tr-TR" sz="2400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Fisher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Scientific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Ltd., </a:t>
            </a:r>
            <a:r>
              <a:rPr lang="tr-TR" sz="2400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Nepean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,</a:t>
            </a:r>
            <a:r>
              <a:rPr lang="tr-TR" sz="2400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Ont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.,</a:t>
            </a:r>
            <a:r>
              <a:rPr lang="tr-TR" sz="2400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Canada</a:t>
            </a:r>
            <a:r>
              <a:rPr lang="tr-TR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)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 ile 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fikze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 edilir  ve </a:t>
            </a:r>
            <a:r>
              <a:rPr lang="tr-TR" sz="2400" dirty="0" err="1">
                <a:solidFill>
                  <a:schemeClr val="bg1"/>
                </a:solidFill>
                <a:latin typeface="+mn-lt"/>
              </a:rPr>
              <a:t>Giemsa</a:t>
            </a:r>
            <a:r>
              <a:rPr lang="tr-TR" sz="2400" dirty="0">
                <a:solidFill>
                  <a:schemeClr val="bg1"/>
                </a:solidFill>
                <a:latin typeface="+mn-lt"/>
              </a:rPr>
              <a:t> ile boyanır.  </a:t>
            </a:r>
          </a:p>
          <a:p>
            <a:pPr>
              <a:defRPr/>
            </a:pPr>
            <a:r>
              <a:rPr lang="tr-TR" sz="2400" dirty="0">
                <a:latin typeface="+mn-lt"/>
              </a:rPr>
              <a:t> </a:t>
            </a:r>
          </a:p>
        </p:txBody>
      </p:sp>
      <p:sp>
        <p:nvSpPr>
          <p:cNvPr id="103427" name="2 Metin kutusu"/>
          <p:cNvSpPr txBox="1">
            <a:spLocks noChangeArrowheads="1"/>
          </p:cNvSpPr>
          <p:nvPr/>
        </p:nvSpPr>
        <p:spPr bwMode="auto">
          <a:xfrm>
            <a:off x="900113" y="476250"/>
            <a:ext cx="4903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Klinik Tanı (Subklinik Endometritis</a:t>
            </a:r>
            <a:r>
              <a:rPr lang="tr-TR" sz="2400"/>
              <a:t>)</a:t>
            </a:r>
          </a:p>
        </p:txBody>
      </p:sp>
      <p:pic>
        <p:nvPicPr>
          <p:cNvPr id="103428" name="Picture 11" descr="http://en.simurg-mp.com/cms_files/81/97/h_c44fd1377ef2876a6d98dc9ae979344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933825"/>
            <a:ext cx="27368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4292600"/>
            <a:ext cx="14859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5 Dikdörtgen"/>
          <p:cNvSpPr>
            <a:spLocks noChangeArrowheads="1"/>
          </p:cNvSpPr>
          <p:nvPr/>
        </p:nvSpPr>
        <p:spPr bwMode="auto">
          <a:xfrm>
            <a:off x="5580063" y="5013325"/>
            <a:ext cx="3392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Cytobrush= Endometritis Tanısı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467544" y="476672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Sağaltım (</a:t>
            </a:r>
            <a:r>
              <a:rPr lang="tr-TR" dirty="0" err="1" smtClean="0"/>
              <a:t>subklink</a:t>
            </a:r>
            <a:r>
              <a:rPr lang="tr-TR" dirty="0" smtClean="0"/>
              <a:t> </a:t>
            </a:r>
            <a:r>
              <a:rPr lang="tr-TR" dirty="0" err="1" smtClean="0"/>
              <a:t>Endometritis</a:t>
            </a:r>
            <a:r>
              <a:rPr lang="tr-TR" dirty="0" smtClean="0"/>
              <a:t>): </a:t>
            </a: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611560" y="1124744"/>
            <a:ext cx="830227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Sürüde hayvanların %50’e yakınında alınan </a:t>
            </a:r>
            <a:r>
              <a:rPr lang="tr-TR" dirty="0" err="1" smtClean="0"/>
              <a:t>cytobrush</a:t>
            </a:r>
            <a:r>
              <a:rPr lang="tr-TR" dirty="0" smtClean="0"/>
              <a:t> örneklerinde</a:t>
            </a:r>
          </a:p>
          <a:p>
            <a:r>
              <a:rPr lang="tr-TR" dirty="0" err="1" smtClean="0"/>
              <a:t>Nötrofilk</a:t>
            </a:r>
            <a:r>
              <a:rPr lang="tr-TR" dirty="0" smtClean="0"/>
              <a:t> artışı varsa (p.p. 40-50. günler)</a:t>
            </a:r>
          </a:p>
          <a:p>
            <a:endParaRPr lang="tr-TR" dirty="0"/>
          </a:p>
          <a:p>
            <a:r>
              <a:rPr lang="tr-TR" dirty="0" smtClean="0"/>
              <a:t>Veya uygulamada tohumlandıktan sonra çeviren (</a:t>
            </a:r>
            <a:r>
              <a:rPr lang="tr-TR" dirty="0" err="1" smtClean="0"/>
              <a:t>repeat</a:t>
            </a:r>
            <a:r>
              <a:rPr lang="tr-TR" dirty="0" smtClean="0"/>
              <a:t> </a:t>
            </a:r>
            <a:r>
              <a:rPr lang="tr-TR" dirty="0" err="1" smtClean="0"/>
              <a:t>breeder</a:t>
            </a:r>
            <a:r>
              <a:rPr lang="tr-TR" dirty="0" smtClean="0"/>
              <a:t>)</a:t>
            </a:r>
          </a:p>
          <a:p>
            <a:r>
              <a:rPr lang="tr-TR" dirty="0" smtClean="0"/>
              <a:t>İneklerde </a:t>
            </a:r>
            <a:r>
              <a:rPr lang="tr-TR" dirty="0" err="1" smtClean="0"/>
              <a:t>uterusta</a:t>
            </a:r>
            <a:r>
              <a:rPr lang="tr-TR" dirty="0" smtClean="0"/>
              <a:t> hafif bir </a:t>
            </a:r>
            <a:r>
              <a:rPr lang="tr-TR" dirty="0" err="1" smtClean="0"/>
              <a:t>atoni</a:t>
            </a:r>
            <a:r>
              <a:rPr lang="tr-TR" dirty="0" smtClean="0"/>
              <a:t>, hafif asimetri (tam anlamıyla seçilemez)</a:t>
            </a:r>
          </a:p>
          <a:p>
            <a:r>
              <a:rPr lang="tr-TR" dirty="0" smtClean="0"/>
              <a:t>Seçilebiliyorsa 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Lotagen</a:t>
            </a:r>
            <a:r>
              <a:rPr lang="tr-TR" dirty="0" smtClean="0"/>
              <a:t> %2’lik uygulanabilir (I.U) 100-150 ml (bazı yayınlarda tartışmalı olsa da</a:t>
            </a:r>
          </a:p>
          <a:p>
            <a:r>
              <a:rPr lang="tr-TR" dirty="0" smtClean="0"/>
              <a:t>Klinikte yapılan uygulamalar başarılı olduğunu göstermiştir)</a:t>
            </a:r>
          </a:p>
          <a:p>
            <a:endParaRPr lang="tr-TR" dirty="0" smtClean="0"/>
          </a:p>
          <a:p>
            <a:r>
              <a:rPr lang="tr-TR" dirty="0" smtClean="0"/>
              <a:t>Veya </a:t>
            </a:r>
            <a:r>
              <a:rPr lang="tr-TR" dirty="0" err="1" smtClean="0"/>
              <a:t>Metricur</a:t>
            </a:r>
            <a:r>
              <a:rPr lang="tr-TR" dirty="0" smtClean="0"/>
              <a:t> ® I.U.</a:t>
            </a:r>
          </a:p>
          <a:p>
            <a:endParaRPr lang="tr-TR" dirty="0"/>
          </a:p>
          <a:p>
            <a:r>
              <a:rPr lang="tr-TR" dirty="0" smtClean="0"/>
              <a:t>Gerekirse 10 gün sonra bir kez daha uygulanabilirler (</a:t>
            </a:r>
            <a:r>
              <a:rPr lang="tr-TR" dirty="0" err="1" smtClean="0"/>
              <a:t>Lotagen</a:t>
            </a:r>
            <a:r>
              <a:rPr lang="tr-TR" dirty="0" smtClean="0"/>
              <a:t> 12-14 gün sonra)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376238" y="5683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>
                <a:solidFill>
                  <a:schemeClr val="tx2"/>
                </a:solidFill>
              </a:rPr>
              <a:t>Endometritisin </a:t>
            </a:r>
            <a:r>
              <a:rPr lang="de-DE" sz="3600">
                <a:solidFill>
                  <a:schemeClr val="tx2"/>
                </a:solidFill>
              </a:rPr>
              <a:t>Klini</a:t>
            </a:r>
            <a:r>
              <a:rPr lang="tr-TR" sz="3600">
                <a:solidFill>
                  <a:schemeClr val="tx2"/>
                </a:solidFill>
              </a:rPr>
              <a:t>k</a:t>
            </a:r>
            <a:r>
              <a:rPr lang="de-DE" sz="3600">
                <a:solidFill>
                  <a:schemeClr val="tx2"/>
                </a:solidFill>
              </a:rPr>
              <a:t> apparente Form</a:t>
            </a:r>
            <a:r>
              <a:rPr lang="tr-TR" sz="3600">
                <a:solidFill>
                  <a:schemeClr val="tx2"/>
                </a:solidFill>
              </a:rPr>
              <a:t>ları</a:t>
            </a:r>
            <a:r>
              <a:rPr lang="de-DE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95288" y="1125538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3200" b="1"/>
              <a:t>1. </a:t>
            </a:r>
            <a:r>
              <a:rPr lang="de-DE" sz="3200" b="1">
                <a:solidFill>
                  <a:schemeClr val="bg1"/>
                </a:solidFill>
              </a:rPr>
              <a:t>Endometritis catarrhalis (E1)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endParaRPr lang="de-DE" sz="3200" b="1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Pat</a:t>
            </a:r>
            <a:r>
              <a:rPr lang="tr-TR" sz="2800" b="1">
                <a:solidFill>
                  <a:schemeClr val="bg1"/>
                </a:solidFill>
              </a:rPr>
              <a:t>ogenez</a:t>
            </a:r>
            <a:endParaRPr lang="de-DE" sz="2800" b="1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	</a:t>
            </a:r>
            <a:r>
              <a:rPr lang="tr-TR" sz="2800">
                <a:solidFill>
                  <a:schemeClr val="bg1"/>
                </a:solidFill>
              </a:rPr>
              <a:t>Uterus bezlerinin artan sekresyonu</a:t>
            </a:r>
            <a:endParaRPr lang="de-DE" sz="2800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endParaRPr lang="de-DE" sz="2800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S</a:t>
            </a:r>
            <a:r>
              <a:rPr lang="tr-TR" sz="2800" b="1">
                <a:solidFill>
                  <a:schemeClr val="bg1"/>
                </a:solidFill>
              </a:rPr>
              <a:t>emptomlar</a:t>
            </a:r>
            <a:endParaRPr lang="de-DE" sz="2800" b="1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	</a:t>
            </a:r>
            <a:r>
              <a:rPr lang="tr-TR" sz="2800" b="1">
                <a:solidFill>
                  <a:schemeClr val="bg1"/>
                </a:solidFill>
              </a:rPr>
              <a:t>dışarıdan</a:t>
            </a:r>
            <a:r>
              <a:rPr lang="de-DE" sz="2800" b="1">
                <a:solidFill>
                  <a:schemeClr val="bg1"/>
                </a:solidFill>
              </a:rPr>
              <a:t>:	</a:t>
            </a:r>
            <a:r>
              <a:rPr lang="tr-TR" sz="2800">
                <a:solidFill>
                  <a:schemeClr val="bg1"/>
                </a:solidFill>
              </a:rPr>
              <a:t>Vaginal flor</a:t>
            </a:r>
            <a:r>
              <a:rPr lang="de-DE" sz="2800">
                <a:solidFill>
                  <a:schemeClr val="bg1"/>
                </a:solidFill>
              </a:rPr>
              <a:t>, </a:t>
            </a:r>
            <a:r>
              <a:rPr lang="tr-TR" sz="2800">
                <a:solidFill>
                  <a:schemeClr val="bg1"/>
                </a:solidFill>
              </a:rPr>
              <a:t>isli-bulanık 				Çara akıntısı</a:t>
            </a:r>
            <a:endParaRPr lang="de-DE" sz="2800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800">
                <a:solidFill>
                  <a:schemeClr val="bg1"/>
                </a:solidFill>
              </a:rPr>
              <a:t>	</a:t>
            </a:r>
            <a:r>
              <a:rPr lang="de-DE" sz="2800" b="1">
                <a:solidFill>
                  <a:schemeClr val="bg1"/>
                </a:solidFill>
              </a:rPr>
              <a:t>vaginal:</a:t>
            </a:r>
            <a:r>
              <a:rPr lang="de-DE" sz="2800">
                <a:solidFill>
                  <a:schemeClr val="bg1"/>
                </a:solidFill>
              </a:rPr>
              <a:t>	</a:t>
            </a:r>
            <a:r>
              <a:rPr lang="tr-TR" sz="2800">
                <a:solidFill>
                  <a:schemeClr val="bg1"/>
                </a:solidFill>
              </a:rPr>
              <a:t>servikal flor tarzında seröz akıntı</a:t>
            </a:r>
            <a:endParaRPr lang="de-DE" sz="2800">
              <a:solidFill>
                <a:schemeClr val="bg1"/>
              </a:solidFill>
            </a:endParaRP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800">
                <a:solidFill>
                  <a:schemeClr val="bg1"/>
                </a:solidFill>
              </a:rPr>
              <a:t>	</a:t>
            </a:r>
            <a:r>
              <a:rPr lang="de-DE" sz="2800" b="1">
                <a:solidFill>
                  <a:schemeClr val="bg1"/>
                </a:solidFill>
              </a:rPr>
              <a:t>rektal:</a:t>
            </a:r>
            <a:r>
              <a:rPr lang="de-DE" sz="2800">
                <a:solidFill>
                  <a:schemeClr val="bg1"/>
                </a:solidFill>
              </a:rPr>
              <a:t>	Uterus</a:t>
            </a:r>
            <a:r>
              <a:rPr lang="tr-TR" sz="2800">
                <a:solidFill>
                  <a:schemeClr val="bg1"/>
                </a:solidFill>
              </a:rPr>
              <a:t>: değişiklik yok</a:t>
            </a:r>
            <a:r>
              <a:rPr lang="de-DE" sz="2800">
                <a:solidFill>
                  <a:schemeClr val="bg1"/>
                </a:solidFill>
              </a:rPr>
              <a:t>, </a:t>
            </a:r>
            <a:r>
              <a:rPr lang="tr-TR" sz="2800">
                <a:solidFill>
                  <a:schemeClr val="bg1"/>
                </a:solidFill>
              </a:rPr>
              <a:t>östrusta 			tonasitede azalma</a:t>
            </a:r>
            <a:endParaRPr lang="de-DE" sz="2800">
              <a:solidFill>
                <a:schemeClr val="bg1"/>
              </a:solidFill>
            </a:endParaRPr>
          </a:p>
        </p:txBody>
      </p:sp>
      <p:pic>
        <p:nvPicPr>
          <p:cNvPr id="104453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29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9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29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29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9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9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0" grpId="0" build="p" bldLvl="3" autoUpdateAnimBg="0" advAuto="100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 catarrhalis</a:t>
            </a:r>
          </a:p>
        </p:txBody>
      </p:sp>
      <p:pic>
        <p:nvPicPr>
          <p:cNvPr id="106499" name="Picture 5" descr="Endometritiscat(H11-04-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3282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876800" y="2057400"/>
            <a:ext cx="38862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İsli-bulanık çara akıntısı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876800" y="3060700"/>
            <a:ext cx="38862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Vaginal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flor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876800" y="3922713"/>
            <a:ext cx="3886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Uterus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 bulguları: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değişiklik yok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6503" name="Picture 9" descr="kop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utoUpdateAnimBg="0"/>
      <p:bldP spid="84999" grpId="0" autoUpdateAnimBg="0"/>
      <p:bldP spid="85000" grpId="0" autoUpdateAnimBg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447675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107523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81000" y="1295400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2800" b="1"/>
              <a:t>2. Endometritis mucopurulenta (E2)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de-DE" sz="2800" b="1"/>
              <a:t>	Pat</a:t>
            </a:r>
            <a:r>
              <a:rPr lang="tr-TR" sz="2800" b="1"/>
              <a:t>ogenez</a:t>
            </a:r>
            <a:endParaRPr lang="de-DE" sz="2800" b="1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400" b="1"/>
              <a:t>	</a:t>
            </a:r>
            <a:r>
              <a:rPr lang="tr-TR" sz="2400"/>
              <a:t>Artan ölçüde nötrofil granülosit içeren </a:t>
            </a:r>
            <a:r>
              <a:rPr lang="de-DE" sz="2400"/>
              <a:t> </a:t>
            </a:r>
            <a:r>
              <a:rPr lang="tr-TR" sz="2400"/>
              <a:t>eksudat</a:t>
            </a:r>
            <a:endParaRPr lang="de-DE" sz="2400"/>
          </a:p>
          <a:p>
            <a:pPr marL="990600" lvl="1" indent="-533400">
              <a:lnSpc>
                <a:spcPct val="150000"/>
              </a:lnSpc>
              <a:spcBef>
                <a:spcPct val="20000"/>
              </a:spcBef>
            </a:pPr>
            <a:r>
              <a:rPr lang="de-DE" sz="2800" b="1"/>
              <a:t>S</a:t>
            </a:r>
            <a:r>
              <a:rPr lang="tr-TR" sz="2800" b="1"/>
              <a:t>emptomlar</a:t>
            </a:r>
            <a:endParaRPr lang="de-DE" sz="2800" b="1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400" b="1"/>
              <a:t>	</a:t>
            </a:r>
            <a:r>
              <a:rPr lang="tr-TR" sz="2400" b="1"/>
              <a:t>dışarıdan</a:t>
            </a:r>
            <a:r>
              <a:rPr lang="de-DE" sz="2400" b="1"/>
              <a:t>:	</a:t>
            </a:r>
            <a:r>
              <a:rPr lang="tr-TR" sz="2400"/>
              <a:t>bulanık, belirli ölçüde irinli bir akıntı </a:t>
            </a:r>
            <a:r>
              <a:rPr lang="de-DE" sz="2400"/>
              <a:t>			</a:t>
            </a:r>
            <a:r>
              <a:rPr lang="tr-TR" sz="2400"/>
              <a:t>(</a:t>
            </a:r>
            <a:r>
              <a:rPr lang="de-DE" sz="2400"/>
              <a:t>Diöstrus</a:t>
            </a:r>
            <a:r>
              <a:rPr lang="tr-TR" sz="2400"/>
              <a:t>’ ta da)</a:t>
            </a:r>
            <a:endParaRPr lang="de-DE" sz="240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400"/>
              <a:t>	</a:t>
            </a:r>
            <a:r>
              <a:rPr lang="de-DE" sz="2400" b="1"/>
              <a:t>vaginal:</a:t>
            </a:r>
            <a:r>
              <a:rPr lang="de-DE" sz="2400"/>
              <a:t>	Portio vaginalis ödem</a:t>
            </a:r>
            <a:r>
              <a:rPr lang="tr-TR" sz="2400"/>
              <a:t>li</a:t>
            </a:r>
            <a:r>
              <a:rPr lang="de-DE" sz="2400"/>
              <a:t> </a:t>
            </a:r>
            <a:r>
              <a:rPr lang="tr-TR" sz="2400"/>
              <a:t>ve hiperemik</a:t>
            </a:r>
            <a:r>
              <a:rPr lang="de-DE" sz="2400"/>
              <a:t> 	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</a:pPr>
            <a:r>
              <a:rPr lang="de-DE" sz="2400"/>
              <a:t>	</a:t>
            </a:r>
            <a:r>
              <a:rPr lang="de-DE" sz="2400" b="1"/>
              <a:t>rektal:</a:t>
            </a:r>
            <a:r>
              <a:rPr lang="de-DE" sz="2400"/>
              <a:t>	Uterus</a:t>
            </a:r>
            <a:r>
              <a:rPr lang="tr-TR" sz="2400"/>
              <a:t> duvarı hafif kalın</a:t>
            </a:r>
            <a:r>
              <a:rPr lang="de-DE" sz="2400"/>
              <a:t>, </a:t>
            </a:r>
            <a:r>
              <a:rPr lang="tr-TR" sz="2400"/>
              <a:t>içerik palpe 			edilemez</a:t>
            </a:r>
            <a:r>
              <a:rPr lang="de-DE" sz="2400"/>
              <a:t>, </a:t>
            </a:r>
            <a:r>
              <a:rPr lang="tr-TR" sz="2400"/>
              <a:t>t</a:t>
            </a:r>
            <a:r>
              <a:rPr lang="de-DE" sz="2400"/>
              <a:t>onus</a:t>
            </a:r>
            <a:r>
              <a:rPr lang="tr-TR" sz="2400"/>
              <a:t>un</a:t>
            </a:r>
            <a:r>
              <a:rPr lang="de-DE" sz="2400"/>
              <a:t>  Östrus</a:t>
            </a:r>
            <a:r>
              <a:rPr lang="tr-TR" sz="2400"/>
              <a:t>’ta yetersiz 			olduğu  saptanır</a:t>
            </a:r>
            <a:endParaRPr lang="de-DE" sz="2400"/>
          </a:p>
        </p:txBody>
      </p:sp>
      <p:pic>
        <p:nvPicPr>
          <p:cNvPr id="107525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6" name="Text Box 11"/>
          <p:cNvSpPr txBox="1">
            <a:spLocks noChangeArrowheads="1"/>
          </p:cNvSpPr>
          <p:nvPr/>
        </p:nvSpPr>
        <p:spPr bwMode="auto">
          <a:xfrm>
            <a:off x="1042988" y="404813"/>
            <a:ext cx="74644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200">
                <a:solidFill>
                  <a:schemeClr val="tx2"/>
                </a:solidFill>
              </a:rPr>
              <a:t>Endometritisin </a:t>
            </a:r>
            <a:r>
              <a:rPr lang="de-DE" sz="3200">
                <a:solidFill>
                  <a:schemeClr val="tx2"/>
                </a:solidFill>
              </a:rPr>
              <a:t>Klini</a:t>
            </a:r>
            <a:r>
              <a:rPr lang="tr-TR" sz="3200">
                <a:solidFill>
                  <a:schemeClr val="tx2"/>
                </a:solidFill>
              </a:rPr>
              <a:t>k</a:t>
            </a:r>
            <a:r>
              <a:rPr lang="de-DE" sz="3200">
                <a:solidFill>
                  <a:schemeClr val="tx2"/>
                </a:solidFill>
              </a:rPr>
              <a:t> apparente Form</a:t>
            </a:r>
            <a:r>
              <a:rPr lang="tr-TR" sz="3200">
                <a:solidFill>
                  <a:schemeClr val="tx2"/>
                </a:solidFill>
              </a:rPr>
              <a:t>ları</a:t>
            </a:r>
            <a:r>
              <a:rPr lang="de-DE">
                <a:solidFill>
                  <a:schemeClr val="tx2"/>
                </a:solidFill>
              </a:rPr>
              <a:t> </a:t>
            </a:r>
          </a:p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3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9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3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3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build="p" bldLvl="3" autoUpdateAnimBg="0" advAuto="200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 mucopurulenta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876800" y="20574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000">
                <a:solidFill>
                  <a:schemeClr val="bg1"/>
                </a:solidFill>
              </a:rPr>
              <a:t>bulanık, belirli ölçüde irinli bir akıntı (</a:t>
            </a:r>
            <a:r>
              <a:rPr lang="de-DE" sz="2000">
                <a:solidFill>
                  <a:schemeClr val="bg1"/>
                </a:solidFill>
              </a:rPr>
              <a:t>Diöstrus</a:t>
            </a:r>
            <a:r>
              <a:rPr lang="tr-TR" sz="2000">
                <a:solidFill>
                  <a:schemeClr val="bg1"/>
                </a:solidFill>
              </a:rPr>
              <a:t>’ ta da)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4876800" y="3541713"/>
            <a:ext cx="38862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Por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siyo: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h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iperemik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876800" y="4572000"/>
            <a:ext cx="3886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Uterus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 duvarı: 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hafif kalın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, Tonus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: östrusta derecesi düşüktür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8550" name="Picture 8" descr="ENdomAusfl(H-11-3-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28638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9" descr="kop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utoUpdateAnimBg="0"/>
      <p:bldP spid="86022" grpId="0" autoUpdateAnimBg="0"/>
      <p:bldP spid="86023" grpId="0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381000" y="13716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de-DE" sz="2800" b="1"/>
              <a:t>3. Endometritis purulenta (E3)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de-DE" sz="2800" b="1"/>
              <a:t>	Pat</a:t>
            </a:r>
            <a:r>
              <a:rPr lang="tr-TR" sz="2800" b="1"/>
              <a:t>ogenez</a:t>
            </a:r>
            <a:endParaRPr lang="de-DE" sz="2800" b="1"/>
          </a:p>
          <a:p>
            <a:pPr marL="990600" lvl="1" indent="-533400">
              <a:spcBef>
                <a:spcPct val="20000"/>
              </a:spcBef>
            </a:pPr>
            <a:r>
              <a:rPr lang="de-DE" sz="2400" b="1"/>
              <a:t>	</a:t>
            </a:r>
            <a:r>
              <a:rPr lang="tr-TR" sz="2400"/>
              <a:t>Endometriyumda  yoğun </a:t>
            </a:r>
            <a:r>
              <a:rPr lang="de-DE" sz="2400"/>
              <a:t> </a:t>
            </a:r>
            <a:r>
              <a:rPr lang="tr-TR" sz="2400"/>
              <a:t>F</a:t>
            </a:r>
            <a:r>
              <a:rPr lang="de-DE" sz="2400"/>
              <a:t>ago</a:t>
            </a:r>
            <a:r>
              <a:rPr lang="tr-TR" sz="2400"/>
              <a:t>sitoz oluşumu</a:t>
            </a:r>
            <a:r>
              <a:rPr lang="de-DE" sz="2400"/>
              <a:t>, </a:t>
            </a:r>
            <a:r>
              <a:rPr lang="tr-TR" sz="2400"/>
              <a:t>çoğunlukla puerperal dönemdeki </a:t>
            </a:r>
            <a:endParaRPr lang="de-DE" sz="2400"/>
          </a:p>
          <a:p>
            <a:pPr marL="990600" lvl="1" indent="-533400">
              <a:lnSpc>
                <a:spcPct val="150000"/>
              </a:lnSpc>
              <a:spcBef>
                <a:spcPct val="20000"/>
              </a:spcBef>
            </a:pPr>
            <a:r>
              <a:rPr lang="de-DE" sz="2800" b="1"/>
              <a:t>S</a:t>
            </a:r>
            <a:r>
              <a:rPr lang="tr-TR" sz="2800" b="1"/>
              <a:t>emptomlar</a:t>
            </a:r>
            <a:endParaRPr lang="de-DE" sz="2800" b="1"/>
          </a:p>
          <a:p>
            <a:pPr marL="990600" lvl="1" indent="-533400">
              <a:spcBef>
                <a:spcPct val="20000"/>
              </a:spcBef>
            </a:pPr>
            <a:r>
              <a:rPr lang="de-DE" sz="2400" b="1"/>
              <a:t>	</a:t>
            </a:r>
            <a:r>
              <a:rPr lang="tr-TR" sz="2400" b="1"/>
              <a:t>dışarıdan</a:t>
            </a:r>
            <a:r>
              <a:rPr lang="de-DE" sz="2400" b="1"/>
              <a:t>:	</a:t>
            </a:r>
            <a:r>
              <a:rPr lang="tr-TR" sz="2400"/>
              <a:t>irinli akıntı</a:t>
            </a:r>
            <a:r>
              <a:rPr lang="de-DE" sz="2400"/>
              <a:t>, </a:t>
            </a:r>
            <a:r>
              <a:rPr lang="tr-TR" sz="2400"/>
              <a:t>çoğunlukla beyaz</a:t>
            </a:r>
            <a:endParaRPr lang="de-DE" sz="2400"/>
          </a:p>
          <a:p>
            <a:pPr marL="990600" lvl="1" indent="-533400">
              <a:spcBef>
                <a:spcPct val="20000"/>
              </a:spcBef>
            </a:pPr>
            <a:r>
              <a:rPr lang="de-DE" sz="2400"/>
              <a:t>	</a:t>
            </a:r>
            <a:r>
              <a:rPr lang="de-DE" sz="2400" b="1"/>
              <a:t>vaginal:</a:t>
            </a:r>
            <a:r>
              <a:rPr lang="de-DE" sz="2400"/>
              <a:t>	Portio vaginalis </a:t>
            </a:r>
            <a:r>
              <a:rPr lang="tr-TR" sz="2400"/>
              <a:t>hemorajik</a:t>
            </a:r>
            <a:r>
              <a:rPr lang="de-DE" sz="2400"/>
              <a:t>, </a:t>
            </a:r>
            <a:r>
              <a:rPr lang="tr-TR" sz="2400"/>
              <a:t>çoğunlukla 			büyümüş </a:t>
            </a:r>
            <a:r>
              <a:rPr lang="de-DE" sz="2400"/>
              <a:t>(rektal palp</a:t>
            </a:r>
            <a:r>
              <a:rPr lang="tr-TR" sz="2400"/>
              <a:t>e edilebilir</a:t>
            </a:r>
            <a:r>
              <a:rPr lang="de-DE" sz="2400"/>
              <a:t>)</a:t>
            </a:r>
          </a:p>
          <a:p>
            <a:pPr marL="990600" lvl="1" indent="-533400">
              <a:spcBef>
                <a:spcPct val="20000"/>
              </a:spcBef>
            </a:pPr>
            <a:r>
              <a:rPr lang="de-DE" sz="2400"/>
              <a:t>	</a:t>
            </a:r>
            <a:r>
              <a:rPr lang="de-DE" sz="2400" b="1"/>
              <a:t>rektal:</a:t>
            </a:r>
            <a:r>
              <a:rPr lang="de-DE" sz="2400"/>
              <a:t>	Uterus</a:t>
            </a:r>
            <a:r>
              <a:rPr lang="tr-TR" sz="2400"/>
              <a:t> duvarı kalınlaşmış </a:t>
            </a:r>
            <a:r>
              <a:rPr lang="de-DE" sz="2400"/>
              <a:t> </a:t>
            </a:r>
            <a:r>
              <a:rPr lang="tr-TR" sz="2400"/>
              <a:t>(</a:t>
            </a:r>
            <a:r>
              <a:rPr lang="de-DE" sz="2400"/>
              <a:t>palp</a:t>
            </a:r>
            <a:r>
              <a:rPr lang="tr-TR" sz="2400"/>
              <a:t>e 				edilebilir)</a:t>
            </a:r>
            <a:r>
              <a:rPr lang="de-DE" sz="2400"/>
              <a:t>, </a:t>
            </a:r>
            <a:r>
              <a:rPr lang="tr-TR" sz="2400"/>
              <a:t>içerik yogun ve palpe edilebilir</a:t>
            </a:r>
            <a:endParaRPr lang="de-DE" sz="2400"/>
          </a:p>
        </p:txBody>
      </p:sp>
      <p:pic>
        <p:nvPicPr>
          <p:cNvPr id="109572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Text Box 10"/>
          <p:cNvSpPr txBox="1">
            <a:spLocks noChangeArrowheads="1"/>
          </p:cNvSpPr>
          <p:nvPr/>
        </p:nvSpPr>
        <p:spPr bwMode="auto">
          <a:xfrm>
            <a:off x="1258888" y="549275"/>
            <a:ext cx="6521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chemeClr val="tx2"/>
                </a:solidFill>
              </a:rPr>
              <a:t>Endometritisin </a:t>
            </a:r>
            <a:r>
              <a:rPr lang="de-DE" sz="2800">
                <a:solidFill>
                  <a:schemeClr val="tx2"/>
                </a:solidFill>
              </a:rPr>
              <a:t>Klini</a:t>
            </a:r>
            <a:r>
              <a:rPr lang="tr-TR" sz="2800">
                <a:solidFill>
                  <a:schemeClr val="tx2"/>
                </a:solidFill>
              </a:rPr>
              <a:t>k</a:t>
            </a:r>
            <a:r>
              <a:rPr lang="de-DE" sz="2800">
                <a:solidFill>
                  <a:schemeClr val="tx2"/>
                </a:solidFill>
              </a:rPr>
              <a:t> apparente Form</a:t>
            </a:r>
            <a:r>
              <a:rPr lang="tr-TR" sz="2800">
                <a:solidFill>
                  <a:schemeClr val="tx2"/>
                </a:solidFill>
              </a:rPr>
              <a:t>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0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70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build="p" bldLvl="3" autoUpdateAnimBg="0" advAuto="200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Endometritis purulenta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334000" y="2222500"/>
            <a:ext cx="3886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Diöstrus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’ta da görülebilen irinli akıntı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5334000" y="3541713"/>
            <a:ext cx="3886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Portio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: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h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iperemik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vagina duvarında irinli sekret (vaginoskopi)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508625" y="4797425"/>
            <a:ext cx="3886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Uterus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 duvarı kalınlaşmış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içerik palpe edilebilir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0598" name="Picture 8" descr="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73288"/>
            <a:ext cx="4724400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Picture 9" descr="kop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utoUpdateAnimBg="0"/>
      <p:bldP spid="88070" grpId="0" autoUpdateAnimBg="0"/>
      <p:bldP spid="88071" grpId="0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 dirty="0" err="1">
                <a:solidFill>
                  <a:schemeClr val="tx2"/>
                </a:solidFill>
              </a:rPr>
              <a:t>Endometritis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tr-TR" sz="3600" dirty="0" smtClean="0">
                <a:solidFill>
                  <a:schemeClr val="tx2"/>
                </a:solidFill>
              </a:rPr>
              <a:t>sağaltımı (Kronik;</a:t>
            </a:r>
          </a:p>
          <a:p>
            <a:pPr algn="ctr"/>
            <a:r>
              <a:rPr lang="tr-TR" sz="3600" dirty="0" smtClean="0">
                <a:solidFill>
                  <a:schemeClr val="tx2"/>
                </a:solidFill>
              </a:rPr>
              <a:t>Genel)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04800" y="1524000"/>
            <a:ext cx="883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2800" b="1" dirty="0"/>
              <a:t>1. Lokal (= intrauterin </a:t>
            </a:r>
            <a:r>
              <a:rPr lang="de-DE" sz="2800" b="1" dirty="0" err="1"/>
              <a:t>Infu</a:t>
            </a:r>
            <a:r>
              <a:rPr lang="tr-TR" sz="2800" b="1" dirty="0" err="1"/>
              <a:t>zy</a:t>
            </a:r>
            <a:r>
              <a:rPr lang="de-DE" sz="2800" b="1" dirty="0"/>
              <a:t>on) 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2800" b="1" dirty="0"/>
              <a:t>	</a:t>
            </a:r>
            <a:r>
              <a:rPr lang="de-DE" sz="2400" b="1" dirty="0"/>
              <a:t>a) Antiseptik</a:t>
            </a:r>
            <a:r>
              <a:rPr lang="tr-TR" sz="2400" b="1" dirty="0" err="1"/>
              <a:t>ler</a:t>
            </a:r>
            <a:r>
              <a:rPr lang="tr-TR" sz="2400" b="1" dirty="0"/>
              <a:t> (</a:t>
            </a:r>
            <a:r>
              <a:rPr lang="tr-TR" sz="2400" b="1" dirty="0" err="1"/>
              <a:t>Lotagen</a:t>
            </a:r>
            <a:r>
              <a:rPr lang="tr-TR" sz="2400" b="1" dirty="0"/>
              <a:t>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tr-TR" sz="2400" b="1" dirty="0">
                <a:latin typeface="Calibri" pitchFamily="34" charset="0"/>
              </a:rPr>
              <a:t>	</a:t>
            </a:r>
            <a:r>
              <a:rPr lang="tr-TR" sz="1400" b="1" dirty="0">
                <a:latin typeface="Calibri" pitchFamily="34" charset="0"/>
              </a:rPr>
              <a:t>●</a:t>
            </a:r>
            <a:r>
              <a:rPr lang="tr-TR" sz="2400" b="1" dirty="0"/>
              <a:t> </a:t>
            </a:r>
            <a:r>
              <a:rPr lang="tr-TR" sz="2400" dirty="0" err="1"/>
              <a:t>Lotagen</a:t>
            </a:r>
            <a:r>
              <a:rPr lang="tr-TR" sz="2400" dirty="0"/>
              <a:t> PGF2-</a:t>
            </a:r>
            <a:r>
              <a:rPr lang="tr-TR" sz="2400" dirty="0">
                <a:sym typeface="Symbol" pitchFamily="18" charset="2"/>
              </a:rPr>
              <a:t> ile </a:t>
            </a:r>
            <a:r>
              <a:rPr lang="tr-TR" sz="2400" dirty="0" err="1">
                <a:sym typeface="Symbol" pitchFamily="18" charset="2"/>
              </a:rPr>
              <a:t>uterus</a:t>
            </a:r>
            <a:r>
              <a:rPr lang="tr-TR" sz="2400" dirty="0">
                <a:sym typeface="Symbol" pitchFamily="18" charset="2"/>
              </a:rPr>
              <a:t> boşaltıldıktan sonra uygulanır.</a:t>
            </a:r>
            <a:endParaRPr lang="de-DE" sz="2400" dirty="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r>
              <a:rPr lang="de-DE" sz="2400" dirty="0"/>
              <a:t>	</a:t>
            </a:r>
            <a:r>
              <a:rPr lang="de-DE" sz="2400" b="1" dirty="0">
                <a:solidFill>
                  <a:srgbClr val="FFFF66"/>
                </a:solidFill>
              </a:rPr>
              <a:t>b) </a:t>
            </a:r>
            <a:r>
              <a:rPr lang="de-DE" sz="2400" b="1" dirty="0" err="1">
                <a:solidFill>
                  <a:srgbClr val="FFFF66"/>
                </a:solidFill>
              </a:rPr>
              <a:t>Antibiotik</a:t>
            </a:r>
            <a:r>
              <a:rPr lang="de-DE" sz="2400" b="1" dirty="0">
                <a:solidFill>
                  <a:srgbClr val="FFFF66"/>
                </a:solidFill>
              </a:rPr>
              <a:t> </a:t>
            </a:r>
            <a:r>
              <a:rPr lang="tr-TR" sz="2400" b="1" dirty="0">
                <a:solidFill>
                  <a:srgbClr val="FFFF66"/>
                </a:solidFill>
              </a:rPr>
              <a:t>ve</a:t>
            </a:r>
            <a:r>
              <a:rPr lang="de-DE" sz="2400" b="1" dirty="0">
                <a:solidFill>
                  <a:srgbClr val="FFFF66"/>
                </a:solidFill>
              </a:rPr>
              <a:t> Sulfonamid</a:t>
            </a:r>
            <a:r>
              <a:rPr lang="tr-TR" sz="2400" b="1" dirty="0" err="1">
                <a:solidFill>
                  <a:srgbClr val="FFFF66"/>
                </a:solidFill>
              </a:rPr>
              <a:t>ler</a:t>
            </a:r>
            <a:endParaRPr lang="de-DE" sz="24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400" dirty="0"/>
              <a:t>Bekleme süresi önemli</a:t>
            </a:r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400" dirty="0"/>
              <a:t> A. pyogenes </a:t>
            </a:r>
            <a:r>
              <a:rPr lang="tr-TR" sz="2400" dirty="0"/>
              <a:t>ve</a:t>
            </a:r>
            <a:r>
              <a:rPr lang="de-DE" sz="2400" dirty="0"/>
              <a:t> </a:t>
            </a:r>
            <a:r>
              <a:rPr lang="de-DE" sz="2400" dirty="0" err="1"/>
              <a:t>grampositi</a:t>
            </a:r>
            <a:r>
              <a:rPr lang="tr-TR" sz="2400" dirty="0"/>
              <a:t>f</a:t>
            </a:r>
            <a:r>
              <a:rPr lang="de-DE" sz="2400" dirty="0"/>
              <a:t> </a:t>
            </a:r>
            <a:r>
              <a:rPr lang="tr-TR" sz="2400" dirty="0"/>
              <a:t>mikroorganizmalara karşı</a:t>
            </a:r>
            <a:r>
              <a:rPr lang="de-DE" sz="2400" dirty="0"/>
              <a:t> </a:t>
            </a:r>
            <a:r>
              <a:rPr lang="tr-TR" sz="2400" dirty="0"/>
              <a:t>etkili olan </a:t>
            </a:r>
            <a:r>
              <a:rPr lang="tr-TR" sz="2400" dirty="0" err="1"/>
              <a:t>preperatlar</a:t>
            </a:r>
            <a:endParaRPr lang="de-DE" sz="2400" dirty="0"/>
          </a:p>
          <a:p>
            <a:pPr marL="990600" lvl="1" indent="-533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400" dirty="0"/>
              <a:t>Sağaltım önerisi</a:t>
            </a:r>
            <a:r>
              <a:rPr lang="de-DE" sz="2400" dirty="0"/>
              <a:t>: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000" dirty="0">
                <a:solidFill>
                  <a:srgbClr val="FF9966"/>
                </a:solidFill>
              </a:rPr>
              <a:t>1 Mio. I.E. Penicillin + 0,5-1g </a:t>
            </a:r>
            <a:r>
              <a:rPr lang="de-DE" sz="2000" dirty="0" err="1">
                <a:solidFill>
                  <a:srgbClr val="FF9966"/>
                </a:solidFill>
              </a:rPr>
              <a:t>Neomycin</a:t>
            </a:r>
            <a:endParaRPr lang="de-DE" sz="2000" dirty="0">
              <a:solidFill>
                <a:srgbClr val="FF9966"/>
              </a:solidFill>
            </a:endParaRP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000" dirty="0">
                <a:solidFill>
                  <a:srgbClr val="FF9966"/>
                </a:solidFill>
              </a:rPr>
              <a:t>400 mg </a:t>
            </a:r>
            <a:r>
              <a:rPr lang="de-DE" sz="2000" dirty="0" err="1">
                <a:solidFill>
                  <a:srgbClr val="FF9966"/>
                </a:solidFill>
              </a:rPr>
              <a:t>Ampicillin</a:t>
            </a:r>
            <a:r>
              <a:rPr lang="de-DE" sz="2000" dirty="0">
                <a:solidFill>
                  <a:srgbClr val="FF9966"/>
                </a:solidFill>
              </a:rPr>
              <a:t> + 800 mg </a:t>
            </a:r>
            <a:r>
              <a:rPr lang="de-DE" sz="2000" dirty="0" err="1">
                <a:solidFill>
                  <a:srgbClr val="FF9966"/>
                </a:solidFill>
              </a:rPr>
              <a:t>Oxacillin</a:t>
            </a:r>
            <a:r>
              <a:rPr lang="de-DE" sz="2000" dirty="0">
                <a:solidFill>
                  <a:srgbClr val="FF9966"/>
                </a:solidFill>
              </a:rPr>
              <a:t> (z.B. 20 ml </a:t>
            </a:r>
            <a:r>
              <a:rPr lang="de-DE" sz="2000" dirty="0" err="1">
                <a:solidFill>
                  <a:srgbClr val="FF9966"/>
                </a:solidFill>
              </a:rPr>
              <a:t>Totocillin</a:t>
            </a:r>
            <a:r>
              <a:rPr lang="de-DE" sz="1900" baseline="30000" dirty="0">
                <a:solidFill>
                  <a:srgbClr val="FF9966"/>
                </a:solidFill>
              </a:rPr>
              <a:t>®</a:t>
            </a:r>
            <a:r>
              <a:rPr lang="de-DE" sz="2000" dirty="0">
                <a:solidFill>
                  <a:srgbClr val="FF9966"/>
                </a:solidFill>
              </a:rPr>
              <a:t>)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000" dirty="0">
                <a:solidFill>
                  <a:srgbClr val="FF9966"/>
                </a:solidFill>
              </a:rPr>
              <a:t>500 mg </a:t>
            </a:r>
            <a:r>
              <a:rPr lang="de-DE" sz="2000" dirty="0" err="1">
                <a:solidFill>
                  <a:srgbClr val="FF9966"/>
                </a:solidFill>
              </a:rPr>
              <a:t>Cefapirin</a:t>
            </a:r>
            <a:r>
              <a:rPr lang="de-DE" sz="2000" dirty="0">
                <a:solidFill>
                  <a:srgbClr val="FF9966"/>
                </a:solidFill>
              </a:rPr>
              <a:t> (</a:t>
            </a:r>
            <a:r>
              <a:rPr lang="de-DE" sz="2000" dirty="0" err="1">
                <a:solidFill>
                  <a:srgbClr val="FF9966"/>
                </a:solidFill>
              </a:rPr>
              <a:t>Metricure</a:t>
            </a:r>
            <a:r>
              <a:rPr lang="de-DE" sz="1900" baseline="30000" dirty="0">
                <a:solidFill>
                  <a:srgbClr val="FF9966"/>
                </a:solidFill>
              </a:rPr>
              <a:t>®</a:t>
            </a:r>
            <a:r>
              <a:rPr lang="de-DE" sz="2000" dirty="0">
                <a:solidFill>
                  <a:srgbClr val="FF9966"/>
                </a:solidFill>
              </a:rPr>
              <a:t>)</a:t>
            </a:r>
            <a:endParaRPr lang="de-DE" dirty="0">
              <a:solidFill>
                <a:srgbClr val="FF9966"/>
              </a:solidFill>
            </a:endParaRPr>
          </a:p>
        </p:txBody>
      </p:sp>
      <p:pic>
        <p:nvPicPr>
          <p:cNvPr id="111620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8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8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8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8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8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8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build="p" bldLvl="3" autoUpdateAnimBg="0" advAuto="200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ChangeArrowheads="1"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>
                <a:solidFill>
                  <a:schemeClr val="tx2"/>
                </a:solidFill>
              </a:rPr>
              <a:t>Endometritis Sağaltımı</a:t>
            </a:r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52400" y="838200"/>
            <a:ext cx="8839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6250" indent="-476250">
              <a:lnSpc>
                <a:spcPct val="90000"/>
              </a:lnSpc>
              <a:spcBef>
                <a:spcPct val="20000"/>
              </a:spcBef>
            </a:pPr>
            <a:r>
              <a:rPr lang="de-DE" sz="2800" b="1"/>
              <a:t>2. </a:t>
            </a:r>
            <a:r>
              <a:rPr lang="de-DE" sz="2800" b="1">
                <a:solidFill>
                  <a:schemeClr val="bg1"/>
                </a:solidFill>
              </a:rPr>
              <a:t>S</a:t>
            </a:r>
            <a:r>
              <a:rPr lang="tr-TR" sz="2800" b="1">
                <a:solidFill>
                  <a:schemeClr val="bg1"/>
                </a:solidFill>
              </a:rPr>
              <a:t>istematik sağaltım: </a:t>
            </a:r>
            <a:r>
              <a:rPr lang="de-DE" sz="2800" b="1">
                <a:solidFill>
                  <a:schemeClr val="bg1"/>
                </a:solidFill>
              </a:rPr>
              <a:t> PGF</a:t>
            </a:r>
            <a:r>
              <a:rPr lang="de-DE" sz="2800" b="1" baseline="-25000">
                <a:solidFill>
                  <a:schemeClr val="bg1"/>
                </a:solidFill>
              </a:rPr>
              <a:t>2</a:t>
            </a:r>
            <a:r>
              <a:rPr lang="de-DE" sz="2800" b="1" baseline="-25000">
                <a:solidFill>
                  <a:schemeClr val="bg1"/>
                </a:solidFill>
                <a:sym typeface="Symbol" pitchFamily="18" charset="2"/>
              </a:rPr>
              <a:t></a:t>
            </a:r>
            <a:endParaRPr lang="de-DE" sz="2800">
              <a:solidFill>
                <a:schemeClr val="bg1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>
                <a:solidFill>
                  <a:schemeClr val="bg1"/>
                </a:solidFill>
              </a:rPr>
              <a:t>Sağaltım önerisi</a:t>
            </a:r>
            <a:r>
              <a:rPr lang="de-DE" sz="2800">
                <a:solidFill>
                  <a:schemeClr val="bg1"/>
                </a:solidFill>
              </a:rPr>
              <a:t>:</a:t>
            </a:r>
          </a:p>
          <a:p>
            <a:pPr marL="1295400" lvl="1" indent="-5334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>
                <a:solidFill>
                  <a:schemeClr val="bg1"/>
                </a:solidFill>
              </a:rPr>
              <a:t>Dinoprost 15-25 mg</a:t>
            </a:r>
          </a:p>
          <a:p>
            <a:pPr marL="1943100" lvl="2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000">
                <a:solidFill>
                  <a:schemeClr val="bg1"/>
                </a:solidFill>
              </a:rPr>
              <a:t>Glandin</a:t>
            </a:r>
            <a:r>
              <a:rPr lang="de-DE" sz="1900" baseline="30000">
                <a:solidFill>
                  <a:schemeClr val="bg1"/>
                </a:solidFill>
              </a:rPr>
              <a:t>®</a:t>
            </a:r>
            <a:r>
              <a:rPr lang="de-DE" sz="2000">
                <a:solidFill>
                  <a:schemeClr val="bg1"/>
                </a:solidFill>
              </a:rPr>
              <a:t> 5ml i.m./s.c. (</a:t>
            </a:r>
            <a:r>
              <a:rPr lang="tr-TR" sz="2000">
                <a:solidFill>
                  <a:schemeClr val="bg1"/>
                </a:solidFill>
              </a:rPr>
              <a:t>Sütten atılma süresi</a:t>
            </a:r>
            <a:r>
              <a:rPr lang="de-DE" sz="2000">
                <a:solidFill>
                  <a:schemeClr val="bg1"/>
                </a:solidFill>
              </a:rPr>
              <a:t>: 1</a:t>
            </a:r>
            <a:r>
              <a:rPr lang="tr-TR" sz="2000">
                <a:solidFill>
                  <a:schemeClr val="bg1"/>
                </a:solidFill>
              </a:rPr>
              <a:t> gün</a:t>
            </a:r>
            <a:r>
              <a:rPr lang="de-DE" sz="2000">
                <a:solidFill>
                  <a:schemeClr val="bg1"/>
                </a:solidFill>
              </a:rPr>
              <a:t>)</a:t>
            </a:r>
          </a:p>
          <a:p>
            <a:pPr marL="1943100" lvl="2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000">
                <a:solidFill>
                  <a:schemeClr val="bg1"/>
                </a:solidFill>
              </a:rPr>
              <a:t>Dinolytic</a:t>
            </a:r>
            <a:r>
              <a:rPr lang="de-DE" sz="1900" baseline="30000">
                <a:solidFill>
                  <a:schemeClr val="bg1"/>
                </a:solidFill>
              </a:rPr>
              <a:t>®</a:t>
            </a:r>
            <a:r>
              <a:rPr lang="de-DE" sz="2000">
                <a:solidFill>
                  <a:schemeClr val="bg1"/>
                </a:solidFill>
              </a:rPr>
              <a:t> 5ml i.m./s.c. (</a:t>
            </a:r>
            <a:r>
              <a:rPr lang="tr-TR" sz="2000">
                <a:solidFill>
                  <a:schemeClr val="bg1"/>
                </a:solidFill>
              </a:rPr>
              <a:t>Sütten atılma süresi</a:t>
            </a:r>
            <a:r>
              <a:rPr lang="de-DE" sz="2000">
                <a:solidFill>
                  <a:schemeClr val="bg1"/>
                </a:solidFill>
              </a:rPr>
              <a:t> : 0 </a:t>
            </a:r>
            <a:r>
              <a:rPr lang="tr-TR" sz="2000">
                <a:solidFill>
                  <a:schemeClr val="bg1"/>
                </a:solidFill>
              </a:rPr>
              <a:t>gün</a:t>
            </a:r>
            <a:r>
              <a:rPr lang="de-DE" sz="2000">
                <a:solidFill>
                  <a:schemeClr val="bg1"/>
                </a:solidFill>
              </a:rPr>
              <a:t>)</a:t>
            </a:r>
          </a:p>
          <a:p>
            <a:pPr marL="1295400" lvl="1" indent="-5334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>
                <a:solidFill>
                  <a:schemeClr val="bg1"/>
                </a:solidFill>
              </a:rPr>
              <a:t>Cloprostenol 0,5 mg</a:t>
            </a:r>
          </a:p>
          <a:p>
            <a:pPr marL="1943100" lvl="2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000">
                <a:solidFill>
                  <a:schemeClr val="bg1"/>
                </a:solidFill>
              </a:rPr>
              <a:t>Estrumate </a:t>
            </a:r>
            <a:r>
              <a:rPr lang="de-DE" sz="1900" baseline="30000">
                <a:solidFill>
                  <a:schemeClr val="bg1"/>
                </a:solidFill>
              </a:rPr>
              <a:t>®</a:t>
            </a:r>
            <a:r>
              <a:rPr lang="de-DE" sz="2000">
                <a:solidFill>
                  <a:schemeClr val="bg1"/>
                </a:solidFill>
              </a:rPr>
              <a:t> 2ml i.m. (</a:t>
            </a:r>
            <a:r>
              <a:rPr lang="tr-TR" sz="2000">
                <a:solidFill>
                  <a:schemeClr val="bg1"/>
                </a:solidFill>
              </a:rPr>
              <a:t>Sütten atılma süresi</a:t>
            </a:r>
            <a:r>
              <a:rPr lang="de-DE" sz="2000">
                <a:solidFill>
                  <a:schemeClr val="bg1"/>
                </a:solidFill>
              </a:rPr>
              <a:t> : 1</a:t>
            </a:r>
            <a:r>
              <a:rPr lang="tr-TR" sz="2000">
                <a:solidFill>
                  <a:schemeClr val="bg1"/>
                </a:solidFill>
              </a:rPr>
              <a:t>gün</a:t>
            </a:r>
            <a:r>
              <a:rPr lang="de-DE" sz="2000">
                <a:solidFill>
                  <a:schemeClr val="bg1"/>
                </a:solidFill>
              </a:rPr>
              <a:t>)</a:t>
            </a:r>
          </a:p>
          <a:p>
            <a:pPr marL="1295400" lvl="1" indent="-5334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400">
                <a:solidFill>
                  <a:schemeClr val="bg1"/>
                </a:solidFill>
              </a:rPr>
              <a:t>Tiaprost 0,75 mg</a:t>
            </a:r>
          </a:p>
          <a:p>
            <a:pPr marL="1943100" lvl="2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2000">
                <a:solidFill>
                  <a:schemeClr val="bg1"/>
                </a:solidFill>
              </a:rPr>
              <a:t>Iliren </a:t>
            </a:r>
            <a:r>
              <a:rPr lang="de-DE" sz="1900" baseline="30000">
                <a:solidFill>
                  <a:schemeClr val="bg1"/>
                </a:solidFill>
              </a:rPr>
              <a:t>®</a:t>
            </a:r>
            <a:r>
              <a:rPr lang="de-DE" sz="2000">
                <a:solidFill>
                  <a:schemeClr val="bg1"/>
                </a:solidFill>
              </a:rPr>
              <a:t> 3,5 ml i.v. (</a:t>
            </a:r>
            <a:r>
              <a:rPr lang="tr-TR" sz="2000">
                <a:solidFill>
                  <a:schemeClr val="bg1"/>
                </a:solidFill>
              </a:rPr>
              <a:t>Sütten atılma süresi</a:t>
            </a:r>
            <a:r>
              <a:rPr lang="de-DE" sz="2000">
                <a:solidFill>
                  <a:schemeClr val="bg1"/>
                </a:solidFill>
              </a:rPr>
              <a:t> : 1Tag)  </a:t>
            </a:r>
          </a:p>
          <a:p>
            <a:pPr marL="1943100" lvl="2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de-DE" sz="2000">
              <a:solidFill>
                <a:schemeClr val="bg1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3. </a:t>
            </a:r>
            <a:r>
              <a:rPr lang="tr-TR" sz="2800" b="1">
                <a:solidFill>
                  <a:schemeClr val="bg1"/>
                </a:solidFill>
              </a:rPr>
              <a:t>Ek önlemler</a:t>
            </a:r>
            <a:endParaRPr lang="de-DE" sz="3200" b="1">
              <a:solidFill>
                <a:schemeClr val="bg1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>
                <a:solidFill>
                  <a:schemeClr val="bg1"/>
                </a:solidFill>
              </a:rPr>
              <a:t>Ovaryum bozukluklarının sagaltımı</a:t>
            </a:r>
            <a:endParaRPr lang="de-DE" sz="2800">
              <a:solidFill>
                <a:schemeClr val="bg1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800">
                <a:solidFill>
                  <a:schemeClr val="bg1"/>
                </a:solidFill>
              </a:rPr>
              <a:t>Bazen operatif önlemler </a:t>
            </a:r>
            <a:endParaRPr lang="de-DE" sz="2800">
              <a:solidFill>
                <a:schemeClr val="bg1"/>
              </a:solidFill>
            </a:endParaRPr>
          </a:p>
        </p:txBody>
      </p:sp>
      <p:pic>
        <p:nvPicPr>
          <p:cNvPr id="112644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9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3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93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93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3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93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 build="p" bldLvl="3" autoUpdateAnimBg="0" advAuto="2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857224" y="1000108"/>
            <a:ext cx="78581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u="sng" dirty="0" err="1" smtClean="0">
                <a:solidFill>
                  <a:srgbClr val="FF9966"/>
                </a:solidFill>
              </a:rPr>
              <a:t>Ovaryumların</a:t>
            </a:r>
            <a:r>
              <a:rPr lang="tr-TR" sz="2400" b="1" u="sng" dirty="0" smtClean="0">
                <a:solidFill>
                  <a:srgbClr val="FF9966"/>
                </a:solidFill>
              </a:rPr>
              <a:t> doğmasal ve genetik, anatomik  bozuklukları</a:t>
            </a:r>
            <a:endParaRPr lang="tr-TR" sz="2400" b="1" dirty="0" smtClean="0">
              <a:solidFill>
                <a:srgbClr val="FF9966"/>
              </a:solidFill>
            </a:endParaRPr>
          </a:p>
          <a:p>
            <a:endParaRPr lang="tr-TR" sz="2400" dirty="0" smtClean="0"/>
          </a:p>
          <a:p>
            <a:r>
              <a:rPr lang="tr-TR" sz="2400" dirty="0" smtClean="0"/>
              <a:t>1= </a:t>
            </a:r>
            <a:r>
              <a:rPr lang="tr-TR" sz="2400" dirty="0" err="1" smtClean="0"/>
              <a:t>Ovaryum</a:t>
            </a:r>
            <a:r>
              <a:rPr lang="tr-TR" sz="2400" dirty="0" smtClean="0"/>
              <a:t> </a:t>
            </a:r>
            <a:r>
              <a:rPr lang="tr-TR" sz="2400" dirty="0" err="1" smtClean="0"/>
              <a:t>Aplazileri</a:t>
            </a:r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2= </a:t>
            </a:r>
            <a:r>
              <a:rPr lang="tr-TR" sz="2400" dirty="0" err="1" smtClean="0"/>
              <a:t>Ovaryum</a:t>
            </a:r>
            <a:r>
              <a:rPr lang="tr-TR" sz="2400" dirty="0" smtClean="0"/>
              <a:t> </a:t>
            </a:r>
            <a:r>
              <a:rPr lang="tr-TR" sz="2400" dirty="0" err="1" smtClean="0"/>
              <a:t>Hipoplazileri</a:t>
            </a:r>
            <a:endParaRPr lang="tr-TR" sz="24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Dikdörtgen"/>
          <p:cNvSpPr>
            <a:spLocks noChangeArrowheads="1"/>
          </p:cNvSpPr>
          <p:nvPr/>
        </p:nvSpPr>
        <p:spPr bwMode="auto">
          <a:xfrm>
            <a:off x="539750" y="1052513"/>
            <a:ext cx="80994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>
                <a:solidFill>
                  <a:schemeClr val="bg1"/>
                </a:solidFill>
              </a:rPr>
              <a:t>Vaginoskopik muayene yöntemi ile E1 düzeyindeki endometritis olgularında  %82,8 oranında bulanık-partiküllü, E2 düzeyindeki endometritis olgularında da  %71,8 oranında mukopurulent akıntının belirlenmesi endometritis tanısında  rektal  palpasyona ek olarak vaginoskopinin uygulanma gerekliliğini ortaya koymaktadır (Kaya, 2010).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000">
                <a:solidFill>
                  <a:schemeClr val="tx2"/>
                </a:solidFill>
              </a:rPr>
              <a:t>Endometritis</a:t>
            </a:r>
            <a:r>
              <a:rPr lang="tr-TR" sz="4000">
                <a:solidFill>
                  <a:schemeClr val="tx2"/>
                </a:solidFill>
              </a:rPr>
              <a:t>/İnek</a:t>
            </a:r>
            <a:r>
              <a:rPr lang="de-DE" sz="4000">
                <a:solidFill>
                  <a:schemeClr val="tx2"/>
                </a:solidFill>
              </a:rPr>
              <a:t> - </a:t>
            </a:r>
            <a:r>
              <a:rPr lang="tr-TR" sz="4000">
                <a:solidFill>
                  <a:schemeClr val="tx2"/>
                </a:solidFill>
              </a:rPr>
              <a:t>Tanı</a:t>
            </a:r>
            <a:endParaRPr lang="de-DE" sz="4400">
              <a:solidFill>
                <a:schemeClr val="tx2"/>
              </a:solidFill>
            </a:endParaRPr>
          </a:p>
        </p:txBody>
      </p:sp>
      <p:pic>
        <p:nvPicPr>
          <p:cNvPr id="118787" name="Picture 5" descr="ENDOU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3124200"/>
            <a:ext cx="3910012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6" descr="utnichtgrav(O11-1-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124200"/>
            <a:ext cx="33528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Text Box 7"/>
          <p:cNvSpPr txBox="1">
            <a:spLocks noChangeArrowheads="1"/>
          </p:cNvSpPr>
          <p:nvPr/>
        </p:nvSpPr>
        <p:spPr bwMode="auto">
          <a:xfrm>
            <a:off x="2667000" y="1447800"/>
            <a:ext cx="47132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3600">
                <a:solidFill>
                  <a:schemeClr val="bg1"/>
                </a:solidFill>
                <a:latin typeface="Times New Roman" pitchFamily="18" charset="0"/>
              </a:rPr>
              <a:t>Ultra</a:t>
            </a:r>
            <a:r>
              <a:rPr lang="tr-TR" sz="3600">
                <a:solidFill>
                  <a:schemeClr val="bg1"/>
                </a:solidFill>
                <a:latin typeface="Times New Roman" pitchFamily="18" charset="0"/>
              </a:rPr>
              <a:t>sonografi </a:t>
            </a:r>
            <a:r>
              <a:rPr lang="de-DE" sz="3600">
                <a:solidFill>
                  <a:schemeClr val="bg1"/>
                </a:solidFill>
                <a:latin typeface="Times New Roman" pitchFamily="18" charset="0"/>
              </a:rPr>
              <a:t>metod</a:t>
            </a:r>
            <a:r>
              <a:rPr lang="tr-TR" sz="3600">
                <a:solidFill>
                  <a:schemeClr val="bg1"/>
                </a:solidFill>
                <a:latin typeface="Times New Roman" pitchFamily="18" charset="0"/>
              </a:rPr>
              <a:t>u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8790" name="Text Box 8"/>
          <p:cNvSpPr txBox="1">
            <a:spLocks noChangeArrowheads="1"/>
          </p:cNvSpPr>
          <p:nvPr/>
        </p:nvSpPr>
        <p:spPr bwMode="auto">
          <a:xfrm>
            <a:off x="914400" y="2286000"/>
            <a:ext cx="57150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Fizyolojik 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Uterus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8791" name="Text Box 9"/>
          <p:cNvSpPr txBox="1">
            <a:spLocks noChangeArrowheads="1"/>
          </p:cNvSpPr>
          <p:nvPr/>
        </p:nvSpPr>
        <p:spPr bwMode="auto">
          <a:xfrm>
            <a:off x="5334000" y="2286000"/>
            <a:ext cx="3200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 Endometritis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te sıvı toplanması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8792" name="Picture 10" descr="kop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000">
                <a:solidFill>
                  <a:schemeClr val="tx2"/>
                </a:solidFill>
              </a:rPr>
              <a:t>Endometritis</a:t>
            </a:r>
            <a:r>
              <a:rPr lang="tr-TR" sz="4000">
                <a:solidFill>
                  <a:schemeClr val="tx2"/>
                </a:solidFill>
              </a:rPr>
              <a:t>/İnek</a:t>
            </a:r>
            <a:r>
              <a:rPr lang="de-DE" sz="4000">
                <a:solidFill>
                  <a:schemeClr val="tx2"/>
                </a:solidFill>
              </a:rPr>
              <a:t> - </a:t>
            </a:r>
            <a:r>
              <a:rPr lang="tr-TR" sz="4000">
                <a:solidFill>
                  <a:schemeClr val="tx2"/>
                </a:solidFill>
              </a:rPr>
              <a:t>Tanı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119811" name="Text Box 5"/>
          <p:cNvSpPr txBox="1">
            <a:spLocks noChangeArrowheads="1"/>
          </p:cNvSpPr>
          <p:nvPr/>
        </p:nvSpPr>
        <p:spPr bwMode="auto">
          <a:xfrm>
            <a:off x="1905000" y="1295400"/>
            <a:ext cx="5257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3600">
                <a:solidFill>
                  <a:schemeClr val="bg1"/>
                </a:solidFill>
                <a:latin typeface="Times New Roman" pitchFamily="18" charset="0"/>
              </a:rPr>
              <a:t>Vaginal</a:t>
            </a:r>
            <a:r>
              <a:rPr lang="tr-TR" sz="36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36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3600">
                <a:solidFill>
                  <a:schemeClr val="bg1"/>
                </a:solidFill>
                <a:latin typeface="Times New Roman" pitchFamily="18" charset="0"/>
              </a:rPr>
              <a:t>Kontroller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9812" name="Text Box 6"/>
          <p:cNvSpPr txBox="1">
            <a:spLocks noChangeArrowheads="1"/>
          </p:cNvSpPr>
          <p:nvPr/>
        </p:nvSpPr>
        <p:spPr bwMode="auto">
          <a:xfrm>
            <a:off x="914400" y="2057400"/>
            <a:ext cx="3276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Endometritis purulenta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irinli akıntı (yoğun)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9813" name="Text Box 7"/>
          <p:cNvSpPr txBox="1">
            <a:spLocks noChangeArrowheads="1"/>
          </p:cNvSpPr>
          <p:nvPr/>
        </p:nvSpPr>
        <p:spPr bwMode="auto">
          <a:xfrm>
            <a:off x="5029200" y="2133600"/>
            <a:ext cx="3657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Endometritis mucopurulenta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irinli akıntı (daha az)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9814" name="Picture 8" descr="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044825"/>
            <a:ext cx="3657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9" descr="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81338"/>
            <a:ext cx="34290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0" descr="kop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ChangeArrowheads="1"/>
          </p:cNvSpPr>
          <p:nvPr/>
        </p:nvSpPr>
        <p:spPr bwMode="auto">
          <a:xfrm>
            <a:off x="684213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000">
                <a:solidFill>
                  <a:schemeClr val="tx2"/>
                </a:solidFill>
              </a:rPr>
              <a:t>Endometritis</a:t>
            </a:r>
            <a:r>
              <a:rPr lang="tr-TR" sz="4000">
                <a:solidFill>
                  <a:schemeClr val="tx2"/>
                </a:solidFill>
              </a:rPr>
              <a:t>/İnek</a:t>
            </a:r>
            <a:r>
              <a:rPr lang="de-DE" sz="4000">
                <a:solidFill>
                  <a:schemeClr val="tx2"/>
                </a:solidFill>
              </a:rPr>
              <a:t> - </a:t>
            </a:r>
            <a:r>
              <a:rPr lang="tr-TR" sz="4000">
                <a:solidFill>
                  <a:schemeClr val="tx2"/>
                </a:solidFill>
              </a:rPr>
              <a:t>Tanı</a:t>
            </a:r>
            <a:endParaRPr lang="de-DE" sz="4400">
              <a:solidFill>
                <a:schemeClr val="tx2"/>
              </a:solidFill>
            </a:endParaRPr>
          </a:p>
        </p:txBody>
      </p:sp>
      <p:sp>
        <p:nvSpPr>
          <p:cNvPr id="120835" name="Text Box 5"/>
          <p:cNvSpPr txBox="1">
            <a:spLocks noChangeArrowheads="1"/>
          </p:cNvSpPr>
          <p:nvPr/>
        </p:nvSpPr>
        <p:spPr bwMode="auto">
          <a:xfrm>
            <a:off x="1908175" y="981075"/>
            <a:ext cx="5257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3600">
                <a:solidFill>
                  <a:schemeClr val="bg1"/>
                </a:solidFill>
                <a:latin typeface="Times New Roman" pitchFamily="18" charset="0"/>
              </a:rPr>
              <a:t>Sitolojik</a:t>
            </a:r>
            <a:r>
              <a:rPr lang="de-DE" sz="36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3600">
                <a:solidFill>
                  <a:schemeClr val="bg1"/>
                </a:solidFill>
                <a:latin typeface="Times New Roman" pitchFamily="18" charset="0"/>
              </a:rPr>
              <a:t>bakı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0836" name="Text Box 6"/>
          <p:cNvSpPr txBox="1">
            <a:spLocks noChangeArrowheads="1"/>
          </p:cNvSpPr>
          <p:nvPr/>
        </p:nvSpPr>
        <p:spPr bwMode="auto">
          <a:xfrm>
            <a:off x="533400" y="2222500"/>
            <a:ext cx="3962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Folmer-Nielsen-Kat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eteri ile uterus örneğinin alınması</a:t>
            </a:r>
            <a:endParaRPr lang="de-DE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20837" name="Picture 8" descr="Folmer-N(V4-6-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41725"/>
            <a:ext cx="40386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9" descr="Granulozyten (G1-3-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427413"/>
            <a:ext cx="32766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13" descr="kop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0" name="Text Box 14"/>
          <p:cNvSpPr txBox="1">
            <a:spLocks noChangeArrowheads="1"/>
          </p:cNvSpPr>
          <p:nvPr/>
        </p:nvSpPr>
        <p:spPr bwMode="auto">
          <a:xfrm>
            <a:off x="5580063" y="2203450"/>
            <a:ext cx="235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Yoğun lökositler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Dikdörtgen"/>
          <p:cNvSpPr>
            <a:spLocks noChangeArrowheads="1"/>
          </p:cNvSpPr>
          <p:nvPr/>
        </p:nvSpPr>
        <p:spPr bwMode="auto">
          <a:xfrm>
            <a:off x="827088" y="1844675"/>
            <a:ext cx="72009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In the absence of clinical endometritis, a cow with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subclinical endometritis is deﬁned by &gt;18% neutrophils in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uterine cytology samples collected 21–33 days after calving,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or &gt;10% neutrophils at 34–47 days. </a:t>
            </a:r>
            <a:endParaRPr lang="tr-TR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4"/>
          <p:cNvSpPr txBox="1">
            <a:spLocks noChangeArrowheads="1"/>
          </p:cNvSpPr>
          <p:nvPr/>
        </p:nvSpPr>
        <p:spPr bwMode="auto">
          <a:xfrm>
            <a:off x="231775" y="153988"/>
            <a:ext cx="873760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tr-TR" b="1" dirty="0">
                <a:sym typeface="Map Symbols" pitchFamily="2" charset="2"/>
              </a:rPr>
              <a:t></a:t>
            </a:r>
            <a:r>
              <a:rPr lang="tr-TR" sz="2800" dirty="0">
                <a:solidFill>
                  <a:srgbClr val="FF9966"/>
                </a:solidFill>
              </a:rPr>
              <a:t>Kronik </a:t>
            </a:r>
            <a:r>
              <a:rPr lang="tr-TR" sz="2800" dirty="0" err="1" smtClean="0">
                <a:solidFill>
                  <a:srgbClr val="FF9966"/>
                </a:solidFill>
              </a:rPr>
              <a:t>endometritis</a:t>
            </a:r>
            <a:r>
              <a:rPr lang="tr-TR" sz="2800" dirty="0" smtClean="0">
                <a:solidFill>
                  <a:srgbClr val="FF9966"/>
                </a:solidFill>
              </a:rPr>
              <a:t> (</a:t>
            </a:r>
            <a:r>
              <a:rPr lang="tr-TR" sz="2800" dirty="0" err="1" smtClean="0">
                <a:solidFill>
                  <a:srgbClr val="FF9966"/>
                </a:solidFill>
              </a:rPr>
              <a:t>Therapie</a:t>
            </a:r>
            <a:r>
              <a:rPr lang="tr-TR" sz="2800" dirty="0" smtClean="0">
                <a:solidFill>
                  <a:srgbClr val="FF9966"/>
                </a:solidFill>
              </a:rPr>
              <a:t>)</a:t>
            </a:r>
            <a:endParaRPr lang="tr-TR" sz="2800" dirty="0">
              <a:solidFill>
                <a:srgbClr val="FF9966"/>
              </a:solidFill>
            </a:endParaRPr>
          </a:p>
          <a:p>
            <a:pPr marL="342900" indent="-342900"/>
            <a:endParaRPr lang="tr-TR" sz="2800" dirty="0">
              <a:solidFill>
                <a:srgbClr val="FF9966"/>
              </a:solidFill>
            </a:endParaRP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(I. ve II. Derecede </a:t>
            </a:r>
            <a:r>
              <a:rPr lang="tr-TR" sz="2000" dirty="0" err="1">
                <a:solidFill>
                  <a:schemeClr val="bg1"/>
                </a:solidFill>
              </a:rPr>
              <a:t>endometritis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kataralis</a:t>
            </a:r>
            <a:r>
              <a:rPr lang="tr-TR" sz="2000" dirty="0">
                <a:solidFill>
                  <a:schemeClr val="bg1"/>
                </a:solidFill>
              </a:rPr>
              <a:t>)</a:t>
            </a:r>
          </a:p>
          <a:p>
            <a:pPr marL="342900" indent="-342900"/>
            <a:endParaRPr lang="tr-TR" sz="2000" dirty="0">
              <a:solidFill>
                <a:schemeClr val="bg1"/>
              </a:solidFill>
            </a:endParaRP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Her akut </a:t>
            </a:r>
            <a:r>
              <a:rPr lang="tr-TR" sz="2000" dirty="0" err="1">
                <a:solidFill>
                  <a:schemeClr val="bg1"/>
                </a:solidFill>
              </a:rPr>
              <a:t>endometritis</a:t>
            </a:r>
            <a:r>
              <a:rPr lang="tr-TR" sz="2000" dirty="0">
                <a:solidFill>
                  <a:schemeClr val="bg1"/>
                </a:solidFill>
              </a:rPr>
              <a:t> yaklaşık 14. günden sonra kroniğe dönüşür </a:t>
            </a: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( EKI veya EKII p.p. 24. günden önce başarısız; sağ:1-2 kez) </a:t>
            </a:r>
          </a:p>
          <a:p>
            <a:pPr marL="342900" indent="-342900"/>
            <a:endParaRPr lang="tr-TR" sz="2000" dirty="0">
              <a:solidFill>
                <a:schemeClr val="bg1"/>
              </a:solidFill>
            </a:endParaRPr>
          </a:p>
          <a:p>
            <a:pPr marL="342900" indent="-342900"/>
            <a:r>
              <a:rPr lang="tr-TR" sz="2000" strike="sngStrike" dirty="0" err="1"/>
              <a:t>Lugol</a:t>
            </a:r>
            <a:r>
              <a:rPr lang="tr-TR" sz="2000" strike="sngStrike" dirty="0"/>
              <a:t> sol. </a:t>
            </a:r>
            <a:r>
              <a:rPr lang="tr-TR" sz="2000" strike="sngStrike" dirty="0" err="1"/>
              <a:t>Iyot</a:t>
            </a:r>
            <a:r>
              <a:rPr lang="tr-TR" sz="2000" strike="sngStrike" dirty="0"/>
              <a:t>, Potasyum </a:t>
            </a:r>
            <a:r>
              <a:rPr lang="tr-TR" sz="2000" strike="sngStrike" dirty="0" err="1"/>
              <a:t>Iyodür</a:t>
            </a:r>
            <a:r>
              <a:rPr lang="tr-TR" sz="2000" strike="sngStrike" dirty="0"/>
              <a:t> ve su (1:2:300) içermektedir (50-200 ml). </a:t>
            </a:r>
          </a:p>
          <a:p>
            <a:pPr marL="342900" indent="-342900"/>
            <a:endParaRPr lang="tr-TR" sz="2000" dirty="0">
              <a:solidFill>
                <a:schemeClr val="bg1"/>
              </a:solidFill>
            </a:endParaRPr>
          </a:p>
          <a:p>
            <a:pPr marL="342900" indent="-342900"/>
            <a:r>
              <a:rPr lang="tr-TR" sz="2000" dirty="0" err="1">
                <a:solidFill>
                  <a:srgbClr val="FFC000"/>
                </a:solidFill>
              </a:rPr>
              <a:t>Lotajen</a:t>
            </a:r>
            <a:r>
              <a:rPr lang="tr-TR" sz="2000" dirty="0">
                <a:solidFill>
                  <a:srgbClr val="FFC000"/>
                </a:solidFill>
              </a:rPr>
              <a:t> sol</a:t>
            </a:r>
            <a:r>
              <a:rPr lang="tr-TR" sz="2000" dirty="0">
                <a:solidFill>
                  <a:schemeClr val="bg1"/>
                </a:solidFill>
              </a:rPr>
              <a:t>.:  </a:t>
            </a:r>
            <a:r>
              <a:rPr lang="tr-TR" sz="2000" dirty="0" err="1">
                <a:solidFill>
                  <a:schemeClr val="bg1"/>
                </a:solidFill>
              </a:rPr>
              <a:t>Metakrezolsulfon</a:t>
            </a:r>
            <a:r>
              <a:rPr lang="tr-TR" sz="2000" dirty="0">
                <a:solidFill>
                  <a:schemeClr val="bg1"/>
                </a:solidFill>
              </a:rPr>
              <a:t>  ve formaldehit  ( 2 ml konsan. ve 98 ml su ). </a:t>
            </a:r>
          </a:p>
          <a:p>
            <a:pPr marL="342900" indent="-342900"/>
            <a:endParaRPr lang="tr-TR" sz="2000" dirty="0">
              <a:solidFill>
                <a:schemeClr val="bg1"/>
              </a:solidFill>
            </a:endParaRPr>
          </a:p>
          <a:p>
            <a:pPr marL="342900" indent="-342900"/>
            <a:r>
              <a:rPr lang="tr-TR" sz="2000" dirty="0" err="1">
                <a:solidFill>
                  <a:srgbClr val="FFC000"/>
                </a:solidFill>
              </a:rPr>
              <a:t>Fitoterapötik</a:t>
            </a:r>
            <a:r>
              <a:rPr lang="tr-TR" sz="2000" dirty="0">
                <a:solidFill>
                  <a:srgbClr val="FFC000"/>
                </a:solidFill>
              </a:rPr>
              <a:t> ajan </a:t>
            </a:r>
            <a:r>
              <a:rPr lang="tr-TR" sz="2000" dirty="0" err="1">
                <a:solidFill>
                  <a:srgbClr val="FFC000"/>
                </a:solidFill>
              </a:rPr>
              <a:t>Eucacomp</a:t>
            </a:r>
            <a:r>
              <a:rPr lang="tr-TR" sz="2000" dirty="0">
                <a:solidFill>
                  <a:schemeClr val="bg1"/>
                </a:solidFill>
                <a:sym typeface="Symbol" pitchFamily="18" charset="2"/>
              </a:rPr>
              <a:t></a:t>
            </a:r>
            <a:r>
              <a:rPr lang="tr-TR" sz="2000" dirty="0">
                <a:solidFill>
                  <a:schemeClr val="bg1"/>
                </a:solidFill>
              </a:rPr>
              <a:t> (</a:t>
            </a:r>
            <a:r>
              <a:rPr lang="tr-TR" sz="2000" dirty="0" err="1">
                <a:solidFill>
                  <a:schemeClr val="bg1"/>
                </a:solidFill>
              </a:rPr>
              <a:t>Ekoliptus</a:t>
            </a:r>
            <a:r>
              <a:rPr lang="tr-TR" sz="2000" dirty="0">
                <a:solidFill>
                  <a:schemeClr val="bg1"/>
                </a:solidFill>
              </a:rPr>
              <a:t> yağı, </a:t>
            </a:r>
            <a:r>
              <a:rPr lang="tr-TR" sz="2000" dirty="0" err="1">
                <a:solidFill>
                  <a:schemeClr val="bg1"/>
                </a:solidFill>
              </a:rPr>
              <a:t>Melsa</a:t>
            </a:r>
            <a:r>
              <a:rPr lang="tr-TR" sz="2000" dirty="0">
                <a:solidFill>
                  <a:schemeClr val="bg1"/>
                </a:solidFill>
              </a:rPr>
              <a:t> yaprak </a:t>
            </a:r>
            <a:r>
              <a:rPr lang="tr-TR" sz="2000" dirty="0" err="1">
                <a:solidFill>
                  <a:schemeClr val="bg1"/>
                </a:solidFill>
              </a:rPr>
              <a:t>tinkturu</a:t>
            </a:r>
            <a:r>
              <a:rPr lang="tr-TR" sz="2000" dirty="0">
                <a:solidFill>
                  <a:schemeClr val="bg1"/>
                </a:solidFill>
              </a:rPr>
              <a:t>, </a:t>
            </a: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ölü çiçeği</a:t>
            </a: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(altıncık) </a:t>
            </a:r>
            <a:r>
              <a:rPr lang="tr-TR" sz="2000" dirty="0" err="1">
                <a:solidFill>
                  <a:schemeClr val="bg1"/>
                </a:solidFill>
              </a:rPr>
              <a:t>tinkturu</a:t>
            </a:r>
            <a:r>
              <a:rPr lang="tr-TR" sz="2000" dirty="0">
                <a:solidFill>
                  <a:schemeClr val="bg1"/>
                </a:solidFill>
              </a:rPr>
              <a:t>, Mercanköşk </a:t>
            </a:r>
            <a:r>
              <a:rPr lang="tr-TR" sz="2000" dirty="0" err="1">
                <a:solidFill>
                  <a:schemeClr val="bg1"/>
                </a:solidFill>
              </a:rPr>
              <a:t>tinkturu</a:t>
            </a:r>
            <a:r>
              <a:rPr lang="tr-TR" sz="2000" dirty="0">
                <a:solidFill>
                  <a:schemeClr val="bg1"/>
                </a:solidFill>
              </a:rPr>
              <a:t>; 30 ml </a:t>
            </a:r>
            <a:r>
              <a:rPr lang="tr-TR" sz="2000" dirty="0" err="1">
                <a:solidFill>
                  <a:schemeClr val="bg1"/>
                </a:solidFill>
              </a:rPr>
              <a:t>Eucacomp</a:t>
            </a:r>
            <a:r>
              <a:rPr lang="tr-TR" sz="2000" dirty="0">
                <a:solidFill>
                  <a:schemeClr val="bg1"/>
                </a:solidFill>
              </a:rPr>
              <a:t>+ 70 ml daha önce</a:t>
            </a: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 kaynatılmış ılık su).</a:t>
            </a: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>
                <a:solidFill>
                  <a:srgbClr val="FFC000"/>
                </a:solidFill>
              </a:rPr>
              <a:t>Ön sirke asidi, ön karbon asidi (</a:t>
            </a:r>
            <a:r>
              <a:rPr lang="tr-TR" sz="2000" dirty="0" err="1">
                <a:solidFill>
                  <a:srgbClr val="FFC000"/>
                </a:solidFill>
              </a:rPr>
              <a:t>Uterofertil</a:t>
            </a:r>
            <a:r>
              <a:rPr lang="tr-TR" sz="2000" dirty="0">
                <a:solidFill>
                  <a:srgbClr val="FFC000"/>
                </a:solidFill>
                <a:sym typeface="Symbol" pitchFamily="18" charset="2"/>
              </a:rPr>
              <a:t></a:t>
            </a:r>
            <a:r>
              <a:rPr lang="tr-TR" sz="2000" dirty="0">
                <a:solidFill>
                  <a:srgbClr val="FFC000"/>
                </a:solidFill>
              </a:rPr>
              <a:t> %2) </a:t>
            </a:r>
            <a:r>
              <a:rPr lang="tr-TR" sz="2000" dirty="0">
                <a:solidFill>
                  <a:schemeClr val="bg1"/>
                </a:solidFill>
              </a:rPr>
              <a:t>grubunun dezenfeksiyon </a:t>
            </a: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maddesidir ( erken </a:t>
            </a:r>
            <a:r>
              <a:rPr lang="tr-TR" sz="2000" dirty="0" err="1">
                <a:solidFill>
                  <a:schemeClr val="bg1"/>
                </a:solidFill>
              </a:rPr>
              <a:t>puerperal</a:t>
            </a:r>
            <a:r>
              <a:rPr lang="tr-TR" sz="2000" dirty="0">
                <a:solidFill>
                  <a:schemeClr val="bg1"/>
                </a:solidFill>
              </a:rPr>
              <a:t>, kronik post </a:t>
            </a:r>
            <a:r>
              <a:rPr lang="tr-TR" sz="2000" dirty="0" err="1">
                <a:solidFill>
                  <a:schemeClr val="bg1"/>
                </a:solidFill>
              </a:rPr>
              <a:t>puerperal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endometritislerde</a:t>
            </a:r>
            <a:r>
              <a:rPr lang="tr-TR" sz="2000" dirty="0">
                <a:solidFill>
                  <a:schemeClr val="bg1"/>
                </a:solidFill>
              </a:rPr>
              <a:t>)   </a:t>
            </a:r>
          </a:p>
          <a:p>
            <a:pPr marL="342900" indent="-342900"/>
            <a:r>
              <a:rPr lang="tr-TR" sz="2000" dirty="0" err="1">
                <a:solidFill>
                  <a:schemeClr val="bg1"/>
                </a:solidFill>
              </a:rPr>
              <a:t>Chemoterapötiklerde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endometritis</a:t>
            </a:r>
            <a:r>
              <a:rPr lang="tr-TR" sz="2000" dirty="0">
                <a:solidFill>
                  <a:schemeClr val="bg1"/>
                </a:solidFill>
              </a:rPr>
              <a:t> tedavisinde kullanılmaktadırlar</a:t>
            </a:r>
          </a:p>
          <a:p>
            <a:pPr marL="342900" indent="-342900"/>
            <a:endParaRPr lang="tr-TR" sz="2000" dirty="0">
              <a:solidFill>
                <a:schemeClr val="bg1"/>
              </a:solidFill>
            </a:endParaRPr>
          </a:p>
          <a:p>
            <a:pPr marL="342900" indent="-342900"/>
            <a:r>
              <a:rPr lang="tr-TR" sz="2000" dirty="0">
                <a:solidFill>
                  <a:schemeClr val="bg1"/>
                </a:solidFill>
              </a:rPr>
              <a:t> Kronik </a:t>
            </a:r>
            <a:r>
              <a:rPr lang="tr-TR" sz="2000" dirty="0" err="1">
                <a:solidFill>
                  <a:schemeClr val="bg1"/>
                </a:solidFill>
              </a:rPr>
              <a:t>endometritis</a:t>
            </a:r>
            <a:r>
              <a:rPr lang="tr-TR" sz="2000" dirty="0">
                <a:solidFill>
                  <a:schemeClr val="bg1"/>
                </a:solidFill>
              </a:rPr>
              <a:t>+ </a:t>
            </a:r>
            <a:r>
              <a:rPr lang="tr-TR" sz="2000" dirty="0" err="1">
                <a:solidFill>
                  <a:schemeClr val="bg1"/>
                </a:solidFill>
              </a:rPr>
              <a:t>asikli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>
                <a:solidFill>
                  <a:schemeClr val="bg1"/>
                </a:solidFill>
                <a:sym typeface="Wingdings 3" pitchFamily="18" charset="2"/>
              </a:rPr>
              <a:t>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siklusun</a:t>
            </a:r>
            <a:r>
              <a:rPr lang="tr-TR" sz="2000" dirty="0">
                <a:solidFill>
                  <a:schemeClr val="bg1"/>
                </a:solidFill>
              </a:rPr>
              <a:t> düzene sokulması gerekir.</a:t>
            </a:r>
            <a:endParaRPr lang="tr-TR" sz="2000" u="sng" dirty="0">
              <a:solidFill>
                <a:schemeClr val="bg1"/>
              </a:solidFill>
            </a:endParaRPr>
          </a:p>
          <a:p>
            <a:pPr marL="342900" indent="-342900"/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179388" y="0"/>
            <a:ext cx="8643937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tr-TR" sz="2000">
                <a:solidFill>
                  <a:schemeClr val="tx2"/>
                </a:solidFill>
              </a:rPr>
              <a:t>Eucacomp/Iliren+Eucacomp – Lotajen uygulamaları sonucu fertilite parametreleri (Aslan et.al, 2005)</a:t>
            </a:r>
          </a:p>
        </p:txBody>
      </p:sp>
      <p:graphicFrame>
        <p:nvGraphicFramePr>
          <p:cNvPr id="97285" name="Object 5"/>
          <p:cNvGraphicFramePr>
            <a:graphicFrameLocks noChangeAspect="1"/>
          </p:cNvGraphicFramePr>
          <p:nvPr/>
        </p:nvGraphicFramePr>
        <p:xfrm>
          <a:off x="611188" y="549275"/>
          <a:ext cx="7678737" cy="4154488"/>
        </p:xfrm>
        <a:graphic>
          <a:graphicData uri="http://schemas.openxmlformats.org/presentationml/2006/ole">
            <p:oleObj spid="_x0000_s8194" name="Belge" r:id="rId3" imgW="7786544" imgH="4204839" progId="Word.Document.8">
              <p:embed/>
            </p:oleObj>
          </a:graphicData>
        </a:graphic>
      </p:graphicFrame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11188" y="4149725"/>
            <a:ext cx="782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>
                <a:solidFill>
                  <a:srgbClr val="FF9966"/>
                </a:solidFill>
              </a:rPr>
              <a:t>TGO: Tüm gebelik oranı; ITO: ilk tohumlama oranı; GI: Gebelik indeksi</a:t>
            </a:r>
          </a:p>
          <a:p>
            <a:r>
              <a:rPr lang="tr-TR" b="1">
                <a:solidFill>
                  <a:srgbClr val="FF9966"/>
                </a:solidFill>
              </a:rPr>
              <a:t>TGA: Tedavi-Gebekalma aralığı; IÇO: Tedavi olamayanların işletmeden</a:t>
            </a:r>
          </a:p>
          <a:p>
            <a:r>
              <a:rPr lang="tr-TR" b="1">
                <a:solidFill>
                  <a:srgbClr val="FF9966"/>
                </a:solidFill>
              </a:rPr>
              <a:t>çıkarılma oranı</a:t>
            </a:r>
          </a:p>
        </p:txBody>
      </p:sp>
      <p:pic>
        <p:nvPicPr>
          <p:cNvPr id="8197" name="Picture 7" descr="Ringelblume-calendula-officinalis2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1588"/>
            <a:ext cx="26035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Melisse-melissa-officinali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868863"/>
            <a:ext cx="18002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Eucalyptus-eucalyptus-sp-2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4868863"/>
            <a:ext cx="19288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Eucalyptus-eucalyptus-sp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288" y="4868863"/>
            <a:ext cx="17637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33375"/>
            <a:ext cx="72723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2 Metin kutusu"/>
          <p:cNvSpPr txBox="1">
            <a:spLocks noChangeArrowheads="1"/>
          </p:cNvSpPr>
          <p:nvPr/>
        </p:nvSpPr>
        <p:spPr bwMode="auto">
          <a:xfrm>
            <a:off x="827088" y="4652963"/>
            <a:ext cx="194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Iliren®= PGF2-</a:t>
            </a:r>
            <a:r>
              <a:rPr lang="el-GR"/>
              <a:t>α</a:t>
            </a:r>
            <a:endParaRPr lang="tr-TR"/>
          </a:p>
        </p:txBody>
      </p:sp>
      <p:sp>
        <p:nvSpPr>
          <p:cNvPr id="126980" name="3 Metin kutusu"/>
          <p:cNvSpPr txBox="1">
            <a:spLocks noChangeArrowheads="1"/>
          </p:cNvSpPr>
          <p:nvPr/>
        </p:nvSpPr>
        <p:spPr bwMode="auto">
          <a:xfrm>
            <a:off x="395288" y="5300663"/>
            <a:ext cx="8648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Elde edilen sonuçlar, karşılaştırılan üç tedavi seçeneği arasında  fertilite </a:t>
            </a:r>
          </a:p>
          <a:p>
            <a:r>
              <a:rPr lang="tr-TR"/>
              <a:t>parametreleri bakımından önemli bir farklılık olmadığını (p&gt;0,05) göstermiştir. </a:t>
            </a:r>
          </a:p>
          <a:p>
            <a:r>
              <a:rPr lang="tr-TR"/>
              <a:t>Bu sonuç,  bulundurularak her üç tedavi seçeneğininde pratikte uygulanabileceğini </a:t>
            </a:r>
          </a:p>
          <a:p>
            <a:r>
              <a:rPr lang="tr-TR"/>
              <a:t>göstermektedir.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81000" y="1371600"/>
            <a:ext cx="845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de-DE" sz="2800" b="1"/>
              <a:t>3. </a:t>
            </a:r>
            <a:r>
              <a:rPr lang="de-DE" sz="2800" b="1">
                <a:solidFill>
                  <a:schemeClr val="bg1"/>
                </a:solidFill>
              </a:rPr>
              <a:t>Pyometra 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	Pat</a:t>
            </a:r>
            <a:r>
              <a:rPr lang="tr-TR" sz="2800" b="1">
                <a:solidFill>
                  <a:schemeClr val="bg1"/>
                </a:solidFill>
              </a:rPr>
              <a:t>ogenez</a:t>
            </a:r>
            <a:endParaRPr lang="de-DE" sz="2800" b="1">
              <a:solidFill>
                <a:schemeClr val="bg1"/>
              </a:solidFill>
            </a:endParaRPr>
          </a:p>
          <a:p>
            <a:pPr marL="990600" lvl="1" indent="-533400">
              <a:spcBef>
                <a:spcPct val="20000"/>
              </a:spcBef>
            </a:pPr>
            <a:r>
              <a:rPr lang="de-DE" sz="2400" b="1">
                <a:solidFill>
                  <a:schemeClr val="bg1"/>
                </a:solidFill>
              </a:rPr>
              <a:t>	</a:t>
            </a:r>
            <a:r>
              <a:rPr lang="de-DE" sz="2400">
                <a:solidFill>
                  <a:schemeClr val="bg1"/>
                </a:solidFill>
              </a:rPr>
              <a:t> von </a:t>
            </a:r>
            <a:r>
              <a:rPr lang="tr-TR" sz="2400">
                <a:solidFill>
                  <a:schemeClr val="bg1"/>
                </a:solidFill>
              </a:rPr>
              <a:t>Uterusta büyük ölçüde irinli akıntının toplanması</a:t>
            </a: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tr-TR" sz="2400">
                <a:solidFill>
                  <a:schemeClr val="bg1"/>
                </a:solidFill>
              </a:rPr>
              <a:t>(serviks genellikle kapalı)</a:t>
            </a:r>
            <a:endParaRPr lang="de-DE" sz="2400">
              <a:solidFill>
                <a:schemeClr val="bg1"/>
              </a:solidFill>
            </a:endParaRPr>
          </a:p>
          <a:p>
            <a:pPr marL="990600" lvl="1" indent="-533400">
              <a:lnSpc>
                <a:spcPct val="150000"/>
              </a:lnSpc>
              <a:spcBef>
                <a:spcPct val="20000"/>
              </a:spcBef>
            </a:pPr>
            <a:r>
              <a:rPr lang="de-DE" sz="2800" b="1">
                <a:solidFill>
                  <a:schemeClr val="bg1"/>
                </a:solidFill>
              </a:rPr>
              <a:t>S</a:t>
            </a:r>
            <a:r>
              <a:rPr lang="tr-TR" sz="2800" b="1">
                <a:solidFill>
                  <a:schemeClr val="bg1"/>
                </a:solidFill>
              </a:rPr>
              <a:t>emptomlar</a:t>
            </a:r>
            <a:endParaRPr lang="de-DE" sz="2800" b="1">
              <a:solidFill>
                <a:schemeClr val="bg1"/>
              </a:solidFill>
            </a:endParaRPr>
          </a:p>
          <a:p>
            <a:pPr marL="990600" lvl="1" indent="-533400">
              <a:spcBef>
                <a:spcPct val="20000"/>
              </a:spcBef>
            </a:pPr>
            <a:r>
              <a:rPr lang="de-DE" sz="2400" b="1">
                <a:solidFill>
                  <a:schemeClr val="bg1"/>
                </a:solidFill>
              </a:rPr>
              <a:t>	</a:t>
            </a:r>
            <a:r>
              <a:rPr lang="tr-TR" sz="2400" b="1">
                <a:solidFill>
                  <a:schemeClr val="bg1"/>
                </a:solidFill>
              </a:rPr>
              <a:t>dışarıdan</a:t>
            </a:r>
            <a:r>
              <a:rPr lang="de-DE" sz="2400" b="1">
                <a:solidFill>
                  <a:schemeClr val="bg1"/>
                </a:solidFill>
              </a:rPr>
              <a:t>:	</a:t>
            </a:r>
            <a:r>
              <a:rPr lang="tr-TR" sz="2400">
                <a:solidFill>
                  <a:schemeClr val="bg1"/>
                </a:solidFill>
              </a:rPr>
              <a:t>herhangi bir semptom yok</a:t>
            </a:r>
            <a:endParaRPr lang="de-DE" sz="2400">
              <a:solidFill>
                <a:schemeClr val="bg1"/>
              </a:solidFill>
            </a:endParaRPr>
          </a:p>
          <a:p>
            <a:pPr marL="990600" lvl="1" indent="-533400">
              <a:spcBef>
                <a:spcPct val="20000"/>
              </a:spcBef>
            </a:pPr>
            <a:r>
              <a:rPr lang="de-DE" sz="2400">
                <a:solidFill>
                  <a:schemeClr val="bg1"/>
                </a:solidFill>
              </a:rPr>
              <a:t>	</a:t>
            </a:r>
            <a:r>
              <a:rPr lang="de-DE" sz="2400" b="1">
                <a:solidFill>
                  <a:schemeClr val="bg1"/>
                </a:solidFill>
              </a:rPr>
              <a:t>vaginal:</a:t>
            </a:r>
            <a:r>
              <a:rPr lang="de-DE" sz="2400">
                <a:solidFill>
                  <a:schemeClr val="bg1"/>
                </a:solidFill>
              </a:rPr>
              <a:t>	</a:t>
            </a:r>
            <a:r>
              <a:rPr lang="tr-TR" sz="2400">
                <a:solidFill>
                  <a:schemeClr val="bg1"/>
                </a:solidFill>
              </a:rPr>
              <a:t>diöstrustaki gibi</a:t>
            </a:r>
            <a:endParaRPr lang="de-DE" sz="2400">
              <a:solidFill>
                <a:schemeClr val="bg1"/>
              </a:solidFill>
            </a:endParaRPr>
          </a:p>
          <a:p>
            <a:pPr marL="990600" lvl="1" indent="-533400">
              <a:spcBef>
                <a:spcPct val="20000"/>
              </a:spcBef>
            </a:pPr>
            <a:r>
              <a:rPr lang="de-DE" sz="2400">
                <a:solidFill>
                  <a:schemeClr val="bg1"/>
                </a:solidFill>
              </a:rPr>
              <a:t>	</a:t>
            </a:r>
            <a:r>
              <a:rPr lang="de-DE" sz="2400" b="1">
                <a:solidFill>
                  <a:schemeClr val="bg1"/>
                </a:solidFill>
              </a:rPr>
              <a:t>rektal:</a:t>
            </a:r>
            <a:r>
              <a:rPr lang="de-DE" sz="2400">
                <a:solidFill>
                  <a:schemeClr val="bg1"/>
                </a:solidFill>
              </a:rPr>
              <a:t>	Uterus </a:t>
            </a:r>
            <a:r>
              <a:rPr lang="tr-TR" sz="2400">
                <a:solidFill>
                  <a:schemeClr val="bg1"/>
                </a:solidFill>
              </a:rPr>
              <a:t>belirgin ölçüde büyümüş</a:t>
            </a:r>
            <a:r>
              <a:rPr lang="de-DE" sz="2400">
                <a:solidFill>
                  <a:schemeClr val="bg1"/>
                </a:solidFill>
              </a:rPr>
              <a:t>,</a:t>
            </a:r>
            <a:r>
              <a:rPr lang="tr-TR" sz="2400">
                <a:solidFill>
                  <a:schemeClr val="bg1"/>
                </a:solidFill>
              </a:rPr>
              <a:t> uterus 			duvarı incelmiş</a:t>
            </a:r>
            <a:r>
              <a:rPr lang="de-DE" sz="2400">
                <a:solidFill>
                  <a:schemeClr val="bg1"/>
                </a:solidFill>
              </a:rPr>
              <a:t>, </a:t>
            </a:r>
            <a:r>
              <a:rPr lang="tr-TR" sz="2400">
                <a:solidFill>
                  <a:schemeClr val="bg1"/>
                </a:solidFill>
              </a:rPr>
              <a:t>içerikte fluktuasyon </a:t>
            </a:r>
            <a:r>
              <a:rPr lang="de-DE" sz="2400">
                <a:solidFill>
                  <a:schemeClr val="bg1"/>
                </a:solidFill>
              </a:rPr>
              <a:t>, </a:t>
            </a:r>
            <a:r>
              <a:rPr lang="tr-TR" sz="2400">
                <a:solidFill>
                  <a:schemeClr val="bg1"/>
                </a:solidFill>
              </a:rPr>
              <a:t>			ender  serviks’in açılması ile spontan </a:t>
            </a:r>
          </a:p>
          <a:p>
            <a:pPr marL="990600" lvl="1" indent="-533400">
              <a:spcBef>
                <a:spcPct val="20000"/>
              </a:spcBef>
            </a:pPr>
            <a:r>
              <a:rPr lang="tr-TR" sz="2400">
                <a:solidFill>
                  <a:schemeClr val="bg1"/>
                </a:solidFill>
              </a:rPr>
              <a:t>			irinli akıntı</a:t>
            </a:r>
            <a:endParaRPr lang="de-DE" sz="2400">
              <a:solidFill>
                <a:schemeClr val="bg1"/>
              </a:solidFill>
            </a:endParaRPr>
          </a:p>
        </p:txBody>
      </p:sp>
      <p:pic>
        <p:nvPicPr>
          <p:cNvPr id="123908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Rectangle 10"/>
          <p:cNvSpPr>
            <a:spLocks noChangeArrowheads="1"/>
          </p:cNvSpPr>
          <p:nvPr/>
        </p:nvSpPr>
        <p:spPr bwMode="auto">
          <a:xfrm>
            <a:off x="1476375" y="260350"/>
            <a:ext cx="6521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chemeClr val="tx2"/>
                </a:solidFill>
              </a:rPr>
              <a:t>Endometritisin </a:t>
            </a:r>
            <a:r>
              <a:rPr lang="de-DE" sz="2800">
                <a:solidFill>
                  <a:schemeClr val="tx2"/>
                </a:solidFill>
              </a:rPr>
              <a:t>Klini</a:t>
            </a:r>
            <a:r>
              <a:rPr lang="tr-TR" sz="2800">
                <a:solidFill>
                  <a:schemeClr val="tx2"/>
                </a:solidFill>
              </a:rPr>
              <a:t>k</a:t>
            </a:r>
            <a:r>
              <a:rPr lang="de-DE" sz="2800">
                <a:solidFill>
                  <a:schemeClr val="tx2"/>
                </a:solidFill>
              </a:rPr>
              <a:t> apparente Form</a:t>
            </a:r>
            <a:r>
              <a:rPr lang="tr-TR" sz="2800">
                <a:solidFill>
                  <a:schemeClr val="tx2"/>
                </a:solidFill>
              </a:rPr>
              <a:t>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9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90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build="p" bldLvl="3" autoUpdateAnimBg="0" advAuto="200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Pyometra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859338" y="2276475"/>
            <a:ext cx="3886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Dışarıdan herhangi bir semptom görülmez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4859338" y="3429000"/>
            <a:ext cx="3886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Vaginal: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Diöstrustaki gibi herhangi bir bulgu yok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859338" y="4508500"/>
            <a:ext cx="3886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Uterus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: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fazla büyümüş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ince cidarlı</a:t>
            </a:r>
            <a:r>
              <a:rPr lang="de-DE" sz="240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tr-TR" sz="2400">
                <a:solidFill>
                  <a:schemeClr val="bg1"/>
                </a:solidFill>
                <a:latin typeface="Times New Roman" pitchFamily="18" charset="0"/>
              </a:rPr>
              <a:t>içerik fluktuan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6742" name="Picture 8" descr="Pyometra(H3-1-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17750"/>
            <a:ext cx="45720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9" descr="kop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utoUpdateAnimBg="0"/>
      <p:bldP spid="90118" grpId="0" autoUpdateAnimBg="0"/>
      <p:bldP spid="9011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11188" y="260350"/>
            <a:ext cx="684039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 u="sng" dirty="0" err="1"/>
              <a:t>Ovaryumların</a:t>
            </a:r>
            <a:r>
              <a:rPr lang="tr-TR" b="1" u="sng" dirty="0"/>
              <a:t> doğmasal ve genetik, anatomik bozuklukları</a:t>
            </a:r>
            <a:r>
              <a:rPr lang="tr-TR" dirty="0"/>
              <a:t>:</a:t>
            </a:r>
          </a:p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>	</a:t>
            </a:r>
          </a:p>
          <a:p>
            <a:r>
              <a:rPr lang="tr-TR" dirty="0">
                <a:solidFill>
                  <a:srgbClr val="C00000"/>
                </a:solidFill>
              </a:rPr>
              <a:t>1= </a:t>
            </a:r>
            <a:r>
              <a:rPr lang="tr-TR" dirty="0" err="1">
                <a:solidFill>
                  <a:srgbClr val="C00000"/>
                </a:solidFill>
              </a:rPr>
              <a:t>Ovaryum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Aplazileri</a:t>
            </a:r>
            <a:r>
              <a:rPr lang="tr-TR" dirty="0">
                <a:solidFill>
                  <a:srgbClr val="C00000"/>
                </a:solidFill>
              </a:rPr>
              <a:t>                            </a:t>
            </a:r>
          </a:p>
          <a:p>
            <a:endParaRPr lang="tr-TR" dirty="0"/>
          </a:p>
          <a:p>
            <a:r>
              <a:rPr lang="tr-TR" dirty="0" err="1" smtClean="0"/>
              <a:t>Ovaryumlar</a:t>
            </a:r>
            <a:r>
              <a:rPr lang="tr-TR" dirty="0" smtClean="0"/>
              <a:t> tümüyle yoktur. Gelişimi normal düve </a:t>
            </a:r>
            <a:r>
              <a:rPr lang="tr-TR" dirty="0" err="1" smtClean="0"/>
              <a:t>östrusa</a:t>
            </a:r>
            <a:r>
              <a:rPr lang="tr-TR" dirty="0" smtClean="0"/>
              <a:t> gelmez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Uterusun</a:t>
            </a:r>
            <a:r>
              <a:rPr lang="tr-TR" dirty="0"/>
              <a:t> </a:t>
            </a:r>
            <a:r>
              <a:rPr lang="tr-TR" dirty="0" err="1"/>
              <a:t>segmenter</a:t>
            </a:r>
            <a:r>
              <a:rPr lang="tr-TR" dirty="0"/>
              <a:t> </a:t>
            </a:r>
            <a:r>
              <a:rPr lang="tr-TR" dirty="0" err="1"/>
              <a:t>aplaziside</a:t>
            </a:r>
            <a:r>
              <a:rPr lang="tr-TR" dirty="0"/>
              <a:t> görülür (Ör: </a:t>
            </a:r>
            <a:r>
              <a:rPr lang="tr-TR" dirty="0" err="1"/>
              <a:t>Uterus</a:t>
            </a:r>
            <a:r>
              <a:rPr lang="tr-TR" dirty="0"/>
              <a:t> </a:t>
            </a:r>
            <a:r>
              <a:rPr lang="tr-TR" dirty="0" err="1"/>
              <a:t>unicornis</a:t>
            </a:r>
            <a:r>
              <a:rPr lang="tr-TR" dirty="0"/>
              <a:t>).</a:t>
            </a:r>
          </a:p>
          <a:p>
            <a:endParaRPr lang="tr-TR" dirty="0"/>
          </a:p>
          <a:p>
            <a:r>
              <a:rPr lang="tr-TR" dirty="0" err="1"/>
              <a:t>Genital</a:t>
            </a:r>
            <a:r>
              <a:rPr lang="tr-TR" dirty="0"/>
              <a:t> sistemin diğer </a:t>
            </a:r>
            <a:r>
              <a:rPr lang="tr-TR" dirty="0" err="1"/>
              <a:t>bölümleride</a:t>
            </a:r>
            <a:r>
              <a:rPr lang="tr-TR" dirty="0"/>
              <a:t> tam anlamıyla gelişmemiştir </a:t>
            </a:r>
          </a:p>
          <a:p>
            <a:r>
              <a:rPr lang="tr-TR" dirty="0"/>
              <a:t>(Ör:</a:t>
            </a:r>
            <a:r>
              <a:rPr lang="tr-TR" dirty="0" err="1"/>
              <a:t>Freemartinizmus</a:t>
            </a:r>
            <a:r>
              <a:rPr lang="tr-TR" dirty="0"/>
              <a:t> durumunda).</a:t>
            </a:r>
          </a:p>
        </p:txBody>
      </p:sp>
      <p:sp>
        <p:nvSpPr>
          <p:cNvPr id="14339" name="AutoShape 5"/>
          <p:cNvSpPr>
            <a:spLocks noChangeArrowheads="1"/>
          </p:cNvSpPr>
          <p:nvPr/>
        </p:nvSpPr>
        <p:spPr bwMode="auto">
          <a:xfrm>
            <a:off x="3924300" y="908050"/>
            <a:ext cx="685800" cy="685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7884368" y="3356992"/>
            <a:ext cx="914400" cy="571500"/>
          </a:xfrm>
          <a:prstGeom prst="cloudCallout">
            <a:avLst>
              <a:gd name="adj1" fmla="val -43750"/>
              <a:gd name="adj2" fmla="val 78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573016"/>
            <a:ext cx="2807791" cy="3091308"/>
          </a:xfrm>
          <a:prstGeom prst="rect">
            <a:avLst/>
          </a:prstGeom>
          <a:noFill/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 rot="2762382">
            <a:off x="796581" y="3797563"/>
            <a:ext cx="576263" cy="358775"/>
          </a:xfrm>
          <a:prstGeom prst="rightArrow">
            <a:avLst>
              <a:gd name="adj1" fmla="val 50000"/>
              <a:gd name="adj2" fmla="val 4015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8" name="7 Metin kutusu"/>
          <p:cNvSpPr txBox="1"/>
          <p:nvPr/>
        </p:nvSpPr>
        <p:spPr>
          <a:xfrm>
            <a:off x="4211960" y="4149080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Tek taraflı </a:t>
            </a:r>
            <a:r>
              <a:rPr lang="tr-TR" dirty="0" err="1" smtClean="0"/>
              <a:t>ovaryum</a:t>
            </a:r>
            <a:r>
              <a:rPr lang="tr-TR" dirty="0" smtClean="0"/>
              <a:t> </a:t>
            </a:r>
            <a:r>
              <a:rPr lang="tr-TR" dirty="0" err="1" smtClean="0"/>
              <a:t>aplazilerinde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Reprodüktif</a:t>
            </a:r>
            <a:r>
              <a:rPr lang="tr-TR" dirty="0" smtClean="0"/>
              <a:t> sonuç alınabilir (%30 ?)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913288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200" u="sng">
                <a:sym typeface="Map Symbols" pitchFamily="2" charset="2"/>
              </a:rPr>
              <a:t></a:t>
            </a:r>
            <a:r>
              <a:rPr lang="tr-TR" sz="2200" u="sng"/>
              <a:t>Akıntı azda olsa pyometradan söz etmek gerekir</a:t>
            </a:r>
            <a:r>
              <a:rPr lang="tr-TR" sz="2200"/>
              <a:t> :</a:t>
            </a:r>
          </a:p>
          <a:p>
            <a:endParaRPr lang="tr-TR" sz="2200"/>
          </a:p>
          <a:p>
            <a:r>
              <a:rPr lang="tr-TR" sz="2200"/>
              <a:t>Uterus büyümüş, çoğunlukla az ölçüde asimetrik, duvar ince ve içerikte </a:t>
            </a:r>
          </a:p>
          <a:p>
            <a:r>
              <a:rPr lang="tr-TR" sz="2200"/>
              <a:t>fluktuasyon (ikizlik !) </a:t>
            </a:r>
          </a:p>
          <a:p>
            <a:endParaRPr lang="tr-TR" sz="2200"/>
          </a:p>
          <a:p>
            <a:r>
              <a:rPr lang="tr-TR" sz="2200"/>
              <a:t>Çoğunlukla içerik suludan çok, krema kıvamındadır. </a:t>
            </a:r>
          </a:p>
          <a:p>
            <a:endParaRPr lang="tr-TR" sz="2200"/>
          </a:p>
          <a:p>
            <a:r>
              <a:rPr lang="tr-TR" sz="2200"/>
              <a:t>Kapalı pyometra  açık bir pyometra formuna dönüşebilir ( birden bire  </a:t>
            </a:r>
          </a:p>
          <a:p>
            <a:r>
              <a:rPr lang="tr-TR" sz="2200"/>
              <a:t>akıntı).</a:t>
            </a:r>
          </a:p>
          <a:p>
            <a:endParaRPr lang="tr-TR" sz="2200"/>
          </a:p>
          <a:p>
            <a:r>
              <a:rPr lang="tr-TR" sz="2200"/>
              <a:t>Rektal bakıda, patolojik içerik olduğu sezinlenen büyümüş bir uterus </a:t>
            </a:r>
          </a:p>
          <a:p>
            <a:r>
              <a:rPr lang="tr-TR" sz="2200"/>
              <a:t>seçilir.</a:t>
            </a:r>
          </a:p>
          <a:p>
            <a:r>
              <a:rPr lang="tr-TR" sz="2200"/>
              <a:t> </a:t>
            </a:r>
          </a:p>
          <a:p>
            <a:r>
              <a:rPr lang="tr-TR" sz="2200"/>
              <a:t>Gebelik bulguları (ileri) yoktur.</a:t>
            </a:r>
          </a:p>
        </p:txBody>
      </p:sp>
      <p:sp>
        <p:nvSpPr>
          <p:cNvPr id="3" name="2 Dikdörtgen"/>
          <p:cNvSpPr/>
          <p:nvPr/>
        </p:nvSpPr>
        <p:spPr>
          <a:xfrm>
            <a:off x="827088" y="5157788"/>
            <a:ext cx="6769100" cy="1568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/>
              <a:t>Pyometra</a:t>
            </a:r>
            <a:r>
              <a:rPr lang="en-US" sz="2400" dirty="0"/>
              <a:t> is </a:t>
            </a:r>
            <a:r>
              <a:rPr lang="en-US" sz="2400" dirty="0" err="1"/>
              <a:t>deﬁned</a:t>
            </a:r>
            <a:r>
              <a:rPr lang="en-US" sz="2400" dirty="0"/>
              <a:t> as</a:t>
            </a:r>
            <a:r>
              <a:rPr lang="tr-TR" sz="2400" dirty="0"/>
              <a:t> </a:t>
            </a:r>
            <a:r>
              <a:rPr lang="en-US" sz="2400" dirty="0"/>
              <a:t>the accumulation of purulent material within the uterine</a:t>
            </a:r>
            <a:r>
              <a:rPr lang="tr-TR" sz="2400" dirty="0"/>
              <a:t> </a:t>
            </a:r>
            <a:r>
              <a:rPr lang="en-US" sz="2400" dirty="0"/>
              <a:t>lumen in the presence of a </a:t>
            </a:r>
            <a:r>
              <a:rPr lang="en-US" sz="2400" dirty="0">
                <a:solidFill>
                  <a:srgbClr val="C00000"/>
                </a:solidFill>
              </a:rPr>
              <a:t>persistent corpus </a:t>
            </a:r>
            <a:r>
              <a:rPr lang="en-US" sz="2400" dirty="0" err="1">
                <a:solidFill>
                  <a:srgbClr val="C00000"/>
                </a:solidFill>
              </a:rPr>
              <a:t>luteum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and a</a:t>
            </a:r>
            <a:r>
              <a:rPr lang="tr-TR" sz="2400" dirty="0"/>
              <a:t> </a:t>
            </a:r>
            <a:r>
              <a:rPr lang="en-US" sz="2400" dirty="0"/>
              <a:t>closed cervix.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Metin kutusu"/>
          <p:cNvSpPr txBox="1">
            <a:spLocks noChangeArrowheads="1"/>
          </p:cNvSpPr>
          <p:nvPr/>
        </p:nvSpPr>
        <p:spPr bwMode="auto">
          <a:xfrm>
            <a:off x="1116013" y="1557338"/>
            <a:ext cx="63484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Tedavi şansı düşük</a:t>
            </a:r>
          </a:p>
          <a:p>
            <a:endParaRPr lang="tr-TR" sz="2400">
              <a:solidFill>
                <a:schemeClr val="bg1"/>
              </a:solidFill>
            </a:endParaRPr>
          </a:p>
          <a:p>
            <a:r>
              <a:rPr lang="tr-TR" sz="2400">
                <a:solidFill>
                  <a:schemeClr val="bg1"/>
                </a:solidFill>
              </a:rPr>
              <a:t>PGF2-</a:t>
            </a:r>
            <a:r>
              <a:rPr lang="el-GR" sz="2400">
                <a:solidFill>
                  <a:schemeClr val="bg1"/>
                </a:solidFill>
              </a:rPr>
              <a:t>α</a:t>
            </a:r>
            <a:r>
              <a:rPr lang="tr-TR" sz="2400">
                <a:solidFill>
                  <a:schemeClr val="bg1"/>
                </a:solidFill>
              </a:rPr>
              <a:t> (14 gün ara ile iki kez)</a:t>
            </a:r>
          </a:p>
          <a:p>
            <a:endParaRPr lang="tr-TR" sz="2400">
              <a:solidFill>
                <a:schemeClr val="bg1"/>
              </a:solidFill>
            </a:endParaRPr>
          </a:p>
          <a:p>
            <a:r>
              <a:rPr lang="tr-TR" sz="2400">
                <a:solidFill>
                  <a:schemeClr val="bg1"/>
                </a:solidFill>
              </a:rPr>
              <a:t>Kontrol (involüsyon var; ama halen asimetrik)</a:t>
            </a:r>
          </a:p>
          <a:p>
            <a:endParaRPr lang="tr-TR" sz="2400">
              <a:solidFill>
                <a:schemeClr val="bg1"/>
              </a:solidFill>
            </a:endParaRPr>
          </a:p>
          <a:p>
            <a:r>
              <a:rPr lang="tr-TR" sz="2400">
                <a:solidFill>
                  <a:schemeClr val="bg1"/>
                </a:solidFill>
              </a:rPr>
              <a:t>Metricur ®  veya Lotagen ® %2</a:t>
            </a:r>
          </a:p>
          <a:p>
            <a:endParaRPr lang="tr-TR" sz="2400">
              <a:solidFill>
                <a:schemeClr val="bg1"/>
              </a:solidFill>
            </a:endParaRPr>
          </a:p>
          <a:p>
            <a:r>
              <a:rPr lang="tr-TR" sz="2400">
                <a:solidFill>
                  <a:schemeClr val="bg1"/>
                </a:solidFill>
              </a:rPr>
              <a:t>Gebe kalmaz ise; İşletmeden çıkarılır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611560" y="836712"/>
            <a:ext cx="764831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C00000"/>
                </a:solidFill>
              </a:rPr>
              <a:t>2= </a:t>
            </a:r>
            <a:r>
              <a:rPr lang="tr-TR" dirty="0" err="1" smtClean="0">
                <a:solidFill>
                  <a:srgbClr val="C00000"/>
                </a:solidFill>
              </a:rPr>
              <a:t>Ovaryum</a:t>
            </a:r>
            <a:r>
              <a:rPr lang="tr-TR" dirty="0" smtClean="0">
                <a:solidFill>
                  <a:srgbClr val="C00000"/>
                </a:solidFill>
              </a:rPr>
              <a:t> </a:t>
            </a:r>
            <a:r>
              <a:rPr lang="tr-TR" dirty="0" err="1" smtClean="0">
                <a:solidFill>
                  <a:srgbClr val="C00000"/>
                </a:solidFill>
              </a:rPr>
              <a:t>Hipoplazileri</a:t>
            </a:r>
            <a:r>
              <a:rPr lang="tr-TR" dirty="0" smtClean="0">
                <a:solidFill>
                  <a:srgbClr val="C00000"/>
                </a:solidFill>
              </a:rPr>
              <a:t>    </a:t>
            </a:r>
          </a:p>
          <a:p>
            <a:endParaRPr lang="tr-TR" dirty="0" smtClean="0"/>
          </a:p>
          <a:p>
            <a:r>
              <a:rPr lang="tr-TR" dirty="0" smtClean="0"/>
              <a:t>Ender görülür. </a:t>
            </a:r>
          </a:p>
          <a:p>
            <a:endParaRPr lang="tr-TR" dirty="0" smtClean="0"/>
          </a:p>
          <a:p>
            <a:r>
              <a:rPr lang="tr-TR" dirty="0" smtClean="0"/>
              <a:t>Olguların %87’sin de sol </a:t>
            </a:r>
            <a:r>
              <a:rPr lang="tr-TR" dirty="0" err="1" smtClean="0"/>
              <a:t>ovaryumda</a:t>
            </a:r>
            <a:r>
              <a:rPr lang="tr-TR" dirty="0" smtClean="0"/>
              <a:t> </a:t>
            </a:r>
          </a:p>
          <a:p>
            <a:endParaRPr lang="tr-TR" dirty="0" smtClean="0"/>
          </a:p>
          <a:p>
            <a:r>
              <a:rPr lang="tr-TR" dirty="0" smtClean="0"/>
              <a:t>Semptom: </a:t>
            </a:r>
          </a:p>
          <a:p>
            <a:r>
              <a:rPr lang="tr-TR" dirty="0" smtClean="0"/>
              <a:t> </a:t>
            </a:r>
          </a:p>
          <a:p>
            <a:r>
              <a:rPr lang="tr-TR" dirty="0" err="1" smtClean="0"/>
              <a:t>Kastre</a:t>
            </a:r>
            <a:r>
              <a:rPr lang="tr-TR" dirty="0" smtClean="0"/>
              <a:t> edilmiş inek benzeri bir görünümdedirler </a:t>
            </a:r>
          </a:p>
          <a:p>
            <a:r>
              <a:rPr lang="tr-TR" dirty="0" smtClean="0"/>
              <a:t>(Bacaklar uzun, </a:t>
            </a:r>
            <a:r>
              <a:rPr lang="tr-TR" dirty="0" err="1" smtClean="0"/>
              <a:t>pelvis</a:t>
            </a:r>
            <a:r>
              <a:rPr lang="tr-TR" dirty="0" smtClean="0"/>
              <a:t> dar, meme gövdesi küçük ve meme başları kısa) . 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Siklus</a:t>
            </a:r>
            <a:r>
              <a:rPr lang="tr-TR" dirty="0" smtClean="0"/>
              <a:t> aktivitesi ve </a:t>
            </a:r>
            <a:r>
              <a:rPr lang="tr-TR" dirty="0" err="1" smtClean="0"/>
              <a:t>fertilite</a:t>
            </a:r>
            <a:r>
              <a:rPr lang="tr-TR" dirty="0" smtClean="0"/>
              <a:t> etkilenmez.</a:t>
            </a:r>
          </a:p>
          <a:p>
            <a:endParaRPr lang="tr-TR" dirty="0" smtClean="0"/>
          </a:p>
          <a:p>
            <a:r>
              <a:rPr lang="tr-TR" dirty="0" err="1" smtClean="0"/>
              <a:t>Ovaryumların</a:t>
            </a:r>
            <a:r>
              <a:rPr lang="tr-TR" dirty="0" smtClean="0"/>
              <a:t> </a:t>
            </a:r>
            <a:r>
              <a:rPr lang="tr-TR" dirty="0" err="1" smtClean="0"/>
              <a:t>primer</a:t>
            </a:r>
            <a:r>
              <a:rPr lang="tr-TR" dirty="0" smtClean="0"/>
              <a:t> yetersiz gelişimi.</a:t>
            </a:r>
          </a:p>
          <a:p>
            <a:endParaRPr lang="tr-TR" dirty="0" smtClean="0"/>
          </a:p>
          <a:p>
            <a:r>
              <a:rPr lang="tr-TR" dirty="0" smtClean="0"/>
              <a:t>Düvelerde </a:t>
            </a:r>
            <a:r>
              <a:rPr lang="tr-TR" dirty="0" err="1" smtClean="0"/>
              <a:t>strilite</a:t>
            </a:r>
            <a:r>
              <a:rPr lang="tr-TR" dirty="0" smtClean="0"/>
              <a:t>, </a:t>
            </a:r>
            <a:r>
              <a:rPr lang="tr-TR" dirty="0" err="1" smtClean="0"/>
              <a:t>subfertilite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Peliotrofi</a:t>
            </a:r>
            <a:r>
              <a:rPr lang="tr-TR" dirty="0" smtClean="0"/>
              <a:t>: Bir gen bu semptomların oluşumundan sorumlu (</a:t>
            </a:r>
            <a:r>
              <a:rPr lang="tr-TR" dirty="0" err="1" smtClean="0"/>
              <a:t>Gonadların</a:t>
            </a:r>
            <a:endParaRPr lang="tr-TR" dirty="0" smtClean="0"/>
          </a:p>
          <a:p>
            <a:r>
              <a:rPr lang="tr-TR" dirty="0" err="1" smtClean="0"/>
              <a:t>Hipoplazisi</a:t>
            </a:r>
            <a:r>
              <a:rPr lang="tr-TR" dirty="0" smtClean="0"/>
              <a:t>)</a:t>
            </a:r>
          </a:p>
          <a:p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611560" y="188640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u="sng" dirty="0" err="1" smtClean="0"/>
              <a:t>Ovaryumların</a:t>
            </a:r>
            <a:r>
              <a:rPr lang="tr-TR" b="1" u="sng" dirty="0" smtClean="0"/>
              <a:t> doğmasal ve genetik, anatomik bozuklukları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820891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67544" y="332656"/>
            <a:ext cx="8238281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b="1" dirty="0" smtClean="0">
              <a:solidFill>
                <a:srgbClr val="FF6600"/>
              </a:solidFill>
            </a:endParaRPr>
          </a:p>
          <a:p>
            <a:r>
              <a:rPr lang="tr-TR" b="1" dirty="0" smtClean="0">
                <a:solidFill>
                  <a:srgbClr val="FF6600"/>
                </a:solidFill>
              </a:rPr>
              <a:t>Tanı</a:t>
            </a:r>
            <a:r>
              <a:rPr lang="tr-TR" b="1" dirty="0">
                <a:solidFill>
                  <a:srgbClr val="FF6600"/>
                </a:solidFill>
              </a:rPr>
              <a:t>: </a:t>
            </a:r>
          </a:p>
          <a:p>
            <a:endParaRPr lang="tr-TR" b="1" dirty="0">
              <a:solidFill>
                <a:srgbClr val="FFFF66"/>
              </a:solidFill>
            </a:endParaRPr>
          </a:p>
          <a:p>
            <a:r>
              <a:rPr lang="tr-TR" dirty="0"/>
              <a:t>Düvelerin  </a:t>
            </a:r>
            <a:r>
              <a:rPr lang="tr-TR" dirty="0" err="1"/>
              <a:t>östruse</a:t>
            </a:r>
            <a:r>
              <a:rPr lang="tr-TR" dirty="0"/>
              <a:t> gelmemesi  (aynı soydan gelenlerde görülmesi) . </a:t>
            </a:r>
          </a:p>
          <a:p>
            <a:endParaRPr lang="tr-TR" dirty="0"/>
          </a:p>
          <a:p>
            <a:r>
              <a:rPr lang="tr-TR" dirty="0" err="1"/>
              <a:t>Rektal</a:t>
            </a:r>
            <a:r>
              <a:rPr lang="tr-TR" dirty="0"/>
              <a:t> bakıda iki taraflı total </a:t>
            </a:r>
            <a:r>
              <a:rPr lang="tr-TR" dirty="0" err="1"/>
              <a:t>hipoplazi</a:t>
            </a:r>
            <a:r>
              <a:rPr lang="tr-TR" dirty="0"/>
              <a:t> olgularında nohut-</a:t>
            </a:r>
            <a:r>
              <a:rPr lang="tr-TR" dirty="0" err="1"/>
              <a:t>fasülye</a:t>
            </a:r>
            <a:r>
              <a:rPr lang="tr-TR" dirty="0"/>
              <a:t> </a:t>
            </a:r>
          </a:p>
          <a:p>
            <a:r>
              <a:rPr lang="tr-TR" dirty="0"/>
              <a:t>büyüklüğünde ve yüzeyi kaygandır. </a:t>
            </a:r>
          </a:p>
          <a:p>
            <a:endParaRPr lang="tr-TR" dirty="0"/>
          </a:p>
          <a:p>
            <a:r>
              <a:rPr lang="tr-TR" dirty="0"/>
              <a:t>Total </a:t>
            </a:r>
            <a:r>
              <a:rPr lang="tr-TR" dirty="0" err="1"/>
              <a:t>hipoplazilerde</a:t>
            </a:r>
            <a:r>
              <a:rPr lang="tr-TR" dirty="0"/>
              <a:t>; küçük tıpa tarzındaki </a:t>
            </a:r>
            <a:r>
              <a:rPr lang="tr-TR" dirty="0" err="1"/>
              <a:t>porsiyo</a:t>
            </a:r>
            <a:r>
              <a:rPr lang="tr-TR" dirty="0"/>
              <a:t> </a:t>
            </a:r>
            <a:r>
              <a:rPr lang="tr-TR" dirty="0" err="1"/>
              <a:t>vaginalis</a:t>
            </a:r>
            <a:r>
              <a:rPr lang="tr-TR" dirty="0"/>
              <a:t> </a:t>
            </a:r>
            <a:r>
              <a:rPr lang="tr-TR" dirty="0" err="1"/>
              <a:t>cervicis</a:t>
            </a:r>
            <a:r>
              <a:rPr lang="tr-TR" dirty="0"/>
              <a:t> , </a:t>
            </a:r>
          </a:p>
          <a:p>
            <a:r>
              <a:rPr lang="tr-TR" dirty="0"/>
              <a:t>doğum kanalı kapalı, anemik kuru </a:t>
            </a:r>
            <a:r>
              <a:rPr lang="tr-TR" dirty="0" err="1"/>
              <a:t>vaginal</a:t>
            </a:r>
            <a:r>
              <a:rPr lang="tr-TR" dirty="0"/>
              <a:t> mukozaya rastlanır. </a:t>
            </a:r>
          </a:p>
          <a:p>
            <a:endParaRPr lang="tr-TR" dirty="0"/>
          </a:p>
          <a:p>
            <a:r>
              <a:rPr lang="tr-TR" dirty="0"/>
              <a:t>Tek taraflı </a:t>
            </a:r>
            <a:r>
              <a:rPr lang="tr-TR" dirty="0" err="1"/>
              <a:t>ovaryum</a:t>
            </a:r>
            <a:r>
              <a:rPr lang="tr-TR" dirty="0"/>
              <a:t> </a:t>
            </a:r>
            <a:r>
              <a:rPr lang="tr-TR" dirty="0" err="1"/>
              <a:t>distrofisi</a:t>
            </a:r>
            <a:r>
              <a:rPr lang="tr-TR" dirty="0"/>
              <a:t>; (genellikle solda gelişir) </a:t>
            </a:r>
            <a:r>
              <a:rPr lang="tr-TR" dirty="0" err="1"/>
              <a:t>kontralateraldeki</a:t>
            </a:r>
            <a:r>
              <a:rPr lang="tr-TR" dirty="0"/>
              <a:t> </a:t>
            </a:r>
          </a:p>
          <a:p>
            <a:r>
              <a:rPr lang="tr-TR" dirty="0" err="1"/>
              <a:t>ovaryum</a:t>
            </a:r>
            <a:r>
              <a:rPr lang="tr-TR" dirty="0"/>
              <a:t> normal büyüklükte ve bir </a:t>
            </a:r>
            <a:r>
              <a:rPr lang="tr-TR" dirty="0" err="1"/>
              <a:t>follikül</a:t>
            </a:r>
            <a:r>
              <a:rPr lang="tr-TR" dirty="0"/>
              <a:t> veya </a:t>
            </a:r>
            <a:r>
              <a:rPr lang="tr-TR" dirty="0" err="1"/>
              <a:t>corpus</a:t>
            </a:r>
            <a:r>
              <a:rPr lang="tr-TR" dirty="0"/>
              <a:t> </a:t>
            </a:r>
            <a:r>
              <a:rPr lang="tr-TR" dirty="0" err="1"/>
              <a:t>luteum</a:t>
            </a:r>
            <a:r>
              <a:rPr lang="tr-TR" dirty="0"/>
              <a:t> bulunur.</a:t>
            </a:r>
          </a:p>
          <a:p>
            <a:endParaRPr lang="tr-TR" dirty="0"/>
          </a:p>
          <a:p>
            <a:r>
              <a:rPr lang="tr-TR" dirty="0"/>
              <a:t> </a:t>
            </a:r>
            <a:r>
              <a:rPr lang="tr-TR" dirty="0" err="1"/>
              <a:t>Parsiyel</a:t>
            </a:r>
            <a:r>
              <a:rPr lang="tr-TR" dirty="0"/>
              <a:t> </a:t>
            </a:r>
            <a:r>
              <a:rPr lang="tr-TR" dirty="0" err="1"/>
              <a:t>hipoplazili</a:t>
            </a:r>
            <a:r>
              <a:rPr lang="tr-TR" dirty="0"/>
              <a:t> </a:t>
            </a:r>
            <a:r>
              <a:rPr lang="tr-TR" dirty="0" err="1"/>
              <a:t>ovaryumlarda</a:t>
            </a:r>
            <a:r>
              <a:rPr lang="tr-TR" dirty="0"/>
              <a:t> da fonksiyonel cisimlere rastlanabilir. </a:t>
            </a:r>
          </a:p>
          <a:p>
            <a:endParaRPr lang="tr-TR" dirty="0"/>
          </a:p>
          <a:p>
            <a:r>
              <a:rPr lang="tr-TR" dirty="0"/>
              <a:t>Her iki olguda da diğer organ bölümleri tümüyle gelişmiştir. </a:t>
            </a:r>
          </a:p>
          <a:p>
            <a:endParaRPr lang="tr-TR" dirty="0"/>
          </a:p>
          <a:p>
            <a:r>
              <a:rPr lang="tr-TR" dirty="0"/>
              <a:t>Tanı için tek defalık </a:t>
            </a:r>
            <a:r>
              <a:rPr lang="tr-TR" dirty="0" err="1"/>
              <a:t>rektal</a:t>
            </a:r>
            <a:r>
              <a:rPr lang="tr-TR" dirty="0"/>
              <a:t> kontrol yeterli olmamaktadır.   Klinik tanı düvenin 14. </a:t>
            </a:r>
          </a:p>
          <a:p>
            <a:r>
              <a:rPr lang="tr-TR" dirty="0"/>
              <a:t>veya 16. (</a:t>
            </a:r>
            <a:r>
              <a:rPr lang="tr-TR" dirty="0" err="1"/>
              <a:t>etci</a:t>
            </a:r>
            <a:r>
              <a:rPr lang="tr-TR" dirty="0"/>
              <a:t>) ayında. </a:t>
            </a:r>
          </a:p>
          <a:p>
            <a:endParaRPr lang="tr-TR" dirty="0"/>
          </a:p>
          <a:p>
            <a:r>
              <a:rPr lang="tr-TR" dirty="0"/>
              <a:t>Tek taraflı total </a:t>
            </a:r>
            <a:r>
              <a:rPr lang="tr-TR" dirty="0" err="1"/>
              <a:t>ovaryum</a:t>
            </a:r>
            <a:r>
              <a:rPr lang="tr-TR" dirty="0"/>
              <a:t> </a:t>
            </a:r>
            <a:r>
              <a:rPr lang="tr-TR" dirty="0" err="1"/>
              <a:t>hipoplazisi</a:t>
            </a:r>
            <a:r>
              <a:rPr lang="tr-TR" dirty="0"/>
              <a:t> veya </a:t>
            </a:r>
            <a:r>
              <a:rPr lang="tr-TR" dirty="0" err="1"/>
              <a:t>parsiyel</a:t>
            </a:r>
            <a:r>
              <a:rPr lang="tr-TR" dirty="0"/>
              <a:t> </a:t>
            </a:r>
            <a:r>
              <a:rPr lang="tr-TR" dirty="0" err="1"/>
              <a:t>hipoplazilerde</a:t>
            </a:r>
            <a:r>
              <a:rPr lang="tr-T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20777" y="1091170"/>
          <a:ext cx="8501519" cy="4985239"/>
        </p:xfrm>
        <a:graphic>
          <a:graphicData uri="http://schemas.openxmlformats.org/presentationml/2006/ole">
            <p:oleObj spid="_x0000_s68610" name="Worksheet" r:id="rId4" imgW="8848662" imgH="5353053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LB((H8-7-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4191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Ovaratrophie (H7-1-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765175"/>
            <a:ext cx="35036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303213" y="5032375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Fizyolojik ovaryum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5272088" y="5105400"/>
            <a:ext cx="229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Hipoplastik Ovaryum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1115616" y="59492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0000FF"/>
                </a:solidFill>
              </a:rPr>
              <a:t>Ovaryum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hipoplazisi</a:t>
            </a:r>
            <a:r>
              <a:rPr lang="tr-TR" b="1" dirty="0" smtClean="0">
                <a:solidFill>
                  <a:srgbClr val="0000FF"/>
                </a:solidFill>
              </a:rPr>
              <a:t>/</a:t>
            </a:r>
            <a:r>
              <a:rPr lang="tr-TR" b="1" dirty="0" err="1" smtClean="0">
                <a:solidFill>
                  <a:srgbClr val="0000FF"/>
                </a:solidFill>
              </a:rPr>
              <a:t>Ovaryum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distrofisi</a:t>
            </a:r>
            <a:r>
              <a:rPr lang="tr-TR" b="1" dirty="0" smtClean="0">
                <a:solidFill>
                  <a:srgbClr val="0000FF"/>
                </a:solidFill>
              </a:rPr>
              <a:t> = </a:t>
            </a:r>
            <a:r>
              <a:rPr lang="tr-TR" b="1" dirty="0" err="1" smtClean="0">
                <a:solidFill>
                  <a:srgbClr val="0000FF"/>
                </a:solidFill>
              </a:rPr>
              <a:t>Difrensiyal</a:t>
            </a:r>
            <a:r>
              <a:rPr lang="tr-TR" b="1" dirty="0" smtClean="0">
                <a:solidFill>
                  <a:srgbClr val="0000FF"/>
                </a:solidFill>
              </a:rPr>
              <a:t> Tanı ???</a:t>
            </a:r>
            <a:endParaRPr lang="tr-T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51520" y="1196752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u="sng" dirty="0" err="1" smtClean="0">
                <a:solidFill>
                  <a:srgbClr val="FF9966"/>
                </a:solidFill>
              </a:rPr>
              <a:t>Ovaryum</a:t>
            </a:r>
            <a:r>
              <a:rPr lang="tr-TR" sz="2400" b="1" u="sng" dirty="0" smtClean="0">
                <a:solidFill>
                  <a:srgbClr val="FF9966"/>
                </a:solidFill>
              </a:rPr>
              <a:t> fonksiyonlarının </a:t>
            </a:r>
            <a:r>
              <a:rPr lang="tr-TR" sz="2400" b="1" u="sng" dirty="0" err="1" smtClean="0">
                <a:solidFill>
                  <a:srgbClr val="FF9966"/>
                </a:solidFill>
              </a:rPr>
              <a:t>sentral</a:t>
            </a:r>
            <a:r>
              <a:rPr lang="tr-TR" sz="2400" b="1" u="sng" dirty="0" smtClean="0">
                <a:solidFill>
                  <a:srgbClr val="FF9966"/>
                </a:solidFill>
              </a:rPr>
              <a:t>-hipofiz kökenli bozuklukları</a:t>
            </a:r>
            <a:endParaRPr lang="tr-TR" sz="2400" b="1" dirty="0" smtClean="0">
              <a:solidFill>
                <a:srgbClr val="FF9966"/>
              </a:solidFill>
            </a:endParaRPr>
          </a:p>
          <a:p>
            <a:endParaRPr lang="tr-TR" sz="2400" dirty="0" smtClean="0"/>
          </a:p>
          <a:p>
            <a:r>
              <a:rPr lang="tr-TR" sz="2400" dirty="0" smtClean="0"/>
              <a:t>1= </a:t>
            </a:r>
            <a:r>
              <a:rPr lang="tr-TR" sz="2400" dirty="0" err="1" smtClean="0"/>
              <a:t>Ovaryum</a:t>
            </a:r>
            <a:r>
              <a:rPr lang="tr-TR" sz="2400" dirty="0" smtClean="0"/>
              <a:t> </a:t>
            </a:r>
            <a:r>
              <a:rPr lang="tr-TR" sz="2400" dirty="0" err="1" smtClean="0"/>
              <a:t>distrofileri</a:t>
            </a:r>
            <a:r>
              <a:rPr lang="tr-TR" sz="2400" dirty="0" smtClean="0"/>
              <a:t> (</a:t>
            </a:r>
            <a:r>
              <a:rPr lang="tr-TR" sz="2400" dirty="0" err="1" smtClean="0"/>
              <a:t>Ovaryumun</a:t>
            </a:r>
            <a:r>
              <a:rPr lang="tr-TR" sz="2400" dirty="0" smtClean="0"/>
              <a:t> küçük olması=</a:t>
            </a:r>
            <a:r>
              <a:rPr lang="tr-TR" sz="2400" dirty="0" err="1" smtClean="0"/>
              <a:t>Follikülün</a:t>
            </a:r>
            <a:r>
              <a:rPr lang="tr-TR" sz="2400" dirty="0" smtClean="0"/>
              <a:t> gelişmemesi)</a:t>
            </a:r>
          </a:p>
          <a:p>
            <a:r>
              <a:rPr lang="tr-TR" sz="2400" dirty="0" smtClean="0"/>
              <a:t>2= </a:t>
            </a:r>
            <a:r>
              <a:rPr lang="tr-TR" sz="2400" dirty="0" err="1" smtClean="0"/>
              <a:t>Ovulasyonun</a:t>
            </a:r>
            <a:r>
              <a:rPr lang="tr-TR" sz="2400" dirty="0" smtClean="0"/>
              <a:t> gecikmesi</a:t>
            </a:r>
          </a:p>
          <a:p>
            <a:r>
              <a:rPr lang="tr-TR" sz="2400" dirty="0" smtClean="0"/>
              <a:t>3= </a:t>
            </a:r>
            <a:r>
              <a:rPr lang="tr-TR" sz="2400" dirty="0" err="1" smtClean="0"/>
              <a:t>Follikül</a:t>
            </a:r>
            <a:r>
              <a:rPr lang="tr-TR" sz="2400" dirty="0" smtClean="0"/>
              <a:t> </a:t>
            </a:r>
            <a:r>
              <a:rPr lang="tr-TR" sz="2400" dirty="0" err="1" smtClean="0"/>
              <a:t>atrezisi</a:t>
            </a:r>
            <a:endParaRPr lang="tr-TR" sz="2400" dirty="0" smtClean="0"/>
          </a:p>
          <a:p>
            <a:r>
              <a:rPr lang="tr-TR" sz="2400" dirty="0" smtClean="0"/>
              <a:t>4=</a:t>
            </a:r>
            <a:r>
              <a:rPr lang="tr-TR" sz="2400" dirty="0" err="1" smtClean="0"/>
              <a:t>Ovaryum</a:t>
            </a:r>
            <a:r>
              <a:rPr lang="tr-TR" sz="2400" dirty="0" smtClean="0"/>
              <a:t> Kistleri</a:t>
            </a:r>
          </a:p>
          <a:p>
            <a:r>
              <a:rPr lang="tr-TR" sz="2400" dirty="0" smtClean="0"/>
              <a:t>5=</a:t>
            </a:r>
            <a:r>
              <a:rPr lang="tr-TR" sz="2400" dirty="0" err="1" smtClean="0"/>
              <a:t>Korpus</a:t>
            </a:r>
            <a:r>
              <a:rPr lang="tr-TR" sz="2400" dirty="0" smtClean="0"/>
              <a:t> </a:t>
            </a:r>
            <a:r>
              <a:rPr lang="tr-TR" sz="2400" dirty="0" err="1" smtClean="0"/>
              <a:t>luteumun</a:t>
            </a:r>
            <a:r>
              <a:rPr lang="tr-TR" sz="2400" dirty="0" smtClean="0"/>
              <a:t> </a:t>
            </a:r>
            <a:r>
              <a:rPr lang="tr-TR" sz="2400" dirty="0" err="1" smtClean="0"/>
              <a:t>Subfonksiyonu</a:t>
            </a:r>
            <a:r>
              <a:rPr lang="tr-TR" sz="2400" dirty="0" smtClean="0"/>
              <a:t> (</a:t>
            </a:r>
            <a:r>
              <a:rPr lang="tr-TR" sz="2400" dirty="0" err="1" smtClean="0"/>
              <a:t>Corpus</a:t>
            </a:r>
            <a:r>
              <a:rPr lang="tr-TR" sz="2400" dirty="0" smtClean="0"/>
              <a:t> </a:t>
            </a:r>
            <a:r>
              <a:rPr lang="tr-TR" sz="2400" dirty="0" err="1" smtClean="0"/>
              <a:t>luteum</a:t>
            </a:r>
            <a:r>
              <a:rPr lang="tr-TR" sz="2400" dirty="0" smtClean="0"/>
              <a:t> </a:t>
            </a:r>
            <a:r>
              <a:rPr lang="tr-TR" sz="2400" dirty="0" err="1" smtClean="0"/>
              <a:t>cyclicum</a:t>
            </a:r>
            <a:r>
              <a:rPr lang="tr-TR" sz="2400" dirty="0" smtClean="0"/>
              <a:t> ve </a:t>
            </a:r>
            <a:r>
              <a:rPr lang="tr-TR" sz="2400" dirty="0" err="1" smtClean="0"/>
              <a:t>Corpus</a:t>
            </a:r>
            <a:r>
              <a:rPr lang="tr-TR" sz="2400" dirty="0" smtClean="0"/>
              <a:t> </a:t>
            </a:r>
            <a:r>
              <a:rPr lang="tr-TR" sz="2400" dirty="0" err="1" smtClean="0"/>
              <a:t>luteum</a:t>
            </a:r>
            <a:r>
              <a:rPr lang="tr-TR" sz="2400" dirty="0" smtClean="0"/>
              <a:t> </a:t>
            </a:r>
            <a:r>
              <a:rPr lang="tr-TR" sz="2400" dirty="0" err="1" smtClean="0"/>
              <a:t>gravididatis</a:t>
            </a:r>
            <a:r>
              <a:rPr lang="tr-TR" sz="2400" b="1" dirty="0" smtClean="0">
                <a:solidFill>
                  <a:schemeClr val="bg1"/>
                </a:solidFill>
              </a:rPr>
              <a:t>)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143931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31775" y="496888"/>
            <a:ext cx="80586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b="1" u="sng" dirty="0"/>
          </a:p>
          <a:p>
            <a:r>
              <a:rPr lang="tr-TR" b="1" dirty="0" smtClean="0">
                <a:solidFill>
                  <a:srgbClr val="0000FF"/>
                </a:solidFill>
              </a:rPr>
              <a:t>1</a:t>
            </a:r>
            <a:r>
              <a:rPr lang="tr-TR" b="1" dirty="0">
                <a:solidFill>
                  <a:srgbClr val="0000FF"/>
                </a:solidFill>
              </a:rPr>
              <a:t>= </a:t>
            </a:r>
            <a:r>
              <a:rPr lang="tr-TR" b="1" dirty="0" err="1">
                <a:solidFill>
                  <a:srgbClr val="0000FF"/>
                </a:solidFill>
              </a:rPr>
              <a:t>Ovaryum</a:t>
            </a:r>
            <a:r>
              <a:rPr lang="tr-TR" b="1" dirty="0">
                <a:solidFill>
                  <a:srgbClr val="0000FF"/>
                </a:solidFill>
              </a:rPr>
              <a:t> </a:t>
            </a:r>
            <a:r>
              <a:rPr lang="tr-TR" b="1" dirty="0" err="1">
                <a:solidFill>
                  <a:srgbClr val="0000FF"/>
                </a:solidFill>
              </a:rPr>
              <a:t>distrofileri</a:t>
            </a:r>
            <a:r>
              <a:rPr lang="tr-TR" b="1" dirty="0">
                <a:solidFill>
                  <a:srgbClr val="0000FF"/>
                </a:solidFill>
              </a:rPr>
              <a:t>      </a:t>
            </a:r>
          </a:p>
          <a:p>
            <a:endParaRPr lang="tr-TR" b="1" dirty="0">
              <a:solidFill>
                <a:srgbClr val="FF66CC"/>
              </a:solidFill>
            </a:endParaRPr>
          </a:p>
          <a:p>
            <a:endParaRPr lang="tr-TR" b="1" dirty="0"/>
          </a:p>
          <a:p>
            <a:r>
              <a:rPr lang="tr-TR" dirty="0"/>
              <a:t>Daha önce aktif olan </a:t>
            </a:r>
            <a:r>
              <a:rPr lang="tr-TR" dirty="0" err="1"/>
              <a:t>ovaryumun</a:t>
            </a:r>
            <a:r>
              <a:rPr lang="tr-TR" dirty="0"/>
              <a:t> </a:t>
            </a:r>
            <a:r>
              <a:rPr lang="tr-TR" dirty="0" err="1"/>
              <a:t>endojen</a:t>
            </a:r>
            <a:r>
              <a:rPr lang="tr-TR" dirty="0"/>
              <a:t> ve </a:t>
            </a:r>
            <a:r>
              <a:rPr lang="tr-TR" dirty="0" err="1"/>
              <a:t>egzojen</a:t>
            </a:r>
            <a:r>
              <a:rPr lang="tr-TR" dirty="0"/>
              <a:t> faktörlerin etkisi altında </a:t>
            </a:r>
          </a:p>
          <a:p>
            <a:r>
              <a:rPr lang="tr-TR" dirty="0" err="1"/>
              <a:t>afonksiyonel</a:t>
            </a:r>
            <a:r>
              <a:rPr lang="tr-TR" dirty="0"/>
              <a:t> hale geçmesi (</a:t>
            </a:r>
            <a:r>
              <a:rPr lang="tr-TR" dirty="0" err="1"/>
              <a:t>follikül</a:t>
            </a:r>
            <a:r>
              <a:rPr lang="tr-TR" dirty="0"/>
              <a:t> ve </a:t>
            </a:r>
            <a:r>
              <a:rPr lang="tr-TR" dirty="0" err="1"/>
              <a:t>corpus</a:t>
            </a:r>
            <a:r>
              <a:rPr lang="tr-TR" dirty="0"/>
              <a:t> </a:t>
            </a:r>
            <a:r>
              <a:rPr lang="tr-TR" dirty="0" err="1"/>
              <a:t>luteumun</a:t>
            </a:r>
            <a:r>
              <a:rPr lang="tr-TR" dirty="0"/>
              <a:t> </a:t>
            </a:r>
            <a:r>
              <a:rPr lang="tr-TR" dirty="0" err="1"/>
              <a:t>palpe</a:t>
            </a:r>
            <a:r>
              <a:rPr lang="tr-TR" dirty="0"/>
              <a:t> edilememesi) </a:t>
            </a:r>
          </a:p>
          <a:p>
            <a:r>
              <a:rPr lang="tr-TR" dirty="0"/>
              <a:t>anlaşılmaktadır.</a:t>
            </a:r>
          </a:p>
          <a:p>
            <a:endParaRPr lang="tr-TR" dirty="0"/>
          </a:p>
          <a:p>
            <a:r>
              <a:rPr lang="tr-TR" dirty="0"/>
              <a:t> Kış ve erken bahar döneminde,  tropik, </a:t>
            </a:r>
            <a:r>
              <a:rPr lang="tr-TR" dirty="0" err="1"/>
              <a:t>subtropik</a:t>
            </a:r>
            <a:r>
              <a:rPr lang="tr-TR" dirty="0"/>
              <a:t> bölgelerde sıcak aylarda  </a:t>
            </a:r>
          </a:p>
          <a:p>
            <a:r>
              <a:rPr lang="tr-TR" dirty="0"/>
              <a:t>görülür. </a:t>
            </a:r>
          </a:p>
          <a:p>
            <a:endParaRPr lang="tr-TR" dirty="0"/>
          </a:p>
          <a:p>
            <a:r>
              <a:rPr lang="tr-TR" dirty="0"/>
              <a:t>İlk doğumlarını yapan ve yüksek verimli hayvanlarda daha sık görülür (%75). </a:t>
            </a:r>
          </a:p>
          <a:p>
            <a:r>
              <a:rPr lang="tr-TR" dirty="0" err="1"/>
              <a:t>Ovaryum</a:t>
            </a:r>
            <a:r>
              <a:rPr lang="tr-TR" dirty="0"/>
              <a:t> </a:t>
            </a:r>
            <a:r>
              <a:rPr lang="tr-TR" dirty="0" err="1"/>
              <a:t>distrofisi</a:t>
            </a:r>
            <a:r>
              <a:rPr lang="tr-TR" dirty="0"/>
              <a:t> ya </a:t>
            </a:r>
            <a:r>
              <a:rPr lang="tr-TR" dirty="0" err="1"/>
              <a:t>puerperal</a:t>
            </a:r>
            <a:r>
              <a:rPr lang="tr-TR" dirty="0"/>
              <a:t> dönemde veya  post </a:t>
            </a:r>
            <a:r>
              <a:rPr lang="tr-TR" dirty="0" err="1"/>
              <a:t>partum</a:t>
            </a:r>
            <a:r>
              <a:rPr lang="tr-TR" dirty="0"/>
              <a:t> dönemde </a:t>
            </a:r>
          </a:p>
          <a:p>
            <a:r>
              <a:rPr lang="tr-TR" dirty="0"/>
              <a:t>birkaç kez </a:t>
            </a:r>
            <a:r>
              <a:rPr lang="tr-TR" dirty="0" err="1"/>
              <a:t>östrus</a:t>
            </a:r>
            <a:r>
              <a:rPr lang="tr-TR" dirty="0"/>
              <a:t> görüldükten sonra gelişir.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“</a:t>
            </a:r>
            <a:r>
              <a:rPr lang="tr-TR" dirty="0" err="1" smtClean="0"/>
              <a:t>inaktif</a:t>
            </a:r>
            <a:r>
              <a:rPr lang="tr-TR" dirty="0" smtClean="0"/>
              <a:t> </a:t>
            </a:r>
            <a:r>
              <a:rPr lang="tr-TR" dirty="0" err="1" smtClean="0"/>
              <a:t>Ovaryum</a:t>
            </a:r>
            <a:r>
              <a:rPr lang="tr-TR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231775" y="352425"/>
            <a:ext cx="876400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/>
              <a:t>Etiyoloji: </a:t>
            </a:r>
          </a:p>
          <a:p>
            <a:endParaRPr lang="tr-TR" dirty="0"/>
          </a:p>
          <a:p>
            <a:r>
              <a:rPr lang="tr-TR" dirty="0"/>
              <a:t>Kandaki FSH ve LH eksikliği </a:t>
            </a:r>
          </a:p>
          <a:p>
            <a:r>
              <a:rPr lang="tr-TR" dirty="0"/>
              <a:t> </a:t>
            </a:r>
            <a:endParaRPr lang="tr-TR" u="sng" dirty="0"/>
          </a:p>
          <a:p>
            <a:r>
              <a:rPr lang="tr-TR" dirty="0">
                <a:solidFill>
                  <a:srgbClr val="0000FF"/>
                </a:solidFill>
              </a:rPr>
              <a:t>Erken çiftleşme</a:t>
            </a:r>
            <a:r>
              <a:rPr lang="tr-TR" dirty="0"/>
              <a:t>, güç doğumlar, </a:t>
            </a:r>
            <a:r>
              <a:rPr lang="tr-TR" dirty="0" err="1"/>
              <a:t>puerperal</a:t>
            </a:r>
            <a:r>
              <a:rPr lang="tr-TR" dirty="0"/>
              <a:t> bozukluklar, post </a:t>
            </a:r>
            <a:r>
              <a:rPr lang="tr-TR" dirty="0" err="1"/>
              <a:t>partumda</a:t>
            </a:r>
            <a:r>
              <a:rPr lang="tr-TR" dirty="0"/>
              <a:t> </a:t>
            </a:r>
          </a:p>
          <a:p>
            <a:r>
              <a:rPr lang="tr-TR" dirty="0" err="1"/>
              <a:t>hormonal</a:t>
            </a:r>
            <a:r>
              <a:rPr lang="tr-TR" dirty="0"/>
              <a:t> </a:t>
            </a:r>
            <a:r>
              <a:rPr lang="tr-TR" dirty="0" err="1"/>
              <a:t>imbalans</a:t>
            </a:r>
            <a:r>
              <a:rPr lang="tr-TR" dirty="0"/>
              <a:t>, </a:t>
            </a:r>
            <a:r>
              <a:rPr lang="tr-TR" dirty="0" err="1">
                <a:solidFill>
                  <a:srgbClr val="0000FF"/>
                </a:solidFill>
              </a:rPr>
              <a:t>aklimizasyon</a:t>
            </a:r>
            <a:r>
              <a:rPr lang="tr-TR" dirty="0">
                <a:solidFill>
                  <a:srgbClr val="0000FF"/>
                </a:solidFill>
              </a:rPr>
              <a:t> zorluğu (özellikle ileri gebe düveler </a:t>
            </a:r>
          </a:p>
          <a:p>
            <a:r>
              <a:rPr lang="tr-TR" dirty="0">
                <a:solidFill>
                  <a:srgbClr val="0000FF"/>
                </a:solidFill>
              </a:rPr>
              <a:t>satıldıktan sonra)</a:t>
            </a:r>
            <a:r>
              <a:rPr lang="tr-TR" dirty="0"/>
              <a:t>, et ırkı ineklerde sütün buzağı tarafından sürekli emilmesi, </a:t>
            </a:r>
          </a:p>
          <a:p>
            <a:r>
              <a:rPr lang="tr-TR" dirty="0"/>
              <a:t>yüksek süt verimi </a:t>
            </a:r>
            <a:r>
              <a:rPr lang="tr-TR" dirty="0">
                <a:solidFill>
                  <a:srgbClr val="0000FF"/>
                </a:solidFill>
              </a:rPr>
              <a:t>yetersiz veya aşırı besleme </a:t>
            </a:r>
            <a:r>
              <a:rPr lang="tr-TR" dirty="0"/>
              <a:t>(</a:t>
            </a:r>
            <a:r>
              <a:rPr lang="tr-TR" dirty="0" err="1"/>
              <a:t>fat</a:t>
            </a:r>
            <a:r>
              <a:rPr lang="tr-TR" dirty="0"/>
              <a:t> </a:t>
            </a:r>
            <a:r>
              <a:rPr lang="tr-TR" dirty="0" err="1"/>
              <a:t>cow</a:t>
            </a:r>
            <a:r>
              <a:rPr lang="tr-TR" dirty="0"/>
              <a:t> </a:t>
            </a:r>
            <a:r>
              <a:rPr lang="tr-TR" dirty="0" err="1"/>
              <a:t>syndrome</a:t>
            </a:r>
            <a:r>
              <a:rPr lang="tr-TR" dirty="0"/>
              <a:t>), </a:t>
            </a:r>
          </a:p>
          <a:p>
            <a:r>
              <a:rPr lang="tr-TR" dirty="0"/>
              <a:t>kronik hastalıklar (parazitler, kronik zehirlenme) </a:t>
            </a:r>
          </a:p>
          <a:p>
            <a:endParaRPr lang="tr-TR" dirty="0"/>
          </a:p>
          <a:p>
            <a:r>
              <a:rPr lang="tr-TR" b="1" dirty="0"/>
              <a:t>Semptom ve </a:t>
            </a:r>
            <a:r>
              <a:rPr lang="tr-TR" b="1" dirty="0" err="1"/>
              <a:t>Patogenez</a:t>
            </a:r>
            <a:r>
              <a:rPr lang="tr-TR" b="1" dirty="0"/>
              <a:t>:</a:t>
            </a:r>
          </a:p>
          <a:p>
            <a:endParaRPr lang="tr-TR" dirty="0"/>
          </a:p>
          <a:p>
            <a:r>
              <a:rPr lang="tr-TR" dirty="0"/>
              <a:t>İki taraftaki </a:t>
            </a:r>
            <a:r>
              <a:rPr lang="tr-TR" dirty="0" err="1"/>
              <a:t>ovaryumların</a:t>
            </a:r>
            <a:r>
              <a:rPr lang="tr-TR" dirty="0"/>
              <a:t> normal fizyolojik ölçülerinden küçük olmaları </a:t>
            </a:r>
          </a:p>
          <a:p>
            <a:r>
              <a:rPr lang="tr-TR" dirty="0"/>
              <a:t>bu olguyu düşündürür. Bu durumda hayvanların </a:t>
            </a:r>
            <a:r>
              <a:rPr lang="tr-TR" dirty="0" err="1"/>
              <a:t>yaşlarıda</a:t>
            </a:r>
            <a:r>
              <a:rPr lang="tr-TR" dirty="0"/>
              <a:t> göz önünde </a:t>
            </a:r>
          </a:p>
          <a:p>
            <a:r>
              <a:rPr lang="tr-TR" dirty="0"/>
              <a:t>tutulmalıdır. </a:t>
            </a:r>
          </a:p>
          <a:p>
            <a:r>
              <a:rPr lang="tr-TR" dirty="0" err="1"/>
              <a:t>Siklus</a:t>
            </a:r>
            <a:r>
              <a:rPr lang="tr-TR" dirty="0"/>
              <a:t> aktivasyonunun görülmemesi, fonksiyonel cisimlerin </a:t>
            </a:r>
            <a:r>
              <a:rPr lang="tr-TR" dirty="0" err="1"/>
              <a:t>ovaryum</a:t>
            </a:r>
            <a:r>
              <a:rPr lang="tr-TR" dirty="0"/>
              <a:t> üzerinde </a:t>
            </a:r>
          </a:p>
          <a:p>
            <a:r>
              <a:rPr lang="tr-TR" dirty="0" err="1"/>
              <a:t>olmamasıda</a:t>
            </a:r>
            <a:r>
              <a:rPr lang="tr-TR" dirty="0"/>
              <a:t> </a:t>
            </a:r>
            <a:r>
              <a:rPr lang="tr-TR" dirty="0" err="1"/>
              <a:t>distrofi</a:t>
            </a:r>
            <a:r>
              <a:rPr lang="tr-TR" dirty="0"/>
              <a:t> olgusunda görülür.  </a:t>
            </a:r>
            <a:r>
              <a:rPr lang="tr-TR" dirty="0" smtClean="0"/>
              <a:t>(Ama daha önce inekte </a:t>
            </a:r>
            <a:r>
              <a:rPr lang="tr-TR" dirty="0" err="1" smtClean="0"/>
              <a:t>ovaryum</a:t>
            </a:r>
            <a:r>
              <a:rPr lang="tr-TR" dirty="0" smtClean="0"/>
              <a:t> fonksiyonu</a:t>
            </a:r>
          </a:p>
          <a:p>
            <a:r>
              <a:rPr lang="tr-TR" dirty="0" smtClean="0"/>
              <a:t>var).</a:t>
            </a:r>
            <a:endParaRPr lang="tr-TR" dirty="0"/>
          </a:p>
          <a:p>
            <a:r>
              <a:rPr lang="tr-TR" dirty="0" err="1"/>
              <a:t>Glukoz</a:t>
            </a:r>
            <a:r>
              <a:rPr lang="tr-TR" dirty="0"/>
              <a:t> değerleri düşük, plazma </a:t>
            </a:r>
            <a:r>
              <a:rPr lang="tr-TR" dirty="0" err="1"/>
              <a:t>aseto</a:t>
            </a:r>
            <a:r>
              <a:rPr lang="tr-TR" dirty="0"/>
              <a:t> asetat değerleri yükselmiştir. </a:t>
            </a:r>
          </a:p>
          <a:p>
            <a:r>
              <a:rPr lang="tr-TR" dirty="0"/>
              <a:t>Sürekli yapılan kan ve süt bakılarında ne östrojen ne de </a:t>
            </a:r>
            <a:r>
              <a:rPr lang="tr-TR" dirty="0" err="1"/>
              <a:t>progesteron</a:t>
            </a:r>
            <a:r>
              <a:rPr lang="tr-TR" dirty="0"/>
              <a:t>  </a:t>
            </a:r>
          </a:p>
          <a:p>
            <a:r>
              <a:rPr lang="tr-TR" dirty="0"/>
              <a:t>değerlerinde bir artış gözlenir.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571472" y="178592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/>
              <a:t>In</a:t>
            </a:r>
            <a:r>
              <a:rPr lang="tr-TR" sz="2400" dirty="0" smtClean="0"/>
              <a:t> </a:t>
            </a:r>
            <a:r>
              <a:rPr lang="tr-TR" sz="2400" dirty="0" err="1" smtClean="0"/>
              <a:t>that</a:t>
            </a:r>
            <a:r>
              <a:rPr lang="tr-TR" sz="2400" dirty="0" smtClean="0"/>
              <a:t> </a:t>
            </a:r>
            <a:r>
              <a:rPr lang="tr-TR" sz="2400" dirty="0" err="1" smtClean="0"/>
              <a:t>regard</a:t>
            </a:r>
            <a:r>
              <a:rPr lang="tr-TR" sz="2400" dirty="0" smtClean="0"/>
              <a:t>, </a:t>
            </a:r>
            <a:r>
              <a:rPr lang="en-US" sz="2400" u="sng" dirty="0" err="1" smtClean="0">
                <a:solidFill>
                  <a:srgbClr val="FF0000"/>
                </a:solidFill>
              </a:rPr>
              <a:t>undernutrition</a:t>
            </a:r>
            <a:r>
              <a:rPr lang="en-US" sz="2400" u="sng" dirty="0" smtClean="0"/>
              <a:t> </a:t>
            </a:r>
            <a:r>
              <a:rPr lang="en-US" sz="2400" dirty="0" smtClean="0"/>
              <a:t>and </a:t>
            </a:r>
            <a:r>
              <a:rPr lang="en-US" sz="2400" u="sng" dirty="0" smtClean="0">
                <a:solidFill>
                  <a:srgbClr val="FF0000"/>
                </a:solidFill>
              </a:rPr>
              <a:t>severe energy deficit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may cause this</a:t>
            </a:r>
            <a:r>
              <a:rPr lang="tr-TR" sz="2400" dirty="0" smtClean="0"/>
              <a:t> </a:t>
            </a:r>
            <a:r>
              <a:rPr lang="en-US" sz="2400" dirty="0" smtClean="0"/>
              <a:t>condition through a </a:t>
            </a:r>
            <a:r>
              <a:rPr lang="en-US" sz="2400" u="sng" dirty="0" smtClean="0"/>
              <a:t>lack of essential LH support </a:t>
            </a:r>
            <a:r>
              <a:rPr lang="en-US" sz="2400" dirty="0" smtClean="0"/>
              <a:t>to</a:t>
            </a:r>
            <a:r>
              <a:rPr lang="tr-TR" sz="2400" dirty="0" smtClean="0"/>
              <a:t> </a:t>
            </a:r>
            <a:r>
              <a:rPr lang="en-US" sz="2400" u="sng" dirty="0" smtClean="0"/>
              <a:t>sustain follicular growth and dominance</a:t>
            </a:r>
            <a:r>
              <a:rPr lang="tr-TR" sz="2400" u="sng" dirty="0" smtClean="0"/>
              <a:t>.</a:t>
            </a:r>
            <a:endParaRPr lang="tr-TR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85720" y="357166"/>
            <a:ext cx="850112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400" dirty="0"/>
              <a:t>Sağaltım:  </a:t>
            </a:r>
          </a:p>
          <a:p>
            <a:endParaRPr lang="tr-TR" dirty="0"/>
          </a:p>
          <a:p>
            <a:r>
              <a:rPr lang="tr-TR" dirty="0" smtClean="0">
                <a:latin typeface="Arial"/>
                <a:cs typeface="Arial"/>
              </a:rPr>
              <a:t>♦</a:t>
            </a:r>
            <a:r>
              <a:rPr lang="tr-TR" dirty="0" smtClean="0"/>
              <a:t> </a:t>
            </a:r>
            <a:r>
              <a:rPr lang="tr-TR" sz="2000" dirty="0">
                <a:solidFill>
                  <a:srgbClr val="C00000"/>
                </a:solidFill>
              </a:rPr>
              <a:t>Hormon sağaltımı tek başına başarılı olmaz. </a:t>
            </a:r>
            <a:endParaRPr lang="tr-TR" sz="2000" dirty="0" smtClean="0">
              <a:solidFill>
                <a:srgbClr val="C00000"/>
              </a:solidFill>
            </a:endParaRPr>
          </a:p>
          <a:p>
            <a:r>
              <a:rPr lang="tr-TR" sz="2000" dirty="0" smtClean="0">
                <a:solidFill>
                  <a:srgbClr val="C00000"/>
                </a:solidFill>
              </a:rPr>
              <a:t>Post </a:t>
            </a:r>
            <a:r>
              <a:rPr lang="tr-TR" sz="2000" dirty="0" err="1" smtClean="0">
                <a:solidFill>
                  <a:srgbClr val="C00000"/>
                </a:solidFill>
              </a:rPr>
              <a:t>Partum</a:t>
            </a:r>
            <a:r>
              <a:rPr lang="tr-TR" sz="2000" dirty="0" smtClean="0">
                <a:solidFill>
                  <a:srgbClr val="C00000"/>
                </a:solidFill>
              </a:rPr>
              <a:t> 100-120. günden önce yapılan tedaviden başarılı sonuç</a:t>
            </a:r>
          </a:p>
          <a:p>
            <a:r>
              <a:rPr lang="tr-TR" sz="2000" dirty="0" smtClean="0">
                <a:solidFill>
                  <a:srgbClr val="C00000"/>
                </a:solidFill>
              </a:rPr>
              <a:t>alınmaz=Enerji dengesinin düzelmesi</a:t>
            </a:r>
          </a:p>
          <a:p>
            <a:endParaRPr lang="tr-TR" sz="2000" dirty="0"/>
          </a:p>
          <a:p>
            <a:r>
              <a:rPr lang="tr-TR" sz="2000" dirty="0"/>
              <a:t>9</a:t>
            </a:r>
            <a:r>
              <a:rPr lang="tr-TR" sz="2000" dirty="0" smtClean="0"/>
              <a:t> </a:t>
            </a:r>
            <a:r>
              <a:rPr lang="tr-TR" sz="2000" dirty="0"/>
              <a:t>gün süreyle </a:t>
            </a:r>
            <a:r>
              <a:rPr lang="tr-TR" sz="2000" dirty="0" smtClean="0"/>
              <a:t>uygulanan  </a:t>
            </a:r>
            <a:r>
              <a:rPr lang="tr-TR" sz="2000" dirty="0" err="1" smtClean="0"/>
              <a:t>gestagen</a:t>
            </a:r>
            <a:r>
              <a:rPr lang="tr-TR" sz="2000" dirty="0" smtClean="0"/>
              <a:t> içeren spiraller /</a:t>
            </a:r>
            <a:r>
              <a:rPr lang="tr-TR" sz="2000" dirty="0" err="1" smtClean="0"/>
              <a:t>intra</a:t>
            </a:r>
            <a:r>
              <a:rPr lang="tr-TR" sz="2000" dirty="0" smtClean="0"/>
              <a:t> </a:t>
            </a:r>
            <a:r>
              <a:rPr lang="tr-TR" sz="2000" dirty="0" err="1" smtClean="0"/>
              <a:t>vaginal</a:t>
            </a:r>
            <a:r>
              <a:rPr lang="tr-TR" sz="2000" dirty="0" smtClean="0"/>
              <a:t> </a:t>
            </a:r>
          </a:p>
          <a:p>
            <a:r>
              <a:rPr lang="tr-TR" sz="2000" dirty="0"/>
              <a:t>a</a:t>
            </a:r>
            <a:r>
              <a:rPr lang="tr-TR" sz="2000" dirty="0" smtClean="0"/>
              <a:t>raçlar  </a:t>
            </a:r>
            <a:r>
              <a:rPr lang="tr-TR" sz="2000" dirty="0">
                <a:solidFill>
                  <a:srgbClr val="FF0000"/>
                </a:solidFill>
              </a:rPr>
              <a:t>(PRID; CIDR-B) </a:t>
            </a:r>
            <a:r>
              <a:rPr lang="tr-TR" sz="2000" dirty="0" smtClean="0">
                <a:solidFill>
                  <a:srgbClr val="FF0000"/>
                </a:solidFill>
              </a:rPr>
              <a:t>= 9 gün süreyle uygulanır çıkarılmadan 1 gün önce PGF2-</a:t>
            </a:r>
            <a:r>
              <a:rPr lang="el-GR" sz="2000" dirty="0" smtClean="0">
                <a:solidFill>
                  <a:srgbClr val="FF0000"/>
                </a:solidFill>
              </a:rPr>
              <a:t>α</a:t>
            </a:r>
            <a:endParaRPr lang="tr-TR" sz="2000" dirty="0" smtClean="0">
              <a:solidFill>
                <a:srgbClr val="FF0000"/>
              </a:solidFill>
            </a:endParaRPr>
          </a:p>
          <a:p>
            <a:r>
              <a:rPr lang="tr-TR" sz="2000" dirty="0" smtClean="0"/>
              <a:t>veya </a:t>
            </a:r>
            <a:endParaRPr lang="tr-TR" sz="2000" dirty="0"/>
          </a:p>
          <a:p>
            <a:endParaRPr lang="tr-TR" sz="2000" dirty="0"/>
          </a:p>
          <a:p>
            <a:r>
              <a:rPr lang="tr-TR" sz="2000" dirty="0" err="1"/>
              <a:t>P</a:t>
            </a:r>
            <a:r>
              <a:rPr lang="tr-TR" sz="2000" dirty="0" err="1" smtClean="0"/>
              <a:t>rogesteron</a:t>
            </a:r>
            <a:r>
              <a:rPr lang="tr-TR" sz="2000" dirty="0" smtClean="0"/>
              <a:t> </a:t>
            </a:r>
            <a:r>
              <a:rPr lang="tr-TR" sz="2000" dirty="0" err="1"/>
              <a:t>implantatları</a:t>
            </a:r>
            <a:r>
              <a:rPr lang="tr-TR" sz="2000" dirty="0"/>
              <a:t> </a:t>
            </a:r>
            <a:r>
              <a:rPr lang="tr-TR" sz="2000" dirty="0" smtClean="0"/>
              <a:t>(çok fazla kullanım alanı bulmamıştır) </a:t>
            </a:r>
          </a:p>
          <a:p>
            <a:r>
              <a:rPr lang="tr-TR" sz="2000" dirty="0" smtClean="0"/>
              <a:t>ile </a:t>
            </a:r>
            <a:r>
              <a:rPr lang="tr-TR" sz="2000" dirty="0"/>
              <a:t>(3 mg </a:t>
            </a:r>
            <a:r>
              <a:rPr lang="tr-TR" sz="2000" dirty="0" err="1"/>
              <a:t>Norgestomet</a:t>
            </a:r>
            <a:r>
              <a:rPr lang="tr-TR" sz="2000" dirty="0"/>
              <a:t>) </a:t>
            </a:r>
          </a:p>
          <a:p>
            <a:endParaRPr lang="tr-TR" sz="2000" dirty="0"/>
          </a:p>
          <a:p>
            <a:r>
              <a:rPr lang="tr-TR" sz="2000" dirty="0"/>
              <a:t>Spiraller uzaklaştırıldıktan sonra </a:t>
            </a:r>
          </a:p>
          <a:p>
            <a:r>
              <a:rPr lang="tr-TR" sz="2000" b="1" dirty="0"/>
              <a:t>750 IÜ </a:t>
            </a:r>
            <a:r>
              <a:rPr lang="tr-TR" sz="2000" b="1" dirty="0" err="1"/>
              <a:t>eCG</a:t>
            </a:r>
            <a:r>
              <a:rPr lang="tr-TR" sz="2000" b="1" dirty="0"/>
              <a:t> </a:t>
            </a:r>
            <a:r>
              <a:rPr lang="tr-TR" sz="2000" b="1" dirty="0" smtClean="0"/>
              <a:t>i.m</a:t>
            </a:r>
            <a:r>
              <a:rPr lang="tr-TR" sz="2000" dirty="0" smtClean="0"/>
              <a:t>.</a:t>
            </a:r>
            <a:endParaRPr lang="tr-TR" sz="2000" dirty="0"/>
          </a:p>
          <a:p>
            <a:r>
              <a:rPr lang="tr-TR" sz="2000" dirty="0"/>
              <a:t> </a:t>
            </a:r>
          </a:p>
          <a:p>
            <a:r>
              <a:rPr lang="tr-TR" sz="2000" dirty="0"/>
              <a:t>( 48 ve 72. saatlerde yapılan çift tohumlama; </a:t>
            </a:r>
            <a:r>
              <a:rPr lang="tr-TR" sz="2000" dirty="0">
                <a:solidFill>
                  <a:srgbClr val="0000FF"/>
                </a:solidFill>
              </a:rPr>
              <a:t>50 h sonra 2000 IÜ </a:t>
            </a:r>
            <a:r>
              <a:rPr lang="tr-TR" sz="2000" dirty="0" err="1">
                <a:solidFill>
                  <a:srgbClr val="0000FF"/>
                </a:solidFill>
              </a:rPr>
              <a:t>hCG</a:t>
            </a:r>
            <a:r>
              <a:rPr lang="tr-TR" sz="2000" dirty="0"/>
              <a:t>)</a:t>
            </a:r>
          </a:p>
          <a:p>
            <a:r>
              <a:rPr lang="tr-TR" sz="2000" dirty="0"/>
              <a:t>  </a:t>
            </a:r>
          </a:p>
          <a:p>
            <a:r>
              <a:rPr lang="tr-TR" sz="2000" dirty="0"/>
              <a:t>Buzağının </a:t>
            </a:r>
            <a:r>
              <a:rPr lang="tr-TR" sz="2000" dirty="0" smtClean="0"/>
              <a:t>(inekle birlikteyse) 2-7 </a:t>
            </a:r>
            <a:r>
              <a:rPr lang="tr-TR" sz="2000" dirty="0"/>
              <a:t>gün süreyle </a:t>
            </a:r>
            <a:r>
              <a:rPr lang="tr-TR" sz="2000" b="1" dirty="0">
                <a:solidFill>
                  <a:schemeClr val="bg1"/>
                </a:solidFill>
              </a:rPr>
              <a:t>uzaklaştırılması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327630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Dikdörtgen"/>
          <p:cNvSpPr/>
          <p:nvPr/>
        </p:nvSpPr>
        <p:spPr>
          <a:xfrm>
            <a:off x="2214546" y="357166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Ovaryumu</a:t>
            </a:r>
            <a:r>
              <a:rPr lang="tr-TR" dirty="0" smtClean="0"/>
              <a:t> Aktive Etmek İçin </a:t>
            </a:r>
            <a:r>
              <a:rPr lang="tr-TR" dirty="0" err="1" smtClean="0"/>
              <a:t>Proğram</a:t>
            </a:r>
            <a:endParaRPr lang="tr-TR" dirty="0"/>
          </a:p>
        </p:txBody>
      </p:sp>
      <p:sp>
        <p:nvSpPr>
          <p:cNvPr id="6" name="5 Dikdörtgen"/>
          <p:cNvSpPr/>
          <p:nvPr/>
        </p:nvSpPr>
        <p:spPr>
          <a:xfrm>
            <a:off x="3071802" y="6143644"/>
            <a:ext cx="56436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i="1" dirty="0" smtClean="0"/>
              <a:t>M.G. Diskin et al. / </a:t>
            </a:r>
            <a:r>
              <a:rPr lang="tr-TR" sz="1100" i="1" dirty="0" err="1" smtClean="0"/>
              <a:t>Domestic</a:t>
            </a:r>
            <a:r>
              <a:rPr lang="tr-TR" sz="1100" i="1" dirty="0" smtClean="0"/>
              <a:t> </a:t>
            </a:r>
            <a:r>
              <a:rPr lang="tr-TR" sz="1100" i="1" dirty="0" err="1" smtClean="0"/>
              <a:t>Animal</a:t>
            </a:r>
            <a:r>
              <a:rPr lang="tr-TR" sz="1100" i="1" dirty="0" smtClean="0"/>
              <a:t> </a:t>
            </a:r>
            <a:r>
              <a:rPr lang="tr-TR" sz="1100" i="1" dirty="0" err="1" smtClean="0"/>
              <a:t>Endocrinology</a:t>
            </a:r>
            <a:r>
              <a:rPr lang="tr-TR" sz="1100" i="1" dirty="0" smtClean="0"/>
              <a:t> 23 (2002) 211–228</a:t>
            </a:r>
            <a:endParaRPr lang="tr-T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395536" y="1484784"/>
            <a:ext cx="8413585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Ovaryum</a:t>
            </a:r>
            <a:r>
              <a:rPr lang="tr-TR" b="1" dirty="0" smtClean="0"/>
              <a:t> </a:t>
            </a:r>
            <a:r>
              <a:rPr lang="tr-TR" b="1" dirty="0" err="1" smtClean="0"/>
              <a:t>distrofisi</a:t>
            </a:r>
            <a:r>
              <a:rPr lang="tr-TR" b="1" dirty="0" smtClean="0"/>
              <a:t> (Yüksek süt verimli inek </a:t>
            </a:r>
            <a:r>
              <a:rPr lang="tr-TR" b="1" dirty="0" err="1" smtClean="0"/>
              <a:t>ovaryum</a:t>
            </a:r>
            <a:r>
              <a:rPr lang="tr-TR" b="1" dirty="0" smtClean="0"/>
              <a:t> patolojisi)</a:t>
            </a:r>
            <a:r>
              <a:rPr lang="tr-TR" dirty="0" smtClean="0"/>
              <a:t>: </a:t>
            </a:r>
          </a:p>
          <a:p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smtClean="0"/>
              <a:t>60-70. güne kadar </a:t>
            </a:r>
            <a:r>
              <a:rPr lang="tr-TR" dirty="0" err="1" smtClean="0"/>
              <a:t>östrus</a:t>
            </a:r>
            <a:r>
              <a:rPr lang="tr-TR" dirty="0" smtClean="0"/>
              <a:t> göstermeyen ineklerde/</a:t>
            </a:r>
            <a:r>
              <a:rPr lang="tr-TR" dirty="0" err="1" smtClean="0"/>
              <a:t>ovaryumlar</a:t>
            </a:r>
            <a:r>
              <a:rPr lang="tr-TR" dirty="0" smtClean="0"/>
              <a:t> halen küçük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(</a:t>
            </a:r>
            <a:r>
              <a:rPr lang="tr-TR" dirty="0" smtClean="0">
                <a:sym typeface="Symbol" pitchFamily="18" charset="2"/>
              </a:rPr>
              <a:t>&lt;</a:t>
            </a:r>
            <a:r>
              <a:rPr lang="tr-TR" dirty="0" smtClean="0"/>
              <a:t>1,5 cm); </a:t>
            </a:r>
            <a:r>
              <a:rPr lang="tr-TR" dirty="0" err="1" smtClean="0"/>
              <a:t>follikül</a:t>
            </a:r>
            <a:r>
              <a:rPr lang="tr-TR" dirty="0" smtClean="0"/>
              <a:t>/CL bulunmaz; E2 ve P4 &lt;1 </a:t>
            </a:r>
            <a:r>
              <a:rPr lang="tr-TR" dirty="0" err="1" smtClean="0"/>
              <a:t>ng</a:t>
            </a:r>
            <a:r>
              <a:rPr lang="tr-TR" dirty="0" smtClean="0"/>
              <a:t>/ml  (</a:t>
            </a:r>
            <a:r>
              <a:rPr lang="tr-TR" dirty="0" err="1" smtClean="0"/>
              <a:t>Nation</a:t>
            </a:r>
            <a:r>
              <a:rPr lang="tr-TR" dirty="0" smtClean="0"/>
              <a:t> ve ark., 2000).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Yüksek verimli süt ineklerinde (≥28 </a:t>
            </a:r>
            <a:r>
              <a:rPr lang="tr-TR" dirty="0" err="1" smtClean="0"/>
              <a:t>lt</a:t>
            </a:r>
            <a:r>
              <a:rPr lang="tr-TR" dirty="0" smtClean="0"/>
              <a:t> ) </a:t>
            </a:r>
            <a:r>
              <a:rPr lang="tr-TR" dirty="0" err="1" smtClean="0"/>
              <a:t>pp</a:t>
            </a:r>
            <a:r>
              <a:rPr lang="tr-TR" dirty="0" smtClean="0"/>
              <a:t> 100. günden önce enerji açığı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bakımından başarılı olunmaz.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CIDR-B 9-11 </a:t>
            </a:r>
            <a:r>
              <a:rPr lang="tr-TR" dirty="0" err="1" smtClean="0"/>
              <a:t>int</a:t>
            </a:r>
            <a:r>
              <a:rPr lang="tr-TR" dirty="0" smtClean="0"/>
              <a:t>. </a:t>
            </a:r>
            <a:r>
              <a:rPr lang="tr-TR" dirty="0" err="1" smtClean="0"/>
              <a:t>Vag</a:t>
            </a:r>
            <a:r>
              <a:rPr lang="tr-TR" dirty="0" smtClean="0"/>
              <a:t>; çıkarırken </a:t>
            </a:r>
            <a:r>
              <a:rPr lang="tr-TR" dirty="0" smtClean="0">
                <a:solidFill>
                  <a:srgbClr val="0000FF"/>
                </a:solidFill>
              </a:rPr>
              <a:t>750 IÜ </a:t>
            </a:r>
            <a:r>
              <a:rPr lang="tr-TR" dirty="0" err="1" smtClean="0">
                <a:solidFill>
                  <a:srgbClr val="0000FF"/>
                </a:solidFill>
              </a:rPr>
              <a:t>eCG</a:t>
            </a:r>
            <a:r>
              <a:rPr lang="tr-TR" dirty="0" smtClean="0">
                <a:solidFill>
                  <a:srgbClr val="0000FF"/>
                </a:solidFill>
              </a:rPr>
              <a:t>; 48-72. saatlerde tohumlama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rgbClr val="0000FF"/>
                </a:solidFill>
              </a:rPr>
              <a:t>(bir tohumlama 50.saatte). </a:t>
            </a:r>
            <a:r>
              <a:rPr lang="tr-TR" dirty="0" smtClean="0"/>
              <a:t>Tohumlama sırasında </a:t>
            </a:r>
            <a:r>
              <a:rPr lang="tr-TR" dirty="0" err="1" smtClean="0"/>
              <a:t>GnRH</a:t>
            </a:r>
            <a:r>
              <a:rPr lang="tr-TR" dirty="0" smtClean="0"/>
              <a:t> veya </a:t>
            </a:r>
            <a:r>
              <a:rPr lang="tr-TR" dirty="0" err="1" smtClean="0"/>
              <a:t>hCG</a:t>
            </a:r>
            <a:r>
              <a:rPr lang="tr-TR" dirty="0" smtClean="0"/>
              <a:t> (dozun yarısı)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250825" y="981075"/>
            <a:ext cx="865333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dirty="0" err="1">
                <a:solidFill>
                  <a:srgbClr val="FF9966"/>
                </a:solidFill>
              </a:rPr>
              <a:t>Asikli</a:t>
            </a:r>
            <a:r>
              <a:rPr lang="tr-TR" sz="2400" dirty="0">
                <a:solidFill>
                  <a:srgbClr val="FF9966"/>
                </a:solidFill>
              </a:rPr>
              <a:t>:  </a:t>
            </a:r>
          </a:p>
          <a:p>
            <a:endParaRPr lang="tr-TR" sz="2400" dirty="0">
              <a:solidFill>
                <a:srgbClr val="FF9966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Hiçbir durumda  </a:t>
            </a:r>
            <a:r>
              <a:rPr lang="tr-TR" sz="2000" dirty="0" err="1">
                <a:solidFill>
                  <a:schemeClr val="bg1"/>
                </a:solidFill>
              </a:rPr>
              <a:t>östrus</a:t>
            </a:r>
            <a:r>
              <a:rPr lang="tr-TR" sz="2000" dirty="0">
                <a:solidFill>
                  <a:schemeClr val="bg1"/>
                </a:solidFill>
              </a:rPr>
              <a:t> aktivitesinin görülmemesi olarak tanımlanır </a:t>
            </a:r>
          </a:p>
          <a:p>
            <a:r>
              <a:rPr lang="tr-TR" sz="2000" dirty="0">
                <a:solidFill>
                  <a:schemeClr val="bg1"/>
                </a:solidFill>
              </a:rPr>
              <a:t>( hem dışarıdan </a:t>
            </a:r>
            <a:r>
              <a:rPr lang="tr-TR" sz="2000" dirty="0" err="1">
                <a:solidFill>
                  <a:schemeClr val="bg1"/>
                </a:solidFill>
              </a:rPr>
              <a:t>östrus</a:t>
            </a:r>
            <a:r>
              <a:rPr lang="tr-TR" sz="2000" dirty="0">
                <a:solidFill>
                  <a:schemeClr val="bg1"/>
                </a:solidFill>
              </a:rPr>
              <a:t> görülmez, </a:t>
            </a:r>
            <a:r>
              <a:rPr lang="tr-TR" sz="2000" dirty="0" err="1">
                <a:solidFill>
                  <a:schemeClr val="bg1"/>
                </a:solidFill>
              </a:rPr>
              <a:t>hemde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vaginal</a:t>
            </a:r>
            <a:r>
              <a:rPr lang="tr-TR" sz="2000" dirty="0">
                <a:solidFill>
                  <a:schemeClr val="bg1"/>
                </a:solidFill>
              </a:rPr>
              <a:t>, </a:t>
            </a:r>
            <a:r>
              <a:rPr lang="tr-TR" sz="2000" dirty="0" err="1">
                <a:solidFill>
                  <a:schemeClr val="bg1"/>
                </a:solidFill>
              </a:rPr>
              <a:t>uterus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endometriyum</a:t>
            </a:r>
            <a:r>
              <a:rPr lang="tr-TR" sz="2000" dirty="0">
                <a:solidFill>
                  <a:schemeClr val="bg1"/>
                </a:solidFill>
              </a:rPr>
              <a:t> da </a:t>
            </a:r>
          </a:p>
          <a:p>
            <a:r>
              <a:rPr lang="tr-TR" sz="2000" dirty="0" err="1">
                <a:solidFill>
                  <a:schemeClr val="bg1"/>
                </a:solidFill>
              </a:rPr>
              <a:t>siklus</a:t>
            </a:r>
            <a:r>
              <a:rPr lang="tr-TR" sz="2000" dirty="0">
                <a:solidFill>
                  <a:schemeClr val="bg1"/>
                </a:solidFill>
              </a:rPr>
              <a:t> belirtileri yok)</a:t>
            </a:r>
          </a:p>
          <a:p>
            <a:endParaRPr lang="tr-TR" sz="2000" dirty="0"/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250825" y="3429000"/>
            <a:ext cx="102425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>
                <a:solidFill>
                  <a:schemeClr val="bg1"/>
                </a:solidFill>
              </a:rPr>
              <a:t>Fizyolojik</a:t>
            </a:r>
            <a:r>
              <a:rPr lang="de-DE" sz="2000">
                <a:solidFill>
                  <a:schemeClr val="bg1"/>
                </a:solidFill>
              </a:rPr>
              <a:t>:</a:t>
            </a:r>
            <a:endParaRPr lang="tr-TR" sz="2000">
              <a:solidFill>
                <a:schemeClr val="bg1"/>
              </a:solidFill>
            </a:endParaRPr>
          </a:p>
          <a:p>
            <a:r>
              <a:rPr lang="tr-TR" sz="2000">
                <a:solidFill>
                  <a:schemeClr val="bg1"/>
                </a:solidFill>
              </a:rPr>
              <a:t>		</a:t>
            </a:r>
            <a:r>
              <a:rPr lang="de-DE" sz="2000">
                <a:solidFill>
                  <a:schemeClr val="bg1"/>
                </a:solidFill>
              </a:rPr>
              <a:t>Pubert</a:t>
            </a:r>
            <a:r>
              <a:rPr lang="tr-TR" sz="2000">
                <a:solidFill>
                  <a:schemeClr val="bg1"/>
                </a:solidFill>
              </a:rPr>
              <a:t>as</a:t>
            </a:r>
            <a:endParaRPr lang="de-DE" sz="2000">
              <a:solidFill>
                <a:schemeClr val="bg1"/>
              </a:solidFill>
            </a:endParaRPr>
          </a:p>
          <a:p>
            <a:r>
              <a:rPr lang="de-DE" sz="2000">
                <a:solidFill>
                  <a:schemeClr val="bg1"/>
                </a:solidFill>
              </a:rPr>
              <a:t>		</a:t>
            </a:r>
            <a:r>
              <a:rPr lang="tr-TR" sz="2000">
                <a:solidFill>
                  <a:schemeClr val="bg1"/>
                </a:solidFill>
              </a:rPr>
              <a:t>Gebelik</a:t>
            </a:r>
            <a:endParaRPr lang="de-DE" sz="2000">
              <a:solidFill>
                <a:schemeClr val="bg1"/>
              </a:solidFill>
            </a:endParaRPr>
          </a:p>
          <a:p>
            <a:r>
              <a:rPr lang="de-DE" sz="2000">
                <a:solidFill>
                  <a:schemeClr val="bg1"/>
                </a:solidFill>
              </a:rPr>
              <a:t>		Puerperium</a:t>
            </a:r>
            <a:endParaRPr lang="tr-TR" sz="2000">
              <a:solidFill>
                <a:schemeClr val="bg1"/>
              </a:solidFill>
            </a:endParaRPr>
          </a:p>
          <a:p>
            <a:endParaRPr lang="de-DE" sz="2000">
              <a:solidFill>
                <a:schemeClr val="bg1"/>
              </a:solidFill>
            </a:endParaRPr>
          </a:p>
          <a:p>
            <a:r>
              <a:rPr lang="tr-TR" sz="2000">
                <a:solidFill>
                  <a:schemeClr val="bg1"/>
                </a:solidFill>
              </a:rPr>
              <a:t>Patolojik</a:t>
            </a:r>
            <a:r>
              <a:rPr lang="de-DE" sz="2000">
                <a:solidFill>
                  <a:schemeClr val="bg1"/>
                </a:solidFill>
              </a:rPr>
              <a:t>:	</a:t>
            </a:r>
            <a:r>
              <a:rPr lang="tr-TR" sz="2000">
                <a:solidFill>
                  <a:schemeClr val="bg1"/>
                </a:solidFill>
              </a:rPr>
              <a:t>seksüel olarak gelişmiş ama</a:t>
            </a:r>
            <a:r>
              <a:rPr lang="de-DE" sz="2000">
                <a:solidFill>
                  <a:schemeClr val="bg1"/>
                </a:solidFill>
              </a:rPr>
              <a:t> </a:t>
            </a:r>
            <a:r>
              <a:rPr lang="tr-TR" sz="2000">
                <a:solidFill>
                  <a:schemeClr val="bg1"/>
                </a:solidFill>
              </a:rPr>
              <a:t>gebe olmayan hayvanlar</a:t>
            </a:r>
            <a:r>
              <a:rPr lang="de-DE" sz="2000">
                <a:solidFill>
                  <a:schemeClr val="bg1"/>
                </a:solidFill>
              </a:rPr>
              <a:t>			</a:t>
            </a:r>
            <a:endParaRPr lang="tr-TR" sz="2000">
              <a:solidFill>
                <a:schemeClr val="bg1"/>
              </a:solidFill>
            </a:endParaRPr>
          </a:p>
          <a:p>
            <a:r>
              <a:rPr lang="tr-TR" sz="2000">
                <a:solidFill>
                  <a:schemeClr val="bg1"/>
                </a:solidFill>
              </a:rPr>
              <a:t>		Puerperal dönem dışında</a:t>
            </a:r>
            <a:endParaRPr lang="de-DE" sz="2000">
              <a:solidFill>
                <a:schemeClr val="bg1"/>
              </a:solidFill>
            </a:endParaRPr>
          </a:p>
          <a:p>
            <a:endParaRPr lang="tr-TR" sz="2000"/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2411413" y="0"/>
            <a:ext cx="56165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3200" dirty="0">
                <a:solidFill>
                  <a:srgbClr val="FF6600"/>
                </a:solidFill>
              </a:rPr>
              <a:t>Sığırda </a:t>
            </a:r>
            <a:r>
              <a:rPr lang="tr-TR" sz="3200" dirty="0" err="1">
                <a:solidFill>
                  <a:srgbClr val="FF6600"/>
                </a:solidFill>
              </a:rPr>
              <a:t>Anöstrus</a:t>
            </a:r>
            <a:r>
              <a:rPr lang="tr-TR" sz="3200" dirty="0">
                <a:solidFill>
                  <a:srgbClr val="FF6600"/>
                </a:solidFill>
              </a:rPr>
              <a:t> </a:t>
            </a:r>
          </a:p>
          <a:p>
            <a:pPr algn="just"/>
            <a:r>
              <a:rPr lang="tr-TR" sz="3200" dirty="0">
                <a:solidFill>
                  <a:srgbClr val="FF6600"/>
                </a:solidFill>
              </a:rPr>
              <a:t>(</a:t>
            </a:r>
            <a:r>
              <a:rPr lang="tr-TR" sz="3200" dirty="0" err="1" smtClean="0">
                <a:solidFill>
                  <a:srgbClr val="FF6600"/>
                </a:solidFill>
              </a:rPr>
              <a:t>Asikli</a:t>
            </a:r>
            <a:r>
              <a:rPr lang="tr-TR" sz="3200" dirty="0" smtClean="0">
                <a:solidFill>
                  <a:srgbClr val="FF6600"/>
                </a:solidFill>
              </a:rPr>
              <a:t>; Gerçek </a:t>
            </a:r>
            <a:r>
              <a:rPr lang="tr-TR" sz="3200" dirty="0" err="1" smtClean="0">
                <a:solidFill>
                  <a:srgbClr val="FF6600"/>
                </a:solidFill>
              </a:rPr>
              <a:t>Anöstrus</a:t>
            </a:r>
            <a:r>
              <a:rPr lang="tr-TR" sz="3200" dirty="0" smtClean="0">
                <a:solidFill>
                  <a:srgbClr val="FF6600"/>
                </a:solidFill>
              </a:rPr>
              <a:t>)</a:t>
            </a:r>
            <a:endParaRPr lang="tr-TR" sz="32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787400"/>
          <a:ext cx="8975725" cy="6149975"/>
        </p:xfrm>
        <a:graphic>
          <a:graphicData uri="http://schemas.openxmlformats.org/presentationml/2006/ole">
            <p:oleObj spid="_x0000_s125954" name="Worksheet" r:id="rId4" imgW="8580094" imgH="6065623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250825" y="0"/>
            <a:ext cx="8375650" cy="711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b="1" dirty="0">
              <a:solidFill>
                <a:schemeClr val="folHlink"/>
              </a:solidFill>
            </a:endParaRPr>
          </a:p>
          <a:p>
            <a:endParaRPr lang="tr-TR" b="1" dirty="0">
              <a:solidFill>
                <a:schemeClr val="folHlink"/>
              </a:solidFill>
            </a:endParaRPr>
          </a:p>
          <a:p>
            <a:r>
              <a:rPr lang="tr-TR" sz="2000" dirty="0" err="1">
                <a:solidFill>
                  <a:schemeClr val="folHlink"/>
                </a:solidFill>
              </a:rPr>
              <a:t>Asiklinin</a:t>
            </a:r>
            <a:r>
              <a:rPr lang="tr-TR" sz="2000" dirty="0">
                <a:solidFill>
                  <a:schemeClr val="folHlink"/>
                </a:solidFill>
              </a:rPr>
              <a:t> nedenleri :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err="1">
                <a:solidFill>
                  <a:schemeClr val="bg1"/>
                </a:solidFill>
              </a:rPr>
              <a:t>Free</a:t>
            </a:r>
            <a:r>
              <a:rPr lang="tr-TR" sz="2000" dirty="0">
                <a:solidFill>
                  <a:schemeClr val="bg1"/>
                </a:solidFill>
              </a:rPr>
              <a:t>-</a:t>
            </a:r>
            <a:r>
              <a:rPr lang="tr-TR" sz="2000" dirty="0" err="1">
                <a:solidFill>
                  <a:schemeClr val="bg1"/>
                </a:solidFill>
              </a:rPr>
              <a:t>Martinizmus</a:t>
            </a:r>
            <a:r>
              <a:rPr lang="tr-TR" sz="2000" dirty="0">
                <a:solidFill>
                  <a:schemeClr val="bg1"/>
                </a:solidFill>
              </a:rPr>
              <a:t> (doğmasal)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err="1">
                <a:solidFill>
                  <a:schemeClr val="bg1"/>
                </a:solidFill>
              </a:rPr>
              <a:t>Ovaryumların</a:t>
            </a:r>
            <a:r>
              <a:rPr lang="tr-TR" sz="2000" dirty="0">
                <a:solidFill>
                  <a:schemeClr val="bg1"/>
                </a:solidFill>
              </a:rPr>
              <a:t> kalıtsal </a:t>
            </a:r>
            <a:r>
              <a:rPr lang="tr-TR" sz="2000" dirty="0" err="1">
                <a:solidFill>
                  <a:schemeClr val="bg1"/>
                </a:solidFill>
              </a:rPr>
              <a:t>hipoplazisi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Çok kötü hava koşulları, besleme, kuru dönemden yağlı çıkma </a:t>
            </a:r>
            <a:r>
              <a:rPr lang="tr-TR" sz="2000" dirty="0" smtClean="0">
                <a:solidFill>
                  <a:schemeClr val="bg1"/>
                </a:solidFill>
              </a:rPr>
              <a:t>sonucu 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Ovaryum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distrofisi</a:t>
            </a:r>
            <a:r>
              <a:rPr lang="tr-TR" sz="2000" dirty="0">
                <a:solidFill>
                  <a:schemeClr val="bg1"/>
                </a:solidFill>
              </a:rPr>
              <a:t>.</a:t>
            </a:r>
          </a:p>
          <a:p>
            <a:r>
              <a:rPr lang="tr-TR" sz="2000" dirty="0">
                <a:solidFill>
                  <a:schemeClr val="bg1"/>
                </a:solidFill>
              </a:rPr>
              <a:t>  </a:t>
            </a:r>
          </a:p>
          <a:p>
            <a:r>
              <a:rPr lang="tr-TR" sz="2000" dirty="0">
                <a:solidFill>
                  <a:schemeClr val="bg1"/>
                </a:solidFill>
              </a:rPr>
              <a:t>Açlık </a:t>
            </a:r>
            <a:r>
              <a:rPr lang="tr-TR" sz="2000" dirty="0" err="1">
                <a:solidFill>
                  <a:schemeClr val="bg1"/>
                </a:solidFill>
              </a:rPr>
              <a:t>sterilitesi</a:t>
            </a:r>
            <a:r>
              <a:rPr lang="tr-TR" sz="2000" dirty="0">
                <a:solidFill>
                  <a:schemeClr val="bg1"/>
                </a:solidFill>
              </a:rPr>
              <a:t> (tek yönlü </a:t>
            </a:r>
            <a:r>
              <a:rPr lang="tr-TR" sz="2000" dirty="0" err="1">
                <a:solidFill>
                  <a:schemeClr val="bg1"/>
                </a:solidFill>
              </a:rPr>
              <a:t>basleme</a:t>
            </a:r>
            <a:r>
              <a:rPr lang="tr-TR" sz="2000" dirty="0">
                <a:solidFill>
                  <a:schemeClr val="bg1"/>
                </a:solidFill>
              </a:rPr>
              <a:t>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Laktasyon</a:t>
            </a:r>
            <a:r>
              <a:rPr lang="tr-TR" sz="2000" dirty="0">
                <a:solidFill>
                  <a:schemeClr val="bg1"/>
                </a:solidFill>
              </a:rPr>
              <a:t> eğrisi sürekli yüksek inekler 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Erken yetiştirmeye alma (</a:t>
            </a:r>
            <a:r>
              <a:rPr lang="tr-TR" sz="2000" dirty="0" err="1">
                <a:solidFill>
                  <a:schemeClr val="bg1"/>
                </a:solidFill>
              </a:rPr>
              <a:t>Ovaryum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distrofisi</a:t>
            </a:r>
            <a:r>
              <a:rPr lang="tr-TR" sz="2000" dirty="0">
                <a:solidFill>
                  <a:schemeClr val="bg1"/>
                </a:solidFill>
              </a:rPr>
              <a:t>:FSH ve LH’ ya yanıt </a:t>
            </a:r>
            <a:r>
              <a:rPr lang="tr-TR" sz="2000" dirty="0" err="1">
                <a:solidFill>
                  <a:schemeClr val="bg1"/>
                </a:solidFill>
              </a:rPr>
              <a:t>azlıyor</a:t>
            </a:r>
            <a:r>
              <a:rPr lang="tr-TR" sz="2000" dirty="0">
                <a:solidFill>
                  <a:schemeClr val="bg1"/>
                </a:solidFill>
              </a:rPr>
              <a:t>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>
                <a:solidFill>
                  <a:schemeClr val="bg1"/>
                </a:solidFill>
              </a:rPr>
              <a:t>Yavrunun anneyi emmek için fazla olanağı varsa 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err="1">
                <a:solidFill>
                  <a:schemeClr val="bg1"/>
                </a:solidFill>
              </a:rPr>
              <a:t>Folliküllerin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Luteal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kistik</a:t>
            </a:r>
            <a:r>
              <a:rPr lang="tr-TR" sz="2000" dirty="0">
                <a:solidFill>
                  <a:schemeClr val="bg1"/>
                </a:solidFill>
              </a:rPr>
              <a:t> dejenerasyonu olgularında (</a:t>
            </a:r>
            <a:r>
              <a:rPr lang="tr-TR" sz="2000" dirty="0" err="1">
                <a:solidFill>
                  <a:schemeClr val="bg1"/>
                </a:solidFill>
              </a:rPr>
              <a:t>Progesteron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</a:p>
          <a:p>
            <a:r>
              <a:rPr lang="tr-TR" sz="2000" dirty="0">
                <a:solidFill>
                  <a:schemeClr val="bg1"/>
                </a:solidFill>
              </a:rPr>
              <a:t>dominant kistler)</a:t>
            </a:r>
          </a:p>
          <a:p>
            <a:endParaRPr lang="tr-TR" sz="2000" dirty="0">
              <a:solidFill>
                <a:schemeClr val="bg1"/>
              </a:solidFill>
            </a:endParaRPr>
          </a:p>
          <a:p>
            <a:endParaRPr lang="tr-T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6883427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428596" y="785794"/>
            <a:ext cx="7715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/>
              <a:t>Follikül</a:t>
            </a:r>
            <a:r>
              <a:rPr lang="tr-TR" sz="2400" dirty="0" smtClean="0"/>
              <a:t> </a:t>
            </a:r>
            <a:r>
              <a:rPr lang="tr-TR" sz="2400" dirty="0" err="1" smtClean="0"/>
              <a:t>atrezisi</a:t>
            </a:r>
            <a:r>
              <a:rPr lang="tr-TR" sz="2400" dirty="0" smtClean="0"/>
              <a:t>= </a:t>
            </a:r>
            <a:r>
              <a:rPr lang="tr-TR" sz="2400" dirty="0" err="1" smtClean="0"/>
              <a:t>östrus</a:t>
            </a:r>
            <a:r>
              <a:rPr lang="tr-TR" sz="2400" dirty="0" smtClean="0"/>
              <a:t> sonunda </a:t>
            </a:r>
            <a:r>
              <a:rPr lang="tr-TR" sz="2400" dirty="0" err="1" smtClean="0"/>
              <a:t>graaf</a:t>
            </a:r>
            <a:r>
              <a:rPr lang="tr-TR" sz="2400" dirty="0" smtClean="0"/>
              <a:t> </a:t>
            </a:r>
            <a:r>
              <a:rPr lang="tr-TR" sz="2400" dirty="0" err="1" smtClean="0"/>
              <a:t>follikülünün</a:t>
            </a:r>
            <a:r>
              <a:rPr lang="tr-TR" sz="2400" dirty="0" smtClean="0"/>
              <a:t> gerilemesi </a:t>
            </a:r>
            <a:r>
              <a:rPr lang="tr-TR" sz="2400" dirty="0" smtClean="0">
                <a:solidFill>
                  <a:srgbClr val="FF0000"/>
                </a:solidFill>
              </a:rPr>
              <a:t>(CL gelişmez). </a:t>
            </a:r>
          </a:p>
          <a:p>
            <a:endParaRPr lang="tr-TR" sz="2400" dirty="0" smtClean="0"/>
          </a:p>
          <a:p>
            <a:r>
              <a:rPr lang="tr-TR" sz="2400" b="1" dirty="0" smtClean="0"/>
              <a:t>Etiyoloji: </a:t>
            </a:r>
          </a:p>
          <a:p>
            <a:endParaRPr lang="tr-TR" sz="2400" b="1" dirty="0" smtClean="0"/>
          </a:p>
          <a:p>
            <a:r>
              <a:rPr lang="tr-TR" sz="2400" dirty="0" smtClean="0"/>
              <a:t>Kandaki total veya </a:t>
            </a:r>
            <a:r>
              <a:rPr lang="tr-TR" sz="2400" dirty="0" err="1" smtClean="0"/>
              <a:t>parsiyel</a:t>
            </a:r>
            <a:r>
              <a:rPr lang="tr-TR" sz="2400" dirty="0" smtClean="0"/>
              <a:t> LH azlığı, LH’ </a:t>
            </a:r>
            <a:r>
              <a:rPr lang="tr-TR" sz="2400" dirty="0" err="1" smtClean="0"/>
              <a:t>nın</a:t>
            </a:r>
            <a:r>
              <a:rPr lang="tr-TR" sz="2400" dirty="0" smtClean="0"/>
              <a:t> hipofizden  yeterince salınmaması ve bu </a:t>
            </a:r>
            <a:r>
              <a:rPr lang="tr-TR" sz="2400" dirty="0" err="1" smtClean="0"/>
              <a:t>hormonal</a:t>
            </a:r>
            <a:r>
              <a:rPr lang="tr-TR" sz="2400" dirty="0" smtClean="0"/>
              <a:t> bozukluğuna yol açan faktörler </a:t>
            </a:r>
          </a:p>
          <a:p>
            <a:r>
              <a:rPr lang="tr-TR" sz="2400" dirty="0" smtClean="0"/>
              <a:t>Beslenme bozukluğu=Yetersiz enerji </a:t>
            </a:r>
          </a:p>
          <a:p>
            <a:r>
              <a:rPr lang="tr-TR" sz="2400" dirty="0" smtClean="0"/>
              <a:t>yüksek süt verimi=doğum sonrası hızlı pik </a:t>
            </a:r>
          </a:p>
          <a:p>
            <a:r>
              <a:rPr lang="tr-TR" sz="2400" dirty="0" smtClean="0"/>
              <a:t>uygun olmayan barınma koşulları</a:t>
            </a:r>
          </a:p>
          <a:p>
            <a:r>
              <a:rPr lang="tr-TR" sz="2400" dirty="0" smtClean="0"/>
              <a:t>(%1-3)</a:t>
            </a:r>
          </a:p>
          <a:p>
            <a:endParaRPr lang="tr-TR" sz="2400" dirty="0" smtClean="0"/>
          </a:p>
          <a:p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95536" y="332656"/>
            <a:ext cx="828680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b="1" dirty="0" err="1" smtClean="0"/>
              <a:t>Follikül</a:t>
            </a:r>
            <a:r>
              <a:rPr lang="tr-TR" b="1" dirty="0" smtClean="0"/>
              <a:t> </a:t>
            </a:r>
            <a:r>
              <a:rPr lang="tr-TR" b="1" dirty="0" err="1"/>
              <a:t>atrezisi</a:t>
            </a:r>
            <a:r>
              <a:rPr lang="tr-TR" b="1" dirty="0"/>
              <a:t>: </a:t>
            </a:r>
          </a:p>
          <a:p>
            <a:endParaRPr lang="tr-TR" dirty="0"/>
          </a:p>
          <a:p>
            <a:r>
              <a:rPr lang="tr-TR" dirty="0" smtClean="0"/>
              <a:t>Semptomlar </a:t>
            </a:r>
            <a:r>
              <a:rPr lang="tr-TR" dirty="0"/>
              <a:t>ve Tanı:  </a:t>
            </a:r>
            <a:endParaRPr lang="tr-TR" dirty="0" smtClean="0"/>
          </a:p>
          <a:p>
            <a:r>
              <a:rPr lang="tr-TR" dirty="0" smtClean="0"/>
              <a:t>      </a:t>
            </a:r>
            <a:endParaRPr lang="tr-TR" dirty="0"/>
          </a:p>
          <a:p>
            <a:r>
              <a:rPr lang="tr-TR" dirty="0" err="1">
                <a:solidFill>
                  <a:srgbClr val="0000FF"/>
                </a:solidFill>
              </a:rPr>
              <a:t>Östrus</a:t>
            </a:r>
            <a:r>
              <a:rPr lang="tr-TR" dirty="0">
                <a:solidFill>
                  <a:srgbClr val="0000FF"/>
                </a:solidFill>
              </a:rPr>
              <a:t> sırasında gelişmiş bir </a:t>
            </a:r>
            <a:r>
              <a:rPr lang="tr-TR" dirty="0" err="1">
                <a:solidFill>
                  <a:srgbClr val="0000FF"/>
                </a:solidFill>
              </a:rPr>
              <a:t>follikül</a:t>
            </a:r>
            <a:r>
              <a:rPr lang="tr-TR" dirty="0">
                <a:solidFill>
                  <a:srgbClr val="0000FF"/>
                </a:solidFill>
              </a:rPr>
              <a:t> </a:t>
            </a:r>
            <a:r>
              <a:rPr lang="tr-TR" dirty="0" smtClean="0">
                <a:solidFill>
                  <a:srgbClr val="0000FF"/>
                </a:solidFill>
              </a:rPr>
              <a:t>(1,5-2,0 cm) saptandıktan </a:t>
            </a:r>
            <a:r>
              <a:rPr lang="tr-TR" dirty="0">
                <a:solidFill>
                  <a:srgbClr val="0000FF"/>
                </a:solidFill>
              </a:rPr>
              <a:t>10 gün sonra yapılan kontrolde </a:t>
            </a:r>
            <a:r>
              <a:rPr lang="tr-TR" dirty="0" smtClean="0">
                <a:solidFill>
                  <a:srgbClr val="0000FF"/>
                </a:solidFill>
              </a:rPr>
              <a:t> ne </a:t>
            </a:r>
            <a:r>
              <a:rPr lang="tr-TR" dirty="0" err="1">
                <a:solidFill>
                  <a:srgbClr val="0000FF"/>
                </a:solidFill>
              </a:rPr>
              <a:t>corpus</a:t>
            </a:r>
            <a:r>
              <a:rPr lang="tr-TR" dirty="0">
                <a:solidFill>
                  <a:srgbClr val="0000FF"/>
                </a:solidFill>
              </a:rPr>
              <a:t> </a:t>
            </a:r>
            <a:r>
              <a:rPr lang="tr-TR" dirty="0" err="1">
                <a:solidFill>
                  <a:srgbClr val="0000FF"/>
                </a:solidFill>
              </a:rPr>
              <a:t>luteum</a:t>
            </a:r>
            <a:r>
              <a:rPr lang="tr-TR" dirty="0">
                <a:solidFill>
                  <a:srgbClr val="0000FF"/>
                </a:solidFill>
              </a:rPr>
              <a:t> ne de </a:t>
            </a:r>
            <a:r>
              <a:rPr lang="tr-TR" dirty="0" err="1">
                <a:solidFill>
                  <a:srgbClr val="0000FF"/>
                </a:solidFill>
              </a:rPr>
              <a:t>follikül</a:t>
            </a:r>
            <a:r>
              <a:rPr lang="tr-TR" dirty="0">
                <a:solidFill>
                  <a:srgbClr val="0000FF"/>
                </a:solidFill>
              </a:rPr>
              <a:t> saptanmıyorsa o zaman “</a:t>
            </a:r>
            <a:r>
              <a:rPr lang="tr-TR" dirty="0" err="1">
                <a:solidFill>
                  <a:srgbClr val="0000FF"/>
                </a:solidFill>
              </a:rPr>
              <a:t>follikül</a:t>
            </a:r>
            <a:r>
              <a:rPr lang="tr-TR" dirty="0">
                <a:solidFill>
                  <a:srgbClr val="0000FF"/>
                </a:solidFill>
              </a:rPr>
              <a:t> </a:t>
            </a:r>
            <a:r>
              <a:rPr lang="tr-TR" dirty="0" err="1">
                <a:solidFill>
                  <a:srgbClr val="0000FF"/>
                </a:solidFill>
              </a:rPr>
              <a:t>atrezisi</a:t>
            </a:r>
            <a:r>
              <a:rPr lang="tr-TR" dirty="0">
                <a:solidFill>
                  <a:srgbClr val="0000FF"/>
                </a:solidFill>
              </a:rPr>
              <a:t>” tanısı </a:t>
            </a:r>
            <a:r>
              <a:rPr lang="tr-TR" dirty="0" smtClean="0">
                <a:solidFill>
                  <a:srgbClr val="0000FF"/>
                </a:solidFill>
              </a:rPr>
              <a:t> konulabilir</a:t>
            </a:r>
            <a:r>
              <a:rPr lang="tr-TR" dirty="0">
                <a:solidFill>
                  <a:srgbClr val="0000FF"/>
                </a:solidFill>
              </a:rPr>
              <a:t>. </a:t>
            </a:r>
            <a:endParaRPr lang="tr-TR" dirty="0" smtClean="0">
              <a:solidFill>
                <a:srgbClr val="0000FF"/>
              </a:solidFill>
            </a:endParaRPr>
          </a:p>
          <a:p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Ultrasonografi=</a:t>
            </a:r>
            <a:r>
              <a:rPr lang="tr-TR" dirty="0" smtClean="0"/>
              <a:t> </a:t>
            </a:r>
            <a:r>
              <a:rPr lang="tr-TR" dirty="0" err="1" smtClean="0"/>
              <a:t>follikülde</a:t>
            </a:r>
            <a:r>
              <a:rPr lang="tr-TR" dirty="0" smtClean="0"/>
              <a:t> gelişim yok ve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Sütte </a:t>
            </a:r>
            <a:r>
              <a:rPr lang="tr-TR" dirty="0">
                <a:solidFill>
                  <a:srgbClr val="FF0000"/>
                </a:solidFill>
              </a:rPr>
              <a:t>veya kanda </a:t>
            </a:r>
            <a:r>
              <a:rPr lang="tr-TR" dirty="0" err="1" smtClean="0">
                <a:solidFill>
                  <a:srgbClr val="FF0000"/>
                </a:solidFill>
              </a:rPr>
              <a:t>progesteron</a:t>
            </a:r>
            <a:r>
              <a:rPr lang="tr-TR" dirty="0">
                <a:solidFill>
                  <a:srgbClr val="FF0000"/>
                </a:solidFill>
              </a:rPr>
              <a:t>=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P4 düşük/ 10 gün sonra </a:t>
            </a:r>
            <a:r>
              <a:rPr lang="tr-TR" dirty="0" err="1" smtClean="0"/>
              <a:t>ovaryum</a:t>
            </a:r>
            <a:r>
              <a:rPr lang="tr-TR" dirty="0" smtClean="0"/>
              <a:t> üzerinde </a:t>
            </a:r>
          </a:p>
          <a:p>
            <a:r>
              <a:rPr lang="tr-TR" dirty="0" smtClean="0"/>
              <a:t>yapı olmadığı için P4  düşük</a:t>
            </a:r>
            <a:endParaRPr lang="tr-TR" dirty="0"/>
          </a:p>
          <a:p>
            <a:endParaRPr lang="tr-TR" dirty="0"/>
          </a:p>
          <a:p>
            <a:r>
              <a:rPr lang="tr-TR" dirty="0" smtClean="0"/>
              <a:t>Sağaltım: </a:t>
            </a:r>
            <a:endParaRPr lang="tr-TR" dirty="0"/>
          </a:p>
          <a:p>
            <a:r>
              <a:rPr lang="tr-TR" dirty="0" smtClean="0"/>
              <a:t>CIDR-B/PRID </a:t>
            </a:r>
            <a:r>
              <a:rPr lang="tr-TR" dirty="0" err="1" smtClean="0"/>
              <a:t>intravag</a:t>
            </a:r>
            <a:r>
              <a:rPr lang="tr-TR" dirty="0" smtClean="0"/>
              <a:t> </a:t>
            </a:r>
            <a:r>
              <a:rPr lang="tr-TR" dirty="0" err="1" smtClean="0"/>
              <a:t>uyg</a:t>
            </a:r>
            <a:r>
              <a:rPr lang="tr-TR" dirty="0" smtClean="0"/>
              <a:t> 9 gün, çıkarmadan 1 gün önce PGF2-</a:t>
            </a:r>
            <a:r>
              <a:rPr lang="tr-TR" dirty="0" smtClean="0">
                <a:sym typeface="Symbol"/>
              </a:rPr>
              <a:t> ve çıkardıktan sonra </a:t>
            </a:r>
            <a:r>
              <a:rPr lang="tr-TR" dirty="0" err="1" smtClean="0">
                <a:sym typeface="Symbol"/>
              </a:rPr>
              <a:t>eCG</a:t>
            </a:r>
            <a:r>
              <a:rPr lang="tr-TR" dirty="0" smtClean="0">
                <a:sym typeface="Symbol"/>
              </a:rPr>
              <a:t> (PMSG) 1500 IÜ.</a:t>
            </a:r>
          </a:p>
          <a:p>
            <a:endParaRPr lang="tr-TR" dirty="0" smtClean="0">
              <a:sym typeface="Symbol"/>
            </a:endParaRPr>
          </a:p>
          <a:p>
            <a:r>
              <a:rPr lang="tr-TR" dirty="0" smtClean="0">
                <a:sym typeface="Symbol"/>
              </a:rPr>
              <a:t>Fazla görüldüğünde </a:t>
            </a:r>
            <a:r>
              <a:rPr lang="tr-TR" dirty="0" err="1" smtClean="0">
                <a:sym typeface="Symbol"/>
              </a:rPr>
              <a:t>Follikül</a:t>
            </a:r>
            <a:r>
              <a:rPr lang="tr-TR" dirty="0" smtClean="0">
                <a:sym typeface="Symbol"/>
              </a:rPr>
              <a:t> saptandığında HCG veya </a:t>
            </a:r>
            <a:r>
              <a:rPr lang="tr-TR" dirty="0" err="1" smtClean="0">
                <a:sym typeface="Symbol"/>
              </a:rPr>
              <a:t>GnRH</a:t>
            </a:r>
            <a:r>
              <a:rPr lang="tr-TR" dirty="0" smtClean="0">
                <a:sym typeface="Symbol"/>
              </a:rPr>
              <a:t> (i.m.) uygulayarak</a:t>
            </a:r>
          </a:p>
          <a:p>
            <a:r>
              <a:rPr lang="tr-TR" dirty="0" smtClean="0">
                <a:sym typeface="Symbol"/>
              </a:rPr>
              <a:t>Tohumlama.</a:t>
            </a:r>
          </a:p>
          <a:p>
            <a:r>
              <a:rPr lang="tr-TR" dirty="0" err="1" smtClean="0">
                <a:sym typeface="Symbol"/>
              </a:rPr>
              <a:t>VKS’na</a:t>
            </a:r>
            <a:r>
              <a:rPr lang="tr-TR" dirty="0" smtClean="0">
                <a:sym typeface="Symbol"/>
              </a:rPr>
              <a:t> bakın kuru dönem doğum arasında 0,5 puandan fazla düşme </a:t>
            </a:r>
            <a:r>
              <a:rPr lang="tr-TR" dirty="0" err="1" smtClean="0">
                <a:sym typeface="Symbol"/>
              </a:rPr>
              <a:t>varmı</a:t>
            </a:r>
            <a:r>
              <a:rPr lang="tr-TR" dirty="0" smtClean="0">
                <a:sym typeface="Symbol"/>
              </a:rPr>
              <a:t> ?</a:t>
            </a:r>
          </a:p>
          <a:p>
            <a:r>
              <a:rPr lang="tr-TR" dirty="0" smtClean="0">
                <a:sym typeface="Symbol"/>
              </a:rPr>
              <a:t>Yem rejimini düzeltin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000100" y="28572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Anovulatorik</a:t>
            </a:r>
            <a:r>
              <a:rPr lang="tr-TR" dirty="0" smtClean="0"/>
              <a:t> İnek:</a:t>
            </a:r>
          </a:p>
        </p:txBody>
      </p:sp>
      <p:graphicFrame>
        <p:nvGraphicFramePr>
          <p:cNvPr id="3" name="2 Diyagram"/>
          <p:cNvGraphicFramePr/>
          <p:nvPr/>
        </p:nvGraphicFramePr>
        <p:xfrm>
          <a:off x="571472" y="785794"/>
          <a:ext cx="7000924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etin kutusu"/>
          <p:cNvSpPr txBox="1"/>
          <p:nvPr/>
        </p:nvSpPr>
        <p:spPr>
          <a:xfrm>
            <a:off x="571472" y="2285992"/>
            <a:ext cx="821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* Tanı 7-9 gün sonra tekrar yapılan kontrollerle konur = CL gelişmiş/gelişmemiş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642910" y="3000372"/>
            <a:ext cx="78523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tr-TR" dirty="0" smtClean="0"/>
              <a:t>KORUMA VE ÖNLEM</a:t>
            </a:r>
          </a:p>
          <a:p>
            <a:pPr>
              <a:buFont typeface="Arial" charset="0"/>
              <a:buChar char="•"/>
            </a:pPr>
            <a:r>
              <a:rPr lang="tr-TR" dirty="0" smtClean="0"/>
              <a:t>Nişastadan zengin yemlerin verilmesi=</a:t>
            </a:r>
            <a:r>
              <a:rPr lang="tr-TR" dirty="0" err="1" smtClean="0"/>
              <a:t>Glukogenik</a:t>
            </a:r>
            <a:r>
              <a:rPr lang="tr-TR" dirty="0" smtClean="0"/>
              <a:t> </a:t>
            </a:r>
            <a:r>
              <a:rPr lang="tr-TR" dirty="0" err="1" smtClean="0"/>
              <a:t>diet</a:t>
            </a:r>
            <a:r>
              <a:rPr lang="tr-TR" dirty="0" smtClean="0"/>
              <a:t> /</a:t>
            </a:r>
            <a:r>
              <a:rPr lang="tr-TR" dirty="0" err="1" smtClean="0"/>
              <a:t>Insülin</a:t>
            </a:r>
            <a:r>
              <a:rPr lang="tr-TR" dirty="0" smtClean="0"/>
              <a:t> Yükselir/</a:t>
            </a:r>
          </a:p>
          <a:p>
            <a:r>
              <a:rPr lang="tr-TR" dirty="0" smtClean="0"/>
              <a:t>İlk post </a:t>
            </a:r>
            <a:r>
              <a:rPr lang="tr-TR" dirty="0" err="1" smtClean="0"/>
              <a:t>partum</a:t>
            </a:r>
            <a:r>
              <a:rPr lang="tr-TR" dirty="0" smtClean="0"/>
              <a:t> </a:t>
            </a:r>
            <a:r>
              <a:rPr lang="tr-TR" dirty="0" err="1" smtClean="0"/>
              <a:t>ovulasyonu</a:t>
            </a:r>
            <a:r>
              <a:rPr lang="tr-TR" dirty="0" smtClean="0"/>
              <a:t> geliştirir (erken </a:t>
            </a:r>
            <a:r>
              <a:rPr lang="tr-TR" dirty="0" err="1" smtClean="0"/>
              <a:t>laktasyon</a:t>
            </a:r>
            <a:r>
              <a:rPr lang="tr-TR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tr-TR" dirty="0" smtClean="0"/>
              <a:t>Aşırı fermente karbonhidratlar zararlı…… </a:t>
            </a:r>
            <a:r>
              <a:rPr lang="tr-TR" dirty="0" err="1" smtClean="0"/>
              <a:t>propiyonat</a:t>
            </a:r>
            <a:r>
              <a:rPr lang="tr-TR" dirty="0" smtClean="0"/>
              <a:t> k.ciğer </a:t>
            </a:r>
            <a:r>
              <a:rPr lang="tr-TR" dirty="0" err="1" smtClean="0"/>
              <a:t>toksik</a:t>
            </a:r>
            <a:endParaRPr lang="tr-TR" dirty="0" smtClean="0"/>
          </a:p>
          <a:p>
            <a:pPr>
              <a:buFont typeface="Arial" charset="0"/>
              <a:buChar char="•"/>
            </a:pPr>
            <a:r>
              <a:rPr lang="tr-TR" dirty="0" smtClean="0"/>
              <a:t> İlk p.p. 14 günde 30 g dekstroz ve 75 IÜ </a:t>
            </a:r>
            <a:r>
              <a:rPr lang="tr-TR" dirty="0" err="1" smtClean="0"/>
              <a:t>Insülin</a:t>
            </a:r>
            <a:r>
              <a:rPr lang="tr-TR" dirty="0" smtClean="0"/>
              <a:t> (i.v.)/ </a:t>
            </a:r>
            <a:r>
              <a:rPr lang="tr-TR" dirty="0" err="1" smtClean="0"/>
              <a:t>Propionik</a:t>
            </a:r>
            <a:r>
              <a:rPr lang="tr-TR" dirty="0" smtClean="0"/>
              <a:t> asit 250 ml</a:t>
            </a:r>
          </a:p>
          <a:p>
            <a:pPr>
              <a:buFont typeface="Arial" charset="0"/>
              <a:buChar char="•"/>
            </a:pPr>
            <a:r>
              <a:rPr lang="tr-TR" dirty="0" smtClean="0"/>
              <a:t> Doğum sonrası İlk tohumlamanın geç </a:t>
            </a:r>
            <a:r>
              <a:rPr lang="tr-TR" dirty="0" err="1" smtClean="0"/>
              <a:t>yapıması</a:t>
            </a:r>
            <a:r>
              <a:rPr lang="tr-TR" dirty="0" smtClean="0"/>
              <a:t> ? 70-100 gün 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571472" y="500042"/>
            <a:ext cx="70278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Tedavi:</a:t>
            </a:r>
          </a:p>
          <a:p>
            <a:endParaRPr lang="tr-TR" dirty="0" smtClean="0"/>
          </a:p>
          <a:p>
            <a:pPr>
              <a:buFont typeface="Arial" charset="0"/>
              <a:buChar char="•"/>
            </a:pPr>
            <a:r>
              <a:rPr lang="tr-TR" dirty="0" err="1" smtClean="0"/>
              <a:t>GnRH</a:t>
            </a:r>
            <a:r>
              <a:rPr lang="tr-TR" dirty="0" smtClean="0"/>
              <a:t> (100 µg) %80 oranında başarı şansı (</a:t>
            </a:r>
            <a:r>
              <a:rPr lang="tr-TR" dirty="0" err="1" smtClean="0"/>
              <a:t>Gümen</a:t>
            </a:r>
            <a:r>
              <a:rPr lang="tr-TR" dirty="0" smtClean="0"/>
              <a:t> ve ark., 2003)</a:t>
            </a:r>
          </a:p>
          <a:p>
            <a:pPr>
              <a:buFont typeface="Arial" charset="0"/>
              <a:buChar char="•"/>
            </a:pPr>
            <a:r>
              <a:rPr lang="tr-TR" dirty="0" err="1" smtClean="0"/>
              <a:t>Intravaginal</a:t>
            </a:r>
            <a:r>
              <a:rPr lang="tr-TR" dirty="0" smtClean="0"/>
              <a:t> </a:t>
            </a:r>
            <a:r>
              <a:rPr lang="tr-TR" dirty="0" err="1" smtClean="0"/>
              <a:t>progestagen</a:t>
            </a:r>
            <a:r>
              <a:rPr lang="tr-TR" dirty="0" smtClean="0"/>
              <a:t> (CIDR; 7-9  gün)</a:t>
            </a:r>
          </a:p>
          <a:p>
            <a:pPr>
              <a:buFont typeface="Arial" charset="0"/>
              <a:buChar char="•"/>
            </a:pPr>
            <a:r>
              <a:rPr lang="tr-TR" dirty="0" err="1" smtClean="0"/>
              <a:t>Ovsynch</a:t>
            </a:r>
            <a:endParaRPr lang="tr-TR" dirty="0" smtClean="0"/>
          </a:p>
          <a:p>
            <a:pPr>
              <a:buFont typeface="Arial" charset="0"/>
              <a:buChar char="•"/>
            </a:pPr>
            <a:r>
              <a:rPr lang="tr-TR" dirty="0" err="1" smtClean="0"/>
              <a:t>Ovsynch</a:t>
            </a:r>
            <a:r>
              <a:rPr lang="tr-TR" dirty="0" smtClean="0"/>
              <a:t>+CIDR </a:t>
            </a:r>
            <a:r>
              <a:rPr lang="tr-TR" dirty="0" err="1" smtClean="0"/>
              <a:t>kombinsyonu</a:t>
            </a:r>
            <a:r>
              <a:rPr lang="tr-TR" dirty="0" smtClean="0"/>
              <a:t> (</a:t>
            </a:r>
            <a:r>
              <a:rPr lang="tr-TR" dirty="0" err="1" smtClean="0"/>
              <a:t>McDougall</a:t>
            </a:r>
            <a:r>
              <a:rPr lang="tr-TR" dirty="0" smtClean="0"/>
              <a:t>, 2010)</a:t>
            </a:r>
            <a:endParaRPr lang="tr-TR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400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9"/>
            <a:ext cx="820891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95536" y="117693"/>
            <a:ext cx="8340745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 dirty="0">
                <a:cs typeface="Times New Roman" pitchFamily="18" charset="0"/>
              </a:rPr>
              <a:t>2= </a:t>
            </a:r>
            <a:r>
              <a:rPr lang="tr-TR" b="1" dirty="0" err="1">
                <a:cs typeface="Times New Roman" pitchFamily="18" charset="0"/>
              </a:rPr>
              <a:t>Ovulasyonun</a:t>
            </a:r>
            <a:r>
              <a:rPr lang="tr-TR" b="1" dirty="0">
                <a:cs typeface="Times New Roman" pitchFamily="18" charset="0"/>
              </a:rPr>
              <a:t> gecikmesi</a:t>
            </a:r>
            <a:r>
              <a:rPr lang="tr-TR" dirty="0">
                <a:cs typeface="Times New Roman" pitchFamily="18" charset="0"/>
              </a:rPr>
              <a:t>: </a:t>
            </a:r>
          </a:p>
          <a:p>
            <a:r>
              <a:rPr lang="tr-TR" dirty="0">
                <a:cs typeface="Times New Roman" pitchFamily="18" charset="0"/>
              </a:rPr>
              <a:t>	 </a:t>
            </a:r>
          </a:p>
          <a:p>
            <a:r>
              <a:rPr lang="tr-TR" dirty="0">
                <a:cs typeface="Times New Roman" pitchFamily="18" charset="0"/>
              </a:rPr>
              <a:t>Eğer </a:t>
            </a:r>
            <a:r>
              <a:rPr lang="tr-TR" dirty="0" err="1">
                <a:cs typeface="Times New Roman" pitchFamily="18" charset="0"/>
              </a:rPr>
              <a:t>ovulasyon</a:t>
            </a:r>
            <a:r>
              <a:rPr lang="tr-TR" dirty="0">
                <a:cs typeface="Times New Roman" pitchFamily="18" charset="0"/>
              </a:rPr>
              <a:t> tohumlama zamanından 6-16 saat sonra </a:t>
            </a:r>
            <a:r>
              <a:rPr lang="tr-TR" dirty="0" err="1">
                <a:cs typeface="Times New Roman" pitchFamily="18" charset="0"/>
              </a:rPr>
              <a:t>değilde</a:t>
            </a:r>
            <a:r>
              <a:rPr lang="tr-TR" dirty="0">
                <a:cs typeface="Times New Roman" pitchFamily="18" charset="0"/>
              </a:rPr>
              <a:t>, 2 veya birkaç </a:t>
            </a:r>
            <a:endParaRPr lang="tr-TR" dirty="0"/>
          </a:p>
          <a:p>
            <a:r>
              <a:rPr lang="tr-TR" dirty="0">
                <a:cs typeface="Times New Roman" pitchFamily="18" charset="0"/>
              </a:rPr>
              <a:t>gün sonra gelişirse </a:t>
            </a:r>
            <a:r>
              <a:rPr lang="tr-TR" dirty="0" smtClean="0">
                <a:cs typeface="Times New Roman" pitchFamily="18" charset="0"/>
              </a:rPr>
              <a:t>“</a:t>
            </a:r>
            <a:r>
              <a:rPr lang="tr-TR" dirty="0" err="1" smtClean="0">
                <a:cs typeface="Times New Roman" pitchFamily="18" charset="0"/>
              </a:rPr>
              <a:t>ovulasyon</a:t>
            </a:r>
            <a:r>
              <a:rPr lang="tr-TR" dirty="0" smtClean="0">
                <a:cs typeface="Times New Roman" pitchFamily="18" charset="0"/>
              </a:rPr>
              <a:t>” gecikmiş” olur.Geç </a:t>
            </a:r>
            <a:r>
              <a:rPr lang="tr-TR" dirty="0" err="1" smtClean="0">
                <a:cs typeface="Times New Roman" pitchFamily="18" charset="0"/>
              </a:rPr>
              <a:t>ovulasyona</a:t>
            </a:r>
            <a:r>
              <a:rPr lang="tr-TR" dirty="0" smtClean="0">
                <a:cs typeface="Times New Roman" pitchFamily="18" charset="0"/>
              </a:rPr>
              <a:t> bağlı oositler</a:t>
            </a:r>
          </a:p>
          <a:p>
            <a:r>
              <a:rPr lang="tr-TR" dirty="0">
                <a:cs typeface="Times New Roman" pitchFamily="18" charset="0"/>
              </a:rPr>
              <a:t>d</a:t>
            </a:r>
            <a:r>
              <a:rPr lang="tr-TR" dirty="0" smtClean="0">
                <a:cs typeface="Times New Roman" pitchFamily="18" charset="0"/>
              </a:rPr>
              <a:t>ejenere olurlar. </a:t>
            </a:r>
          </a:p>
          <a:p>
            <a:r>
              <a:rPr lang="tr-TR" dirty="0" err="1" smtClean="0">
                <a:cs typeface="Times New Roman" pitchFamily="18" charset="0"/>
              </a:rPr>
              <a:t>Ovulasyon</a:t>
            </a:r>
            <a:r>
              <a:rPr lang="tr-TR" dirty="0" smtClean="0">
                <a:cs typeface="Times New Roman" pitchFamily="18" charset="0"/>
              </a:rPr>
              <a:t> LH pikinin oluşumundan 48 saat sonra gerçekleşirse tohumlama </a:t>
            </a:r>
          </a:p>
          <a:p>
            <a:r>
              <a:rPr lang="tr-TR" dirty="0" smtClean="0">
                <a:cs typeface="Times New Roman" pitchFamily="18" charset="0"/>
              </a:rPr>
              <a:t>sonucunda </a:t>
            </a:r>
            <a:r>
              <a:rPr lang="tr-TR" dirty="0">
                <a:cs typeface="Times New Roman" pitchFamily="18" charset="0"/>
              </a:rPr>
              <a:t>gebelik </a:t>
            </a:r>
            <a:r>
              <a:rPr lang="tr-TR" dirty="0" smtClean="0">
                <a:cs typeface="Times New Roman" pitchFamily="18" charset="0"/>
              </a:rPr>
              <a:t> elde </a:t>
            </a:r>
            <a:r>
              <a:rPr lang="tr-TR" dirty="0">
                <a:cs typeface="Times New Roman" pitchFamily="18" charset="0"/>
              </a:rPr>
              <a:t>edilmez. </a:t>
            </a:r>
          </a:p>
          <a:p>
            <a:r>
              <a:rPr lang="tr-TR" dirty="0" smtClean="0">
                <a:cs typeface="Times New Roman" pitchFamily="18" charset="0"/>
              </a:rPr>
              <a:t> </a:t>
            </a:r>
            <a:endParaRPr lang="tr-TR" dirty="0"/>
          </a:p>
          <a:p>
            <a:r>
              <a:rPr lang="tr-TR" dirty="0">
                <a:cs typeface="Times New Roman" pitchFamily="18" charset="0"/>
              </a:rPr>
              <a:t>LH salınım yetersizliği veya LH’ </a:t>
            </a:r>
            <a:r>
              <a:rPr lang="tr-TR" dirty="0" err="1">
                <a:cs typeface="Times New Roman" pitchFamily="18" charset="0"/>
              </a:rPr>
              <a:t>nın</a:t>
            </a:r>
            <a:r>
              <a:rPr lang="tr-TR" dirty="0">
                <a:cs typeface="Times New Roman" pitchFamily="18" charset="0"/>
              </a:rPr>
              <a:t> hipofizden yeterince </a:t>
            </a:r>
            <a:endParaRPr lang="tr-TR" dirty="0"/>
          </a:p>
          <a:p>
            <a:r>
              <a:rPr lang="tr-TR" dirty="0">
                <a:cs typeface="Times New Roman" pitchFamily="18" charset="0"/>
              </a:rPr>
              <a:t>salınmaması etkili olmaktadır. </a:t>
            </a:r>
          </a:p>
          <a:p>
            <a:r>
              <a:rPr lang="tr-TR" dirty="0">
                <a:cs typeface="Times New Roman" pitchFamily="18" charset="0"/>
              </a:rPr>
              <a:t> </a:t>
            </a:r>
          </a:p>
          <a:p>
            <a:r>
              <a:rPr lang="tr-TR" b="1" dirty="0">
                <a:cs typeface="Times New Roman" pitchFamily="18" charset="0"/>
              </a:rPr>
              <a:t>Tan</a:t>
            </a:r>
            <a:r>
              <a:rPr lang="tr-TR" b="1" dirty="0"/>
              <a:t>ı</a:t>
            </a:r>
            <a:r>
              <a:rPr lang="tr-TR" b="1" dirty="0">
                <a:cs typeface="Times New Roman" pitchFamily="18" charset="0"/>
              </a:rPr>
              <a:t>: </a:t>
            </a:r>
          </a:p>
          <a:p>
            <a:r>
              <a:rPr lang="tr-TR" dirty="0">
                <a:cs typeface="Times New Roman" pitchFamily="18" charset="0"/>
              </a:rPr>
              <a:t>12-24 saat aralıkla kontrol. </a:t>
            </a:r>
            <a:r>
              <a:rPr lang="tr-TR" dirty="0" smtClean="0">
                <a:cs typeface="Times New Roman" pitchFamily="18" charset="0"/>
              </a:rPr>
              <a:t>Ultrasonografi, </a:t>
            </a:r>
            <a:r>
              <a:rPr lang="tr-TR" dirty="0" err="1" smtClean="0">
                <a:cs typeface="Times New Roman" pitchFamily="18" charset="0"/>
              </a:rPr>
              <a:t>Progesteron</a:t>
            </a:r>
            <a:r>
              <a:rPr lang="tr-TR" dirty="0" smtClean="0">
                <a:cs typeface="Times New Roman" pitchFamily="18" charset="0"/>
              </a:rPr>
              <a:t> </a:t>
            </a:r>
            <a:r>
              <a:rPr lang="tr-TR" dirty="0">
                <a:cs typeface="Times New Roman" pitchFamily="18" charset="0"/>
              </a:rPr>
              <a:t>testi</a:t>
            </a:r>
          </a:p>
          <a:p>
            <a:r>
              <a:rPr lang="tr-TR" dirty="0">
                <a:cs typeface="Times New Roman" pitchFamily="18" charset="0"/>
              </a:rPr>
              <a:t> Tohumlama sırasında hormon (</a:t>
            </a:r>
            <a:r>
              <a:rPr lang="tr-TR" dirty="0" err="1">
                <a:cs typeface="Times New Roman" pitchFamily="18" charset="0"/>
              </a:rPr>
              <a:t>hCG</a:t>
            </a:r>
            <a:r>
              <a:rPr lang="tr-TR" dirty="0">
                <a:cs typeface="Times New Roman" pitchFamily="18" charset="0"/>
              </a:rPr>
              <a:t> veya </a:t>
            </a:r>
            <a:r>
              <a:rPr lang="tr-TR" dirty="0" err="1">
                <a:cs typeface="Times New Roman" pitchFamily="18" charset="0"/>
              </a:rPr>
              <a:t>GnRH</a:t>
            </a:r>
            <a:r>
              <a:rPr lang="tr-TR" dirty="0">
                <a:cs typeface="Times New Roman" pitchFamily="18" charset="0"/>
              </a:rPr>
              <a:t>) kullanılan hayvanlarla </a:t>
            </a:r>
            <a:endParaRPr lang="tr-TR" dirty="0"/>
          </a:p>
          <a:p>
            <a:r>
              <a:rPr lang="tr-TR" dirty="0" smtClean="0">
                <a:cs typeface="Times New Roman" pitchFamily="18" charset="0"/>
              </a:rPr>
              <a:t>Karşılaştırılırsa uygulanmayanlarda zamanında </a:t>
            </a:r>
            <a:r>
              <a:rPr lang="tr-TR" dirty="0" err="1" smtClean="0">
                <a:cs typeface="Times New Roman" pitchFamily="18" charset="0"/>
              </a:rPr>
              <a:t>ovulasyon</a:t>
            </a:r>
            <a:r>
              <a:rPr lang="tr-TR" dirty="0" smtClean="0">
                <a:cs typeface="Times New Roman" pitchFamily="18" charset="0"/>
              </a:rPr>
              <a:t> olmaz.</a:t>
            </a:r>
            <a:endParaRPr lang="tr-TR" dirty="0">
              <a:cs typeface="Times New Roman" pitchFamily="18" charset="0"/>
            </a:endParaRPr>
          </a:p>
          <a:p>
            <a:r>
              <a:rPr lang="tr-TR" dirty="0">
                <a:cs typeface="Times New Roman" pitchFamily="18" charset="0"/>
              </a:rPr>
              <a:t>  </a:t>
            </a:r>
          </a:p>
          <a:p>
            <a:r>
              <a:rPr lang="tr-TR" dirty="0">
                <a:cs typeface="Times New Roman" pitchFamily="18" charset="0"/>
              </a:rPr>
              <a:t>Sağaltım:</a:t>
            </a:r>
          </a:p>
          <a:p>
            <a:r>
              <a:rPr lang="tr-TR" dirty="0">
                <a:cs typeface="Times New Roman" pitchFamily="18" charset="0"/>
              </a:rPr>
              <a:t> </a:t>
            </a:r>
          </a:p>
          <a:p>
            <a:r>
              <a:rPr lang="tr-TR" dirty="0">
                <a:cs typeface="Times New Roman" pitchFamily="18" charset="0"/>
              </a:rPr>
              <a:t> İlk tohumlama </a:t>
            </a:r>
            <a:r>
              <a:rPr lang="tr-TR" dirty="0" err="1">
                <a:cs typeface="Times New Roman" pitchFamily="18" charset="0"/>
              </a:rPr>
              <a:t>östrusun</a:t>
            </a:r>
            <a:r>
              <a:rPr lang="tr-TR" dirty="0">
                <a:cs typeface="Times New Roman" pitchFamily="18" charset="0"/>
              </a:rPr>
              <a:t> ikinci yarısında, 2. tohumlama ise 24 saat sonra .</a:t>
            </a:r>
          </a:p>
          <a:p>
            <a:r>
              <a:rPr lang="tr-TR" dirty="0">
                <a:cs typeface="Times New Roman" pitchFamily="18" charset="0"/>
              </a:rPr>
              <a:t> </a:t>
            </a:r>
            <a:endParaRPr lang="tr-TR" dirty="0" smtClean="0">
              <a:cs typeface="Times New Roman" pitchFamily="18" charset="0"/>
            </a:endParaRPr>
          </a:p>
          <a:p>
            <a:r>
              <a:rPr lang="tr-TR" dirty="0" smtClean="0">
                <a:cs typeface="Times New Roman" pitchFamily="18" charset="0"/>
              </a:rPr>
              <a:t>Tohumlama </a:t>
            </a:r>
            <a:r>
              <a:rPr lang="tr-TR" dirty="0">
                <a:cs typeface="Times New Roman" pitchFamily="18" charset="0"/>
              </a:rPr>
              <a:t>sırasında veya tohumlamadan birkaç saat önce </a:t>
            </a:r>
            <a:r>
              <a:rPr lang="tr-TR" dirty="0" err="1">
                <a:cs typeface="Times New Roman" pitchFamily="18" charset="0"/>
              </a:rPr>
              <a:t>GnRH</a:t>
            </a:r>
            <a:r>
              <a:rPr lang="tr-TR" dirty="0">
                <a:cs typeface="Times New Roman" pitchFamily="18" charset="0"/>
              </a:rPr>
              <a:t>  </a:t>
            </a:r>
            <a:endParaRPr lang="tr-TR" dirty="0"/>
          </a:p>
          <a:p>
            <a:r>
              <a:rPr lang="tr-TR" dirty="0">
                <a:cs typeface="Times New Roman" pitchFamily="18" charset="0"/>
              </a:rPr>
              <a:t>(20 </a:t>
            </a:r>
            <a:r>
              <a:rPr lang="tr-TR" dirty="0">
                <a:cs typeface="Arial" charset="0"/>
                <a:sym typeface="Symbol" pitchFamily="18" charset="2"/>
              </a:rPr>
              <a:t></a:t>
            </a:r>
            <a:r>
              <a:rPr lang="tr-TR" dirty="0">
                <a:cs typeface="Times New Roman" pitchFamily="18" charset="0"/>
              </a:rPr>
              <a:t>g </a:t>
            </a:r>
            <a:r>
              <a:rPr lang="tr-TR" dirty="0" err="1">
                <a:cs typeface="Times New Roman" pitchFamily="18" charset="0"/>
              </a:rPr>
              <a:t>Buserelin</a:t>
            </a:r>
            <a:r>
              <a:rPr lang="tr-TR" dirty="0">
                <a:cs typeface="Times New Roman" pitchFamily="18" charset="0"/>
              </a:rPr>
              <a:t>, </a:t>
            </a:r>
            <a:r>
              <a:rPr lang="tr-TR" dirty="0" err="1">
                <a:cs typeface="Times New Roman" pitchFamily="18" charset="0"/>
              </a:rPr>
              <a:t>Receptal</a:t>
            </a:r>
            <a:r>
              <a:rPr lang="tr-TR" dirty="0">
                <a:cs typeface="Arial" charset="0"/>
                <a:sym typeface="Symbol" pitchFamily="18" charset="2"/>
              </a:rPr>
              <a:t></a:t>
            </a:r>
            <a:r>
              <a:rPr lang="tr-TR" dirty="0">
                <a:cs typeface="Times New Roman" pitchFamily="18" charset="0"/>
              </a:rPr>
              <a:t>) veya 1500-2000 IÜ </a:t>
            </a:r>
            <a:r>
              <a:rPr lang="tr-TR" dirty="0" err="1">
                <a:cs typeface="Times New Roman" pitchFamily="18" charset="0"/>
              </a:rPr>
              <a:t>hCG</a:t>
            </a:r>
            <a:r>
              <a:rPr lang="tr-TR" dirty="0">
                <a:cs typeface="Times New Roman" pitchFamily="18" charset="0"/>
              </a:rPr>
              <a:t> uygulanır</a:t>
            </a:r>
            <a:r>
              <a:rPr lang="tr-TR" dirty="0" smtClean="0">
                <a:cs typeface="Times New Roman" pitchFamily="18" charset="0"/>
              </a:rPr>
              <a:t>.</a:t>
            </a:r>
          </a:p>
          <a:p>
            <a:endParaRPr lang="tr-TR" dirty="0">
              <a:cs typeface="Times New Roman" pitchFamily="18" charset="0"/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352928" cy="586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42888" y="476250"/>
            <a:ext cx="896271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9966"/>
                </a:solidFill>
              </a:rPr>
              <a:t>UTERUSTAN KÖKEN ALAN OVARYUM FONKSİYON BOZUKLUĞU</a:t>
            </a:r>
          </a:p>
          <a:p>
            <a:endParaRPr lang="tr-TR" b="1" dirty="0">
              <a:solidFill>
                <a:srgbClr val="FF9966"/>
              </a:solidFill>
            </a:endParaRPr>
          </a:p>
          <a:p>
            <a:r>
              <a:rPr lang="tr-TR" b="1" dirty="0" err="1">
                <a:solidFill>
                  <a:schemeClr val="folHlink"/>
                </a:solidFill>
              </a:rPr>
              <a:t>Corpus</a:t>
            </a:r>
            <a:r>
              <a:rPr lang="tr-TR" b="1" dirty="0">
                <a:solidFill>
                  <a:schemeClr val="folHlink"/>
                </a:solidFill>
              </a:rPr>
              <a:t> </a:t>
            </a:r>
            <a:r>
              <a:rPr lang="tr-TR" b="1" dirty="0" err="1">
                <a:solidFill>
                  <a:schemeClr val="folHlink"/>
                </a:solidFill>
              </a:rPr>
              <a:t>luteum</a:t>
            </a:r>
            <a:r>
              <a:rPr lang="tr-TR" b="1" dirty="0">
                <a:solidFill>
                  <a:schemeClr val="folHlink"/>
                </a:solidFill>
              </a:rPr>
              <a:t> </a:t>
            </a:r>
            <a:r>
              <a:rPr lang="tr-TR" b="1" dirty="0" err="1">
                <a:solidFill>
                  <a:schemeClr val="folHlink"/>
                </a:solidFill>
              </a:rPr>
              <a:t>psödogravididatis</a:t>
            </a:r>
            <a:r>
              <a:rPr lang="tr-TR" b="1" dirty="0">
                <a:solidFill>
                  <a:schemeClr val="folHlink"/>
                </a:solidFill>
              </a:rPr>
              <a:t> (</a:t>
            </a:r>
            <a:r>
              <a:rPr lang="tr-TR" b="1" dirty="0" err="1">
                <a:solidFill>
                  <a:schemeClr val="folHlink"/>
                </a:solidFill>
              </a:rPr>
              <a:t>Corpus</a:t>
            </a:r>
            <a:r>
              <a:rPr lang="tr-TR" b="1" dirty="0">
                <a:solidFill>
                  <a:schemeClr val="folHlink"/>
                </a:solidFill>
              </a:rPr>
              <a:t> </a:t>
            </a:r>
            <a:r>
              <a:rPr lang="tr-TR" b="1" dirty="0" err="1">
                <a:solidFill>
                  <a:schemeClr val="folHlink"/>
                </a:solidFill>
              </a:rPr>
              <a:t>luteum</a:t>
            </a:r>
            <a:r>
              <a:rPr lang="tr-TR" b="1" dirty="0">
                <a:solidFill>
                  <a:schemeClr val="folHlink"/>
                </a:solidFill>
              </a:rPr>
              <a:t> </a:t>
            </a:r>
            <a:r>
              <a:rPr lang="tr-TR" b="1" dirty="0" err="1">
                <a:solidFill>
                  <a:schemeClr val="folHlink"/>
                </a:solidFill>
              </a:rPr>
              <a:t>persistens</a:t>
            </a:r>
            <a:r>
              <a:rPr lang="tr-TR" b="1" dirty="0">
                <a:solidFill>
                  <a:schemeClr val="folHlink"/>
                </a:solidFill>
              </a:rPr>
              <a:t>) </a:t>
            </a:r>
          </a:p>
          <a:p>
            <a:r>
              <a:rPr lang="tr-TR" b="1" dirty="0"/>
              <a:t>    </a:t>
            </a:r>
          </a:p>
          <a:p>
            <a:r>
              <a:rPr lang="tr-TR" b="1" dirty="0">
                <a:solidFill>
                  <a:schemeClr val="folHlink"/>
                </a:solidFill>
              </a:rPr>
              <a:t>Tanımı:</a:t>
            </a:r>
            <a:r>
              <a:rPr lang="tr-TR" b="1" dirty="0"/>
              <a:t> </a:t>
            </a:r>
            <a:r>
              <a:rPr lang="tr-TR" b="1" dirty="0" err="1">
                <a:solidFill>
                  <a:schemeClr val="tx2"/>
                </a:solidFill>
              </a:rPr>
              <a:t>Corpus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luteum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persistenz</a:t>
            </a:r>
            <a:r>
              <a:rPr lang="tr-TR" b="1" dirty="0">
                <a:solidFill>
                  <a:schemeClr val="tx2"/>
                </a:solidFill>
              </a:rPr>
              <a:t>, </a:t>
            </a:r>
            <a:r>
              <a:rPr lang="tr-TR" b="1" dirty="0" err="1">
                <a:solidFill>
                  <a:schemeClr val="tx2"/>
                </a:solidFill>
              </a:rPr>
              <a:t>corpus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luteumun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ovaryum</a:t>
            </a:r>
            <a:r>
              <a:rPr lang="tr-TR" b="1" dirty="0">
                <a:solidFill>
                  <a:schemeClr val="tx2"/>
                </a:solidFill>
              </a:rPr>
              <a:t> üzerinde kalması </a:t>
            </a:r>
          </a:p>
          <a:p>
            <a:r>
              <a:rPr lang="tr-TR" b="1" dirty="0">
                <a:solidFill>
                  <a:schemeClr val="tx2"/>
                </a:solidFill>
              </a:rPr>
              <a:t>gereken fizyolojik sürenin üzerinde kalması durumudur (saptadıktan sonraki</a:t>
            </a:r>
          </a:p>
          <a:p>
            <a:r>
              <a:rPr lang="tr-TR" b="1" dirty="0">
                <a:solidFill>
                  <a:schemeClr val="tx2"/>
                </a:solidFill>
              </a:rPr>
              <a:t>11-14. günde yeniden yerinde).</a:t>
            </a: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>
                <a:solidFill>
                  <a:schemeClr val="folHlink"/>
                </a:solidFill>
              </a:rPr>
              <a:t>Oluşumu, önemi ve etiyolojisi:  </a:t>
            </a:r>
          </a:p>
          <a:p>
            <a:endParaRPr lang="tr-TR" b="1" dirty="0">
              <a:solidFill>
                <a:schemeClr val="folHlink"/>
              </a:solidFill>
            </a:endParaRPr>
          </a:p>
          <a:p>
            <a:r>
              <a:rPr lang="tr-TR" b="1" dirty="0"/>
              <a:t> </a:t>
            </a:r>
            <a:r>
              <a:rPr lang="tr-TR" b="1" dirty="0" err="1"/>
              <a:t>Endometritis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chemeClr val="tx2"/>
                </a:solidFill>
              </a:rPr>
              <a:t>veya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pyometra</a:t>
            </a:r>
            <a:r>
              <a:rPr lang="tr-TR" b="1" dirty="0">
                <a:solidFill>
                  <a:schemeClr val="tx2"/>
                </a:solidFill>
              </a:rPr>
              <a:t>  olgularında PGF2</a:t>
            </a:r>
            <a:r>
              <a:rPr lang="tr-TR" b="1" dirty="0">
                <a:solidFill>
                  <a:schemeClr val="tx2"/>
                </a:solidFill>
                <a:sym typeface="Symbol" pitchFamily="18" charset="2"/>
              </a:rPr>
              <a:t>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endometriyumdan</a:t>
            </a:r>
            <a:r>
              <a:rPr lang="tr-TR" b="1" dirty="0">
                <a:solidFill>
                  <a:schemeClr val="tx2"/>
                </a:solidFill>
              </a:rPr>
              <a:t> salınmaz.  </a:t>
            </a:r>
          </a:p>
          <a:p>
            <a:r>
              <a:rPr lang="tr-TR" b="1" dirty="0" err="1">
                <a:solidFill>
                  <a:schemeClr val="tx2"/>
                </a:solidFill>
              </a:rPr>
              <a:t>Uterus</a:t>
            </a:r>
            <a:r>
              <a:rPr lang="tr-TR" b="1" dirty="0">
                <a:solidFill>
                  <a:schemeClr val="tx2"/>
                </a:solidFill>
              </a:rPr>
              <a:t> içeriği patolojik </a:t>
            </a:r>
            <a:r>
              <a:rPr lang="tr-TR" b="1" dirty="0" err="1">
                <a:solidFill>
                  <a:schemeClr val="tx2"/>
                </a:solidFill>
              </a:rPr>
              <a:t>olsada</a:t>
            </a:r>
            <a:r>
              <a:rPr lang="tr-TR" b="1" dirty="0">
                <a:solidFill>
                  <a:schemeClr val="tx2"/>
                </a:solidFill>
              </a:rPr>
              <a:t> kendi tarafından korunuyor ise, </a:t>
            </a:r>
            <a:r>
              <a:rPr lang="tr-TR" b="1" dirty="0" err="1">
                <a:solidFill>
                  <a:schemeClr val="tx2"/>
                </a:solidFill>
              </a:rPr>
              <a:t>corpus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luteum</a:t>
            </a:r>
            <a:r>
              <a:rPr lang="tr-TR" b="1" dirty="0">
                <a:solidFill>
                  <a:schemeClr val="tx2"/>
                </a:solidFill>
              </a:rPr>
              <a:t> </a:t>
            </a:r>
          </a:p>
          <a:p>
            <a:r>
              <a:rPr lang="tr-TR" b="1" dirty="0" err="1">
                <a:solidFill>
                  <a:schemeClr val="tx2"/>
                </a:solidFill>
              </a:rPr>
              <a:t>psödogravididatis</a:t>
            </a:r>
            <a:r>
              <a:rPr lang="tr-TR" b="1" dirty="0">
                <a:solidFill>
                  <a:schemeClr val="tx2"/>
                </a:solidFill>
              </a:rPr>
              <a:t> (Kalıcı </a:t>
            </a:r>
            <a:r>
              <a:rPr lang="tr-TR" b="1" dirty="0" err="1">
                <a:solidFill>
                  <a:schemeClr val="tx2"/>
                </a:solidFill>
              </a:rPr>
              <a:t>korpus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tr-TR" b="1" dirty="0" err="1">
                <a:solidFill>
                  <a:schemeClr val="tx2"/>
                </a:solidFill>
              </a:rPr>
              <a:t>luteum</a:t>
            </a:r>
            <a:r>
              <a:rPr lang="tr-TR" b="1" dirty="0">
                <a:solidFill>
                  <a:schemeClr val="tx2"/>
                </a:solidFill>
              </a:rPr>
              <a:t>) gelişir. Ayrıca tohumlama sonrası </a:t>
            </a:r>
          </a:p>
          <a:p>
            <a:r>
              <a:rPr lang="tr-TR" b="1" dirty="0">
                <a:solidFill>
                  <a:schemeClr val="tx2"/>
                </a:solidFill>
              </a:rPr>
              <a:t>gelişen </a:t>
            </a:r>
            <a:r>
              <a:rPr lang="tr-TR" b="1" dirty="0" err="1">
                <a:solidFill>
                  <a:schemeClr val="tx2"/>
                </a:solidFill>
              </a:rPr>
              <a:t>embryonik</a:t>
            </a:r>
            <a:r>
              <a:rPr lang="tr-TR" b="1" dirty="0">
                <a:solidFill>
                  <a:schemeClr val="tx2"/>
                </a:solidFill>
              </a:rPr>
              <a:t> ölümlerde de C.L.-</a:t>
            </a:r>
            <a:r>
              <a:rPr lang="tr-TR" b="1" dirty="0" err="1">
                <a:solidFill>
                  <a:schemeClr val="tx2"/>
                </a:solidFill>
              </a:rPr>
              <a:t>Persistenz</a:t>
            </a:r>
            <a:r>
              <a:rPr lang="tr-TR" b="1" dirty="0">
                <a:solidFill>
                  <a:schemeClr val="tx2"/>
                </a:solidFill>
              </a:rPr>
              <a:t> oluşur.</a:t>
            </a:r>
          </a:p>
          <a:p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>
                <a:solidFill>
                  <a:schemeClr val="folHlink"/>
                </a:solidFill>
              </a:rPr>
              <a:t>Tanı:</a:t>
            </a:r>
            <a:r>
              <a:rPr lang="tr-TR" b="1" dirty="0"/>
              <a:t> </a:t>
            </a:r>
            <a:r>
              <a:rPr lang="tr-TR" b="1" dirty="0">
                <a:solidFill>
                  <a:srgbClr val="FFC000"/>
                </a:solidFill>
              </a:rPr>
              <a:t>Sürekli kontrollerde C.l. aynı </a:t>
            </a:r>
            <a:r>
              <a:rPr lang="tr-TR" b="1" dirty="0" err="1">
                <a:solidFill>
                  <a:srgbClr val="FFC000"/>
                </a:solidFill>
              </a:rPr>
              <a:t>ovaryumda</a:t>
            </a:r>
            <a:r>
              <a:rPr lang="tr-TR" b="1" dirty="0">
                <a:solidFill>
                  <a:srgbClr val="FFC000"/>
                </a:solidFill>
              </a:rPr>
              <a:t> 21 günün üzerinde saptanırsa</a:t>
            </a:r>
          </a:p>
          <a:p>
            <a:r>
              <a:rPr lang="tr-TR" b="1" dirty="0">
                <a:solidFill>
                  <a:srgbClr val="FFC000"/>
                </a:solidFill>
              </a:rPr>
              <a:t>          </a:t>
            </a:r>
            <a:r>
              <a:rPr lang="tr-TR" b="1" dirty="0" err="1">
                <a:solidFill>
                  <a:srgbClr val="FFC000"/>
                </a:solidFill>
              </a:rPr>
              <a:t>Progesteron</a:t>
            </a:r>
            <a:r>
              <a:rPr lang="tr-TR" b="1" dirty="0">
                <a:solidFill>
                  <a:srgbClr val="FFC000"/>
                </a:solidFill>
              </a:rPr>
              <a:t> testi (iki kez 14 gün aralıkla yapılan ölçümde 2ng/ml ve </a:t>
            </a:r>
            <a:r>
              <a:rPr lang="tr-TR" b="1" dirty="0" smtClean="0">
                <a:solidFill>
                  <a:srgbClr val="FFC000"/>
                </a:solidFill>
              </a:rPr>
              <a:t>üzeri=</a:t>
            </a:r>
          </a:p>
          <a:p>
            <a:r>
              <a:rPr lang="tr-TR" b="1" dirty="0" smtClean="0">
                <a:solidFill>
                  <a:srgbClr val="FFC000"/>
                </a:solidFill>
              </a:rPr>
              <a:t>          Yani iki kez yüksek)</a:t>
            </a:r>
            <a:endParaRPr lang="tr-TR" b="1" dirty="0">
              <a:solidFill>
                <a:srgbClr val="FFC000"/>
              </a:solidFill>
            </a:endParaRPr>
          </a:p>
          <a:p>
            <a:r>
              <a:rPr lang="tr-TR" b="1" dirty="0">
                <a:solidFill>
                  <a:srgbClr val="FFC000"/>
                </a:solidFill>
              </a:rPr>
              <a:t>          </a:t>
            </a:r>
            <a:r>
              <a:rPr lang="tr-TR" b="1" dirty="0" err="1">
                <a:solidFill>
                  <a:srgbClr val="FFC000"/>
                </a:solidFill>
              </a:rPr>
              <a:t>Ultrasonografik</a:t>
            </a:r>
            <a:r>
              <a:rPr lang="tr-TR" b="1" dirty="0">
                <a:solidFill>
                  <a:srgbClr val="FFC000"/>
                </a:solidFill>
              </a:rPr>
              <a:t> </a:t>
            </a:r>
            <a:r>
              <a:rPr lang="tr-TR" b="1" dirty="0" err="1">
                <a:solidFill>
                  <a:srgbClr val="FFC000"/>
                </a:solidFill>
              </a:rPr>
              <a:t>Cl</a:t>
            </a:r>
            <a:r>
              <a:rPr lang="tr-TR" b="1" dirty="0">
                <a:solidFill>
                  <a:srgbClr val="FFC000"/>
                </a:solidFill>
              </a:rPr>
              <a:t> bulguları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mtClean="0"/>
              <a:t>Anöstrüs </a:t>
            </a:r>
            <a:endParaRPr lang="en-US" altLang="tr-TR" smtClean="0"/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 smtClean="0"/>
              <a:t>Seksüel </a:t>
            </a:r>
            <a:r>
              <a:rPr lang="tr-TR" altLang="tr-TR" dirty="0" err="1" smtClean="0"/>
              <a:t>siklusların</a:t>
            </a:r>
            <a:r>
              <a:rPr lang="tr-TR" altLang="tr-TR" dirty="0" smtClean="0"/>
              <a:t> şekillenmemesi ve dolayısıyla </a:t>
            </a:r>
            <a:r>
              <a:rPr lang="tr-TR" altLang="tr-TR" dirty="0" err="1" smtClean="0"/>
              <a:t>östrüs</a:t>
            </a:r>
            <a:r>
              <a:rPr lang="tr-TR" altLang="tr-TR" dirty="0" smtClean="0"/>
              <a:t> belirtilerinin görülmemesi</a:t>
            </a:r>
          </a:p>
          <a:p>
            <a:pPr lvl="1"/>
            <a:r>
              <a:rPr lang="tr-TR" altLang="tr-TR" dirty="0" smtClean="0"/>
              <a:t>Fonksiyonel </a:t>
            </a:r>
            <a:r>
              <a:rPr lang="tr-TR" altLang="tr-TR" dirty="0" err="1" smtClean="0"/>
              <a:t>infertilitenin</a:t>
            </a:r>
            <a:r>
              <a:rPr lang="tr-TR" altLang="tr-TR" dirty="0" smtClean="0"/>
              <a:t> birçok formunda görülür</a:t>
            </a:r>
          </a:p>
          <a:p>
            <a:pPr lvl="1"/>
            <a:r>
              <a:rPr lang="tr-TR" dirty="0" smtClean="0"/>
              <a:t>Rastlantı oranı % 11-38  </a:t>
            </a:r>
          </a:p>
          <a:p>
            <a:pPr lvl="2"/>
            <a:endParaRPr lang="tr-TR" altLang="tr-TR" dirty="0" smtClean="0"/>
          </a:p>
          <a:p>
            <a:endParaRPr lang="tr-TR" altLang="tr-TR" dirty="0" smtClean="0"/>
          </a:p>
          <a:p>
            <a:endParaRPr lang="tr-TR" alt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23528" y="836712"/>
            <a:ext cx="815543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	</a:t>
            </a:r>
            <a:r>
              <a:rPr lang="tr-TR" sz="2800" dirty="0" smtClean="0">
                <a:solidFill>
                  <a:srgbClr val="FF9966"/>
                </a:solidFill>
              </a:rPr>
              <a:t>Sağaltım:</a:t>
            </a:r>
            <a:endParaRPr lang="de-DE" sz="2800" dirty="0">
              <a:solidFill>
                <a:srgbClr val="FF9966"/>
              </a:solidFill>
            </a:endParaRPr>
          </a:p>
          <a:p>
            <a:pPr lvl="1"/>
            <a:endParaRPr lang="tr-TR" sz="2400" dirty="0">
              <a:solidFill>
                <a:schemeClr val="bg1"/>
              </a:solidFill>
            </a:endParaRPr>
          </a:p>
          <a:p>
            <a:pPr lvl="1"/>
            <a:r>
              <a:rPr lang="de-DE" sz="2000" dirty="0"/>
              <a:t>PGF2</a:t>
            </a:r>
            <a:r>
              <a:rPr lang="de-DE" sz="2000" dirty="0">
                <a:sym typeface="Symbol" pitchFamily="18" charset="2"/>
              </a:rPr>
              <a:t></a:t>
            </a:r>
            <a:r>
              <a:rPr lang="tr-TR" sz="2000" dirty="0">
                <a:sym typeface="Symbol" pitchFamily="18" charset="2"/>
              </a:rPr>
              <a:t> ve </a:t>
            </a:r>
            <a:r>
              <a:rPr lang="tr-TR" sz="2000" dirty="0" err="1">
                <a:sym typeface="Symbol" pitchFamily="18" charset="2"/>
              </a:rPr>
              <a:t>analoglarının</a:t>
            </a:r>
            <a:r>
              <a:rPr lang="tr-TR" sz="2000" dirty="0">
                <a:sym typeface="Symbol" pitchFamily="18" charset="2"/>
              </a:rPr>
              <a:t> kullanılması sonucu yaklaşık 2-4 gün </a:t>
            </a:r>
          </a:p>
          <a:p>
            <a:pPr lvl="1"/>
            <a:r>
              <a:rPr lang="tr-TR" sz="2000" dirty="0">
                <a:sym typeface="Symbol" pitchFamily="18" charset="2"/>
              </a:rPr>
              <a:t>içinde </a:t>
            </a:r>
            <a:r>
              <a:rPr lang="tr-TR" sz="2000" dirty="0" err="1">
                <a:sym typeface="Symbol" pitchFamily="18" charset="2"/>
              </a:rPr>
              <a:t>Östrus</a:t>
            </a:r>
            <a:r>
              <a:rPr lang="tr-TR" sz="2000" dirty="0">
                <a:sym typeface="Symbol" pitchFamily="18" charset="2"/>
              </a:rPr>
              <a:t> beklenir</a:t>
            </a:r>
          </a:p>
          <a:p>
            <a:pPr lvl="1"/>
            <a:r>
              <a:rPr lang="tr-TR" sz="2000" dirty="0">
                <a:sym typeface="Symbol" pitchFamily="18" charset="2"/>
              </a:rPr>
              <a:t>(aynı anda </a:t>
            </a:r>
            <a:r>
              <a:rPr lang="tr-TR" sz="2000" dirty="0" err="1">
                <a:sym typeface="Symbol" pitchFamily="18" charset="2"/>
              </a:rPr>
              <a:t>Uterus</a:t>
            </a:r>
            <a:r>
              <a:rPr lang="tr-TR" sz="2000" dirty="0">
                <a:sym typeface="Symbol" pitchFamily="18" charset="2"/>
              </a:rPr>
              <a:t> içeriği de atılmış olur ve </a:t>
            </a:r>
            <a:r>
              <a:rPr lang="tr-TR" sz="2000" dirty="0" err="1">
                <a:sym typeface="Symbol" pitchFamily="18" charset="2"/>
              </a:rPr>
              <a:t>endometritis</a:t>
            </a:r>
            <a:r>
              <a:rPr lang="tr-TR" sz="2000" dirty="0">
                <a:sym typeface="Symbol" pitchFamily="18" charset="2"/>
              </a:rPr>
              <a:t> tedavisi </a:t>
            </a:r>
          </a:p>
          <a:p>
            <a:pPr lvl="1"/>
            <a:r>
              <a:rPr lang="tr-TR" sz="2000" dirty="0">
                <a:sym typeface="Symbol" pitchFamily="18" charset="2"/>
              </a:rPr>
              <a:t>de gerçekleşir). Kontrol </a:t>
            </a:r>
            <a:r>
              <a:rPr lang="tr-TR" sz="2000" dirty="0" smtClean="0">
                <a:sym typeface="Symbol" pitchFamily="18" charset="2"/>
              </a:rPr>
              <a:t>=</a:t>
            </a:r>
            <a:r>
              <a:rPr lang="tr-TR" sz="2000" dirty="0" err="1" smtClean="0">
                <a:sym typeface="Symbol" pitchFamily="18" charset="2"/>
              </a:rPr>
              <a:t>Uterus</a:t>
            </a:r>
            <a:r>
              <a:rPr lang="tr-TR" sz="2000" dirty="0" smtClean="0">
                <a:sym typeface="Symbol" pitchFamily="18" charset="2"/>
              </a:rPr>
              <a:t> </a:t>
            </a:r>
            <a:r>
              <a:rPr lang="tr-TR" sz="2000" dirty="0" err="1">
                <a:sym typeface="Symbol" pitchFamily="18" charset="2"/>
              </a:rPr>
              <a:t>Assimetrik</a:t>
            </a:r>
            <a:r>
              <a:rPr lang="tr-TR" sz="2000" dirty="0">
                <a:sym typeface="Symbol" pitchFamily="18" charset="2"/>
              </a:rPr>
              <a:t> </a:t>
            </a:r>
            <a:r>
              <a:rPr lang="tr-TR" sz="2000" dirty="0" smtClean="0">
                <a:sym typeface="Symbol" pitchFamily="18" charset="2"/>
              </a:rPr>
              <a:t>(</a:t>
            </a:r>
            <a:r>
              <a:rPr lang="tr-TR" sz="2000" dirty="0" err="1" smtClean="0">
                <a:sym typeface="Symbol" pitchFamily="18" charset="2"/>
              </a:rPr>
              <a:t>endometritis</a:t>
            </a:r>
            <a:r>
              <a:rPr lang="tr-TR" sz="2000" dirty="0" smtClean="0">
                <a:sym typeface="Symbol" pitchFamily="18" charset="2"/>
              </a:rPr>
              <a:t> şüphesi)</a:t>
            </a:r>
          </a:p>
          <a:p>
            <a:pPr lvl="1"/>
            <a:r>
              <a:rPr lang="tr-TR" sz="2000" dirty="0" smtClean="0">
                <a:sym typeface="Symbol" pitchFamily="18" charset="2"/>
              </a:rPr>
              <a:t> </a:t>
            </a:r>
            <a:r>
              <a:rPr lang="tr-TR" sz="2000" dirty="0">
                <a:sym typeface="Symbol" pitchFamily="18" charset="2"/>
              </a:rPr>
              <a:t>gerekirse </a:t>
            </a:r>
            <a:r>
              <a:rPr lang="tr-TR" sz="2000" dirty="0" smtClean="0">
                <a:sym typeface="Symbol" pitchFamily="18" charset="2"/>
              </a:rPr>
              <a:t> 14 </a:t>
            </a:r>
            <a:r>
              <a:rPr lang="tr-TR" sz="2000" dirty="0">
                <a:sym typeface="Symbol" pitchFamily="18" charset="2"/>
              </a:rPr>
              <a:t>gün sonra yeni bir </a:t>
            </a:r>
            <a:r>
              <a:rPr lang="de-DE" sz="2000" dirty="0"/>
              <a:t>PGF2</a:t>
            </a:r>
            <a:r>
              <a:rPr lang="de-DE" sz="2000" dirty="0">
                <a:sym typeface="Symbol" pitchFamily="18" charset="2"/>
              </a:rPr>
              <a:t></a:t>
            </a:r>
            <a:r>
              <a:rPr lang="tr-TR" sz="2000" dirty="0">
                <a:sym typeface="Symbol" pitchFamily="18" charset="2"/>
              </a:rPr>
              <a:t> uygulaması.</a:t>
            </a:r>
            <a:endParaRPr lang="tr-TR" sz="2000" dirty="0"/>
          </a:p>
          <a:p>
            <a:pPr lvl="1"/>
            <a:endParaRPr lang="tr-TR" sz="2000" dirty="0"/>
          </a:p>
          <a:p>
            <a:pPr lvl="1"/>
            <a:endParaRPr lang="tr-TR" sz="2000" dirty="0"/>
          </a:p>
          <a:p>
            <a:pPr lvl="1"/>
            <a:r>
              <a:rPr lang="tr-TR" sz="2000" dirty="0" smtClean="0"/>
              <a:t>C.l</a:t>
            </a:r>
            <a:r>
              <a:rPr lang="tr-TR" sz="2000" dirty="0"/>
              <a:t>.’ un </a:t>
            </a:r>
            <a:r>
              <a:rPr lang="tr-TR" sz="2000" dirty="0" err="1"/>
              <a:t>enuklasyonu</a:t>
            </a:r>
            <a:r>
              <a:rPr lang="tr-TR" sz="2000" dirty="0"/>
              <a:t> tehlikeli olacağından (kanama, </a:t>
            </a:r>
          </a:p>
          <a:p>
            <a:pPr lvl="1"/>
            <a:r>
              <a:rPr lang="tr-TR" sz="2000" dirty="0" err="1"/>
              <a:t>ovaryumda</a:t>
            </a:r>
            <a:r>
              <a:rPr lang="tr-TR" sz="2000" dirty="0"/>
              <a:t> ve çevre dokularda gelişen  üremeler) kontra </a:t>
            </a:r>
          </a:p>
          <a:p>
            <a:pPr lvl="1"/>
            <a:r>
              <a:rPr lang="tr-TR" sz="2000" dirty="0" err="1"/>
              <a:t>endikedir</a:t>
            </a:r>
            <a:r>
              <a:rPr lang="tr-TR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755576" y="908720"/>
            <a:ext cx="7740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Dikkat= Tohumlama sonrası ilk 8 gün içinde </a:t>
            </a:r>
            <a:r>
              <a:rPr lang="tr-TR" dirty="0" err="1" smtClean="0"/>
              <a:t>embryonik</a:t>
            </a:r>
            <a:r>
              <a:rPr lang="tr-TR" dirty="0" smtClean="0"/>
              <a:t> ölüm gerçekleşirse</a:t>
            </a:r>
          </a:p>
          <a:p>
            <a:r>
              <a:rPr lang="tr-TR" dirty="0" err="1" smtClean="0"/>
              <a:t>Siklus</a:t>
            </a:r>
            <a:r>
              <a:rPr lang="tr-TR" dirty="0" smtClean="0"/>
              <a:t> yeniden aktivitesine devam eder.</a:t>
            </a:r>
          </a:p>
          <a:p>
            <a:endParaRPr lang="tr-TR" dirty="0" smtClean="0"/>
          </a:p>
          <a:p>
            <a:r>
              <a:rPr lang="tr-TR" dirty="0" smtClean="0"/>
              <a:t>Ama 15-18. günlerde bir </a:t>
            </a:r>
            <a:r>
              <a:rPr lang="tr-TR" dirty="0" err="1" smtClean="0"/>
              <a:t>embryonik</a:t>
            </a:r>
            <a:r>
              <a:rPr lang="tr-TR" dirty="0" smtClean="0"/>
              <a:t> ölüm meydana gelirse o zaman</a:t>
            </a:r>
          </a:p>
          <a:p>
            <a:r>
              <a:rPr lang="tr-TR" dirty="0" err="1" smtClean="0"/>
              <a:t>Siklus</a:t>
            </a:r>
            <a:r>
              <a:rPr lang="tr-TR" dirty="0" smtClean="0"/>
              <a:t> bloke olur ve bu durumda da kalıcı yani </a:t>
            </a:r>
            <a:r>
              <a:rPr lang="tr-TR" dirty="0" err="1" smtClean="0"/>
              <a:t>persistenz</a:t>
            </a:r>
            <a:r>
              <a:rPr lang="tr-TR" dirty="0" smtClean="0"/>
              <a:t> bir CL gelişir.</a:t>
            </a:r>
            <a:endParaRPr lang="tr-TR" dirty="0"/>
          </a:p>
        </p:txBody>
      </p:sp>
      <p:sp>
        <p:nvSpPr>
          <p:cNvPr id="4" name="3 Akış Çizelgesi: İç Depolama"/>
          <p:cNvSpPr/>
          <p:nvPr/>
        </p:nvSpPr>
        <p:spPr>
          <a:xfrm>
            <a:off x="1259632" y="3284984"/>
            <a:ext cx="5472608" cy="2376264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2"/>
                </a:solidFill>
              </a:rPr>
              <a:t>Siz olsanız bu durumda nasıl davranırdınız,</a:t>
            </a:r>
          </a:p>
          <a:p>
            <a:pPr algn="ctr"/>
            <a:r>
              <a:rPr lang="tr-TR" dirty="0" smtClean="0">
                <a:solidFill>
                  <a:schemeClr val="tx2"/>
                </a:solidFill>
              </a:rPr>
              <a:t>Ne yapardınız ?</a:t>
            </a:r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03213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C.l. persistens (pseudograviditatis)</a:t>
            </a:r>
            <a:endParaRPr lang="de-DE" sz="4400">
              <a:solidFill>
                <a:schemeClr val="tx2"/>
              </a:solidFill>
            </a:endParaRPr>
          </a:p>
        </p:txBody>
      </p:sp>
      <p:pic>
        <p:nvPicPr>
          <p:cNvPr id="26628" name="Picture 6" descr="CL(H-1-2-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33861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Endometritisp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76872"/>
            <a:ext cx="3695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609600" y="16002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>
                <a:solidFill>
                  <a:schemeClr val="bg1"/>
                </a:solidFill>
                <a:latin typeface="Times New Roman" pitchFamily="18" charset="0"/>
              </a:rPr>
              <a:t>21 günün üzerinde persistenz  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C.l.                                  </a:t>
            </a:r>
            <a:endParaRPr lang="de-D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5219700" y="1600200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Aynı anda gözlenen Endometritis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                           (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veya diğer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 Uteropat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iler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6632" name="Picture 13" descr="kop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3232" cy="850106"/>
          </a:xfrm>
        </p:spPr>
        <p:txBody>
          <a:bodyPr/>
          <a:lstStyle/>
          <a:p>
            <a:r>
              <a:rPr lang="tr-TR" altLang="tr-TR" dirty="0" err="1" smtClean="0"/>
              <a:t>Anöstrus</a:t>
            </a:r>
            <a:r>
              <a:rPr lang="tr-TR" altLang="tr-TR" dirty="0" smtClean="0"/>
              <a:t> (Sakin Kızgınlık) </a:t>
            </a:r>
            <a:endParaRPr lang="en-US" altLang="tr-TR" dirty="0" smtClean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28738"/>
            <a:ext cx="8640959" cy="519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519113" y="831850"/>
            <a:ext cx="722153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 dirty="0"/>
              <a:t>SİKLUS VE ÖSTRUS BOZUKLUKLARI   </a:t>
            </a:r>
          </a:p>
          <a:p>
            <a:endParaRPr lang="tr-TR" sz="2400" dirty="0">
              <a:solidFill>
                <a:srgbClr val="FFFF00"/>
              </a:solidFill>
            </a:endParaRPr>
          </a:p>
          <a:p>
            <a:r>
              <a:rPr lang="tr-TR" sz="2400" b="1" dirty="0" err="1"/>
              <a:t>Anöstrus</a:t>
            </a:r>
            <a:r>
              <a:rPr lang="tr-TR" sz="2400" b="1" dirty="0"/>
              <a:t>: </a:t>
            </a:r>
          </a:p>
          <a:p>
            <a:endParaRPr lang="tr-TR" sz="2000" dirty="0"/>
          </a:p>
          <a:p>
            <a:r>
              <a:rPr lang="tr-TR" sz="2400" dirty="0" err="1"/>
              <a:t>Asikli</a:t>
            </a:r>
            <a:r>
              <a:rPr lang="tr-TR" sz="2400" dirty="0"/>
              <a:t>: </a:t>
            </a:r>
            <a:r>
              <a:rPr lang="tr-TR" sz="2400" dirty="0" err="1"/>
              <a:t>östrusun</a:t>
            </a:r>
            <a:r>
              <a:rPr lang="tr-TR" sz="2400" dirty="0"/>
              <a:t> gerçekten gelişmemesi </a:t>
            </a:r>
          </a:p>
          <a:p>
            <a:endParaRPr lang="tr-TR" sz="2400" dirty="0" smtClean="0"/>
          </a:p>
          <a:p>
            <a:r>
              <a:rPr lang="tr-TR" sz="2400" dirty="0" smtClean="0"/>
              <a:t>veya 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b="1" dirty="0" err="1" smtClean="0"/>
              <a:t>anphrodisie</a:t>
            </a:r>
            <a:r>
              <a:rPr lang="tr-TR" sz="2400" b="1" dirty="0"/>
              <a:t>:</a:t>
            </a:r>
            <a:r>
              <a:rPr lang="tr-TR" sz="2400" dirty="0"/>
              <a:t> sakin </a:t>
            </a:r>
            <a:r>
              <a:rPr lang="tr-TR" sz="2400" dirty="0" err="1"/>
              <a:t>östrus</a:t>
            </a:r>
            <a:r>
              <a:rPr lang="tr-TR" sz="2400" dirty="0"/>
              <a:t>  </a:t>
            </a:r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 err="1"/>
              <a:t>Anöstrik</a:t>
            </a:r>
            <a:r>
              <a:rPr lang="tr-TR" sz="2400" dirty="0"/>
              <a:t> hayvanlar: “</a:t>
            </a:r>
            <a:r>
              <a:rPr lang="tr-TR" sz="2400" dirty="0" err="1"/>
              <a:t>noncycling</a:t>
            </a:r>
            <a:r>
              <a:rPr lang="tr-TR" sz="2400" dirty="0"/>
              <a:t> (</a:t>
            </a:r>
            <a:r>
              <a:rPr lang="tr-TR" sz="2400" dirty="0" err="1"/>
              <a:t>Asiklus</a:t>
            </a:r>
            <a:r>
              <a:rPr lang="tr-TR" sz="2400" dirty="0"/>
              <a:t>) ve </a:t>
            </a:r>
          </a:p>
          <a:p>
            <a:r>
              <a:rPr lang="tr-TR" sz="2400" dirty="0" err="1"/>
              <a:t>cycling</a:t>
            </a:r>
            <a:r>
              <a:rPr lang="tr-TR" sz="2400" dirty="0"/>
              <a:t> (</a:t>
            </a:r>
            <a:r>
              <a:rPr lang="tr-TR" sz="2400" dirty="0" err="1"/>
              <a:t>Anaphrodisie</a:t>
            </a:r>
            <a:r>
              <a:rPr lang="tr-TR" sz="2400" dirty="0"/>
              <a:t>, </a:t>
            </a:r>
            <a:r>
              <a:rPr lang="tr-TR" sz="2400" dirty="0" err="1"/>
              <a:t>silent</a:t>
            </a:r>
            <a:r>
              <a:rPr lang="tr-TR" sz="2400" dirty="0"/>
              <a:t> </a:t>
            </a:r>
            <a:r>
              <a:rPr lang="tr-TR" sz="2400" dirty="0" err="1"/>
              <a:t>heat</a:t>
            </a:r>
            <a:r>
              <a:rPr lang="tr-TR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39750" y="3284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31775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200" dirty="0">
                <a:solidFill>
                  <a:schemeClr val="tx2"/>
                </a:solidFill>
              </a:rPr>
              <a:t>Sığırda </a:t>
            </a:r>
            <a:r>
              <a:rPr lang="tr-TR" sz="3200" dirty="0" err="1">
                <a:solidFill>
                  <a:schemeClr val="tx2"/>
                </a:solidFill>
              </a:rPr>
              <a:t>Anöstrus</a:t>
            </a:r>
            <a:r>
              <a:rPr lang="tr-TR" sz="3200" dirty="0">
                <a:solidFill>
                  <a:schemeClr val="tx2"/>
                </a:solidFill>
              </a:rPr>
              <a:t> </a:t>
            </a:r>
            <a:br>
              <a:rPr lang="tr-TR" sz="3200" dirty="0">
                <a:solidFill>
                  <a:schemeClr val="tx2"/>
                </a:solidFill>
              </a:rPr>
            </a:br>
            <a:r>
              <a:rPr lang="tr-TR" sz="2800" dirty="0">
                <a:solidFill>
                  <a:srgbClr val="FF6600"/>
                </a:solidFill>
              </a:rPr>
              <a:t>(</a:t>
            </a:r>
            <a:r>
              <a:rPr lang="de-DE" sz="2800" dirty="0">
                <a:solidFill>
                  <a:srgbClr val="FF6600"/>
                </a:solidFill>
              </a:rPr>
              <a:t>S</a:t>
            </a:r>
            <a:r>
              <a:rPr lang="tr-TR" sz="2800" dirty="0" err="1">
                <a:solidFill>
                  <a:srgbClr val="FF6600"/>
                </a:solidFill>
              </a:rPr>
              <a:t>inonim</a:t>
            </a:r>
            <a:r>
              <a:rPr lang="de-DE" sz="2800" dirty="0">
                <a:solidFill>
                  <a:srgbClr val="FF6600"/>
                </a:solidFill>
              </a:rPr>
              <a:t>: Ana</a:t>
            </a:r>
            <a:r>
              <a:rPr lang="tr-TR" sz="2800" dirty="0" err="1">
                <a:solidFill>
                  <a:srgbClr val="FF6600"/>
                </a:solidFill>
              </a:rPr>
              <a:t>frodisi</a:t>
            </a:r>
            <a:r>
              <a:rPr lang="de-DE" sz="2800" dirty="0">
                <a:solidFill>
                  <a:srgbClr val="FF6600"/>
                </a:solidFill>
              </a:rPr>
              <a:t>, </a:t>
            </a:r>
            <a:r>
              <a:rPr lang="tr-TR" sz="2800" u="sng" dirty="0" smtClean="0">
                <a:solidFill>
                  <a:srgbClr val="FFC000"/>
                </a:solidFill>
              </a:rPr>
              <a:t>Sakin </a:t>
            </a:r>
            <a:r>
              <a:rPr lang="tr-TR" sz="2800" u="sng" dirty="0" err="1">
                <a:solidFill>
                  <a:srgbClr val="FFC000"/>
                </a:solidFill>
              </a:rPr>
              <a:t>Östrus</a:t>
            </a:r>
            <a:r>
              <a:rPr lang="tr-TR" sz="2800" dirty="0">
                <a:solidFill>
                  <a:srgbClr val="FF6600"/>
                </a:solidFill>
              </a:rPr>
              <a:t>)</a:t>
            </a:r>
            <a:endParaRPr lang="de-DE" sz="2800" dirty="0">
              <a:solidFill>
                <a:srgbClr val="FF6600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81000" y="1295400"/>
            <a:ext cx="861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tr-TR" sz="2800" b="1" dirty="0"/>
              <a:t>Tanım:</a:t>
            </a:r>
            <a:r>
              <a:rPr lang="de-DE" sz="2800" dirty="0"/>
              <a:t>	</a:t>
            </a:r>
            <a:r>
              <a:rPr lang="tr-TR" sz="2800" dirty="0" smtClean="0"/>
              <a:t>Sakin </a:t>
            </a:r>
            <a:r>
              <a:rPr lang="tr-TR" sz="2800" dirty="0" err="1" smtClean="0"/>
              <a:t>östrus</a:t>
            </a:r>
            <a:endParaRPr lang="de-DE" sz="2800" dirty="0"/>
          </a:p>
          <a:p>
            <a:pPr marL="342900" indent="-342900">
              <a:spcBef>
                <a:spcPct val="20000"/>
              </a:spcBef>
            </a:pPr>
            <a:endParaRPr lang="tr-TR" sz="2400" dirty="0"/>
          </a:p>
          <a:p>
            <a:pPr marL="342900" indent="-342900">
              <a:spcBef>
                <a:spcPct val="20000"/>
              </a:spcBef>
            </a:pPr>
            <a:r>
              <a:rPr lang="tr-TR" sz="2400" dirty="0"/>
              <a:t>	</a:t>
            </a:r>
            <a:r>
              <a:rPr lang="tr-TR" sz="2400" dirty="0" err="1"/>
              <a:t>Ovaryal</a:t>
            </a:r>
            <a:r>
              <a:rPr lang="tr-TR" sz="2400" dirty="0"/>
              <a:t> ve </a:t>
            </a:r>
            <a:r>
              <a:rPr lang="tr-TR" sz="2400" dirty="0" err="1"/>
              <a:t>uterus</a:t>
            </a:r>
            <a:r>
              <a:rPr lang="tr-TR" sz="2400" dirty="0"/>
              <a:t> </a:t>
            </a:r>
            <a:r>
              <a:rPr lang="tr-TR" sz="2400" dirty="0" err="1"/>
              <a:t>siklusunun</a:t>
            </a:r>
            <a:r>
              <a:rPr lang="tr-TR" sz="2400" dirty="0"/>
              <a:t> olmasına karşın </a:t>
            </a:r>
            <a:r>
              <a:rPr lang="tr-TR" sz="2400" dirty="0" err="1"/>
              <a:t>dışardan</a:t>
            </a:r>
            <a:r>
              <a:rPr lang="tr-TR" sz="2400" dirty="0"/>
              <a:t> </a:t>
            </a:r>
            <a:r>
              <a:rPr lang="tr-TR" sz="2400" dirty="0" err="1"/>
              <a:t>östrus</a:t>
            </a:r>
            <a:r>
              <a:rPr lang="tr-TR" sz="2400" dirty="0"/>
              <a:t> </a:t>
            </a:r>
            <a:r>
              <a:rPr lang="tr-TR" sz="2400" dirty="0" err="1"/>
              <a:t>beldeklerinin</a:t>
            </a:r>
            <a:r>
              <a:rPr lang="tr-TR" sz="2400" dirty="0"/>
              <a:t> görülmemesi.</a:t>
            </a:r>
          </a:p>
          <a:p>
            <a:pPr marL="342900" indent="-342900">
              <a:spcBef>
                <a:spcPct val="20000"/>
              </a:spcBef>
            </a:pPr>
            <a:r>
              <a:rPr lang="de-DE" sz="2400" dirty="0"/>
              <a:t>                           </a:t>
            </a:r>
          </a:p>
          <a:p>
            <a:pPr marL="342900" indent="-342900">
              <a:lnSpc>
                <a:spcPct val="200000"/>
              </a:lnSpc>
              <a:spcBef>
                <a:spcPct val="20000"/>
              </a:spcBef>
            </a:pPr>
            <a:r>
              <a:rPr lang="de-DE" sz="2400" dirty="0"/>
              <a:t>	</a:t>
            </a:r>
            <a:r>
              <a:rPr lang="tr-TR" sz="2400" dirty="0">
                <a:solidFill>
                  <a:srgbClr val="C00000"/>
                </a:solidFill>
              </a:rPr>
              <a:t>fizyolojik</a:t>
            </a:r>
            <a:r>
              <a:rPr lang="de-DE" sz="2400" dirty="0">
                <a:solidFill>
                  <a:srgbClr val="C00000"/>
                </a:solidFill>
              </a:rPr>
              <a:t>:</a:t>
            </a:r>
            <a:r>
              <a:rPr lang="de-DE" sz="2400" dirty="0"/>
              <a:t>	</a:t>
            </a:r>
            <a:r>
              <a:rPr lang="tr-TR" sz="2400" dirty="0"/>
              <a:t>p.p. İlk dört hafta içinde</a:t>
            </a:r>
            <a:endParaRPr lang="de-DE" sz="2400" dirty="0"/>
          </a:p>
          <a:p>
            <a:pPr marL="342900" indent="-342900">
              <a:spcBef>
                <a:spcPct val="20000"/>
              </a:spcBef>
            </a:pPr>
            <a:r>
              <a:rPr lang="de-DE" sz="2400" dirty="0"/>
              <a:t>			</a:t>
            </a:r>
            <a:r>
              <a:rPr lang="tr-TR" sz="2400" dirty="0" err="1"/>
              <a:t>Pubertastan</a:t>
            </a:r>
            <a:r>
              <a:rPr lang="tr-TR" sz="2400" dirty="0"/>
              <a:t> sonraki ilk </a:t>
            </a:r>
            <a:r>
              <a:rPr lang="tr-TR" sz="2400" dirty="0" err="1"/>
              <a:t>sikluslarda</a:t>
            </a:r>
            <a:endParaRPr lang="de-DE" sz="2400" dirty="0"/>
          </a:p>
          <a:p>
            <a:pPr marL="342900" indent="-342900">
              <a:lnSpc>
                <a:spcPct val="200000"/>
              </a:lnSpc>
              <a:spcBef>
                <a:spcPct val="20000"/>
              </a:spcBef>
            </a:pPr>
            <a:r>
              <a:rPr lang="de-DE" sz="2400" dirty="0"/>
              <a:t>	</a:t>
            </a:r>
            <a:r>
              <a:rPr lang="de-DE" sz="2400" dirty="0" err="1">
                <a:solidFill>
                  <a:srgbClr val="C00000"/>
                </a:solidFill>
              </a:rPr>
              <a:t>pa</a:t>
            </a:r>
            <a:r>
              <a:rPr lang="tr-TR" sz="2400" dirty="0" err="1">
                <a:solidFill>
                  <a:srgbClr val="C00000"/>
                </a:solidFill>
              </a:rPr>
              <a:t>tolojik</a:t>
            </a:r>
            <a:r>
              <a:rPr lang="de-DE" sz="2400" dirty="0">
                <a:solidFill>
                  <a:srgbClr val="C00000"/>
                </a:solidFill>
              </a:rPr>
              <a:t>:</a:t>
            </a:r>
            <a:r>
              <a:rPr lang="de-DE" sz="2400" dirty="0"/>
              <a:t>	</a:t>
            </a:r>
            <a:r>
              <a:rPr lang="tr-TR" sz="2400" dirty="0"/>
              <a:t>Bu </a:t>
            </a:r>
            <a:r>
              <a:rPr lang="tr-TR" sz="2400" dirty="0" err="1"/>
              <a:t>peryotların</a:t>
            </a:r>
            <a:r>
              <a:rPr lang="tr-TR" sz="2400" dirty="0"/>
              <a:t> dışındaki </a:t>
            </a:r>
            <a:r>
              <a:rPr lang="tr-TR" sz="2400" dirty="0" err="1"/>
              <a:t>Anöstrus</a:t>
            </a:r>
            <a:endParaRPr lang="de-DE" sz="2800" dirty="0"/>
          </a:p>
        </p:txBody>
      </p:sp>
      <p:pic>
        <p:nvPicPr>
          <p:cNvPr id="28677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build="p" bldLvl="3" autoUpdateAnimBg="0" advAuto="100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447675" y="5683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 dirty="0">
                <a:solidFill>
                  <a:schemeClr val="tx2"/>
                </a:solidFill>
              </a:rPr>
              <a:t>Sığırda </a:t>
            </a:r>
            <a:r>
              <a:rPr lang="tr-TR" sz="3600" dirty="0" err="1">
                <a:solidFill>
                  <a:schemeClr val="tx2"/>
                </a:solidFill>
              </a:rPr>
              <a:t>Anöstrus</a:t>
            </a:r>
            <a:r>
              <a:rPr lang="tr-TR" sz="3600" dirty="0">
                <a:solidFill>
                  <a:schemeClr val="tx2"/>
                </a:solidFill>
              </a:rPr>
              <a:t/>
            </a:r>
            <a:br>
              <a:rPr lang="tr-TR" sz="3600" dirty="0">
                <a:solidFill>
                  <a:schemeClr val="tx2"/>
                </a:solidFill>
              </a:rPr>
            </a:br>
            <a:r>
              <a:rPr lang="tr-TR" sz="4400" dirty="0">
                <a:solidFill>
                  <a:schemeClr val="tx2"/>
                </a:solidFill>
              </a:rPr>
              <a:t> </a:t>
            </a:r>
            <a:r>
              <a:rPr lang="tr-TR" sz="2800" dirty="0">
                <a:solidFill>
                  <a:srgbClr val="FF6600"/>
                </a:solidFill>
              </a:rPr>
              <a:t>(</a:t>
            </a:r>
            <a:r>
              <a:rPr lang="de-DE" sz="2800" dirty="0">
                <a:solidFill>
                  <a:srgbClr val="FF6600"/>
                </a:solidFill>
              </a:rPr>
              <a:t>S</a:t>
            </a:r>
            <a:r>
              <a:rPr lang="tr-TR" sz="2800" dirty="0" err="1">
                <a:solidFill>
                  <a:srgbClr val="FF6600"/>
                </a:solidFill>
              </a:rPr>
              <a:t>inonim</a:t>
            </a:r>
            <a:r>
              <a:rPr lang="de-DE" sz="2800" dirty="0">
                <a:solidFill>
                  <a:srgbClr val="FF6600"/>
                </a:solidFill>
              </a:rPr>
              <a:t>: Ana</a:t>
            </a:r>
            <a:r>
              <a:rPr lang="tr-TR" sz="2800" dirty="0" err="1">
                <a:solidFill>
                  <a:srgbClr val="FF6600"/>
                </a:solidFill>
              </a:rPr>
              <a:t>frodisi</a:t>
            </a:r>
            <a:r>
              <a:rPr lang="de-DE" sz="2800" dirty="0">
                <a:solidFill>
                  <a:srgbClr val="FF6600"/>
                </a:solidFill>
              </a:rPr>
              <a:t>, </a:t>
            </a:r>
            <a:r>
              <a:rPr lang="tr-TR" sz="2800" dirty="0" smtClean="0">
                <a:solidFill>
                  <a:srgbClr val="FFC000"/>
                </a:solidFill>
              </a:rPr>
              <a:t>Sakin </a:t>
            </a:r>
            <a:r>
              <a:rPr lang="tr-TR" sz="2800" dirty="0" err="1">
                <a:solidFill>
                  <a:srgbClr val="FFC000"/>
                </a:solidFill>
              </a:rPr>
              <a:t>Östrus</a:t>
            </a:r>
            <a:r>
              <a:rPr lang="tr-TR" sz="2800" dirty="0">
                <a:solidFill>
                  <a:srgbClr val="FF6600"/>
                </a:solidFill>
              </a:rPr>
              <a:t>)</a:t>
            </a:r>
            <a:endParaRPr lang="de-DE" sz="2800" dirty="0">
              <a:solidFill>
                <a:srgbClr val="FF6600"/>
              </a:solidFill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28600" y="12954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tr-TR" sz="2800" b="1"/>
              <a:t>Etiyoloji</a:t>
            </a:r>
            <a:r>
              <a:rPr lang="de-DE" sz="2400"/>
              <a:t>:	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2400"/>
              <a:t>Östro</a:t>
            </a:r>
            <a:r>
              <a:rPr lang="tr-TR" sz="2400"/>
              <a:t>jen yetersizliği</a:t>
            </a:r>
            <a:r>
              <a:rPr lang="de-DE" sz="2400"/>
              <a:t>?</a:t>
            </a:r>
          </a:p>
        </p:txBody>
      </p:sp>
      <p:pic>
        <p:nvPicPr>
          <p:cNvPr id="29701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28600" y="1828800"/>
            <a:ext cx="8686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de-DE" sz="24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dirty="0" err="1">
                <a:latin typeface="Times New Roman" pitchFamily="18" charset="0"/>
              </a:rPr>
              <a:t>Sentral</a:t>
            </a:r>
            <a:r>
              <a:rPr lang="tr-TR" sz="2400" dirty="0">
                <a:latin typeface="Times New Roman" pitchFamily="18" charset="0"/>
              </a:rPr>
              <a:t> Sinir Siteminin </a:t>
            </a:r>
            <a:r>
              <a:rPr lang="tr-TR" sz="2400" dirty="0" err="1">
                <a:latin typeface="Times New Roman" pitchFamily="18" charset="0"/>
              </a:rPr>
              <a:t>progesteron</a:t>
            </a:r>
            <a:r>
              <a:rPr lang="tr-TR" sz="2400" dirty="0">
                <a:latin typeface="Times New Roman" pitchFamily="18" charset="0"/>
              </a:rPr>
              <a:t> tarafından yetersiz duyarlılaştırılması</a:t>
            </a:r>
            <a:endParaRPr lang="de-DE" sz="24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dirty="0">
                <a:latin typeface="Times New Roman" pitchFamily="18" charset="0"/>
              </a:rPr>
              <a:t>Genetik </a:t>
            </a:r>
            <a:r>
              <a:rPr lang="tr-TR" sz="2400" dirty="0" err="1">
                <a:latin typeface="Times New Roman" pitchFamily="18" charset="0"/>
              </a:rPr>
              <a:t>dispozisyon</a:t>
            </a:r>
            <a:endParaRPr lang="de-DE" sz="24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dirty="0">
                <a:latin typeface="Times New Roman" pitchFamily="18" charset="0"/>
              </a:rPr>
              <a:t>Ağrı</a:t>
            </a:r>
            <a:r>
              <a:rPr lang="de-DE" sz="2400" dirty="0">
                <a:latin typeface="Times New Roman" pitchFamily="18" charset="0"/>
              </a:rPr>
              <a:t>, </a:t>
            </a:r>
            <a:r>
              <a:rPr lang="tr-TR" sz="2400" dirty="0">
                <a:latin typeface="Times New Roman" pitchFamily="18" charset="0"/>
              </a:rPr>
              <a:t>Çevre faktörleri (Kışın Ahırda kalmaları)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dirty="0" err="1">
                <a:latin typeface="Times New Roman" pitchFamily="18" charset="0"/>
              </a:rPr>
              <a:t>Follikül</a:t>
            </a:r>
            <a:r>
              <a:rPr lang="tr-TR" sz="2400" dirty="0">
                <a:latin typeface="Times New Roman" pitchFamily="18" charset="0"/>
              </a:rPr>
              <a:t> </a:t>
            </a:r>
            <a:r>
              <a:rPr lang="tr-TR" sz="2400" dirty="0" err="1">
                <a:latin typeface="Times New Roman" pitchFamily="18" charset="0"/>
              </a:rPr>
              <a:t>atrezisi</a:t>
            </a:r>
            <a:endParaRPr lang="tr-TR" sz="24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dirty="0">
                <a:latin typeface="Times New Roman" pitchFamily="18" charset="0"/>
              </a:rPr>
              <a:t>PGF2</a:t>
            </a:r>
            <a:r>
              <a:rPr lang="de-DE" sz="2400" dirty="0">
                <a:sym typeface="Symbol" pitchFamily="18" charset="2"/>
              </a:rPr>
              <a:t></a:t>
            </a:r>
            <a:r>
              <a:rPr lang="tr-TR" dirty="0">
                <a:sym typeface="Symbol" pitchFamily="18" charset="2"/>
              </a:rPr>
              <a:t> </a:t>
            </a:r>
            <a:r>
              <a:rPr lang="tr-TR" sz="2400" dirty="0">
                <a:latin typeface="Times New Roman" pitchFamily="18" charset="0"/>
                <a:sym typeface="Symbol" pitchFamily="18" charset="2"/>
              </a:rPr>
              <a:t>Tedavisinden sonra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dirty="0" err="1">
                <a:latin typeface="Times New Roman" pitchFamily="18" charset="0"/>
                <a:sym typeface="Symbol" pitchFamily="18" charset="2"/>
              </a:rPr>
              <a:t>Östrusun</a:t>
            </a:r>
            <a:r>
              <a:rPr lang="tr-TR" sz="2400" dirty="0">
                <a:latin typeface="Times New Roman" pitchFamily="18" charset="0"/>
                <a:sym typeface="Symbol" pitchFamily="18" charset="2"/>
              </a:rPr>
              <a:t> gerektiği gibi kontrol edilmemesi</a:t>
            </a:r>
            <a:endParaRPr lang="de-DE" sz="2400" dirty="0">
              <a:latin typeface="Times New Roman" pitchFamily="18" charset="0"/>
            </a:endParaRPr>
          </a:p>
          <a:p>
            <a:pPr marL="342900" indent="-342900"/>
            <a:endParaRPr lang="de-DE" dirty="0">
              <a:solidFill>
                <a:schemeClr val="bg1"/>
              </a:solidFill>
            </a:endParaRPr>
          </a:p>
          <a:p>
            <a:pPr marL="342900" indent="-342900"/>
            <a:endParaRPr lang="de-DE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1" grpId="0" build="p" bldLvl="3" autoUpdateAnimBg="0" advAuto="200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 dirty="0">
                <a:solidFill>
                  <a:schemeClr val="tx2"/>
                </a:solidFill>
              </a:rPr>
              <a:t>A</a:t>
            </a:r>
            <a:r>
              <a:rPr lang="tr-TR" sz="3600" dirty="0">
                <a:solidFill>
                  <a:schemeClr val="tx2"/>
                </a:solidFill>
              </a:rPr>
              <a:t>sikli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tr-TR" sz="3600" dirty="0">
                <a:solidFill>
                  <a:schemeClr val="tx2"/>
                </a:solidFill>
              </a:rPr>
              <a:t>(Sığır)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52400" y="685800"/>
            <a:ext cx="899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2800" b="1" dirty="0"/>
              <a:t>Sağaltım</a:t>
            </a:r>
            <a:r>
              <a:rPr lang="de-DE" sz="2800" b="1" dirty="0"/>
              <a:t>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2400" dirty="0"/>
              <a:t>Sağaltım </a:t>
            </a:r>
            <a:r>
              <a:rPr lang="tr-TR" sz="2400" dirty="0" err="1"/>
              <a:t>Asikliyi</a:t>
            </a:r>
            <a:r>
              <a:rPr lang="tr-TR" sz="2400" dirty="0"/>
              <a:t> oluşturan nedene yönelik olarak yapılır</a:t>
            </a:r>
            <a:endParaRPr lang="de-DE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400" dirty="0" err="1"/>
              <a:t>Ovaryumun</a:t>
            </a:r>
            <a:r>
              <a:rPr lang="tr-TR" sz="2400" dirty="0"/>
              <a:t> küçük </a:t>
            </a:r>
            <a:r>
              <a:rPr lang="tr-TR" sz="2400" dirty="0" err="1"/>
              <a:t>kistik</a:t>
            </a:r>
            <a:r>
              <a:rPr lang="tr-TR" sz="2400" dirty="0"/>
              <a:t> dejenerasyonları veya</a:t>
            </a:r>
            <a:r>
              <a:rPr lang="de-DE" sz="2400" dirty="0"/>
              <a:t> </a:t>
            </a:r>
            <a:r>
              <a:rPr lang="tr-TR" sz="2400" dirty="0" err="1"/>
              <a:t>free</a:t>
            </a:r>
            <a:r>
              <a:rPr lang="tr-TR" sz="2400" dirty="0"/>
              <a:t>-</a:t>
            </a:r>
            <a:r>
              <a:rPr lang="tr-TR" sz="2400" dirty="0" err="1"/>
              <a:t>martinizmus</a:t>
            </a:r>
            <a:r>
              <a:rPr lang="tr-TR" sz="2400" dirty="0"/>
              <a:t> olgularında tedavi yoktur.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400" dirty="0"/>
              <a:t>Yüksek süt verimli ineklerde kendiliğinden iyileşme</a:t>
            </a:r>
            <a:endParaRPr lang="de-DE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sz="2400" dirty="0" err="1"/>
              <a:t>Ovaryum</a:t>
            </a:r>
            <a:r>
              <a:rPr lang="tr-TR" sz="2400" dirty="0"/>
              <a:t> </a:t>
            </a:r>
            <a:r>
              <a:rPr lang="tr-TR" sz="2400" dirty="0" err="1"/>
              <a:t>Atrofilerinde</a:t>
            </a:r>
            <a:r>
              <a:rPr lang="de-DE" sz="2400" dirty="0"/>
              <a:t>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de-DE" sz="2000" dirty="0" err="1">
                <a:solidFill>
                  <a:srgbClr val="FFFF00"/>
                </a:solidFill>
              </a:rPr>
              <a:t>Stimula</a:t>
            </a:r>
            <a:r>
              <a:rPr lang="tr-TR" sz="2000" dirty="0" err="1">
                <a:solidFill>
                  <a:srgbClr val="FFFF00"/>
                </a:solidFill>
              </a:rPr>
              <a:t>syon</a:t>
            </a:r>
            <a:r>
              <a:rPr lang="tr-TR" sz="2000" dirty="0">
                <a:solidFill>
                  <a:srgbClr val="FFFF00"/>
                </a:solidFill>
              </a:rPr>
              <a:t> terapi: 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GnRH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tr-TR" sz="2000" dirty="0">
                <a:solidFill>
                  <a:srgbClr val="FFFF00"/>
                </a:solidFill>
              </a:rPr>
              <a:t>veya 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Gonadotropin</a:t>
            </a:r>
            <a:r>
              <a:rPr lang="tr-TR" sz="2000" dirty="0">
                <a:solidFill>
                  <a:srgbClr val="FFFF00"/>
                </a:solidFill>
              </a:rPr>
              <a:t> ile</a:t>
            </a:r>
            <a:endParaRPr lang="de-DE" sz="2000" dirty="0">
              <a:solidFill>
                <a:srgbClr val="FFFF00"/>
              </a:solidFill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dirty="0" err="1">
                <a:solidFill>
                  <a:srgbClr val="FFFF00"/>
                </a:solidFill>
              </a:rPr>
              <a:t>Buserelin</a:t>
            </a:r>
            <a:r>
              <a:rPr lang="de-DE" dirty="0">
                <a:solidFill>
                  <a:srgbClr val="FFFF00"/>
                </a:solidFill>
              </a:rPr>
              <a:t> (</a:t>
            </a:r>
            <a:r>
              <a:rPr lang="de-DE" dirty="0" err="1">
                <a:solidFill>
                  <a:srgbClr val="FFFF00"/>
                </a:solidFill>
              </a:rPr>
              <a:t>Receptal</a:t>
            </a:r>
            <a:r>
              <a:rPr lang="de-DE" baseline="30000" dirty="0">
                <a:solidFill>
                  <a:srgbClr val="FFFF00"/>
                </a:solidFill>
              </a:rPr>
              <a:t>®</a:t>
            </a:r>
            <a:r>
              <a:rPr lang="de-DE" dirty="0">
                <a:solidFill>
                  <a:srgbClr val="FFFF00"/>
                </a:solidFill>
              </a:rPr>
              <a:t>) 10-20 µg (2,5-5,0 ml) </a:t>
            </a:r>
            <a:r>
              <a:rPr lang="de-DE" dirty="0" err="1">
                <a:solidFill>
                  <a:srgbClr val="FFFF00"/>
                </a:solidFill>
              </a:rPr>
              <a:t>i.m</a:t>
            </a:r>
            <a:r>
              <a:rPr lang="de-DE" dirty="0">
                <a:solidFill>
                  <a:srgbClr val="FFFF00"/>
                </a:solidFill>
              </a:rPr>
              <a:t>.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rgbClr val="FFFF00"/>
                </a:solidFill>
              </a:rPr>
              <a:t>PMSG</a:t>
            </a:r>
            <a:r>
              <a:rPr lang="tr-TR" dirty="0">
                <a:solidFill>
                  <a:srgbClr val="FFFF00"/>
                </a:solidFill>
              </a:rPr>
              <a:t> (</a:t>
            </a:r>
            <a:r>
              <a:rPr lang="tr-TR" dirty="0" err="1">
                <a:solidFill>
                  <a:srgbClr val="FFFF00"/>
                </a:solidFill>
              </a:rPr>
              <a:t>Folligon</a:t>
            </a:r>
            <a:r>
              <a:rPr lang="tr-TR" dirty="0">
                <a:solidFill>
                  <a:srgbClr val="FFFF00"/>
                </a:solidFill>
              </a:rPr>
              <a:t>®)</a:t>
            </a:r>
            <a:r>
              <a:rPr lang="de-DE" dirty="0">
                <a:solidFill>
                  <a:srgbClr val="FFFF00"/>
                </a:solidFill>
              </a:rPr>
              <a:t>: 750-1000 I.E. i.v.; </a:t>
            </a:r>
            <a:r>
              <a:rPr lang="de-DE" dirty="0" err="1">
                <a:solidFill>
                  <a:srgbClr val="FFFF00"/>
                </a:solidFill>
              </a:rPr>
              <a:t>i.m</a:t>
            </a:r>
            <a:r>
              <a:rPr lang="de-DE" dirty="0">
                <a:solidFill>
                  <a:srgbClr val="FFFF00"/>
                </a:solidFill>
              </a:rPr>
              <a:t>. </a:t>
            </a:r>
            <a:r>
              <a:rPr lang="tr-TR" dirty="0">
                <a:solidFill>
                  <a:srgbClr val="FFFF00"/>
                </a:solidFill>
              </a:rPr>
              <a:t>veya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s.c</a:t>
            </a:r>
            <a:r>
              <a:rPr lang="de-DE" dirty="0">
                <a:solidFill>
                  <a:srgbClr val="FFFF00"/>
                </a:solidFill>
              </a:rPr>
              <a:t>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tr-TR" sz="2000" dirty="0" err="1">
                <a:solidFill>
                  <a:srgbClr val="FFFF00"/>
                </a:solidFill>
              </a:rPr>
              <a:t>Gestagenlerle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err="1">
                <a:solidFill>
                  <a:srgbClr val="FFFF00"/>
                </a:solidFill>
              </a:rPr>
              <a:t>inhibisyon</a:t>
            </a:r>
            <a:r>
              <a:rPr lang="tr-TR" sz="2000" dirty="0">
                <a:solidFill>
                  <a:srgbClr val="FFFF00"/>
                </a:solidFill>
              </a:rPr>
              <a:t> terapi</a:t>
            </a:r>
            <a:r>
              <a:rPr lang="de-DE" sz="2000" dirty="0">
                <a:solidFill>
                  <a:srgbClr val="FFFF00"/>
                </a:solidFill>
              </a:rPr>
              <a:t> (Rebound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err="1">
                <a:solidFill>
                  <a:srgbClr val="FFFF00"/>
                </a:solidFill>
              </a:rPr>
              <a:t>effect</a:t>
            </a:r>
            <a:r>
              <a:rPr lang="tr-TR" sz="2000" dirty="0">
                <a:solidFill>
                  <a:srgbClr val="FFFF00"/>
                </a:solidFill>
              </a:rPr>
              <a:t>: </a:t>
            </a:r>
            <a:r>
              <a:rPr lang="de-DE" sz="2000" dirty="0">
                <a:solidFill>
                  <a:srgbClr val="FFFF00"/>
                </a:solidFill>
              </a:rPr>
              <a:t> HVL-</a:t>
            </a:r>
            <a:r>
              <a:rPr lang="de-DE" sz="2000" dirty="0" err="1">
                <a:solidFill>
                  <a:srgbClr val="FFFF00"/>
                </a:solidFill>
              </a:rPr>
              <a:t>Blo</a:t>
            </a:r>
            <a:r>
              <a:rPr lang="tr-TR" sz="2000" dirty="0" err="1">
                <a:solidFill>
                  <a:srgbClr val="FFFF00"/>
                </a:solidFill>
              </a:rPr>
              <a:t>kajı</a:t>
            </a:r>
            <a:r>
              <a:rPr lang="de-DE" sz="2000" dirty="0">
                <a:solidFill>
                  <a:srgbClr val="FFFF00"/>
                </a:solidFill>
              </a:rPr>
              <a:t>)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rgbClr val="FFFF00"/>
                </a:solidFill>
              </a:rPr>
              <a:t>CAP (</a:t>
            </a:r>
            <a:r>
              <a:rPr lang="de-DE" dirty="0" err="1">
                <a:solidFill>
                  <a:srgbClr val="FFFF00"/>
                </a:solidFill>
              </a:rPr>
              <a:t>Chlormadinonacetat</a:t>
            </a:r>
            <a:r>
              <a:rPr lang="de-DE" dirty="0">
                <a:solidFill>
                  <a:srgbClr val="FFFF00"/>
                </a:solidFill>
              </a:rPr>
              <a:t>, z.B. </a:t>
            </a:r>
            <a:r>
              <a:rPr lang="de-DE" dirty="0" err="1">
                <a:solidFill>
                  <a:srgbClr val="FFFF00"/>
                </a:solidFill>
              </a:rPr>
              <a:t>Gestafortin</a:t>
            </a:r>
            <a:r>
              <a:rPr lang="de-DE" baseline="30000" dirty="0">
                <a:solidFill>
                  <a:srgbClr val="FFFF00"/>
                </a:solidFill>
              </a:rPr>
              <a:t>®</a:t>
            </a:r>
            <a:r>
              <a:rPr lang="de-DE" dirty="0">
                <a:solidFill>
                  <a:srgbClr val="FFFF00"/>
                </a:solidFill>
              </a:rPr>
              <a:t>) 10 mg/ </a:t>
            </a:r>
            <a:r>
              <a:rPr lang="tr-TR" dirty="0">
                <a:solidFill>
                  <a:srgbClr val="FFFF00"/>
                </a:solidFill>
              </a:rPr>
              <a:t>Gün</a:t>
            </a:r>
            <a:r>
              <a:rPr lang="de-DE" dirty="0">
                <a:solidFill>
                  <a:srgbClr val="FFFF00"/>
                </a:solidFill>
              </a:rPr>
              <a:t>/ oral/ 15-20 </a:t>
            </a:r>
            <a:r>
              <a:rPr lang="tr-TR" dirty="0">
                <a:solidFill>
                  <a:srgbClr val="FFFF00"/>
                </a:solidFill>
              </a:rPr>
              <a:t>gün</a:t>
            </a:r>
            <a:endParaRPr lang="de-DE" dirty="0">
              <a:solidFill>
                <a:srgbClr val="FFFF00"/>
              </a:solidFill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rgbClr val="FFFF00"/>
                </a:solidFill>
              </a:rPr>
              <a:t>PRID-Spiral</a:t>
            </a:r>
            <a:r>
              <a:rPr lang="tr-TR" dirty="0">
                <a:solidFill>
                  <a:srgbClr val="FFFF00"/>
                </a:solidFill>
              </a:rPr>
              <a:t>i</a:t>
            </a:r>
            <a:r>
              <a:rPr lang="de-DE" dirty="0">
                <a:solidFill>
                  <a:srgbClr val="FFFF00"/>
                </a:solidFill>
              </a:rPr>
              <a:t> (</a:t>
            </a:r>
            <a:r>
              <a:rPr lang="de-DE" dirty="0" err="1">
                <a:solidFill>
                  <a:srgbClr val="FFFF00"/>
                </a:solidFill>
              </a:rPr>
              <a:t>Progesterone</a:t>
            </a:r>
            <a:r>
              <a:rPr lang="de-DE" dirty="0">
                <a:solidFill>
                  <a:srgbClr val="FFFF00"/>
                </a:solidFill>
              </a:rPr>
              <a:t>-</a:t>
            </a:r>
            <a:r>
              <a:rPr lang="de-DE" dirty="0" err="1">
                <a:solidFill>
                  <a:srgbClr val="FFFF00"/>
                </a:solidFill>
              </a:rPr>
              <a:t>Releasing</a:t>
            </a:r>
            <a:r>
              <a:rPr lang="de-DE" dirty="0">
                <a:solidFill>
                  <a:srgbClr val="FFFF00"/>
                </a:solidFill>
              </a:rPr>
              <a:t>-Intravaginal-Device)  12 </a:t>
            </a:r>
            <a:r>
              <a:rPr lang="tr-TR" dirty="0">
                <a:solidFill>
                  <a:srgbClr val="FFFF00"/>
                </a:solidFill>
              </a:rPr>
              <a:t>gün süreyle</a:t>
            </a:r>
            <a:endParaRPr lang="de-DE" dirty="0">
              <a:solidFill>
                <a:srgbClr val="FFFF00"/>
              </a:solidFill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dirty="0">
                <a:solidFill>
                  <a:srgbClr val="FFFF00"/>
                </a:solidFill>
              </a:rPr>
              <a:t>CIDR (</a:t>
            </a:r>
            <a:r>
              <a:rPr lang="de-DE" dirty="0" err="1">
                <a:solidFill>
                  <a:srgbClr val="FFFF00"/>
                </a:solidFill>
              </a:rPr>
              <a:t>Controlled</a:t>
            </a:r>
            <a:r>
              <a:rPr lang="de-DE" dirty="0">
                <a:solidFill>
                  <a:srgbClr val="FFFF00"/>
                </a:solidFill>
              </a:rPr>
              <a:t> Intravaginal Drug </a:t>
            </a:r>
            <a:r>
              <a:rPr lang="de-DE" dirty="0" err="1">
                <a:solidFill>
                  <a:srgbClr val="FFFF00"/>
                </a:solidFill>
              </a:rPr>
              <a:t>Releas</a:t>
            </a:r>
            <a:r>
              <a:rPr lang="tr-TR" dirty="0">
                <a:solidFill>
                  <a:srgbClr val="FFFF00"/>
                </a:solidFill>
              </a:rPr>
              <a:t>e;</a:t>
            </a:r>
            <a:r>
              <a:rPr lang="de-DE" dirty="0">
                <a:solidFill>
                  <a:srgbClr val="FFFF00"/>
                </a:solidFill>
              </a:rPr>
              <a:t> 1,9 g Progesteron</a:t>
            </a:r>
            <a:r>
              <a:rPr lang="tr-TR" dirty="0">
                <a:solidFill>
                  <a:srgbClr val="FFFF00"/>
                </a:solidFill>
              </a:rPr>
              <a:t>)</a:t>
            </a:r>
            <a:r>
              <a:rPr lang="de-DE" dirty="0">
                <a:solidFill>
                  <a:srgbClr val="FFFF00"/>
                </a:solidFill>
              </a:rPr>
              <a:t>  12 </a:t>
            </a:r>
            <a:r>
              <a:rPr lang="tr-TR" dirty="0">
                <a:solidFill>
                  <a:srgbClr val="FFFF00"/>
                </a:solidFill>
              </a:rPr>
              <a:t>gün</a:t>
            </a:r>
            <a:endParaRPr lang="de-DE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sz="2400" dirty="0"/>
              <a:t>Corpus </a:t>
            </a:r>
            <a:r>
              <a:rPr lang="de-DE" sz="2400" dirty="0" err="1"/>
              <a:t>luteum</a:t>
            </a:r>
            <a:r>
              <a:rPr lang="de-DE" sz="2400" dirty="0"/>
              <a:t> </a:t>
            </a:r>
            <a:r>
              <a:rPr lang="de-DE" sz="2400" dirty="0" err="1" smtClean="0"/>
              <a:t>pseudograviditatis</a:t>
            </a:r>
            <a:r>
              <a:rPr lang="tr-TR" sz="2400" dirty="0" smtClean="0"/>
              <a:t> (Kalıcı)</a:t>
            </a:r>
            <a:r>
              <a:rPr lang="de-DE" sz="2400" dirty="0" smtClean="0"/>
              <a:t> </a:t>
            </a:r>
            <a:r>
              <a:rPr lang="tr-TR" sz="2400" dirty="0"/>
              <a:t>olgularında </a:t>
            </a:r>
            <a:r>
              <a:rPr lang="de-DE" sz="2400" dirty="0"/>
              <a:t> PGF</a:t>
            </a:r>
            <a:r>
              <a:rPr lang="de-DE" sz="2400" baseline="-25000" dirty="0"/>
              <a:t>2</a:t>
            </a:r>
            <a:r>
              <a:rPr lang="de-DE" sz="2400" baseline="-25000" dirty="0">
                <a:sym typeface="Symbol" pitchFamily="18" charset="2"/>
              </a:rPr>
              <a:t></a:t>
            </a:r>
            <a:r>
              <a:rPr lang="de-DE" sz="2400" dirty="0"/>
              <a:t>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tr-TR" sz="2000" dirty="0"/>
              <a:t>Ör: </a:t>
            </a:r>
            <a:r>
              <a:rPr lang="de-DE" sz="2000" dirty="0" err="1"/>
              <a:t>Tiaprost</a:t>
            </a:r>
            <a:r>
              <a:rPr lang="de-DE" sz="2000" dirty="0"/>
              <a:t> 0,75 mg (3,5 ml </a:t>
            </a:r>
            <a:r>
              <a:rPr lang="de-DE" sz="2000" dirty="0" err="1"/>
              <a:t>Iliren</a:t>
            </a:r>
            <a:r>
              <a:rPr lang="de-DE" sz="1900" baseline="30000" dirty="0"/>
              <a:t>®</a:t>
            </a:r>
            <a:r>
              <a:rPr lang="de-DE" sz="2000" dirty="0"/>
              <a:t> i.v.) </a:t>
            </a:r>
            <a:r>
              <a:rPr lang="tr-TR" sz="2000" dirty="0"/>
              <a:t>veya</a:t>
            </a:r>
            <a:r>
              <a:rPr lang="de-DE" sz="2000" dirty="0"/>
              <a:t> </a:t>
            </a:r>
            <a:r>
              <a:rPr lang="de-DE" sz="2000" dirty="0" err="1"/>
              <a:t>Cloprostenol</a:t>
            </a:r>
            <a:r>
              <a:rPr lang="de-DE" sz="2000" dirty="0"/>
              <a:t> 0,5 mg (2,0 ml  </a:t>
            </a:r>
            <a:r>
              <a:rPr lang="de-DE" sz="2000" dirty="0" err="1"/>
              <a:t>Estrumate</a:t>
            </a:r>
            <a:r>
              <a:rPr lang="de-DE" sz="1900" baseline="30000" dirty="0"/>
              <a:t>®</a:t>
            </a:r>
            <a:r>
              <a:rPr lang="de-DE" sz="2000" dirty="0"/>
              <a:t> </a:t>
            </a:r>
            <a:r>
              <a:rPr lang="de-DE" sz="2000" dirty="0" err="1"/>
              <a:t>i.m</a:t>
            </a:r>
            <a:r>
              <a:rPr lang="de-DE" sz="2000" dirty="0"/>
              <a:t>.)</a:t>
            </a:r>
          </a:p>
        </p:txBody>
      </p:sp>
      <p:pic>
        <p:nvPicPr>
          <p:cNvPr id="66564" name="Picture 6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9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9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9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build="p" bldLvl="3" autoUpdateAnimBg="0" advAuto="200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61325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chemeClr val="folHlink"/>
                </a:solidFill>
              </a:rPr>
              <a:t>Semptomlar ve tanı:</a:t>
            </a:r>
            <a:endParaRPr lang="tr-TR" sz="2400" dirty="0">
              <a:solidFill>
                <a:schemeClr val="folHlink"/>
              </a:solidFill>
            </a:endParaRPr>
          </a:p>
          <a:p>
            <a:endParaRPr lang="tr-TR" sz="2400" dirty="0"/>
          </a:p>
          <a:p>
            <a:r>
              <a:rPr lang="tr-TR" sz="2400" b="1" dirty="0">
                <a:solidFill>
                  <a:schemeClr val="bg1"/>
                </a:solidFill>
              </a:rPr>
              <a:t>İneklerde dış ve iç  </a:t>
            </a:r>
            <a:r>
              <a:rPr lang="tr-TR" sz="2400" b="1" dirty="0" err="1">
                <a:solidFill>
                  <a:schemeClr val="bg1"/>
                </a:solidFill>
              </a:rPr>
              <a:t>östrus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beldeklerinin</a:t>
            </a:r>
            <a:r>
              <a:rPr lang="tr-TR" sz="2400" b="1" dirty="0">
                <a:solidFill>
                  <a:schemeClr val="bg1"/>
                </a:solidFill>
              </a:rPr>
              <a:t> görülmemesi</a:t>
            </a:r>
          </a:p>
          <a:p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400" b="1" dirty="0">
                <a:solidFill>
                  <a:schemeClr val="bg1"/>
                </a:solidFill>
              </a:rPr>
              <a:t>Nedenlerin çok çeşitli olmasından dolayı, </a:t>
            </a:r>
            <a:r>
              <a:rPr lang="tr-TR" sz="2400" b="1" dirty="0" err="1">
                <a:solidFill>
                  <a:schemeClr val="bg1"/>
                </a:solidFill>
              </a:rPr>
              <a:t>asiklinin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tr-TR" sz="2400" b="1" dirty="0">
                <a:solidFill>
                  <a:schemeClr val="bg1"/>
                </a:solidFill>
              </a:rPr>
              <a:t>tek bir tanımının olması beklenemez</a:t>
            </a:r>
          </a:p>
          <a:p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400" b="1" dirty="0">
                <a:solidFill>
                  <a:schemeClr val="bg1"/>
                </a:solidFill>
              </a:rPr>
              <a:t>Tanı:</a:t>
            </a:r>
          </a:p>
          <a:p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400" b="1" dirty="0" err="1">
                <a:solidFill>
                  <a:schemeClr val="bg1"/>
                </a:solidFill>
              </a:rPr>
              <a:t>Anamnez</a:t>
            </a:r>
            <a:r>
              <a:rPr lang="tr-TR" sz="2400" b="1" dirty="0">
                <a:solidFill>
                  <a:schemeClr val="bg1"/>
                </a:solidFill>
              </a:rPr>
              <a:t> (</a:t>
            </a:r>
            <a:r>
              <a:rPr lang="tr-TR" sz="2400" b="1" dirty="0" err="1">
                <a:solidFill>
                  <a:schemeClr val="bg1"/>
                </a:solidFill>
              </a:rPr>
              <a:t>Östrus</a:t>
            </a:r>
            <a:r>
              <a:rPr lang="tr-TR" sz="2400" b="1" dirty="0">
                <a:solidFill>
                  <a:schemeClr val="bg1"/>
                </a:solidFill>
              </a:rPr>
              <a:t> görülmemesi)</a:t>
            </a:r>
          </a:p>
          <a:p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400" b="1" dirty="0">
                <a:solidFill>
                  <a:schemeClr val="bg1"/>
                </a:solidFill>
              </a:rPr>
              <a:t>10 gün arayla iki kez </a:t>
            </a:r>
            <a:r>
              <a:rPr lang="tr-TR" sz="2400" b="1" dirty="0" err="1">
                <a:solidFill>
                  <a:schemeClr val="bg1"/>
                </a:solidFill>
              </a:rPr>
              <a:t>rektal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palpasyon</a:t>
            </a:r>
            <a:r>
              <a:rPr lang="tr-TR" sz="2400" b="1" dirty="0">
                <a:solidFill>
                  <a:schemeClr val="bg1"/>
                </a:solidFill>
              </a:rPr>
              <a:t> (Pratikte bir defalık </a:t>
            </a:r>
          </a:p>
          <a:p>
            <a:r>
              <a:rPr lang="tr-TR" sz="2400" b="1" dirty="0" err="1">
                <a:solidFill>
                  <a:schemeClr val="bg1"/>
                </a:solidFill>
              </a:rPr>
              <a:t>rektal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palpasyon</a:t>
            </a:r>
            <a:r>
              <a:rPr lang="tr-TR" sz="2400" b="1" dirty="0">
                <a:solidFill>
                  <a:schemeClr val="bg1"/>
                </a:solidFill>
              </a:rPr>
              <a:t> yeterli; P4 yapılıyorsa)</a:t>
            </a:r>
          </a:p>
          <a:p>
            <a:endParaRPr lang="tr-T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52513"/>
            <a:ext cx="62658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123728" y="404664"/>
            <a:ext cx="271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Anovulatorik</a:t>
            </a:r>
            <a:r>
              <a:rPr lang="tr-TR" dirty="0" smtClean="0"/>
              <a:t> İnek=Terapi</a:t>
            </a:r>
            <a:endParaRPr lang="tr-TR" dirty="0"/>
          </a:p>
        </p:txBody>
      </p:sp>
      <p:sp>
        <p:nvSpPr>
          <p:cNvPr id="14" name="13 Oval"/>
          <p:cNvSpPr/>
          <p:nvPr/>
        </p:nvSpPr>
        <p:spPr>
          <a:xfrm>
            <a:off x="3275856" y="2636912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6" name="15 Şekil"/>
          <p:cNvCxnSpPr>
            <a:stCxn id="14" idx="7"/>
          </p:cNvCxnSpPr>
          <p:nvPr/>
        </p:nvCxnSpPr>
        <p:spPr>
          <a:xfrm rot="5400000" flipH="1" flipV="1">
            <a:off x="4328708" y="790164"/>
            <a:ext cx="1276863" cy="2522089"/>
          </a:xfrm>
          <a:prstGeom prst="curvedConnector2">
            <a:avLst/>
          </a:prstGeom>
          <a:ln w="19050">
            <a:solidFill>
              <a:srgbClr val="FF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Metin kutusu"/>
          <p:cNvSpPr txBox="1"/>
          <p:nvPr/>
        </p:nvSpPr>
        <p:spPr>
          <a:xfrm>
            <a:off x="6300192" y="119675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CIDR çıkar</a:t>
            </a:r>
            <a:endParaRPr lang="tr-TR" dirty="0"/>
          </a:p>
        </p:txBody>
      </p:sp>
      <p:sp>
        <p:nvSpPr>
          <p:cNvPr id="18" name="17 Dikdörtgen"/>
          <p:cNvSpPr/>
          <p:nvPr/>
        </p:nvSpPr>
        <p:spPr>
          <a:xfrm>
            <a:off x="6228184" y="1196752"/>
            <a:ext cx="936104" cy="64807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3232" cy="850106"/>
          </a:xfrm>
        </p:spPr>
        <p:txBody>
          <a:bodyPr/>
          <a:lstStyle/>
          <a:p>
            <a:r>
              <a:rPr lang="tr-TR" altLang="tr-TR" dirty="0" err="1" smtClean="0"/>
              <a:t>Anöstrüs</a:t>
            </a:r>
            <a:r>
              <a:rPr lang="tr-TR" altLang="tr-TR" dirty="0" smtClean="0"/>
              <a:t> </a:t>
            </a:r>
            <a:endParaRPr lang="en-US" altLang="tr-TR" dirty="0" smtClean="0"/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29600" cy="52565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tr-TR" altLang="tr-TR" sz="2900" dirty="0" smtClean="0">
                <a:solidFill>
                  <a:srgbClr val="FFC000"/>
                </a:solidFill>
              </a:rPr>
              <a:t>Fizyolojik </a:t>
            </a:r>
            <a:r>
              <a:rPr lang="tr-TR" altLang="tr-TR" sz="2900" dirty="0" err="1" smtClean="0">
                <a:solidFill>
                  <a:srgbClr val="FFC000"/>
                </a:solidFill>
              </a:rPr>
              <a:t>anöstrüs</a:t>
            </a:r>
            <a:r>
              <a:rPr lang="tr-TR" altLang="tr-TR" sz="2900" dirty="0" smtClean="0">
                <a:solidFill>
                  <a:srgbClr val="FFC000"/>
                </a:solidFill>
              </a:rPr>
              <a:t> </a:t>
            </a:r>
            <a:r>
              <a:rPr lang="tr-TR" altLang="tr-TR" sz="2900" dirty="0" smtClean="0"/>
              <a:t>=Gebelik, </a:t>
            </a:r>
            <a:r>
              <a:rPr lang="tr-TR" altLang="tr-TR" sz="2900" dirty="0" err="1" smtClean="0"/>
              <a:t>pp</a:t>
            </a:r>
            <a:r>
              <a:rPr lang="tr-TR" altLang="tr-TR" sz="2900" dirty="0" smtClean="0"/>
              <a:t> ilk 10-15 gün</a:t>
            </a:r>
          </a:p>
          <a:p>
            <a:pPr>
              <a:lnSpc>
                <a:spcPct val="150000"/>
              </a:lnSpc>
              <a:buNone/>
            </a:pPr>
            <a:r>
              <a:rPr lang="tr-TR" altLang="tr-TR" sz="2900" dirty="0" err="1" smtClean="0"/>
              <a:t>İnfantil</a:t>
            </a:r>
            <a:r>
              <a:rPr lang="tr-TR" altLang="tr-TR" sz="2900" dirty="0" smtClean="0"/>
              <a:t> düveler.</a:t>
            </a:r>
          </a:p>
          <a:p>
            <a:pPr>
              <a:lnSpc>
                <a:spcPct val="150000"/>
              </a:lnSpc>
            </a:pPr>
            <a:r>
              <a:rPr lang="tr-TR" altLang="tr-TR" sz="2900" dirty="0" err="1" smtClean="0">
                <a:solidFill>
                  <a:srgbClr val="FF6600"/>
                </a:solidFill>
              </a:rPr>
              <a:t>Anovulatör</a:t>
            </a:r>
            <a:r>
              <a:rPr lang="tr-TR" altLang="tr-TR" sz="2900" dirty="0" smtClean="0">
                <a:solidFill>
                  <a:srgbClr val="FF6600"/>
                </a:solidFill>
              </a:rPr>
              <a:t> </a:t>
            </a:r>
            <a:r>
              <a:rPr lang="tr-TR" altLang="tr-TR" sz="2900" dirty="0" err="1" smtClean="0">
                <a:solidFill>
                  <a:srgbClr val="FF6600"/>
                </a:solidFill>
              </a:rPr>
              <a:t>anöstrüs</a:t>
            </a:r>
            <a:r>
              <a:rPr lang="tr-TR" altLang="tr-TR" sz="2900" dirty="0" smtClean="0">
                <a:solidFill>
                  <a:srgbClr val="FF6600"/>
                </a:solidFill>
              </a:rPr>
              <a:t> (hakiki </a:t>
            </a:r>
            <a:r>
              <a:rPr lang="tr-TR" altLang="tr-TR" sz="2900" dirty="0" err="1" smtClean="0">
                <a:solidFill>
                  <a:srgbClr val="FF6600"/>
                </a:solidFill>
              </a:rPr>
              <a:t>anöstrüs</a:t>
            </a:r>
            <a:r>
              <a:rPr lang="tr-TR" altLang="tr-TR" sz="2900" dirty="0" smtClean="0">
                <a:solidFill>
                  <a:srgbClr val="FF66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tr-TR" altLang="tr-TR" sz="2900" dirty="0" smtClean="0">
                <a:solidFill>
                  <a:srgbClr val="FFC000"/>
                </a:solidFill>
              </a:rPr>
              <a:t>Sakin kızgınlık (</a:t>
            </a:r>
            <a:r>
              <a:rPr lang="tr-TR" altLang="tr-TR" sz="2900" dirty="0" err="1" smtClean="0">
                <a:solidFill>
                  <a:srgbClr val="FFC000"/>
                </a:solidFill>
              </a:rPr>
              <a:t>Suböstrüs</a:t>
            </a:r>
            <a:r>
              <a:rPr lang="tr-TR" altLang="tr-TR" sz="2900" dirty="0" smtClean="0">
                <a:solidFill>
                  <a:srgbClr val="FFC000"/>
                </a:solidFill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tr-TR" altLang="tr-TR" sz="2200" dirty="0" err="1" smtClean="0"/>
              <a:t>Östrüs</a:t>
            </a:r>
            <a:r>
              <a:rPr lang="tr-TR" altLang="tr-TR" sz="2200" dirty="0" smtClean="0"/>
              <a:t> belirtilerinin tespitinde yetersizlik</a:t>
            </a:r>
            <a:endParaRPr lang="tr-TR" altLang="tr-TR" sz="2900" dirty="0" smtClean="0">
              <a:solidFill>
                <a:srgbClr val="FF6600"/>
              </a:solidFill>
            </a:endParaRPr>
          </a:p>
          <a:p>
            <a:pPr>
              <a:lnSpc>
                <a:spcPct val="150000"/>
              </a:lnSpc>
            </a:pPr>
            <a:r>
              <a:rPr lang="tr-TR" altLang="tr-TR" sz="2900" dirty="0" err="1" smtClean="0">
                <a:solidFill>
                  <a:srgbClr val="C00000"/>
                </a:solidFill>
              </a:rPr>
              <a:t>Lüteal</a:t>
            </a:r>
            <a:r>
              <a:rPr lang="tr-TR" altLang="tr-TR" sz="2900" dirty="0" smtClean="0">
                <a:solidFill>
                  <a:srgbClr val="C00000"/>
                </a:solidFill>
              </a:rPr>
              <a:t> </a:t>
            </a:r>
            <a:r>
              <a:rPr lang="tr-TR" altLang="tr-TR" sz="2900" dirty="0" err="1" smtClean="0">
                <a:solidFill>
                  <a:srgbClr val="C00000"/>
                </a:solidFill>
              </a:rPr>
              <a:t>ovaryum</a:t>
            </a:r>
            <a:r>
              <a:rPr lang="tr-TR" altLang="tr-TR" sz="2900" dirty="0" smtClean="0">
                <a:solidFill>
                  <a:srgbClr val="C00000"/>
                </a:solidFill>
              </a:rPr>
              <a:t> kisti, kalıcı </a:t>
            </a:r>
            <a:r>
              <a:rPr lang="tr-TR" altLang="tr-TR" sz="2900" dirty="0" err="1" smtClean="0">
                <a:solidFill>
                  <a:srgbClr val="C00000"/>
                </a:solidFill>
              </a:rPr>
              <a:t>CL’a</a:t>
            </a:r>
            <a:r>
              <a:rPr lang="tr-TR" altLang="tr-TR" sz="2900" dirty="0" smtClean="0">
                <a:solidFill>
                  <a:srgbClr val="C00000"/>
                </a:solidFill>
              </a:rPr>
              <a:t> bağlı </a:t>
            </a:r>
            <a:r>
              <a:rPr lang="tr-TR" altLang="tr-TR" sz="2900" dirty="0" err="1" smtClean="0">
                <a:solidFill>
                  <a:srgbClr val="C00000"/>
                </a:solidFill>
              </a:rPr>
              <a:t>anöstrüs</a:t>
            </a:r>
            <a:endParaRPr lang="tr-TR" altLang="tr-TR" sz="29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altLang="tr-TR" sz="2900" dirty="0" err="1" smtClean="0"/>
              <a:t>Edinsel</a:t>
            </a:r>
            <a:r>
              <a:rPr lang="tr-TR" altLang="tr-TR" sz="2900" dirty="0" smtClean="0"/>
              <a:t> organ bozukluklara bağlı </a:t>
            </a:r>
            <a:r>
              <a:rPr lang="tr-TR" altLang="tr-TR" sz="2900" dirty="0" err="1" smtClean="0"/>
              <a:t>anöstrüs</a:t>
            </a:r>
            <a:endParaRPr lang="tr-TR" altLang="tr-TR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etin kutusu"/>
          <p:cNvSpPr txBox="1">
            <a:spLocks noChangeArrowheads="1"/>
          </p:cNvSpPr>
          <p:nvPr/>
        </p:nvSpPr>
        <p:spPr bwMode="auto">
          <a:xfrm>
            <a:off x="611188" y="836613"/>
            <a:ext cx="59166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 err="1"/>
              <a:t>GnRH</a:t>
            </a:r>
            <a:r>
              <a:rPr lang="tr-TR" dirty="0"/>
              <a:t> uygulamaları (100 </a:t>
            </a:r>
            <a:r>
              <a:rPr lang="tr-TR" dirty="0">
                <a:sym typeface="Symbol" pitchFamily="18" charset="2"/>
              </a:rPr>
              <a:t>g) i.m.</a:t>
            </a:r>
          </a:p>
          <a:p>
            <a:endParaRPr lang="tr-TR" dirty="0">
              <a:sym typeface="Symbol" pitchFamily="18" charset="2"/>
            </a:endParaRPr>
          </a:p>
          <a:p>
            <a:r>
              <a:rPr lang="tr-TR" dirty="0">
                <a:sym typeface="Symbol" pitchFamily="18" charset="2"/>
              </a:rPr>
              <a:t>CIDR-B (</a:t>
            </a:r>
            <a:r>
              <a:rPr lang="tr-TR" dirty="0" err="1">
                <a:sym typeface="Symbol" pitchFamily="18" charset="2"/>
              </a:rPr>
              <a:t>Pfizer</a:t>
            </a:r>
            <a:r>
              <a:rPr lang="tr-TR" dirty="0">
                <a:sym typeface="Symbol" pitchFamily="18" charset="2"/>
              </a:rPr>
              <a:t>) 7-9 gün süreyle </a:t>
            </a:r>
            <a:r>
              <a:rPr lang="tr-TR" dirty="0" err="1">
                <a:sym typeface="Symbol" pitchFamily="18" charset="2"/>
              </a:rPr>
              <a:t>intra</a:t>
            </a:r>
            <a:r>
              <a:rPr lang="tr-TR" dirty="0">
                <a:sym typeface="Symbol" pitchFamily="18" charset="2"/>
              </a:rPr>
              <a:t> </a:t>
            </a:r>
            <a:r>
              <a:rPr lang="tr-TR" dirty="0" err="1">
                <a:sym typeface="Symbol" pitchFamily="18" charset="2"/>
              </a:rPr>
              <a:t>vaginal</a:t>
            </a:r>
            <a:endParaRPr lang="tr-TR" dirty="0">
              <a:sym typeface="Symbol" pitchFamily="18" charset="2"/>
            </a:endParaRPr>
          </a:p>
          <a:p>
            <a:endParaRPr lang="tr-TR" dirty="0">
              <a:sym typeface="Symbol" pitchFamily="18" charset="2"/>
            </a:endParaRPr>
          </a:p>
          <a:p>
            <a:r>
              <a:rPr lang="tr-TR" dirty="0" err="1">
                <a:sym typeface="Symbol" pitchFamily="18" charset="2"/>
              </a:rPr>
              <a:t>Ovsynch</a:t>
            </a:r>
            <a:r>
              <a:rPr lang="tr-TR" dirty="0">
                <a:sym typeface="Symbol" pitchFamily="18" charset="2"/>
              </a:rPr>
              <a:t> (</a:t>
            </a:r>
            <a:r>
              <a:rPr lang="tr-TR" dirty="0" err="1">
                <a:sym typeface="Symbol" pitchFamily="18" charset="2"/>
              </a:rPr>
              <a:t>Ovulasyonun</a:t>
            </a:r>
            <a:r>
              <a:rPr lang="tr-TR" dirty="0">
                <a:sym typeface="Symbol" pitchFamily="18" charset="2"/>
              </a:rPr>
              <a:t> senkronizasyonu ; </a:t>
            </a:r>
            <a:r>
              <a:rPr lang="tr-TR" dirty="0" err="1">
                <a:sym typeface="Symbol" pitchFamily="18" charset="2"/>
              </a:rPr>
              <a:t>alltaki</a:t>
            </a:r>
            <a:r>
              <a:rPr lang="tr-TR" dirty="0">
                <a:sym typeface="Symbol" pitchFamily="18" charset="2"/>
              </a:rPr>
              <a:t> grafik):</a:t>
            </a:r>
          </a:p>
          <a:p>
            <a:endParaRPr lang="tr-TR" dirty="0">
              <a:sym typeface="Symbol" pitchFamily="18" charset="2"/>
            </a:endParaRPr>
          </a:p>
          <a:p>
            <a:endParaRPr lang="tr-TR" dirty="0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349500"/>
            <a:ext cx="5688013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043608" y="260648"/>
            <a:ext cx="271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Anovulatorik</a:t>
            </a:r>
            <a:r>
              <a:rPr lang="tr-TR" dirty="0" smtClean="0"/>
              <a:t> İnek=Terapi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848872" cy="45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97152"/>
            <a:ext cx="8280920" cy="184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 smtClean="0">
                <a:solidFill>
                  <a:srgbClr val="FFFF66"/>
                </a:solidFill>
                <a:latin typeface="Arial" pitchFamily="34" charset="0"/>
              </a:rPr>
              <a:t>Ovaryum Kistleri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tr-TR" smtClean="0">
                <a:latin typeface="Arial" pitchFamily="34" charset="0"/>
              </a:rPr>
              <a:t>	</a:t>
            </a:r>
            <a:r>
              <a:rPr lang="tr-TR" smtClean="0">
                <a:solidFill>
                  <a:srgbClr val="FFFF66"/>
                </a:solidFill>
                <a:latin typeface="Arial" pitchFamily="34" charset="0"/>
              </a:rPr>
              <a:t>Yıkımlanmış oosit içeren graaf follikülünün ovule olmayıp büyümesi</a:t>
            </a:r>
            <a:r>
              <a:rPr lang="tr-TR" smtClean="0">
                <a:latin typeface="Arial" pitchFamily="34" charset="0"/>
              </a:rPr>
              <a:t> </a:t>
            </a:r>
          </a:p>
          <a:p>
            <a:pPr eaLnBrk="1" hangingPunct="1">
              <a:buFontTx/>
              <a:buNone/>
            </a:pPr>
            <a:endParaRPr lang="tr-TR" smtClean="0">
              <a:latin typeface="Arial" pitchFamily="34" charset="0"/>
            </a:endParaRPr>
          </a:p>
          <a:p>
            <a:pPr eaLnBrk="1" hangingPunct="1"/>
            <a:r>
              <a:rPr lang="tr-TR" smtClean="0">
                <a:solidFill>
                  <a:srgbClr val="FF9900"/>
                </a:solidFill>
                <a:latin typeface="Arial" pitchFamily="34" charset="0"/>
              </a:rPr>
              <a:t>Folliküler-Teka-Kistler</a:t>
            </a:r>
          </a:p>
          <a:p>
            <a:pPr eaLnBrk="1" hangingPunct="1"/>
            <a:r>
              <a:rPr lang="tr-TR" smtClean="0">
                <a:solidFill>
                  <a:srgbClr val="FF9900"/>
                </a:solidFill>
                <a:latin typeface="Arial" pitchFamily="34" charset="0"/>
              </a:rPr>
              <a:t>Luteal Kistler</a:t>
            </a:r>
          </a:p>
          <a:p>
            <a:pPr eaLnBrk="1" hangingPunct="1"/>
            <a:r>
              <a:rPr lang="tr-TR" smtClean="0">
                <a:solidFill>
                  <a:srgbClr val="FF9900"/>
                </a:solidFill>
                <a:latin typeface="Arial" pitchFamily="34" charset="0"/>
              </a:rPr>
              <a:t>Kısmi luteinizasyon içeren kistler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tr-TR" sz="2800" dirty="0" smtClean="0">
                <a:solidFill>
                  <a:srgbClr val="FFFF66"/>
                </a:solidFill>
              </a:rPr>
              <a:t>Etiyoloji I (Kistler)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b="1" dirty="0" smtClean="0">
                <a:solidFill>
                  <a:schemeClr val="accent1"/>
                </a:solidFill>
              </a:rPr>
              <a:t>DIŞ ETKİLER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olidFill>
                  <a:srgbClr val="FFFF66"/>
                </a:solidFill>
              </a:rPr>
              <a:t>Beslenme</a:t>
            </a:r>
            <a:r>
              <a:rPr lang="tr-TR" sz="2800" dirty="0" smtClean="0"/>
              <a:t> </a:t>
            </a:r>
            <a:r>
              <a:rPr lang="tr-TR" sz="2800" dirty="0" smtClean="0">
                <a:solidFill>
                  <a:srgbClr val="FF9900"/>
                </a:solidFill>
              </a:rPr>
              <a:t>(aşırı kesif yem, yetersiz besleme, </a:t>
            </a:r>
            <a:r>
              <a:rPr lang="tr-TR" sz="2800" dirty="0" smtClean="0">
                <a:solidFill>
                  <a:srgbClr val="FF9900"/>
                </a:solidFill>
                <a:sym typeface="Symbol" pitchFamily="18" charset="2"/>
              </a:rPr>
              <a:t>-</a:t>
            </a:r>
            <a:r>
              <a:rPr lang="tr-TR" sz="2800" dirty="0" err="1" smtClean="0">
                <a:solidFill>
                  <a:srgbClr val="FF9900"/>
                </a:solidFill>
                <a:sym typeface="Symbol" pitchFamily="18" charset="2"/>
              </a:rPr>
              <a:t>Karoten</a:t>
            </a:r>
            <a:r>
              <a:rPr lang="tr-TR" sz="2800" dirty="0" smtClean="0">
                <a:solidFill>
                  <a:srgbClr val="FF9900"/>
                </a:solidFill>
                <a:sym typeface="Symbol" pitchFamily="18" charset="2"/>
              </a:rPr>
              <a:t>, </a:t>
            </a:r>
            <a:r>
              <a:rPr lang="tr-TR" sz="2800" dirty="0" err="1" smtClean="0">
                <a:solidFill>
                  <a:srgbClr val="FF9900"/>
                </a:solidFill>
                <a:sym typeface="Symbol" pitchFamily="18" charset="2"/>
              </a:rPr>
              <a:t>Vit</a:t>
            </a:r>
            <a:r>
              <a:rPr lang="tr-TR" sz="2800" dirty="0" smtClean="0">
                <a:solidFill>
                  <a:srgbClr val="FF9900"/>
                </a:solidFill>
                <a:sym typeface="Symbol" pitchFamily="18" charset="2"/>
              </a:rPr>
              <a:t>.E ve B12, </a:t>
            </a:r>
            <a:r>
              <a:rPr lang="tr-TR" sz="2800" dirty="0" err="1" smtClean="0">
                <a:solidFill>
                  <a:srgbClr val="FF9900"/>
                </a:solidFill>
                <a:sym typeface="Symbol" pitchFamily="18" charset="2"/>
              </a:rPr>
              <a:t>Se</a:t>
            </a:r>
            <a:r>
              <a:rPr lang="tr-TR" sz="2800" dirty="0" smtClean="0">
                <a:solidFill>
                  <a:srgbClr val="FF9900"/>
                </a:solidFill>
                <a:sym typeface="Symbol" pitchFamily="18" charset="2"/>
              </a:rPr>
              <a:t>, </a:t>
            </a:r>
            <a:r>
              <a:rPr lang="tr-TR" sz="2800" dirty="0" err="1" smtClean="0">
                <a:solidFill>
                  <a:srgbClr val="FF9900"/>
                </a:solidFill>
                <a:sym typeface="Symbol" pitchFamily="18" charset="2"/>
              </a:rPr>
              <a:t>Follik</a:t>
            </a:r>
            <a:r>
              <a:rPr lang="tr-TR" sz="2800" dirty="0" smtClean="0">
                <a:solidFill>
                  <a:srgbClr val="FF9900"/>
                </a:solidFill>
                <a:sym typeface="Symbol" pitchFamily="18" charset="2"/>
              </a:rPr>
              <a:t> asit yetersizliği, aşırı mısır)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Ani yem değişiklikleri; yetersiz hareket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Yetersiz ışık (güneş ışığı)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Kış aylarında beslenme kalitesi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Aşırı gübre (Nitrat ve 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PMSG (</a:t>
            </a:r>
            <a:r>
              <a:rPr lang="tr-TR" sz="2800" dirty="0" err="1" smtClean="0">
                <a:solidFill>
                  <a:srgbClr val="FFFF66"/>
                </a:solidFill>
                <a:sym typeface="Symbol" pitchFamily="18" charset="2"/>
              </a:rPr>
              <a:t>eCG</a:t>
            </a: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) </a:t>
            </a:r>
            <a:r>
              <a:rPr lang="tr-TR" sz="2800" dirty="0" err="1" smtClean="0">
                <a:solidFill>
                  <a:srgbClr val="FFFF66"/>
                </a:solidFill>
                <a:sym typeface="Symbol" pitchFamily="18" charset="2"/>
              </a:rPr>
              <a:t>nin</a:t>
            </a: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 </a:t>
            </a:r>
            <a:r>
              <a:rPr lang="tr-TR" sz="2800" dirty="0" err="1" smtClean="0">
                <a:solidFill>
                  <a:srgbClr val="FFFF66"/>
                </a:solidFill>
                <a:sym typeface="Symbol" pitchFamily="18" charset="2"/>
              </a:rPr>
              <a:t>proöstrusta</a:t>
            </a:r>
            <a:r>
              <a:rPr lang="tr-TR" sz="2800" dirty="0" smtClean="0">
                <a:solidFill>
                  <a:srgbClr val="FFFF66"/>
                </a:solidFill>
                <a:sym typeface="Symbol" pitchFamily="18" charset="2"/>
              </a:rPr>
              <a:t> uygulanması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sz="2800" dirty="0" smtClean="0">
              <a:solidFill>
                <a:srgbClr val="FFFF66"/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sz="2800" dirty="0" smtClean="0">
              <a:solidFill>
                <a:srgbClr val="FFFF66"/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sz="28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800" dirty="0" smtClean="0">
                <a:sym typeface="Symbol" pitchFamily="18" charset="2"/>
              </a:rPr>
              <a:t> </a:t>
            </a:r>
            <a:endParaRPr lang="tr-TR" sz="2800" dirty="0" smtClean="0"/>
          </a:p>
          <a:p>
            <a:pPr eaLnBrk="1" hangingPunct="1">
              <a:lnSpc>
                <a:spcPct val="90000"/>
              </a:lnSpc>
            </a:pPr>
            <a:endParaRPr lang="tr-T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200" smtClean="0">
                <a:solidFill>
                  <a:srgbClr val="FF9900"/>
                </a:solidFill>
              </a:rPr>
              <a:t>Etiyoloji II (Kist)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Kalıtım</a:t>
            </a:r>
            <a:r>
              <a:rPr lang="tr-TR" sz="2800" smtClean="0"/>
              <a:t> </a:t>
            </a:r>
            <a:r>
              <a:rPr lang="tr-TR" sz="2800" smtClean="0">
                <a:solidFill>
                  <a:srgbClr val="FF9900"/>
                </a:solidFill>
              </a:rPr>
              <a:t>(Holstein %6; Guernsy %20)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Süt ve süt yağı verimi yüksekliği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Yaş dispozisyonu (5-7)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Genel durum bozukluğu </a:t>
            </a:r>
            <a:r>
              <a:rPr lang="tr-TR" sz="2800" smtClean="0">
                <a:solidFill>
                  <a:srgbClr val="FF9900"/>
                </a:solidFill>
              </a:rPr>
              <a:t>(Tüberküloz, kronik mide-barsak bozukluğu, metabolizma hast.)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Endometritis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tr-TR" sz="3600" smtClean="0">
                <a:solidFill>
                  <a:srgbClr val="FFFF66"/>
                </a:solidFill>
                <a:latin typeface="Arial" pitchFamily="34" charset="0"/>
              </a:rPr>
              <a:t>Follikül Theka Kistlerinin Tanısı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/>
            <a:r>
              <a:rPr lang="tr-TR" sz="2800" smtClean="0">
                <a:solidFill>
                  <a:srgbClr val="FF9900"/>
                </a:solidFill>
                <a:latin typeface="Arial" pitchFamily="34" charset="0"/>
              </a:rPr>
              <a:t>Follikül ≥ 2,5 cm</a:t>
            </a:r>
          </a:p>
          <a:p>
            <a:pPr eaLnBrk="1" hangingPunct="1"/>
            <a:r>
              <a:rPr lang="tr-TR" sz="2800" smtClean="0">
                <a:solidFill>
                  <a:srgbClr val="FF9900"/>
                </a:solidFill>
                <a:latin typeface="Arial" pitchFamily="34" charset="0"/>
              </a:rPr>
              <a:t>8 günün üzerinde persistenz (=kalıcı)</a:t>
            </a:r>
          </a:p>
          <a:p>
            <a:pPr eaLnBrk="1" hangingPunct="1"/>
            <a:r>
              <a:rPr lang="tr-TR" sz="2800" smtClean="0">
                <a:solidFill>
                  <a:srgbClr val="FF9900"/>
                </a:solidFill>
                <a:latin typeface="Arial" pitchFamily="34" charset="0"/>
              </a:rPr>
              <a:t>Korpus luteum bulunmaz, progesteron değeri düşük (1 ng/ml=3,18 nmol/L)</a:t>
            </a:r>
          </a:p>
          <a:p>
            <a:pPr eaLnBrk="1" hangingPunct="1"/>
            <a:r>
              <a:rPr lang="tr-TR" sz="2800" smtClean="0">
                <a:solidFill>
                  <a:srgbClr val="FF9900"/>
                </a:solidFill>
                <a:latin typeface="Arial" pitchFamily="34" charset="0"/>
              </a:rPr>
              <a:t>Kısa aralıkla gözlenen Östrus veya Anöstrus</a:t>
            </a:r>
          </a:p>
          <a:p>
            <a:pPr eaLnBrk="1" hangingPunct="1"/>
            <a:r>
              <a:rPr lang="tr-TR" sz="2800" smtClean="0">
                <a:solidFill>
                  <a:srgbClr val="FF9900"/>
                </a:solidFill>
                <a:latin typeface="Arial" pitchFamily="34" charset="0"/>
              </a:rPr>
              <a:t>Ultrasonografi</a:t>
            </a:r>
          </a:p>
          <a:p>
            <a:pPr eaLnBrk="1" hangingPunct="1"/>
            <a:r>
              <a:rPr lang="tr-TR" sz="2800" smtClean="0">
                <a:solidFill>
                  <a:srgbClr val="FF9900"/>
                </a:solidFill>
                <a:latin typeface="Arial" pitchFamily="34" charset="0"/>
              </a:rPr>
              <a:t>Vulva ödemi, Ligg.sarotuberalia, Nymfomani</a:t>
            </a:r>
          </a:p>
          <a:p>
            <a:pPr eaLnBrk="1" hangingPunct="1"/>
            <a:endParaRPr lang="tr-TR" sz="2800" smtClean="0">
              <a:solidFill>
                <a:srgbClr val="FF99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endParaRPr lang="tr-TR" sz="2800" smtClean="0">
              <a:solidFill>
                <a:srgbClr val="FF99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endParaRPr lang="tr-TR" sz="280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057"/>
          <p:cNvSpPr>
            <a:spLocks noChangeArrowheads="1"/>
          </p:cNvSpPr>
          <p:nvPr/>
        </p:nvSpPr>
        <p:spPr bwMode="auto">
          <a:xfrm>
            <a:off x="1676400" y="3276600"/>
            <a:ext cx="381000" cy="3810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915" name="Oval 2058"/>
          <p:cNvSpPr>
            <a:spLocks noChangeArrowheads="1"/>
          </p:cNvSpPr>
          <p:nvPr/>
        </p:nvSpPr>
        <p:spPr bwMode="auto">
          <a:xfrm>
            <a:off x="4953000" y="2971800"/>
            <a:ext cx="914400" cy="914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916" name="Oval 2059"/>
          <p:cNvSpPr>
            <a:spLocks noChangeArrowheads="1"/>
          </p:cNvSpPr>
          <p:nvPr/>
        </p:nvSpPr>
        <p:spPr bwMode="auto">
          <a:xfrm>
            <a:off x="3200400" y="3124200"/>
            <a:ext cx="685800" cy="6858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917" name="Oval 2060"/>
          <p:cNvSpPr>
            <a:spLocks noChangeArrowheads="1"/>
          </p:cNvSpPr>
          <p:nvPr/>
        </p:nvSpPr>
        <p:spPr bwMode="auto">
          <a:xfrm>
            <a:off x="6553200" y="1295400"/>
            <a:ext cx="914400" cy="914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rgbClr val="FFFF66"/>
              </a:solidFill>
            </a:endParaRPr>
          </a:p>
        </p:txBody>
      </p:sp>
      <p:sp>
        <p:nvSpPr>
          <p:cNvPr id="38918" name="Oval 2061"/>
          <p:cNvSpPr>
            <a:spLocks noChangeArrowheads="1"/>
          </p:cNvSpPr>
          <p:nvPr/>
        </p:nvSpPr>
        <p:spPr bwMode="auto">
          <a:xfrm>
            <a:off x="6781800" y="1371600"/>
            <a:ext cx="762000" cy="6858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919" name="Oval 2062"/>
          <p:cNvSpPr>
            <a:spLocks noChangeArrowheads="1"/>
          </p:cNvSpPr>
          <p:nvPr/>
        </p:nvSpPr>
        <p:spPr bwMode="auto">
          <a:xfrm>
            <a:off x="6019800" y="4876800"/>
            <a:ext cx="914400" cy="9144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920" name="Oval 2063"/>
          <p:cNvSpPr>
            <a:spLocks noChangeArrowheads="1"/>
          </p:cNvSpPr>
          <p:nvPr/>
        </p:nvSpPr>
        <p:spPr bwMode="auto">
          <a:xfrm>
            <a:off x="3962400" y="4876800"/>
            <a:ext cx="914400" cy="914400"/>
          </a:xfrm>
          <a:prstGeom prst="ellipse">
            <a:avLst/>
          </a:prstGeom>
          <a:solidFill>
            <a:srgbClr val="FFCC66"/>
          </a:solidFill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921" name="Text Box 2064"/>
          <p:cNvSpPr txBox="1">
            <a:spLocks noChangeArrowheads="1"/>
          </p:cNvSpPr>
          <p:nvPr/>
        </p:nvSpPr>
        <p:spPr bwMode="auto">
          <a:xfrm>
            <a:off x="1066800" y="2438400"/>
            <a:ext cx="1458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accent1"/>
                </a:solidFill>
              </a:rPr>
              <a:t>Ante partum</a:t>
            </a:r>
          </a:p>
          <a:p>
            <a:r>
              <a:rPr lang="tr-TR">
                <a:solidFill>
                  <a:schemeClr val="accent1"/>
                </a:solidFill>
              </a:rPr>
              <a:t>p.p. 4.gün</a:t>
            </a:r>
          </a:p>
        </p:txBody>
      </p:sp>
      <p:sp>
        <p:nvSpPr>
          <p:cNvPr id="38922" name="Text Box 2066"/>
          <p:cNvSpPr txBox="1">
            <a:spLocks noChangeArrowheads="1"/>
          </p:cNvSpPr>
          <p:nvPr/>
        </p:nvSpPr>
        <p:spPr bwMode="auto">
          <a:xfrm>
            <a:off x="2743200" y="3810000"/>
            <a:ext cx="159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accent1"/>
                </a:solidFill>
              </a:rPr>
              <a:t>p.p.5-10. Gün</a:t>
            </a:r>
          </a:p>
          <a:p>
            <a:r>
              <a:rPr lang="tr-TR">
                <a:solidFill>
                  <a:schemeClr val="accent1"/>
                </a:solidFill>
              </a:rPr>
              <a:t>10 mm</a:t>
            </a:r>
          </a:p>
        </p:txBody>
      </p:sp>
      <p:sp>
        <p:nvSpPr>
          <p:cNvPr id="38923" name="Text Box 2067"/>
          <p:cNvSpPr txBox="1">
            <a:spLocks noChangeArrowheads="1"/>
          </p:cNvSpPr>
          <p:nvPr/>
        </p:nvSpPr>
        <p:spPr bwMode="auto">
          <a:xfrm>
            <a:off x="4343400" y="2133600"/>
            <a:ext cx="1795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accent1"/>
                </a:solidFill>
              </a:rPr>
              <a:t>p.p.15. Günden</a:t>
            </a:r>
          </a:p>
          <a:p>
            <a:r>
              <a:rPr lang="tr-TR">
                <a:solidFill>
                  <a:schemeClr val="accent1"/>
                </a:solidFill>
              </a:rPr>
              <a:t>itibaren 15 mm </a:t>
            </a:r>
          </a:p>
        </p:txBody>
      </p:sp>
      <p:sp>
        <p:nvSpPr>
          <p:cNvPr id="38924" name="Text Box 2068"/>
          <p:cNvSpPr txBox="1">
            <a:spLocks noChangeArrowheads="1"/>
          </p:cNvSpPr>
          <p:nvPr/>
        </p:nvSpPr>
        <p:spPr bwMode="auto">
          <a:xfrm>
            <a:off x="6629400" y="762000"/>
            <a:ext cx="1804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 b="1">
                <a:solidFill>
                  <a:srgbClr val="FFFF66"/>
                </a:solidFill>
              </a:rPr>
              <a:t>Ovulasyon</a:t>
            </a:r>
          </a:p>
        </p:txBody>
      </p:sp>
      <p:sp>
        <p:nvSpPr>
          <p:cNvPr id="38925" name="Text Box 2069"/>
          <p:cNvSpPr txBox="1">
            <a:spLocks noChangeArrowheads="1"/>
          </p:cNvSpPr>
          <p:nvPr/>
        </p:nvSpPr>
        <p:spPr bwMode="auto">
          <a:xfrm>
            <a:off x="3581400" y="5867400"/>
            <a:ext cx="1924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rgbClr val="FF3399"/>
                </a:solidFill>
              </a:rPr>
              <a:t>Luteinizasyon ve</a:t>
            </a:r>
          </a:p>
          <a:p>
            <a:r>
              <a:rPr lang="tr-TR">
                <a:solidFill>
                  <a:srgbClr val="FF3399"/>
                </a:solidFill>
              </a:rPr>
              <a:t>Kist (Atrezi)</a:t>
            </a:r>
          </a:p>
        </p:txBody>
      </p:sp>
      <p:sp>
        <p:nvSpPr>
          <p:cNvPr id="38926" name="Text Box 2071"/>
          <p:cNvSpPr txBox="1">
            <a:spLocks noChangeArrowheads="1"/>
          </p:cNvSpPr>
          <p:nvPr/>
        </p:nvSpPr>
        <p:spPr bwMode="auto">
          <a:xfrm>
            <a:off x="5927725" y="5805488"/>
            <a:ext cx="2055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rgbClr val="FF3399"/>
                </a:solidFill>
              </a:rPr>
              <a:t>Atrezik follikülde </a:t>
            </a:r>
          </a:p>
          <a:p>
            <a:r>
              <a:rPr lang="tr-TR">
                <a:solidFill>
                  <a:srgbClr val="FF3399"/>
                </a:solidFill>
              </a:rPr>
              <a:t>büyüme Foll.kisti</a:t>
            </a:r>
          </a:p>
        </p:txBody>
      </p:sp>
      <p:sp>
        <p:nvSpPr>
          <p:cNvPr id="38927" name="Line 2072"/>
          <p:cNvSpPr>
            <a:spLocks noChangeShapeType="1"/>
          </p:cNvSpPr>
          <p:nvPr/>
        </p:nvSpPr>
        <p:spPr bwMode="auto">
          <a:xfrm>
            <a:off x="2133600" y="35052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28" name="Line 2073"/>
          <p:cNvSpPr>
            <a:spLocks noChangeShapeType="1"/>
          </p:cNvSpPr>
          <p:nvPr/>
        </p:nvSpPr>
        <p:spPr bwMode="auto">
          <a:xfrm>
            <a:off x="3962400" y="34290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29" name="Line 2074"/>
          <p:cNvSpPr>
            <a:spLocks noChangeShapeType="1"/>
          </p:cNvSpPr>
          <p:nvPr/>
        </p:nvSpPr>
        <p:spPr bwMode="auto">
          <a:xfrm flipV="1">
            <a:off x="5867400" y="2209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30" name="Line 2075"/>
          <p:cNvSpPr>
            <a:spLocks noChangeShapeType="1"/>
          </p:cNvSpPr>
          <p:nvPr/>
        </p:nvSpPr>
        <p:spPr bwMode="auto">
          <a:xfrm flipH="1">
            <a:off x="4648200" y="3962400"/>
            <a:ext cx="457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31" name="Line 2076"/>
          <p:cNvSpPr>
            <a:spLocks noChangeShapeType="1"/>
          </p:cNvSpPr>
          <p:nvPr/>
        </p:nvSpPr>
        <p:spPr bwMode="auto">
          <a:xfrm>
            <a:off x="5715000" y="3886200"/>
            <a:ext cx="6858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32" name="Text Box 2077"/>
          <p:cNvSpPr txBox="1">
            <a:spLocks noChangeArrowheads="1"/>
          </p:cNvSpPr>
          <p:nvPr/>
        </p:nvSpPr>
        <p:spPr bwMode="auto">
          <a:xfrm>
            <a:off x="315913" y="152400"/>
            <a:ext cx="8828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Post Partum Dönemde  Folliküler Gelişme (Schirar ve Martinez, 1982)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Kist resim\bovine kis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256338" y="381000"/>
            <a:ext cx="28876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rgbClr val="FFFF66"/>
                </a:solidFill>
              </a:rPr>
              <a:t>Follikül Teka Kisti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64611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sz="2400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6324600" y="61722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Büyüklük 5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Kist resim\Cl kav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546725" y="3925888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  <a:latin typeface="Arial" pitchFamily="34" charset="0"/>
              </a:rPr>
              <a:t>Kaviteli korpus luteum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Kist resim\bov.gr. cell tumo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583238" y="0"/>
            <a:ext cx="3560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rgbClr val="FFFF66"/>
                </a:solidFill>
              </a:rPr>
              <a:t>Follikül Tk. Kisti Sıvısı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7643866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etin kutusu"/>
          <p:cNvSpPr txBox="1"/>
          <p:nvPr/>
        </p:nvSpPr>
        <p:spPr>
          <a:xfrm>
            <a:off x="2411760" y="404664"/>
            <a:ext cx="431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Anovulatorik</a:t>
            </a:r>
            <a:r>
              <a:rPr lang="tr-TR" dirty="0" smtClean="0"/>
              <a:t> (Hakiki </a:t>
            </a:r>
            <a:r>
              <a:rPr lang="tr-TR" dirty="0" err="1" smtClean="0"/>
              <a:t>Anöstrus</a:t>
            </a:r>
            <a:r>
              <a:rPr lang="tr-TR" dirty="0" smtClean="0"/>
              <a:t>) Nedenleri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ulvaoedem(H10-5-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79613"/>
            <a:ext cx="3629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572000" y="1370013"/>
            <a:ext cx="4267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2400">
                <a:solidFill>
                  <a:schemeClr val="bg1"/>
                </a:solidFill>
              </a:rPr>
              <a:t>Pelvis bağlarında gevşeme</a:t>
            </a:r>
            <a:r>
              <a:rPr lang="de-DE" sz="2400">
                <a:solidFill>
                  <a:schemeClr val="bg1"/>
                </a:solidFill>
              </a:rPr>
              <a:t>  („</a:t>
            </a:r>
            <a:r>
              <a:rPr lang="tr-TR" sz="2400">
                <a:solidFill>
                  <a:schemeClr val="bg1"/>
                </a:solidFill>
              </a:rPr>
              <a:t>Kuyrukta kavis oluşumu</a:t>
            </a:r>
            <a:r>
              <a:rPr lang="de-DE" sz="2400">
                <a:solidFill>
                  <a:schemeClr val="bg1"/>
                </a:solidFill>
              </a:rPr>
              <a:t>“)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95400" y="1370013"/>
            <a:ext cx="32004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Vulva</a:t>
            </a:r>
            <a:r>
              <a:rPr lang="tr-TR" sz="2400">
                <a:solidFill>
                  <a:schemeClr val="bg1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ödem</a:t>
            </a:r>
            <a:r>
              <a:rPr lang="tr-TR" sz="2400">
                <a:solidFill>
                  <a:schemeClr val="bg1"/>
                </a:solidFill>
              </a:rPr>
              <a:t>i</a:t>
            </a:r>
            <a:endParaRPr lang="de-DE" sz="2400">
              <a:solidFill>
                <a:schemeClr val="bg1"/>
              </a:solidFill>
            </a:endParaRPr>
          </a:p>
        </p:txBody>
      </p:sp>
      <p:pic>
        <p:nvPicPr>
          <p:cNvPr id="43013" name="Picture 5" descr="Hohlschwanz(L2-2-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360613"/>
            <a:ext cx="487680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200" smtClean="0">
                <a:solidFill>
                  <a:srgbClr val="FFFF66"/>
                </a:solidFill>
              </a:rPr>
              <a:t>Ovaryum kistlerinin p.p. dönemde görülme sıklığı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pPr eaLnBrk="1" hangingPunct="1"/>
            <a:r>
              <a:rPr lang="tr-TR" smtClean="0">
                <a:solidFill>
                  <a:srgbClr val="FF3399"/>
                </a:solidFill>
              </a:rPr>
              <a:t>Follikül Theka Kistleri %10-40</a:t>
            </a:r>
            <a:r>
              <a:rPr lang="tr-TR" smtClean="0"/>
              <a:t> (Aslan et al., 1990; Zerbe et al., 1999)</a:t>
            </a:r>
          </a:p>
          <a:p>
            <a:pPr eaLnBrk="1" hangingPunct="1"/>
            <a:r>
              <a:rPr lang="tr-TR" smtClean="0">
                <a:solidFill>
                  <a:srgbClr val="FF9900"/>
                </a:solidFill>
              </a:rPr>
              <a:t>Follikül Lutein Kistleri %6,8-%30</a:t>
            </a:r>
            <a:r>
              <a:rPr lang="tr-TR" smtClean="0"/>
              <a:t> (Leidl et al., 1979; Zemjanis, 1970; Aslan 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609600" y="1903413"/>
            <a:ext cx="7848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609600" y="6018213"/>
            <a:ext cx="7848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609600" y="2665413"/>
            <a:ext cx="7848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33400" y="2097088"/>
            <a:ext cx="152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S</a:t>
            </a:r>
            <a:r>
              <a:rPr lang="tr-TR" sz="1800">
                <a:solidFill>
                  <a:schemeClr val="bg1"/>
                </a:solidFill>
              </a:rPr>
              <a:t>emptomlar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486400" y="1979613"/>
            <a:ext cx="13716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1800">
                <a:solidFill>
                  <a:schemeClr val="bg1"/>
                </a:solidFill>
              </a:rPr>
              <a:t>Hayvan Sayısı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257800" y="6211888"/>
            <a:ext cx="32004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 sz="1600">
                <a:solidFill>
                  <a:schemeClr val="bg1"/>
                </a:solidFill>
              </a:rPr>
              <a:t> Bostedt  et al. 1979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239000" y="1979613"/>
            <a:ext cx="9906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1800">
                <a:solidFill>
                  <a:schemeClr val="bg1"/>
                </a:solidFill>
              </a:rPr>
              <a:t>Oran  </a:t>
            </a:r>
            <a:r>
              <a:rPr lang="de-DE" sz="180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685800" y="2741613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a) </a:t>
            </a:r>
            <a:r>
              <a:rPr lang="tr-TR" sz="1800">
                <a:solidFill>
                  <a:schemeClr val="bg1"/>
                </a:solidFill>
              </a:rPr>
              <a:t>Belirti görülmeyen</a:t>
            </a:r>
            <a:r>
              <a:rPr lang="de-DE" sz="1800">
                <a:solidFill>
                  <a:schemeClr val="bg1"/>
                </a:solidFill>
              </a:rPr>
              <a:t>			</a:t>
            </a:r>
            <a:r>
              <a:rPr lang="tr-TR" sz="1800">
                <a:solidFill>
                  <a:schemeClr val="bg1"/>
                </a:solidFill>
              </a:rPr>
              <a:t>	</a:t>
            </a:r>
            <a:r>
              <a:rPr lang="de-DE" sz="1800">
                <a:solidFill>
                  <a:schemeClr val="bg1"/>
                </a:solidFill>
              </a:rPr>
              <a:t>73	      30,3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85800" y="3087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b) Vulva</a:t>
            </a:r>
            <a:r>
              <a:rPr lang="tr-TR" sz="1800">
                <a:solidFill>
                  <a:schemeClr val="bg1"/>
                </a:solidFill>
              </a:rPr>
              <a:t> ödemi</a:t>
            </a:r>
            <a:r>
              <a:rPr lang="de-DE" sz="1800">
                <a:solidFill>
                  <a:schemeClr val="bg1"/>
                </a:solidFill>
              </a:rPr>
              <a:t>					82	       34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85800" y="3468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c) </a:t>
            </a:r>
            <a:r>
              <a:rPr lang="tr-TR" sz="1800">
                <a:solidFill>
                  <a:schemeClr val="bg1"/>
                </a:solidFill>
              </a:rPr>
              <a:t>Asıcı bağlarda çökme</a:t>
            </a:r>
            <a:r>
              <a:rPr lang="de-DE" sz="1800">
                <a:solidFill>
                  <a:schemeClr val="bg1"/>
                </a:solidFill>
              </a:rPr>
              <a:t>				 1	       0,4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685800" y="3849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d) </a:t>
            </a:r>
            <a:r>
              <a:rPr lang="tr-TR" sz="1800">
                <a:solidFill>
                  <a:schemeClr val="bg1"/>
                </a:solidFill>
              </a:rPr>
              <a:t>Davranış değişikliği</a:t>
            </a:r>
            <a:r>
              <a:rPr lang="de-DE" sz="1800">
                <a:solidFill>
                  <a:schemeClr val="bg1"/>
                </a:solidFill>
              </a:rPr>
              <a:t>				 2	       0,8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685800" y="4230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e) b + c						44	      18,3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85800" y="4611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f) b + d						 9	       3,7</a:t>
            </a: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685800" y="4992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g) c + d						 0	       0,0</a:t>
            </a: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685800" y="5373688"/>
            <a:ext cx="769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h) b + c + d					30	      12,5</a:t>
            </a:r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457200" y="3048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3600">
                <a:solidFill>
                  <a:srgbClr val="FFFF66"/>
                </a:solidFill>
              </a:rPr>
              <a:t>Ovaryum kistlerinde dışarıdan gözlenen semptomlar (genel)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utoUpdateAnimBg="0"/>
      <p:bldP spid="28682" grpId="0" autoUpdateAnimBg="0"/>
      <p:bldP spid="28683" grpId="0" autoUpdateAnimBg="0"/>
      <p:bldP spid="28684" grpId="0" autoUpdateAnimBg="0"/>
      <p:bldP spid="28685" grpId="0" autoUpdateAnimBg="0"/>
      <p:bldP spid="28686" grpId="0" autoUpdateAnimBg="0"/>
      <p:bldP spid="28687" grpId="0" autoUpdateAnimBg="0"/>
      <p:bldP spid="28688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683568" y="692696"/>
            <a:ext cx="7404271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Ovaryum</a:t>
            </a:r>
            <a:r>
              <a:rPr lang="tr-TR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kistleri: TANI YÖNTEMLERİ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sz="2400" dirty="0" smtClean="0"/>
              <a:t>1= </a:t>
            </a:r>
            <a:r>
              <a:rPr lang="tr-TR" sz="2400" dirty="0" err="1" smtClean="0">
                <a:solidFill>
                  <a:srgbClr val="FFC000"/>
                </a:solidFill>
              </a:rPr>
              <a:t>Anamnez</a:t>
            </a:r>
            <a:r>
              <a:rPr lang="tr-TR" sz="2400" dirty="0" smtClean="0">
                <a:solidFill>
                  <a:srgbClr val="FFC000"/>
                </a:solidFill>
              </a:rPr>
              <a:t> </a:t>
            </a:r>
            <a:r>
              <a:rPr lang="tr-TR" sz="2400" dirty="0" smtClean="0"/>
              <a:t>= </a:t>
            </a:r>
            <a:r>
              <a:rPr lang="tr-TR" sz="2400" dirty="0" err="1" smtClean="0"/>
              <a:t>Anöstrus</a:t>
            </a:r>
            <a:r>
              <a:rPr lang="tr-TR" sz="2400" dirty="0" smtClean="0"/>
              <a:t>; Sürekli </a:t>
            </a:r>
            <a:r>
              <a:rPr lang="tr-TR" sz="2400" dirty="0" err="1" smtClean="0"/>
              <a:t>Östrus</a:t>
            </a:r>
            <a:r>
              <a:rPr lang="tr-TR" sz="2400" dirty="0" smtClean="0"/>
              <a:t> (</a:t>
            </a:r>
            <a:r>
              <a:rPr lang="tr-TR" sz="2400" dirty="0" err="1" smtClean="0"/>
              <a:t>Nymfomani</a:t>
            </a:r>
            <a:r>
              <a:rPr lang="tr-TR" sz="2400" dirty="0" smtClean="0"/>
              <a:t>)</a:t>
            </a:r>
          </a:p>
          <a:p>
            <a:endParaRPr lang="tr-TR" sz="2400" dirty="0" smtClean="0"/>
          </a:p>
          <a:p>
            <a:r>
              <a:rPr lang="tr-TR" sz="2400" dirty="0" smtClean="0"/>
              <a:t>2=</a:t>
            </a:r>
            <a:r>
              <a:rPr lang="tr-TR" sz="2400" dirty="0" err="1" smtClean="0">
                <a:solidFill>
                  <a:srgbClr val="FFC000"/>
                </a:solidFill>
              </a:rPr>
              <a:t>Rektal</a:t>
            </a:r>
            <a:r>
              <a:rPr lang="tr-TR" sz="2400" dirty="0" smtClean="0">
                <a:solidFill>
                  <a:srgbClr val="FFC000"/>
                </a:solidFill>
              </a:rPr>
              <a:t> </a:t>
            </a:r>
            <a:r>
              <a:rPr lang="tr-TR" sz="2400" dirty="0" err="1" smtClean="0">
                <a:solidFill>
                  <a:srgbClr val="FFC000"/>
                </a:solidFill>
              </a:rPr>
              <a:t>Palpasyon</a:t>
            </a:r>
            <a:endParaRPr lang="tr-TR" sz="2400" dirty="0" smtClean="0">
              <a:solidFill>
                <a:srgbClr val="FFC000"/>
              </a:solidFill>
            </a:endParaRPr>
          </a:p>
          <a:p>
            <a:endParaRPr lang="tr-TR" sz="2400" dirty="0" smtClean="0">
              <a:solidFill>
                <a:srgbClr val="FFC000"/>
              </a:solidFill>
            </a:endParaRPr>
          </a:p>
          <a:p>
            <a:r>
              <a:rPr lang="tr-TR" sz="2400" dirty="0" smtClean="0"/>
              <a:t>3= </a:t>
            </a:r>
            <a:r>
              <a:rPr lang="tr-TR" sz="2400" dirty="0" smtClean="0">
                <a:solidFill>
                  <a:srgbClr val="FFC000"/>
                </a:solidFill>
              </a:rPr>
              <a:t>Ultrasonografi</a:t>
            </a:r>
          </a:p>
          <a:p>
            <a:endParaRPr lang="tr-TR" sz="2400" dirty="0" smtClean="0">
              <a:solidFill>
                <a:srgbClr val="FFC000"/>
              </a:solidFill>
            </a:endParaRPr>
          </a:p>
          <a:p>
            <a:r>
              <a:rPr lang="tr-TR" sz="2400" dirty="0" smtClean="0"/>
              <a:t>4= </a:t>
            </a:r>
            <a:r>
              <a:rPr lang="tr-TR" sz="2400" dirty="0" smtClean="0">
                <a:solidFill>
                  <a:srgbClr val="FFC000"/>
                </a:solidFill>
              </a:rPr>
              <a:t>Hormon (P4)</a:t>
            </a:r>
            <a:endParaRPr lang="tr-T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A: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143000"/>
            <a:ext cx="4876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A: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19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669925" y="41275"/>
            <a:ext cx="73675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Graaf follikülü ve Follikül Theka kistlerinin karşılaştırmalı</a:t>
            </a:r>
          </a:p>
          <a:p>
            <a:r>
              <a:rPr lang="tr-TR" sz="2400">
                <a:solidFill>
                  <a:srgbClr val="FFFF66"/>
                </a:solidFill>
              </a:rPr>
              <a:t> ultrasonografik görüntüsü</a:t>
            </a:r>
            <a:r>
              <a:rPr lang="tr-TR" sz="2400"/>
              <a:t> </a:t>
            </a:r>
          </a:p>
          <a:p>
            <a:r>
              <a:rPr lang="tr-TR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781800" y="6562725"/>
            <a:ext cx="23622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de-DE" sz="1600">
                <a:solidFill>
                  <a:schemeClr val="bg1"/>
                </a:solidFill>
              </a:rPr>
              <a:t>( Leidl et al. 1979)</a:t>
            </a:r>
          </a:p>
        </p:txBody>
      </p:sp>
      <p:graphicFrame>
        <p:nvGraphicFramePr>
          <p:cNvPr id="26682" name="Object 58"/>
          <p:cNvGraphicFramePr>
            <a:graphicFrameLocks noChangeAspect="1"/>
          </p:cNvGraphicFramePr>
          <p:nvPr/>
        </p:nvGraphicFramePr>
        <p:xfrm>
          <a:off x="1600200" y="533400"/>
          <a:ext cx="5761038" cy="6096000"/>
        </p:xfrm>
        <a:graphic>
          <a:graphicData uri="http://schemas.openxmlformats.org/presentationml/2006/ole">
            <p:oleObj spid="_x0000_s242690" name="Grafik" r:id="rId3" imgW="2446120" imgH="3535577" progId="MSGraph.Chart.8">
              <p:embed followColorScheme="full"/>
            </p:oleObj>
          </a:graphicData>
        </a:graphic>
      </p:graphicFrame>
      <p:sp>
        <p:nvSpPr>
          <p:cNvPr id="28676" name="Text Box 59"/>
          <p:cNvSpPr txBox="1">
            <a:spLocks noChangeArrowheads="1"/>
          </p:cNvSpPr>
          <p:nvPr/>
        </p:nvSpPr>
        <p:spPr bwMode="auto">
          <a:xfrm>
            <a:off x="2590800" y="621665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>
                <a:solidFill>
                  <a:schemeClr val="bg1"/>
                </a:solidFill>
              </a:rPr>
              <a:t>Follikel-Teka</a:t>
            </a:r>
            <a:r>
              <a:rPr lang="tr-TR">
                <a:solidFill>
                  <a:schemeClr val="bg1"/>
                </a:solidFill>
              </a:rPr>
              <a:t> Kistleri</a:t>
            </a:r>
          </a:p>
          <a:p>
            <a:pPr>
              <a:lnSpc>
                <a:spcPct val="90000"/>
              </a:lnSpc>
            </a:pPr>
            <a:r>
              <a:rPr lang="tr-TR">
                <a:solidFill>
                  <a:schemeClr val="bg1"/>
                </a:solidFill>
              </a:rPr>
              <a:t>Cl (-)	       Cl (+)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28677" name="Text Box 62"/>
          <p:cNvSpPr txBox="1">
            <a:spLocks noChangeArrowheads="1"/>
          </p:cNvSpPr>
          <p:nvPr/>
        </p:nvSpPr>
        <p:spPr bwMode="auto">
          <a:xfrm>
            <a:off x="5181600" y="6248400"/>
            <a:ext cx="18288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>
                <a:solidFill>
                  <a:schemeClr val="bg1"/>
                </a:solidFill>
              </a:rPr>
              <a:t>Follik</a:t>
            </a:r>
            <a:r>
              <a:rPr lang="tr-TR">
                <a:solidFill>
                  <a:schemeClr val="bg1"/>
                </a:solidFill>
              </a:rPr>
              <a:t>ü</a:t>
            </a:r>
            <a:r>
              <a:rPr lang="de-DE">
                <a:solidFill>
                  <a:schemeClr val="bg1"/>
                </a:solidFill>
              </a:rPr>
              <a:t>l</a:t>
            </a:r>
            <a:r>
              <a:rPr lang="tr-TR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Lutein-</a:t>
            </a:r>
            <a:r>
              <a:rPr lang="tr-TR">
                <a:solidFill>
                  <a:schemeClr val="bg1"/>
                </a:solidFill>
              </a:rPr>
              <a:t>Kistleri</a:t>
            </a:r>
            <a:endParaRPr lang="de-DE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28678" name="Text Box 63"/>
          <p:cNvSpPr txBox="1">
            <a:spLocks noChangeArrowheads="1"/>
          </p:cNvSpPr>
          <p:nvPr/>
        </p:nvSpPr>
        <p:spPr bwMode="auto">
          <a:xfrm rot="-5400000">
            <a:off x="-424656" y="3015457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>
                <a:solidFill>
                  <a:schemeClr val="bg1"/>
                </a:solidFill>
              </a:rPr>
              <a:t>Progesteron (ng/ ml Plasma)</a:t>
            </a:r>
          </a:p>
        </p:txBody>
      </p:sp>
      <p:sp>
        <p:nvSpPr>
          <p:cNvPr id="28679" name="Text Box 65"/>
          <p:cNvSpPr txBox="1">
            <a:spLocks noChangeArrowheads="1"/>
          </p:cNvSpPr>
          <p:nvPr/>
        </p:nvSpPr>
        <p:spPr bwMode="auto">
          <a:xfrm>
            <a:off x="1066800" y="228600"/>
            <a:ext cx="7624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rgbClr val="FF9900"/>
                </a:solidFill>
              </a:rPr>
              <a:t>Ovaryum kistlerinde Progesteron değerleri (Plazma)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>
                                            <p:oleChartEl type="ptInSeries" lvl="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82">
                                            <p:oleChartEl type="ptInSeries" lvl="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>
                                            <p:oleChartEl type="ptInSeries" lvl="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682">
                                            <p:oleChartEl type="ptInSeries" lvl="2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>
                                            <p:oleChartEl type="ptInSeries" lvl="3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682">
                                            <p:oleChartEl type="ptInSeries" lvl="3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682" grpId="0" bld="seriesEl" 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val 2"/>
          <p:cNvSpPr>
            <a:spLocks noChangeArrowheads="1"/>
          </p:cNvSpPr>
          <p:nvPr/>
        </p:nvSpPr>
        <p:spPr bwMode="auto">
          <a:xfrm>
            <a:off x="3505200" y="94615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/>
              <a:t>92</a:t>
            </a:r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1905000" y="2165350"/>
            <a:ext cx="914400" cy="8382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chemeClr val="hlink"/>
              </a:solidFill>
            </a:endParaRPr>
          </a:p>
        </p:txBody>
      </p:sp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4953000" y="2089150"/>
            <a:ext cx="9144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>
                <a:solidFill>
                  <a:srgbClr val="FF3399"/>
                </a:solidFill>
              </a:rPr>
              <a:t>67</a:t>
            </a:r>
          </a:p>
        </p:txBody>
      </p:sp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762000" y="3384550"/>
            <a:ext cx="914400" cy="914400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/>
          </a:p>
        </p:txBody>
      </p:sp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2362200" y="3384550"/>
            <a:ext cx="990600" cy="9144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2400"/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5029200" y="3460750"/>
            <a:ext cx="914400" cy="9144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/>
          </a:p>
        </p:txBody>
      </p:sp>
      <p:sp>
        <p:nvSpPr>
          <p:cNvPr id="47112" name="Oval 8"/>
          <p:cNvSpPr>
            <a:spLocks noChangeArrowheads="1"/>
          </p:cNvSpPr>
          <p:nvPr/>
        </p:nvSpPr>
        <p:spPr bwMode="auto">
          <a:xfrm>
            <a:off x="5029200" y="4527550"/>
            <a:ext cx="914400" cy="914400"/>
          </a:xfrm>
          <a:prstGeom prst="ellipse">
            <a:avLst/>
          </a:prstGeom>
          <a:solidFill>
            <a:schemeClr val="folHlink"/>
          </a:solidFill>
          <a:ln w="2857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2400" b="1">
              <a:solidFill>
                <a:srgbClr val="FF3399"/>
              </a:solidFill>
            </a:endParaRPr>
          </a:p>
        </p:txBody>
      </p:sp>
      <p:sp>
        <p:nvSpPr>
          <p:cNvPr id="47113" name="Oval 9"/>
          <p:cNvSpPr>
            <a:spLocks noChangeArrowheads="1"/>
          </p:cNvSpPr>
          <p:nvPr/>
        </p:nvSpPr>
        <p:spPr bwMode="auto">
          <a:xfrm>
            <a:off x="3810000" y="4527550"/>
            <a:ext cx="914400" cy="9144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2400"/>
          </a:p>
        </p:txBody>
      </p:sp>
      <p:sp>
        <p:nvSpPr>
          <p:cNvPr id="47114" name="Oval 10"/>
          <p:cNvSpPr>
            <a:spLocks noChangeArrowheads="1"/>
          </p:cNvSpPr>
          <p:nvPr/>
        </p:nvSpPr>
        <p:spPr bwMode="auto">
          <a:xfrm>
            <a:off x="6248400" y="4527550"/>
            <a:ext cx="914400" cy="914400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rgbClr val="FF3399"/>
              </a:solidFill>
            </a:endParaRPr>
          </a:p>
        </p:txBody>
      </p:sp>
      <p:sp>
        <p:nvSpPr>
          <p:cNvPr id="47115" name="Oval 11"/>
          <p:cNvSpPr>
            <a:spLocks noChangeArrowheads="1"/>
          </p:cNvSpPr>
          <p:nvPr/>
        </p:nvSpPr>
        <p:spPr bwMode="auto">
          <a:xfrm>
            <a:off x="3886200" y="5899150"/>
            <a:ext cx="838200" cy="8382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rgbClr val="FF9933"/>
              </a:solidFill>
            </a:endParaRPr>
          </a:p>
        </p:txBody>
      </p:sp>
      <p:sp>
        <p:nvSpPr>
          <p:cNvPr id="47116" name="Line 13"/>
          <p:cNvSpPr>
            <a:spLocks noChangeShapeType="1"/>
          </p:cNvSpPr>
          <p:nvPr/>
        </p:nvSpPr>
        <p:spPr bwMode="auto">
          <a:xfrm>
            <a:off x="304800" y="3079750"/>
            <a:ext cx="8001000" cy="0"/>
          </a:xfrm>
          <a:prstGeom prst="line">
            <a:avLst/>
          </a:prstGeom>
          <a:noFill/>
          <a:ln w="19050">
            <a:solidFill>
              <a:srgbClr val="FF3399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7117" name="Line 15"/>
          <p:cNvSpPr>
            <a:spLocks noChangeShapeType="1"/>
          </p:cNvSpPr>
          <p:nvPr/>
        </p:nvSpPr>
        <p:spPr bwMode="auto">
          <a:xfrm>
            <a:off x="304800" y="4375150"/>
            <a:ext cx="8001000" cy="0"/>
          </a:xfrm>
          <a:prstGeom prst="line">
            <a:avLst/>
          </a:prstGeom>
          <a:noFill/>
          <a:ln w="9525">
            <a:solidFill>
              <a:srgbClr val="FF3399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7118" name="Text Box 17"/>
          <p:cNvSpPr txBox="1">
            <a:spLocks noChangeArrowheads="1"/>
          </p:cNvSpPr>
          <p:nvPr/>
        </p:nvSpPr>
        <p:spPr bwMode="auto">
          <a:xfrm>
            <a:off x="2133600" y="216535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47119" name="Text Box 20"/>
          <p:cNvSpPr txBox="1">
            <a:spLocks noChangeArrowheads="1"/>
          </p:cNvSpPr>
          <p:nvPr/>
        </p:nvSpPr>
        <p:spPr bwMode="auto">
          <a:xfrm>
            <a:off x="2193925" y="25114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/>
              <a:t>K</a:t>
            </a:r>
          </a:p>
        </p:txBody>
      </p: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2209800" y="254635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47121" name="Text Box 25"/>
          <p:cNvSpPr txBox="1">
            <a:spLocks noChangeArrowheads="1"/>
          </p:cNvSpPr>
          <p:nvPr/>
        </p:nvSpPr>
        <p:spPr bwMode="auto">
          <a:xfrm>
            <a:off x="1050925" y="33496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4</a:t>
            </a:r>
          </a:p>
        </p:txBody>
      </p:sp>
      <p:sp>
        <p:nvSpPr>
          <p:cNvPr id="47122" name="Text Box 26"/>
          <p:cNvSpPr txBox="1">
            <a:spLocks noChangeArrowheads="1"/>
          </p:cNvSpPr>
          <p:nvPr/>
        </p:nvSpPr>
        <p:spPr bwMode="auto">
          <a:xfrm>
            <a:off x="914400" y="384175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GK</a:t>
            </a:r>
          </a:p>
        </p:txBody>
      </p:sp>
      <p:sp>
        <p:nvSpPr>
          <p:cNvPr id="47123" name="Text Box 28"/>
          <p:cNvSpPr txBox="1">
            <a:spLocks noChangeArrowheads="1"/>
          </p:cNvSpPr>
          <p:nvPr/>
        </p:nvSpPr>
        <p:spPr bwMode="auto">
          <a:xfrm>
            <a:off x="2590800" y="346075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47124" name="Text Box 29"/>
          <p:cNvSpPr txBox="1">
            <a:spLocks noChangeArrowheads="1"/>
          </p:cNvSpPr>
          <p:nvPr/>
        </p:nvSpPr>
        <p:spPr bwMode="auto">
          <a:xfrm>
            <a:off x="2667000" y="384175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7125" name="Text Box 30"/>
          <p:cNvSpPr txBox="1">
            <a:spLocks noChangeArrowheads="1"/>
          </p:cNvSpPr>
          <p:nvPr/>
        </p:nvSpPr>
        <p:spPr bwMode="auto">
          <a:xfrm>
            <a:off x="5410200" y="33845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/>
              <a:t>4</a:t>
            </a:r>
          </a:p>
        </p:txBody>
      </p:sp>
      <p:sp>
        <p:nvSpPr>
          <p:cNvPr id="47126" name="Text Box 31"/>
          <p:cNvSpPr txBox="1">
            <a:spLocks noChangeArrowheads="1"/>
          </p:cNvSpPr>
          <p:nvPr/>
        </p:nvSpPr>
        <p:spPr bwMode="auto">
          <a:xfrm>
            <a:off x="5410200" y="33845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127" name="Text Box 32"/>
          <p:cNvSpPr txBox="1">
            <a:spLocks noChangeArrowheads="1"/>
          </p:cNvSpPr>
          <p:nvPr/>
        </p:nvSpPr>
        <p:spPr bwMode="auto">
          <a:xfrm>
            <a:off x="5410200" y="376555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7128" name="Text Box 34"/>
          <p:cNvSpPr txBox="1">
            <a:spLocks noChangeArrowheads="1"/>
          </p:cNvSpPr>
          <p:nvPr/>
        </p:nvSpPr>
        <p:spPr bwMode="auto">
          <a:xfrm>
            <a:off x="4114800" y="45275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7129" name="Text Box 35"/>
          <p:cNvSpPr txBox="1">
            <a:spLocks noChangeArrowheads="1"/>
          </p:cNvSpPr>
          <p:nvPr/>
        </p:nvSpPr>
        <p:spPr bwMode="auto">
          <a:xfrm>
            <a:off x="4114800" y="490855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47130" name="Text Box 36"/>
          <p:cNvSpPr txBox="1">
            <a:spLocks noChangeArrowheads="1"/>
          </p:cNvSpPr>
          <p:nvPr/>
        </p:nvSpPr>
        <p:spPr bwMode="auto">
          <a:xfrm>
            <a:off x="6477000" y="452755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99"/>
                </a:solidFill>
              </a:rPr>
              <a:t>54</a:t>
            </a:r>
          </a:p>
        </p:txBody>
      </p:sp>
      <p:sp>
        <p:nvSpPr>
          <p:cNvPr id="47131" name="Text Box 37"/>
          <p:cNvSpPr txBox="1">
            <a:spLocks noChangeArrowheads="1"/>
          </p:cNvSpPr>
          <p:nvPr/>
        </p:nvSpPr>
        <p:spPr bwMode="auto">
          <a:xfrm>
            <a:off x="6477000" y="4908550"/>
            <a:ext cx="53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3399"/>
                </a:solidFill>
              </a:rPr>
              <a:t>ST</a:t>
            </a:r>
          </a:p>
        </p:txBody>
      </p:sp>
      <p:sp>
        <p:nvSpPr>
          <p:cNvPr id="47132" name="Rectangle 41"/>
          <p:cNvSpPr>
            <a:spLocks noChangeArrowheads="1"/>
          </p:cNvSpPr>
          <p:nvPr/>
        </p:nvSpPr>
        <p:spPr bwMode="auto">
          <a:xfrm>
            <a:off x="5334000" y="45275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99"/>
                </a:solidFill>
              </a:rPr>
              <a:t>4</a:t>
            </a:r>
          </a:p>
        </p:txBody>
      </p:sp>
      <p:sp>
        <p:nvSpPr>
          <p:cNvPr id="47133" name="Text Box 43"/>
          <p:cNvSpPr txBox="1">
            <a:spLocks noChangeArrowheads="1"/>
          </p:cNvSpPr>
          <p:nvPr/>
        </p:nvSpPr>
        <p:spPr bwMode="auto">
          <a:xfrm>
            <a:off x="5181600" y="498475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3399"/>
                </a:solidFill>
              </a:rPr>
              <a:t>GK</a:t>
            </a:r>
          </a:p>
        </p:txBody>
      </p:sp>
      <p:sp>
        <p:nvSpPr>
          <p:cNvPr id="47134" name="Line 44"/>
          <p:cNvSpPr>
            <a:spLocks noChangeShapeType="1"/>
          </p:cNvSpPr>
          <p:nvPr/>
        </p:nvSpPr>
        <p:spPr bwMode="auto">
          <a:xfrm>
            <a:off x="228600" y="5518150"/>
            <a:ext cx="8001000" cy="0"/>
          </a:xfrm>
          <a:prstGeom prst="line">
            <a:avLst/>
          </a:prstGeom>
          <a:noFill/>
          <a:ln w="9525">
            <a:solidFill>
              <a:srgbClr val="FF3399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7135" name="Oval 45"/>
          <p:cNvSpPr>
            <a:spLocks noChangeArrowheads="1"/>
          </p:cNvSpPr>
          <p:nvPr/>
        </p:nvSpPr>
        <p:spPr bwMode="auto">
          <a:xfrm>
            <a:off x="6324600" y="5975350"/>
            <a:ext cx="838200" cy="8382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rgbClr val="FF9933"/>
              </a:solidFill>
            </a:endParaRPr>
          </a:p>
        </p:txBody>
      </p:sp>
      <p:sp>
        <p:nvSpPr>
          <p:cNvPr id="47136" name="Text Box 46"/>
          <p:cNvSpPr txBox="1">
            <a:spLocks noChangeArrowheads="1"/>
          </p:cNvSpPr>
          <p:nvPr/>
        </p:nvSpPr>
        <p:spPr bwMode="auto">
          <a:xfrm>
            <a:off x="6553200" y="59753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7137" name="Text Box 47"/>
          <p:cNvSpPr txBox="1">
            <a:spLocks noChangeArrowheads="1"/>
          </p:cNvSpPr>
          <p:nvPr/>
        </p:nvSpPr>
        <p:spPr bwMode="auto">
          <a:xfrm>
            <a:off x="6553200" y="628015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7138" name="Text Box 48"/>
          <p:cNvSpPr txBox="1">
            <a:spLocks noChangeArrowheads="1"/>
          </p:cNvSpPr>
          <p:nvPr/>
        </p:nvSpPr>
        <p:spPr bwMode="auto">
          <a:xfrm>
            <a:off x="4114800" y="58991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7139" name="Text Box 49"/>
          <p:cNvSpPr txBox="1">
            <a:spLocks noChangeArrowheads="1"/>
          </p:cNvSpPr>
          <p:nvPr/>
        </p:nvSpPr>
        <p:spPr bwMode="auto">
          <a:xfrm>
            <a:off x="4175125" y="6169025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/>
              <a:t>Z</a:t>
            </a:r>
          </a:p>
        </p:txBody>
      </p:sp>
      <p:sp>
        <p:nvSpPr>
          <p:cNvPr id="47140" name="Text Box 50"/>
          <p:cNvSpPr txBox="1">
            <a:spLocks noChangeArrowheads="1"/>
          </p:cNvSpPr>
          <p:nvPr/>
        </p:nvSpPr>
        <p:spPr bwMode="auto">
          <a:xfrm>
            <a:off x="4114800" y="620395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7141" name="Line 51"/>
          <p:cNvSpPr>
            <a:spLocks noChangeShapeType="1"/>
          </p:cNvSpPr>
          <p:nvPr/>
        </p:nvSpPr>
        <p:spPr bwMode="auto">
          <a:xfrm flipH="1">
            <a:off x="2590800" y="1555750"/>
            <a:ext cx="914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7142" name="Line 52"/>
          <p:cNvSpPr>
            <a:spLocks noChangeShapeType="1"/>
          </p:cNvSpPr>
          <p:nvPr/>
        </p:nvSpPr>
        <p:spPr bwMode="auto">
          <a:xfrm>
            <a:off x="4419600" y="1479550"/>
            <a:ext cx="838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7143" name="Line 53"/>
          <p:cNvSpPr>
            <a:spLocks noChangeShapeType="1"/>
          </p:cNvSpPr>
          <p:nvPr/>
        </p:nvSpPr>
        <p:spPr bwMode="auto">
          <a:xfrm flipH="1">
            <a:off x="1447800" y="285115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44" name="Line 54"/>
          <p:cNvSpPr>
            <a:spLocks noChangeShapeType="1"/>
          </p:cNvSpPr>
          <p:nvPr/>
        </p:nvSpPr>
        <p:spPr bwMode="auto">
          <a:xfrm>
            <a:off x="2667000" y="2927350"/>
            <a:ext cx="228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45" name="Line 56"/>
          <p:cNvSpPr>
            <a:spLocks noChangeShapeType="1"/>
          </p:cNvSpPr>
          <p:nvPr/>
        </p:nvSpPr>
        <p:spPr bwMode="auto">
          <a:xfrm>
            <a:off x="5486400" y="30035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46" name="Line 57"/>
          <p:cNvSpPr>
            <a:spLocks noChangeShapeType="1"/>
          </p:cNvSpPr>
          <p:nvPr/>
        </p:nvSpPr>
        <p:spPr bwMode="auto">
          <a:xfrm flipH="1">
            <a:off x="4648200" y="4070350"/>
            <a:ext cx="457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47" name="Line 58"/>
          <p:cNvSpPr>
            <a:spLocks noChangeShapeType="1"/>
          </p:cNvSpPr>
          <p:nvPr/>
        </p:nvSpPr>
        <p:spPr bwMode="auto">
          <a:xfrm>
            <a:off x="5943600" y="4070350"/>
            <a:ext cx="6096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48" name="Line 59"/>
          <p:cNvSpPr>
            <a:spLocks noChangeShapeType="1"/>
          </p:cNvSpPr>
          <p:nvPr/>
        </p:nvSpPr>
        <p:spPr bwMode="auto">
          <a:xfrm>
            <a:off x="4267200" y="54419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49" name="Line 60"/>
          <p:cNvSpPr>
            <a:spLocks noChangeShapeType="1"/>
          </p:cNvSpPr>
          <p:nvPr/>
        </p:nvSpPr>
        <p:spPr bwMode="auto">
          <a:xfrm>
            <a:off x="6705600" y="54419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50" name="Line 62"/>
          <p:cNvSpPr>
            <a:spLocks noChangeShapeType="1"/>
          </p:cNvSpPr>
          <p:nvPr/>
        </p:nvSpPr>
        <p:spPr bwMode="auto">
          <a:xfrm>
            <a:off x="5486400" y="43751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7151" name="Text Box 63"/>
          <p:cNvSpPr txBox="1">
            <a:spLocks noChangeArrowheads="1"/>
          </p:cNvSpPr>
          <p:nvPr/>
        </p:nvSpPr>
        <p:spPr bwMode="auto">
          <a:xfrm>
            <a:off x="6537325" y="2132013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sz="3000"/>
          </a:p>
        </p:txBody>
      </p:sp>
      <p:sp>
        <p:nvSpPr>
          <p:cNvPr id="47152" name="Text Box 64"/>
          <p:cNvSpPr txBox="1">
            <a:spLocks noChangeArrowheads="1"/>
          </p:cNvSpPr>
          <p:nvPr/>
        </p:nvSpPr>
        <p:spPr bwMode="auto">
          <a:xfrm>
            <a:off x="7086600" y="224155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99"/>
                </a:solidFill>
              </a:rPr>
              <a:t>20-27 d.</a:t>
            </a:r>
          </a:p>
        </p:txBody>
      </p:sp>
      <p:sp>
        <p:nvSpPr>
          <p:cNvPr id="47153" name="Text Box 65"/>
          <p:cNvSpPr txBox="1">
            <a:spLocks noChangeArrowheads="1"/>
          </p:cNvSpPr>
          <p:nvPr/>
        </p:nvSpPr>
        <p:spPr bwMode="auto">
          <a:xfrm>
            <a:off x="7162800" y="361315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99"/>
                </a:solidFill>
              </a:rPr>
              <a:t>30-39 d.</a:t>
            </a:r>
          </a:p>
        </p:txBody>
      </p:sp>
      <p:sp>
        <p:nvSpPr>
          <p:cNvPr id="47154" name="Text Box 66"/>
          <p:cNvSpPr txBox="1">
            <a:spLocks noChangeArrowheads="1"/>
          </p:cNvSpPr>
          <p:nvPr/>
        </p:nvSpPr>
        <p:spPr bwMode="auto">
          <a:xfrm>
            <a:off x="7299325" y="4645025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99"/>
                </a:solidFill>
              </a:rPr>
              <a:t>40-60 d.</a:t>
            </a:r>
          </a:p>
        </p:txBody>
      </p:sp>
      <p:sp>
        <p:nvSpPr>
          <p:cNvPr id="47155" name="Text Box 67"/>
          <p:cNvSpPr txBox="1">
            <a:spLocks noChangeArrowheads="1"/>
          </p:cNvSpPr>
          <p:nvPr/>
        </p:nvSpPr>
        <p:spPr bwMode="auto">
          <a:xfrm>
            <a:off x="7375525" y="6092825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99"/>
                </a:solidFill>
              </a:rPr>
              <a:t>68-95 d</a:t>
            </a:r>
            <a:r>
              <a:rPr lang="tr-TR" sz="2400">
                <a:solidFill>
                  <a:srgbClr val="FF3399"/>
                </a:solidFill>
              </a:rPr>
              <a:t>.</a:t>
            </a:r>
          </a:p>
        </p:txBody>
      </p:sp>
      <p:sp>
        <p:nvSpPr>
          <p:cNvPr id="47156" name="Text Box 68"/>
          <p:cNvSpPr txBox="1">
            <a:spLocks noChangeArrowheads="1"/>
          </p:cNvSpPr>
          <p:nvPr/>
        </p:nvSpPr>
        <p:spPr bwMode="auto">
          <a:xfrm>
            <a:off x="6934200" y="1098550"/>
            <a:ext cx="180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9900"/>
                </a:solidFill>
              </a:rPr>
              <a:t>Post partum</a:t>
            </a:r>
          </a:p>
        </p:txBody>
      </p:sp>
      <p:sp>
        <p:nvSpPr>
          <p:cNvPr id="47157" name="Text Box 69"/>
          <p:cNvSpPr txBox="1">
            <a:spLocks noChangeArrowheads="1"/>
          </p:cNvSpPr>
          <p:nvPr/>
        </p:nvSpPr>
        <p:spPr bwMode="auto">
          <a:xfrm>
            <a:off x="4038600" y="3155950"/>
            <a:ext cx="481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rgbClr val="CC0099"/>
                </a:solidFill>
              </a:rPr>
              <a:t>%</a:t>
            </a:r>
          </a:p>
        </p:txBody>
      </p:sp>
      <p:sp>
        <p:nvSpPr>
          <p:cNvPr id="47158" name="Text Box 70"/>
          <p:cNvSpPr txBox="1">
            <a:spLocks noChangeArrowheads="1"/>
          </p:cNvSpPr>
          <p:nvPr/>
        </p:nvSpPr>
        <p:spPr bwMode="auto">
          <a:xfrm>
            <a:off x="3810000" y="3613150"/>
            <a:ext cx="1069975" cy="577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 b="1" dirty="0">
                <a:solidFill>
                  <a:srgbClr val="CC0099"/>
                </a:solidFill>
              </a:rPr>
              <a:t>27,17</a:t>
            </a:r>
          </a:p>
        </p:txBody>
      </p:sp>
      <p:sp>
        <p:nvSpPr>
          <p:cNvPr id="47159" name="Text Box 71"/>
          <p:cNvSpPr txBox="1">
            <a:spLocks noChangeArrowheads="1"/>
          </p:cNvSpPr>
          <p:nvPr/>
        </p:nvSpPr>
        <p:spPr bwMode="auto">
          <a:xfrm>
            <a:off x="1752600" y="4298950"/>
            <a:ext cx="565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rgbClr val="CC0099"/>
                </a:solidFill>
              </a:rPr>
              <a:t>%</a:t>
            </a:r>
          </a:p>
        </p:txBody>
      </p:sp>
      <p:sp>
        <p:nvSpPr>
          <p:cNvPr id="47160" name="Text Box 72"/>
          <p:cNvSpPr txBox="1">
            <a:spLocks noChangeArrowheads="1"/>
          </p:cNvSpPr>
          <p:nvPr/>
        </p:nvSpPr>
        <p:spPr bwMode="auto">
          <a:xfrm>
            <a:off x="1600200" y="4833938"/>
            <a:ext cx="879475" cy="577850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rgbClr val="CC0099"/>
                </a:solidFill>
              </a:rPr>
              <a:t>9,78</a:t>
            </a:r>
          </a:p>
        </p:txBody>
      </p:sp>
      <p:sp>
        <p:nvSpPr>
          <p:cNvPr id="47161" name="Text Box 73"/>
          <p:cNvSpPr txBox="1">
            <a:spLocks noChangeArrowheads="1"/>
          </p:cNvSpPr>
          <p:nvPr/>
        </p:nvSpPr>
        <p:spPr bwMode="auto">
          <a:xfrm>
            <a:off x="5105400" y="5746750"/>
            <a:ext cx="565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rgbClr val="CC0099"/>
                </a:solidFill>
              </a:rPr>
              <a:t>%</a:t>
            </a:r>
          </a:p>
        </p:txBody>
      </p:sp>
      <p:sp>
        <p:nvSpPr>
          <p:cNvPr id="47162" name="Text Box 74"/>
          <p:cNvSpPr txBox="1">
            <a:spLocks noChangeArrowheads="1"/>
          </p:cNvSpPr>
          <p:nvPr/>
        </p:nvSpPr>
        <p:spPr bwMode="auto">
          <a:xfrm>
            <a:off x="5029200" y="6280150"/>
            <a:ext cx="879475" cy="577850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rgbClr val="CC0099"/>
                </a:solidFill>
              </a:rPr>
              <a:t>3,26</a:t>
            </a:r>
          </a:p>
        </p:txBody>
      </p:sp>
      <p:sp>
        <p:nvSpPr>
          <p:cNvPr id="47163" name="Text Box 75"/>
          <p:cNvSpPr txBox="1">
            <a:spLocks noChangeArrowheads="1"/>
          </p:cNvSpPr>
          <p:nvPr/>
        </p:nvSpPr>
        <p:spPr bwMode="auto">
          <a:xfrm>
            <a:off x="0" y="6461125"/>
            <a:ext cx="183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chemeClr val="accent1"/>
                </a:solidFill>
              </a:rPr>
              <a:t>Aslan et.al,1990</a:t>
            </a:r>
          </a:p>
        </p:txBody>
      </p:sp>
      <p:sp>
        <p:nvSpPr>
          <p:cNvPr id="47164" name="Text Box 76"/>
          <p:cNvSpPr txBox="1">
            <a:spLocks noChangeArrowheads="1"/>
          </p:cNvSpPr>
          <p:nvPr/>
        </p:nvSpPr>
        <p:spPr bwMode="auto">
          <a:xfrm>
            <a:off x="990600" y="0"/>
            <a:ext cx="692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9900"/>
                </a:solidFill>
              </a:rPr>
              <a:t>Ovaryum kistlerinin saptandığı dönemler (post partum)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rabnulosazTUS(o-14-05-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4130675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971800" y="1143000"/>
            <a:ext cx="32004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Granulo</a:t>
            </a:r>
            <a:r>
              <a:rPr lang="tr-TR" sz="2400">
                <a:solidFill>
                  <a:schemeClr val="bg1"/>
                </a:solidFill>
              </a:rPr>
              <a:t>za hücre tümörü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447800" y="1676400"/>
            <a:ext cx="2209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U</a:t>
            </a:r>
            <a:r>
              <a:rPr lang="tr-TR" sz="1800">
                <a:solidFill>
                  <a:schemeClr val="bg1"/>
                </a:solidFill>
              </a:rPr>
              <a:t>ltrasonografik resim</a:t>
            </a:r>
            <a:endParaRPr lang="de-DE" sz="1800">
              <a:solidFill>
                <a:schemeClr val="bg1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48200" y="1752600"/>
            <a:ext cx="4343400" cy="3851275"/>
            <a:chOff x="2928" y="1104"/>
            <a:chExt cx="2736" cy="2426"/>
          </a:xfrm>
        </p:grpSpPr>
        <p:pic>
          <p:nvPicPr>
            <p:cNvPr id="48136" name="Picture 6" descr="GrabnulosazT(o-14-05-3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536"/>
              <a:ext cx="2736" cy="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7" name="Text Box 7"/>
            <p:cNvSpPr txBox="1">
              <a:spLocks noChangeArrowheads="1"/>
            </p:cNvSpPr>
            <p:nvPr/>
          </p:nvSpPr>
          <p:spPr bwMode="auto">
            <a:xfrm>
              <a:off x="3888" y="1104"/>
              <a:ext cx="1152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tr-TR" sz="1800">
                  <a:solidFill>
                    <a:schemeClr val="bg1"/>
                  </a:solidFill>
                </a:rPr>
                <a:t>Doku kesiti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sp>
        <p:nvSpPr>
          <p:cNvPr id="48134" name="Rectangle 10"/>
          <p:cNvSpPr>
            <a:spLocks noChangeArrowheads="1"/>
          </p:cNvSpPr>
          <p:nvPr/>
        </p:nvSpPr>
        <p:spPr bwMode="auto">
          <a:xfrm>
            <a:off x="1447800" y="228600"/>
            <a:ext cx="568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600">
                <a:solidFill>
                  <a:srgbClr val="FFFF66"/>
                </a:solidFill>
              </a:rPr>
              <a:t>Ayırıcı tanı</a:t>
            </a:r>
            <a:r>
              <a:rPr lang="de-DE" sz="3600">
                <a:solidFill>
                  <a:srgbClr val="FFFF66"/>
                </a:solidFill>
              </a:rPr>
              <a:t>: Ovar</a:t>
            </a:r>
            <a:r>
              <a:rPr lang="tr-TR" sz="3600">
                <a:solidFill>
                  <a:srgbClr val="FFFF66"/>
                </a:solidFill>
              </a:rPr>
              <a:t>yum tümörü</a:t>
            </a:r>
          </a:p>
        </p:txBody>
      </p:sp>
      <p:sp>
        <p:nvSpPr>
          <p:cNvPr id="48135" name="Text Box 12"/>
          <p:cNvSpPr txBox="1">
            <a:spLocks noChangeArrowheads="1"/>
          </p:cNvSpPr>
          <p:nvPr/>
        </p:nvSpPr>
        <p:spPr bwMode="auto">
          <a:xfrm>
            <a:off x="7543800" y="6096000"/>
            <a:ext cx="1258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600"/>
              <a:t>(Leidl, 1992)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200" smtClean="0">
                <a:solidFill>
                  <a:srgbClr val="FFFF66"/>
                </a:solidFill>
                <a:latin typeface="Arial" pitchFamily="34" charset="0"/>
              </a:rPr>
              <a:t>Ovaryum Kistlerinin Sağaltımı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sz="2800" dirty="0" smtClean="0"/>
              <a:t>HCG (</a:t>
            </a:r>
            <a:r>
              <a:rPr lang="tr-TR" sz="2800" dirty="0" err="1" smtClean="0"/>
              <a:t>Chorulon</a:t>
            </a:r>
            <a:r>
              <a:rPr lang="tr-TR" sz="2800" dirty="0" smtClean="0">
                <a:cs typeface="Times New Roman" pitchFamily="18" charset="0"/>
              </a:rPr>
              <a:t>®</a:t>
            </a:r>
            <a:r>
              <a:rPr lang="tr-TR" sz="2800" dirty="0" smtClean="0"/>
              <a:t>) 10000 IÜ (i.m.); 5000 IÜ (i.v.); </a:t>
            </a:r>
            <a:r>
              <a:rPr lang="tr-TR" sz="2800" dirty="0" err="1" smtClean="0"/>
              <a:t>intr</a:t>
            </a:r>
            <a:r>
              <a:rPr lang="tr-TR" sz="2800" dirty="0" smtClean="0"/>
              <a:t>.</a:t>
            </a:r>
            <a:r>
              <a:rPr lang="tr-TR" sz="2800" dirty="0" err="1" smtClean="0"/>
              <a:t>kistik</a:t>
            </a:r>
            <a:r>
              <a:rPr lang="tr-TR" sz="2800" dirty="0" smtClean="0"/>
              <a:t> i.v. Uygulamanın 1/5’i</a:t>
            </a:r>
          </a:p>
          <a:p>
            <a:pPr eaLnBrk="1" hangingPunct="1"/>
            <a:r>
              <a:rPr lang="tr-TR" sz="2800" dirty="0" err="1" smtClean="0"/>
              <a:t>GnRH</a:t>
            </a:r>
            <a:r>
              <a:rPr lang="tr-TR" sz="2800" dirty="0" smtClean="0"/>
              <a:t> (</a:t>
            </a:r>
            <a:r>
              <a:rPr lang="tr-TR" sz="2800" dirty="0" err="1" smtClean="0"/>
              <a:t>Receptal</a:t>
            </a:r>
            <a:r>
              <a:rPr lang="tr-TR" sz="2800" dirty="0" smtClean="0">
                <a:cs typeface="Times New Roman" pitchFamily="18" charset="0"/>
              </a:rPr>
              <a:t>®</a:t>
            </a:r>
            <a:r>
              <a:rPr lang="tr-TR" sz="2800" dirty="0" smtClean="0"/>
              <a:t>, </a:t>
            </a:r>
            <a:r>
              <a:rPr lang="tr-TR" sz="2800" dirty="0" err="1" smtClean="0"/>
              <a:t>Ovarelin</a:t>
            </a:r>
            <a:r>
              <a:rPr lang="tr-TR" sz="2800" dirty="0" smtClean="0">
                <a:cs typeface="Times New Roman" pitchFamily="18" charset="0"/>
              </a:rPr>
              <a:t>®</a:t>
            </a:r>
            <a:r>
              <a:rPr lang="tr-TR" sz="2800" dirty="0" smtClean="0"/>
              <a:t>)</a:t>
            </a:r>
          </a:p>
          <a:p>
            <a:pPr eaLnBrk="1" hangingPunct="1"/>
            <a:r>
              <a:rPr lang="tr-TR" sz="2800" dirty="0" smtClean="0"/>
              <a:t>PRID, CIDR-B </a:t>
            </a:r>
            <a:r>
              <a:rPr lang="tr-TR" sz="2800" dirty="0" err="1" smtClean="0"/>
              <a:t>vaginal</a:t>
            </a:r>
            <a:r>
              <a:rPr lang="tr-TR" sz="2800" dirty="0" smtClean="0"/>
              <a:t> spiraller veya araçlar (7-12 gün </a:t>
            </a:r>
            <a:r>
              <a:rPr lang="tr-TR" sz="2800" dirty="0" err="1" smtClean="0"/>
              <a:t>vaginada</a:t>
            </a:r>
            <a:r>
              <a:rPr lang="tr-TR" sz="2800" dirty="0" smtClean="0"/>
              <a:t> bırakılması; çıkarmadan 1 gün önce PGF2-</a:t>
            </a:r>
            <a:r>
              <a:rPr lang="el-GR" sz="2800" dirty="0" smtClean="0"/>
              <a:t>α</a:t>
            </a:r>
            <a:r>
              <a:rPr lang="tr-TR" sz="2800" dirty="0" smtClean="0"/>
              <a:t>)</a:t>
            </a:r>
          </a:p>
          <a:p>
            <a:pPr eaLnBrk="1" hangingPunct="1"/>
            <a:r>
              <a:rPr lang="tr-TR" sz="2800" dirty="0" err="1" smtClean="0"/>
              <a:t>Crestar</a:t>
            </a:r>
            <a:r>
              <a:rPr lang="tr-TR" sz="2800" dirty="0" smtClean="0">
                <a:cs typeface="Times New Roman" pitchFamily="18" charset="0"/>
              </a:rPr>
              <a:t>®</a:t>
            </a:r>
            <a:r>
              <a:rPr lang="tr-TR" sz="2800" dirty="0" smtClean="0"/>
              <a:t> (</a:t>
            </a:r>
            <a:r>
              <a:rPr lang="tr-TR" sz="2800" dirty="0" err="1" smtClean="0"/>
              <a:t>Norgestomet</a:t>
            </a:r>
            <a:r>
              <a:rPr lang="tr-TR" sz="2800" dirty="0" smtClean="0"/>
              <a:t> </a:t>
            </a:r>
            <a:r>
              <a:rPr lang="tr-TR" sz="2800" dirty="0" err="1" smtClean="0"/>
              <a:t>implantatları</a:t>
            </a:r>
            <a:r>
              <a:rPr lang="tr-TR" sz="2800" dirty="0" smtClean="0"/>
              <a:t>)</a:t>
            </a:r>
          </a:p>
          <a:p>
            <a:pPr eaLnBrk="1" hangingPunct="1"/>
            <a:r>
              <a:rPr lang="tr-TR" sz="2800" dirty="0" smtClean="0"/>
              <a:t>Son yıllarda </a:t>
            </a:r>
            <a:r>
              <a:rPr lang="tr-TR" sz="2800" dirty="0" err="1" smtClean="0"/>
              <a:t>GnRH</a:t>
            </a:r>
            <a:r>
              <a:rPr lang="tr-TR" sz="2800" dirty="0" smtClean="0"/>
              <a:t>+PGF2-</a:t>
            </a:r>
            <a:r>
              <a:rPr lang="el-GR" sz="2800" dirty="0" smtClean="0"/>
              <a:t>α</a:t>
            </a:r>
            <a:r>
              <a:rPr lang="tr-TR" sz="2800" dirty="0" smtClean="0"/>
              <a:t> birlikte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2513"/>
            <a:ext cx="6373813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2 Metin kutusu"/>
          <p:cNvSpPr txBox="1">
            <a:spLocks noChangeArrowheads="1"/>
          </p:cNvSpPr>
          <p:nvPr/>
        </p:nvSpPr>
        <p:spPr bwMode="auto">
          <a:xfrm>
            <a:off x="1476375" y="4508500"/>
            <a:ext cx="604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Ovsynch follikül-lutela kistlerin tedavisinde gerekli mi ? 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1115616" y="5013176"/>
            <a:ext cx="5620449" cy="52322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tr-TR" sz="2800" dirty="0" smtClean="0"/>
              <a:t>9. gün </a:t>
            </a:r>
            <a:r>
              <a:rPr lang="tr-TR" sz="2800" dirty="0" err="1" smtClean="0"/>
              <a:t>GnRH</a:t>
            </a:r>
            <a:r>
              <a:rPr lang="tr-TR" sz="2800" dirty="0" smtClean="0"/>
              <a:t> yerine HCG 3000 IÜ</a:t>
            </a:r>
            <a:endParaRPr lang="tr-TR" sz="28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827584" y="5877272"/>
            <a:ext cx="708418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2400" dirty="0" smtClean="0"/>
              <a:t>Terapiye CIDR ile başlayıp (7-9 gün </a:t>
            </a:r>
            <a:r>
              <a:rPr lang="tr-TR" sz="2400" dirty="0" err="1" smtClean="0"/>
              <a:t>intr</a:t>
            </a:r>
            <a:r>
              <a:rPr lang="tr-TR" sz="2400" dirty="0" smtClean="0"/>
              <a:t>.</a:t>
            </a:r>
            <a:r>
              <a:rPr lang="tr-TR" sz="2400" dirty="0" err="1" smtClean="0"/>
              <a:t>vag</a:t>
            </a:r>
            <a:r>
              <a:rPr lang="tr-TR" sz="2400" dirty="0" smtClean="0"/>
              <a:t>) daha </a:t>
            </a:r>
          </a:p>
          <a:p>
            <a:r>
              <a:rPr lang="tr-TR" sz="2400" dirty="0" smtClean="0"/>
              <a:t>sonra </a:t>
            </a:r>
            <a:r>
              <a:rPr lang="tr-TR" sz="2400" dirty="0" err="1" smtClean="0"/>
              <a:t>Ovsynch</a:t>
            </a:r>
            <a:r>
              <a:rPr lang="tr-TR" sz="2400" dirty="0" smtClean="0"/>
              <a:t>  ?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3124200" y="152400"/>
            <a:ext cx="363855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 err="1"/>
              <a:t>Fertilite</a:t>
            </a:r>
            <a:r>
              <a:rPr lang="tr-TR" sz="2400" dirty="0"/>
              <a:t> Referans Değerleri</a:t>
            </a:r>
          </a:p>
        </p:txBody>
      </p:sp>
      <p:graphicFrame>
        <p:nvGraphicFramePr>
          <p:cNvPr id="3" name="2 Tablo"/>
          <p:cNvGraphicFramePr>
            <a:graphicFrameLocks noGrp="1"/>
          </p:cNvGraphicFramePr>
          <p:nvPr/>
        </p:nvGraphicFramePr>
        <p:xfrm>
          <a:off x="228600" y="914400"/>
          <a:ext cx="40386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729"/>
                <a:gridCol w="1945871"/>
              </a:tblGrid>
              <a:tr h="381000">
                <a:tc>
                  <a:txBody>
                    <a:bodyPr/>
                    <a:lstStyle/>
                    <a:p>
                      <a:r>
                        <a:rPr lang="tr-TR" dirty="0" smtClean="0"/>
                        <a:t>PARAMETRE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DEĞER</a:t>
                      </a:r>
                      <a:endParaRPr lang="tr-TR" dirty="0"/>
                    </a:p>
                  </a:txBody>
                  <a:tcPr/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Doğum Aralığı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&lt;400 Gün</a:t>
                      </a:r>
                    </a:p>
                    <a:p>
                      <a:r>
                        <a:rPr lang="tr-TR" sz="1600" dirty="0" smtClean="0"/>
                        <a:t>(yaklaşık 385 Gün)</a:t>
                      </a:r>
                      <a:endParaRPr lang="tr-TR" sz="1600" dirty="0"/>
                    </a:p>
                  </a:txBody>
                  <a:tcPr/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Doğum ilk Tohumlama Aralığı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50-70 Gün</a:t>
                      </a:r>
                      <a:endParaRPr lang="tr-TR" sz="1600" dirty="0"/>
                    </a:p>
                  </a:txBody>
                  <a:tcPr/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Doğum-Gebe Kalma Aralığı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&lt;85</a:t>
                      </a:r>
                      <a:r>
                        <a:rPr lang="tr-TR" sz="1600" baseline="0" dirty="0" smtClean="0"/>
                        <a:t> Gün</a:t>
                      </a:r>
                      <a:endParaRPr lang="tr-TR" sz="1600" dirty="0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Doğumdan sonra gözlenen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Östrus</a:t>
                      </a:r>
                      <a:endParaRPr lang="tr-TR" sz="1600" baseline="0" dirty="0" smtClean="0"/>
                    </a:p>
                    <a:p>
                      <a:r>
                        <a:rPr lang="tr-TR" sz="1600" baseline="0" dirty="0" smtClean="0"/>
                        <a:t>(</a:t>
                      </a:r>
                      <a:r>
                        <a:rPr lang="tr-TR" sz="1600" baseline="0" dirty="0" err="1" smtClean="0"/>
                        <a:t>pp</a:t>
                      </a:r>
                      <a:r>
                        <a:rPr lang="tr-TR" sz="1600" baseline="0" dirty="0" smtClean="0"/>
                        <a:t> 50-70. günler)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%&gt;85</a:t>
                      </a:r>
                      <a:endParaRPr lang="tr-TR" sz="1600" dirty="0"/>
                    </a:p>
                  </a:txBody>
                  <a:tcPr/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1.Tohumlamadan</a:t>
                      </a:r>
                      <a:r>
                        <a:rPr lang="tr-TR" sz="1600" baseline="0" dirty="0" smtClean="0"/>
                        <a:t> sonra gebelik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%&gt;50</a:t>
                      </a:r>
                      <a:endParaRPr lang="tr-TR" sz="1600" dirty="0"/>
                    </a:p>
                  </a:txBody>
                  <a:tcPr/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Tüm Tohumlamalar sonrası Gebelik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%&gt;60</a:t>
                      </a:r>
                      <a:endParaRPr lang="tr-TR" sz="1600" dirty="0"/>
                    </a:p>
                  </a:txBody>
                  <a:tcPr/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Gebelik İndeksi</a:t>
                      </a:r>
                    </a:p>
                    <a:p>
                      <a:r>
                        <a:rPr lang="tr-TR" sz="1600" dirty="0" err="1" smtClean="0"/>
                        <a:t>Toh</a:t>
                      </a:r>
                      <a:r>
                        <a:rPr lang="tr-TR" sz="1600" dirty="0" smtClean="0"/>
                        <a:t>.Say/Gebe</a:t>
                      </a:r>
                      <a:r>
                        <a:rPr lang="tr-TR" sz="1600" baseline="0" dirty="0" smtClean="0"/>
                        <a:t> İnek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ym typeface="Symbol"/>
                        </a:rPr>
                        <a:t></a:t>
                      </a:r>
                      <a:r>
                        <a:rPr lang="tr-TR" sz="1600" dirty="0" smtClean="0"/>
                        <a:t>1,7</a:t>
                      </a:r>
                      <a:endParaRPr lang="tr-TR" sz="16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tr-TR" sz="1600" dirty="0" err="1" smtClean="0"/>
                        <a:t>Abort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%&lt;4</a:t>
                      </a:r>
                      <a:endParaRPr lang="tr-TR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4860032" y="764704"/>
          <a:ext cx="3898776" cy="5928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186"/>
                <a:gridCol w="1660590"/>
              </a:tblGrid>
              <a:tr h="341553">
                <a:tc>
                  <a:txBody>
                    <a:bodyPr/>
                    <a:lstStyle/>
                    <a:p>
                      <a:r>
                        <a:rPr lang="tr-TR" dirty="0" smtClean="0"/>
                        <a:t>PARAMETRE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DEĞER</a:t>
                      </a:r>
                      <a:endParaRPr lang="tr-TR" dirty="0"/>
                    </a:p>
                  </a:txBody>
                  <a:tcPr/>
                </a:tc>
              </a:tr>
              <a:tr h="341553">
                <a:tc>
                  <a:txBody>
                    <a:bodyPr/>
                    <a:lstStyle/>
                    <a:p>
                      <a:r>
                        <a:rPr lang="tr-TR" sz="1600" dirty="0" err="1" smtClean="0"/>
                        <a:t>Retensiyo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Secund</a:t>
                      </a:r>
                      <a:r>
                        <a:rPr lang="tr-TR" sz="1600" dirty="0" smtClean="0"/>
                        <a:t>.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%&lt;12</a:t>
                      </a:r>
                      <a:endParaRPr lang="tr-TR" sz="1600" dirty="0"/>
                    </a:p>
                  </a:txBody>
                  <a:tcPr/>
                </a:tc>
              </a:tr>
              <a:tr h="336874">
                <a:tc>
                  <a:txBody>
                    <a:bodyPr/>
                    <a:lstStyle/>
                    <a:p>
                      <a:r>
                        <a:rPr lang="tr-TR" sz="1600" dirty="0" err="1" smtClean="0"/>
                        <a:t>Suböstrus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%&lt;15</a:t>
                      </a:r>
                      <a:endParaRPr lang="tr-TR" sz="1600" dirty="0"/>
                    </a:p>
                  </a:txBody>
                  <a:tcPr/>
                </a:tc>
              </a:tr>
              <a:tr h="589530">
                <a:tc>
                  <a:txBody>
                    <a:bodyPr/>
                    <a:lstStyle/>
                    <a:p>
                      <a:r>
                        <a:rPr lang="tr-TR" sz="1600" dirty="0" err="1" smtClean="0"/>
                        <a:t>Ovaryum</a:t>
                      </a:r>
                      <a:r>
                        <a:rPr lang="tr-TR" sz="1600" dirty="0" smtClean="0"/>
                        <a:t> Kisti (70.Güne kadar)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%&lt;5</a:t>
                      </a:r>
                      <a:endParaRPr lang="tr-TR" sz="1600" dirty="0"/>
                    </a:p>
                  </a:txBody>
                  <a:tcPr/>
                </a:tc>
              </a:tr>
              <a:tr h="589530">
                <a:tc>
                  <a:txBody>
                    <a:bodyPr/>
                    <a:lstStyle/>
                    <a:p>
                      <a:r>
                        <a:rPr lang="tr-TR" sz="1600" dirty="0" err="1" smtClean="0"/>
                        <a:t>Endometritis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pp</a:t>
                      </a:r>
                      <a:r>
                        <a:rPr lang="tr-TR" sz="1600" baseline="0" dirty="0" smtClean="0"/>
                        <a:t> 70. Gün önce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%&lt;15</a:t>
                      </a:r>
                      <a:endParaRPr lang="tr-TR" sz="1600" dirty="0"/>
                    </a:p>
                  </a:txBody>
                  <a:tcPr/>
                </a:tc>
              </a:tr>
              <a:tr h="842185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İki Alım tarihi Arasında Süt Miktarında Azalma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%&lt;10</a:t>
                      </a:r>
                      <a:endParaRPr lang="tr-TR" sz="1600" dirty="0"/>
                    </a:p>
                  </a:txBody>
                  <a:tcPr/>
                </a:tc>
              </a:tr>
              <a:tr h="58953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Süt Yağı %</a:t>
                      </a:r>
                    </a:p>
                    <a:p>
                      <a:r>
                        <a:rPr lang="tr-TR" sz="1600" dirty="0" smtClean="0"/>
                        <a:t>Süt Protein%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&gt;3,5</a:t>
                      </a:r>
                    </a:p>
                    <a:p>
                      <a:r>
                        <a:rPr lang="tr-TR" sz="1600" dirty="0" smtClean="0"/>
                        <a:t>&gt;3,0</a:t>
                      </a:r>
                      <a:endParaRPr lang="tr-TR" sz="1600" dirty="0"/>
                    </a:p>
                  </a:txBody>
                  <a:tcPr/>
                </a:tc>
              </a:tr>
              <a:tr h="842185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Süt Yağı/Süt Protein</a:t>
                      </a:r>
                    </a:p>
                    <a:p>
                      <a:r>
                        <a:rPr lang="tr-TR" sz="1600" dirty="0" smtClean="0"/>
                        <a:t>Yüksek Oran-</a:t>
                      </a:r>
                      <a:r>
                        <a:rPr lang="tr-TR" sz="1600" dirty="0" err="1" smtClean="0"/>
                        <a:t>Ketozis</a:t>
                      </a:r>
                      <a:endParaRPr lang="tr-TR" sz="1600" dirty="0" smtClean="0"/>
                    </a:p>
                    <a:p>
                      <a:r>
                        <a:rPr lang="tr-TR" sz="1600" dirty="0" smtClean="0"/>
                        <a:t>Düşük Oran-</a:t>
                      </a:r>
                      <a:r>
                        <a:rPr lang="tr-TR" sz="1600" dirty="0" err="1" smtClean="0"/>
                        <a:t>Asidozis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&gt;1,2 ve &lt;1,5</a:t>
                      </a:r>
                    </a:p>
                    <a:p>
                      <a:r>
                        <a:rPr lang="tr-TR" sz="1600" dirty="0" smtClean="0"/>
                        <a:t>&gt;1,5</a:t>
                      </a:r>
                    </a:p>
                    <a:p>
                      <a:r>
                        <a:rPr lang="tr-TR" sz="1600" dirty="0" smtClean="0"/>
                        <a:t>&lt;1,2</a:t>
                      </a:r>
                      <a:r>
                        <a:rPr lang="tr-TR" sz="1600" baseline="0" dirty="0" smtClean="0"/>
                        <a:t> (1,0)</a:t>
                      </a:r>
                      <a:endParaRPr lang="tr-TR" sz="1600" dirty="0"/>
                    </a:p>
                  </a:txBody>
                  <a:tcPr/>
                </a:tc>
              </a:tr>
              <a:tr h="58953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SHS</a:t>
                      </a:r>
                      <a:r>
                        <a:rPr lang="tr-TR" sz="1600" baseline="0" dirty="0" smtClean="0"/>
                        <a:t> Tank </a:t>
                      </a:r>
                    </a:p>
                    <a:p>
                      <a:r>
                        <a:rPr lang="tr-TR" sz="1600" baseline="0" dirty="0" smtClean="0"/>
                        <a:t>Bakteri (Total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&lt;200.000/ml</a:t>
                      </a:r>
                      <a:endParaRPr lang="tr-TR" sz="1600" dirty="0"/>
                    </a:p>
                  </a:txBody>
                  <a:tcPr/>
                </a:tc>
              </a:tr>
              <a:tr h="842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Düvenin İlk Doğum Yaşı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24-25 Ay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85800" y="685800"/>
            <a:ext cx="76962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50000"/>
              </a:spcBef>
            </a:pPr>
            <a:r>
              <a:rPr lang="tr-TR" sz="2400" b="1">
                <a:solidFill>
                  <a:schemeClr val="bg1"/>
                </a:solidFill>
              </a:rPr>
              <a:t>Ayırıcı tanı</a:t>
            </a:r>
            <a:endParaRPr lang="de-DE" sz="2400" b="1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de-DE" sz="2400">
                <a:solidFill>
                  <a:schemeClr val="bg1"/>
                </a:solidFill>
              </a:rPr>
              <a:t>Paraovarialzysten</a:t>
            </a:r>
          </a:p>
          <a:p>
            <a:pPr marL="914400" lvl="1" indent="-457200">
              <a:lnSpc>
                <a:spcPct val="90000"/>
              </a:lnSpc>
              <a:spcBef>
                <a:spcPct val="50000"/>
              </a:spcBef>
            </a:pPr>
            <a:r>
              <a:rPr lang="tr-TR">
                <a:solidFill>
                  <a:schemeClr val="bg1"/>
                </a:solidFill>
              </a:rPr>
              <a:t>- </a:t>
            </a:r>
            <a:r>
              <a:rPr lang="de-DE">
                <a:solidFill>
                  <a:schemeClr val="bg1"/>
                </a:solidFill>
              </a:rPr>
              <a:t>M</a:t>
            </a:r>
            <a:r>
              <a:rPr lang="tr-TR">
                <a:solidFill>
                  <a:schemeClr val="bg1"/>
                </a:solidFill>
              </a:rPr>
              <a:t>ez</a:t>
            </a:r>
            <a:r>
              <a:rPr lang="de-DE">
                <a:solidFill>
                  <a:schemeClr val="bg1"/>
                </a:solidFill>
              </a:rPr>
              <a:t>osalpin</a:t>
            </a:r>
            <a:r>
              <a:rPr lang="tr-TR">
                <a:solidFill>
                  <a:schemeClr val="bg1"/>
                </a:solidFill>
              </a:rPr>
              <a:t>ks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tr-TR">
                <a:solidFill>
                  <a:schemeClr val="bg1"/>
                </a:solidFill>
              </a:rPr>
              <a:t>veya</a:t>
            </a:r>
            <a:r>
              <a:rPr lang="de-DE">
                <a:solidFill>
                  <a:schemeClr val="bg1"/>
                </a:solidFill>
              </a:rPr>
              <a:t>  Me</a:t>
            </a:r>
            <a:r>
              <a:rPr lang="tr-TR">
                <a:solidFill>
                  <a:schemeClr val="bg1"/>
                </a:solidFill>
              </a:rPr>
              <a:t>z</a:t>
            </a:r>
            <a:r>
              <a:rPr lang="de-DE">
                <a:solidFill>
                  <a:schemeClr val="bg1"/>
                </a:solidFill>
              </a:rPr>
              <a:t>ovar</a:t>
            </a:r>
            <a:r>
              <a:rPr lang="tr-TR">
                <a:solidFill>
                  <a:schemeClr val="bg1"/>
                </a:solidFill>
              </a:rPr>
              <a:t>yumda ki sıvı dolu kistler</a:t>
            </a:r>
            <a:endParaRPr lang="de-DE">
              <a:solidFill>
                <a:schemeClr val="bg1"/>
              </a:solidFill>
            </a:endParaRPr>
          </a:p>
          <a:p>
            <a:pPr marL="914400" lvl="1" indent="-457200">
              <a:lnSpc>
                <a:spcPct val="90000"/>
              </a:lnSpc>
              <a:spcBef>
                <a:spcPct val="50000"/>
              </a:spcBef>
            </a:pPr>
            <a:r>
              <a:rPr lang="tr-TR">
                <a:solidFill>
                  <a:schemeClr val="bg1"/>
                </a:solidFill>
              </a:rPr>
              <a:t>- Fertilite etkilenmez</a:t>
            </a:r>
            <a:endParaRPr lang="de-DE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de-DE" sz="2400">
                <a:solidFill>
                  <a:schemeClr val="bg1"/>
                </a:solidFill>
              </a:rPr>
              <a:t>Ovar</a:t>
            </a:r>
            <a:r>
              <a:rPr lang="tr-TR" sz="2400">
                <a:solidFill>
                  <a:schemeClr val="bg1"/>
                </a:solidFill>
              </a:rPr>
              <a:t>yum tü</a:t>
            </a: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tr-TR" sz="2400">
                <a:solidFill>
                  <a:schemeClr val="bg1"/>
                </a:solidFill>
              </a:rPr>
              <a:t>ö</a:t>
            </a:r>
            <a:r>
              <a:rPr lang="de-DE" sz="2400">
                <a:solidFill>
                  <a:schemeClr val="bg1"/>
                </a:solidFill>
              </a:rPr>
              <a:t>r</a:t>
            </a:r>
            <a:r>
              <a:rPr lang="tr-TR" sz="2400">
                <a:solidFill>
                  <a:schemeClr val="bg1"/>
                </a:solidFill>
              </a:rPr>
              <a:t>l</a:t>
            </a:r>
            <a:r>
              <a:rPr lang="de-DE" sz="2400">
                <a:solidFill>
                  <a:schemeClr val="bg1"/>
                </a:solidFill>
              </a:rPr>
              <a:t>e</a:t>
            </a:r>
            <a:r>
              <a:rPr lang="tr-TR" sz="2400">
                <a:solidFill>
                  <a:schemeClr val="bg1"/>
                </a:solidFill>
              </a:rPr>
              <a:t>ri</a:t>
            </a:r>
            <a:endParaRPr lang="de-DE" sz="2400">
              <a:solidFill>
                <a:schemeClr val="bg1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de-DE">
                <a:solidFill>
                  <a:srgbClr val="FFFF66"/>
                </a:solidFill>
              </a:rPr>
              <a:t>endokrin akt</a:t>
            </a:r>
            <a:r>
              <a:rPr lang="tr-TR">
                <a:solidFill>
                  <a:srgbClr val="FFFF66"/>
                </a:solidFill>
              </a:rPr>
              <a:t>if</a:t>
            </a:r>
            <a:r>
              <a:rPr lang="de-DE">
                <a:solidFill>
                  <a:srgbClr val="FFFF66"/>
                </a:solidFill>
              </a:rPr>
              <a:t> T</a:t>
            </a:r>
            <a:r>
              <a:rPr lang="tr-TR">
                <a:solidFill>
                  <a:srgbClr val="FFFF66"/>
                </a:solidFill>
              </a:rPr>
              <a:t>ü</a:t>
            </a:r>
            <a:r>
              <a:rPr lang="de-DE">
                <a:solidFill>
                  <a:srgbClr val="FFFF66"/>
                </a:solidFill>
              </a:rPr>
              <a:t>m</a:t>
            </a:r>
            <a:r>
              <a:rPr lang="tr-TR">
                <a:solidFill>
                  <a:srgbClr val="FFFF66"/>
                </a:solidFill>
              </a:rPr>
              <a:t>ö</a:t>
            </a:r>
            <a:r>
              <a:rPr lang="de-DE">
                <a:solidFill>
                  <a:srgbClr val="FFFF66"/>
                </a:solidFill>
              </a:rPr>
              <a:t>r</a:t>
            </a:r>
            <a:r>
              <a:rPr lang="tr-TR">
                <a:solidFill>
                  <a:srgbClr val="FFFF66"/>
                </a:solidFill>
              </a:rPr>
              <a:t>l</a:t>
            </a:r>
            <a:r>
              <a:rPr lang="de-DE">
                <a:solidFill>
                  <a:srgbClr val="FFFF66"/>
                </a:solidFill>
              </a:rPr>
              <a:t>e</a:t>
            </a:r>
            <a:r>
              <a:rPr lang="tr-TR">
                <a:solidFill>
                  <a:srgbClr val="FFFF66"/>
                </a:solidFill>
              </a:rPr>
              <a:t>r</a:t>
            </a:r>
            <a:endParaRPr lang="de-DE">
              <a:solidFill>
                <a:srgbClr val="FFFF66"/>
              </a:solidFill>
            </a:endParaRPr>
          </a:p>
          <a:p>
            <a:pPr marL="1371600" lvl="2" indent="-457200">
              <a:lnSpc>
                <a:spcPct val="90000"/>
              </a:lnSpc>
              <a:spcBef>
                <a:spcPct val="50000"/>
              </a:spcBef>
            </a:pPr>
            <a:r>
              <a:rPr lang="tr-TR" sz="1800">
                <a:solidFill>
                  <a:schemeClr val="bg1"/>
                </a:solidFill>
                <a:cs typeface="Times New Roman" pitchFamily="18" charset="0"/>
              </a:rPr>
              <a:t>•</a:t>
            </a:r>
            <a:r>
              <a:rPr lang="tr-TR" sz="1800">
                <a:solidFill>
                  <a:schemeClr val="bg1"/>
                </a:solidFill>
              </a:rPr>
              <a:t> </a:t>
            </a:r>
            <a:r>
              <a:rPr lang="de-DE" sz="1800">
                <a:solidFill>
                  <a:schemeClr val="bg1"/>
                </a:solidFill>
              </a:rPr>
              <a:t>Granulo</a:t>
            </a:r>
            <a:r>
              <a:rPr lang="tr-TR" sz="1800">
                <a:solidFill>
                  <a:schemeClr val="bg1"/>
                </a:solidFill>
              </a:rPr>
              <a:t>z</a:t>
            </a:r>
            <a:r>
              <a:rPr lang="de-DE" sz="1800">
                <a:solidFill>
                  <a:schemeClr val="bg1"/>
                </a:solidFill>
              </a:rPr>
              <a:t>a-, Theka- </a:t>
            </a:r>
            <a:r>
              <a:rPr lang="tr-TR" sz="1800">
                <a:solidFill>
                  <a:schemeClr val="bg1"/>
                </a:solidFill>
              </a:rPr>
              <a:t>ve </a:t>
            </a:r>
            <a:r>
              <a:rPr lang="de-DE" sz="1800">
                <a:solidFill>
                  <a:schemeClr val="bg1"/>
                </a:solidFill>
              </a:rPr>
              <a:t> Lutein</a:t>
            </a:r>
            <a:r>
              <a:rPr lang="tr-TR" sz="1800">
                <a:solidFill>
                  <a:schemeClr val="bg1"/>
                </a:solidFill>
              </a:rPr>
              <a:t> hücre </a:t>
            </a:r>
            <a:r>
              <a:rPr lang="de-DE" sz="1800">
                <a:solidFill>
                  <a:schemeClr val="bg1"/>
                </a:solidFill>
              </a:rPr>
              <a:t>t</a:t>
            </a:r>
            <a:r>
              <a:rPr lang="tr-TR" sz="1800">
                <a:solidFill>
                  <a:schemeClr val="bg1"/>
                </a:solidFill>
              </a:rPr>
              <a:t>ü</a:t>
            </a:r>
            <a:r>
              <a:rPr lang="de-DE" sz="1800">
                <a:solidFill>
                  <a:schemeClr val="bg1"/>
                </a:solidFill>
              </a:rPr>
              <a:t>m</a:t>
            </a:r>
            <a:r>
              <a:rPr lang="tr-TR" sz="1800">
                <a:solidFill>
                  <a:schemeClr val="bg1"/>
                </a:solidFill>
              </a:rPr>
              <a:t>ö</a:t>
            </a:r>
            <a:r>
              <a:rPr lang="de-DE" sz="1800">
                <a:solidFill>
                  <a:schemeClr val="bg1"/>
                </a:solidFill>
              </a:rPr>
              <a:t>r</a:t>
            </a:r>
            <a:r>
              <a:rPr lang="tr-TR" sz="1800">
                <a:solidFill>
                  <a:schemeClr val="bg1"/>
                </a:solidFill>
              </a:rPr>
              <a:t>l</a:t>
            </a:r>
            <a:r>
              <a:rPr lang="de-DE" sz="1800">
                <a:solidFill>
                  <a:schemeClr val="bg1"/>
                </a:solidFill>
              </a:rPr>
              <a:t>e</a:t>
            </a:r>
            <a:r>
              <a:rPr lang="tr-TR" sz="1800">
                <a:solidFill>
                  <a:schemeClr val="bg1"/>
                </a:solidFill>
              </a:rPr>
              <a:t>ri</a:t>
            </a:r>
            <a:endParaRPr lang="de-DE" sz="1800">
              <a:solidFill>
                <a:schemeClr val="bg1"/>
              </a:solidFill>
            </a:endParaRPr>
          </a:p>
          <a:p>
            <a:pPr marL="1371600" lvl="2" indent="-457200"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  <a:cs typeface="Times New Roman" pitchFamily="18" charset="0"/>
              </a:rPr>
              <a:t>•</a:t>
            </a:r>
            <a:r>
              <a:rPr lang="tr-TR" sz="1800">
                <a:solidFill>
                  <a:schemeClr val="bg1"/>
                </a:solidFill>
              </a:rPr>
              <a:t> Siklus bozukluğuna neden olurlar</a:t>
            </a:r>
            <a:endParaRPr lang="de-DE" sz="1800">
              <a:solidFill>
                <a:schemeClr val="bg1"/>
              </a:solidFill>
            </a:endParaRPr>
          </a:p>
          <a:p>
            <a:pPr marL="1371600" lvl="2" indent="-457200"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  <a:cs typeface="Times New Roman" pitchFamily="18" charset="0"/>
              </a:rPr>
              <a:t>•</a:t>
            </a:r>
            <a:r>
              <a:rPr lang="tr-TR" sz="1800">
                <a:solidFill>
                  <a:schemeClr val="bg1"/>
                </a:solidFill>
              </a:rPr>
              <a:t> Sığırda çok ender görülür</a:t>
            </a:r>
            <a:r>
              <a:rPr lang="de-DE" sz="1800">
                <a:solidFill>
                  <a:schemeClr val="bg1"/>
                </a:solidFill>
              </a:rPr>
              <a:t> </a:t>
            </a:r>
          </a:p>
          <a:p>
            <a:pPr marL="914400" lvl="1" indent="-457200">
              <a:lnSpc>
                <a:spcPct val="90000"/>
              </a:lnSpc>
              <a:spcBef>
                <a:spcPct val="50000"/>
              </a:spcBef>
            </a:pPr>
            <a:r>
              <a:rPr lang="tr-TR" sz="1800" b="1">
                <a:solidFill>
                  <a:schemeClr val="bg1"/>
                </a:solidFill>
              </a:rPr>
              <a:t>2.</a:t>
            </a:r>
            <a:r>
              <a:rPr lang="tr-TR" sz="1800">
                <a:solidFill>
                  <a:schemeClr val="bg1"/>
                </a:solidFill>
              </a:rPr>
              <a:t>	</a:t>
            </a:r>
            <a:r>
              <a:rPr lang="de-DE" sz="1800" b="1">
                <a:solidFill>
                  <a:srgbClr val="FFFF66"/>
                </a:solidFill>
              </a:rPr>
              <a:t>endokrin inakti</a:t>
            </a:r>
            <a:r>
              <a:rPr lang="tr-TR" sz="1800" b="1">
                <a:solidFill>
                  <a:srgbClr val="FFFF66"/>
                </a:solidFill>
              </a:rPr>
              <a:t>f</a:t>
            </a:r>
            <a:r>
              <a:rPr lang="de-DE" sz="1800" b="1">
                <a:solidFill>
                  <a:srgbClr val="FFFF66"/>
                </a:solidFill>
              </a:rPr>
              <a:t> T</a:t>
            </a:r>
            <a:r>
              <a:rPr lang="tr-TR" sz="1800" b="1">
                <a:solidFill>
                  <a:srgbClr val="FFFF66"/>
                </a:solidFill>
              </a:rPr>
              <a:t>ü</a:t>
            </a:r>
            <a:r>
              <a:rPr lang="de-DE" sz="1800" b="1">
                <a:solidFill>
                  <a:srgbClr val="FFFF66"/>
                </a:solidFill>
              </a:rPr>
              <a:t>mor</a:t>
            </a:r>
            <a:r>
              <a:rPr lang="tr-TR" sz="1800" b="1">
                <a:solidFill>
                  <a:srgbClr val="FFFF66"/>
                </a:solidFill>
              </a:rPr>
              <a:t>l</a:t>
            </a:r>
            <a:r>
              <a:rPr lang="de-DE" sz="1800" b="1">
                <a:solidFill>
                  <a:srgbClr val="FFFF66"/>
                </a:solidFill>
              </a:rPr>
              <a:t>e</a:t>
            </a:r>
            <a:r>
              <a:rPr lang="tr-TR" sz="1800" b="1">
                <a:solidFill>
                  <a:srgbClr val="FFFF66"/>
                </a:solidFill>
              </a:rPr>
              <a:t>r</a:t>
            </a:r>
            <a:endParaRPr lang="de-DE" sz="1800" b="1">
              <a:solidFill>
                <a:srgbClr val="FFFF66"/>
              </a:solidFill>
            </a:endParaRPr>
          </a:p>
          <a:p>
            <a:pPr marL="1371600" lvl="2" indent="-457200"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  <a:cs typeface="Times New Roman" pitchFamily="18" charset="0"/>
              </a:rPr>
              <a:t>•</a:t>
            </a:r>
            <a:r>
              <a:rPr lang="tr-TR" sz="1800">
                <a:solidFill>
                  <a:schemeClr val="bg1"/>
                </a:solidFill>
              </a:rPr>
              <a:t> </a:t>
            </a:r>
            <a:r>
              <a:rPr lang="de-DE" sz="1800">
                <a:solidFill>
                  <a:schemeClr val="bg1"/>
                </a:solidFill>
              </a:rPr>
              <a:t>Teratome (M</a:t>
            </a:r>
            <a:r>
              <a:rPr lang="tr-TR" sz="1800">
                <a:solidFill>
                  <a:schemeClr val="bg1"/>
                </a:solidFill>
              </a:rPr>
              <a:t>iks tümörler</a:t>
            </a:r>
            <a:r>
              <a:rPr lang="de-DE" sz="1800">
                <a:solidFill>
                  <a:schemeClr val="bg1"/>
                </a:solidFill>
              </a:rPr>
              <a:t>), </a:t>
            </a:r>
            <a:r>
              <a:rPr lang="tr-TR" sz="1800">
                <a:solidFill>
                  <a:schemeClr val="bg1"/>
                </a:solidFill>
              </a:rPr>
              <a:t>Kist </a:t>
            </a:r>
            <a:r>
              <a:rPr lang="de-DE" sz="1800">
                <a:solidFill>
                  <a:schemeClr val="bg1"/>
                </a:solidFill>
              </a:rPr>
              <a:t>adenome, H</a:t>
            </a:r>
            <a:r>
              <a:rPr lang="tr-TR" sz="1800">
                <a:solidFill>
                  <a:schemeClr val="bg1"/>
                </a:solidFill>
              </a:rPr>
              <a:t>e</a:t>
            </a:r>
            <a:r>
              <a:rPr lang="de-DE" sz="1800">
                <a:solidFill>
                  <a:schemeClr val="bg1"/>
                </a:solidFill>
              </a:rPr>
              <a:t>mangiom (vaskul</a:t>
            </a:r>
            <a:r>
              <a:rPr lang="tr-TR" sz="1800">
                <a:solidFill>
                  <a:schemeClr val="bg1"/>
                </a:solidFill>
              </a:rPr>
              <a:t>e</a:t>
            </a:r>
            <a:r>
              <a:rPr lang="de-DE" sz="1800">
                <a:solidFill>
                  <a:schemeClr val="bg1"/>
                </a:solidFill>
              </a:rPr>
              <a:t>r)</a:t>
            </a:r>
          </a:p>
          <a:p>
            <a:pPr marL="1371600" lvl="2" indent="-457200"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  <a:cs typeface="Times New Roman" pitchFamily="18" charset="0"/>
              </a:rPr>
              <a:t>•</a:t>
            </a:r>
            <a:r>
              <a:rPr lang="tr-TR" sz="1800">
                <a:solidFill>
                  <a:schemeClr val="bg1"/>
                </a:solidFill>
              </a:rPr>
              <a:t> Metastaz yapan tümörler</a:t>
            </a:r>
            <a:r>
              <a:rPr lang="de-DE" sz="1800">
                <a:solidFill>
                  <a:schemeClr val="bg1"/>
                </a:solidFill>
              </a:rPr>
              <a:t> (z.B. Leukose)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42" name="Group 78"/>
          <p:cNvGraphicFramePr>
            <a:graphicFrameLocks noGrp="1"/>
          </p:cNvGraphicFramePr>
          <p:nvPr/>
        </p:nvGraphicFramePr>
        <p:xfrm>
          <a:off x="381000" y="1066800"/>
          <a:ext cx="8229600" cy="5445127"/>
        </p:xfrm>
        <a:graphic>
          <a:graphicData uri="http://schemas.openxmlformats.org/drawingml/2006/table">
            <a:tbl>
              <a:tblPr/>
              <a:tblGrid>
                <a:gridCol w="1600200"/>
                <a:gridCol w="6629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Gruplar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Sağaltım seçenekleri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</a:rPr>
                        <a:t>Buserelin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</a:rPr>
                        <a:t>Receptal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®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</a:rPr>
                        <a:t>) 5 ml i.m tohumlama sırasında tekrar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Buserelin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 5 ml i.m.+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ß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Karoten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 10 ml i.m., tohumlama sırasında tekrar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Buserelin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 5 ml i.m + 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ß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Karoten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 10 ml i.m; 10 gün sonra ve tohumlamada tekrar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</a:rPr>
                        <a:t>Buserelin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</a:rPr>
                        <a:t> 5 ml i.m.+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ß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</a:rPr>
                        <a:t>Karoten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</a:rPr>
                        <a:t> 10 ml i.m.; 2-6 saat sonra ve tohumlamada tekrar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5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Buserelin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 5 ml i.m.+14. Günde 5 ml (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Trematomol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Tiaprost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=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Iliren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®</a:t>
                      </a: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); 3 gün sonra ve tohumlamada </a:t>
                      </a:r>
                      <a:r>
                        <a:rPr kumimoji="0" lang="tr-T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charset="0"/>
                        </a:rPr>
                        <a:t>Buserelin</a:t>
                      </a:r>
                      <a:endParaRPr kumimoji="0" lang="tr-T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49" name="Text Box 51"/>
          <p:cNvSpPr txBox="1">
            <a:spLocks noChangeArrowheads="1"/>
          </p:cNvSpPr>
          <p:nvPr/>
        </p:nvSpPr>
        <p:spPr bwMode="auto">
          <a:xfrm>
            <a:off x="593725" y="41275"/>
            <a:ext cx="7918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Ovaryum kistlerinde değişik Receptal (Buserelin) uygulamaları</a:t>
            </a:r>
          </a:p>
          <a:p>
            <a:r>
              <a:rPr lang="tr-TR" sz="2400">
                <a:solidFill>
                  <a:srgbClr val="FFFF66"/>
                </a:solidFill>
              </a:rPr>
              <a:t>(Arbeiter, K., Aslan, S., Schwarzenberger, F. (1990)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5" name="Group 107"/>
          <p:cNvGraphicFramePr>
            <a:graphicFrameLocks noGrp="1"/>
          </p:cNvGraphicFramePr>
          <p:nvPr/>
        </p:nvGraphicFramePr>
        <p:xfrm>
          <a:off x="533400" y="1371600"/>
          <a:ext cx="8077200" cy="3926650"/>
        </p:xfrm>
        <a:graphic>
          <a:graphicData uri="http://schemas.openxmlformats.org/drawingml/2006/table">
            <a:tbl>
              <a:tblPr/>
              <a:tblGrid>
                <a:gridCol w="1371600"/>
                <a:gridCol w="990600"/>
                <a:gridCol w="457200"/>
                <a:gridCol w="1600200"/>
                <a:gridCol w="1676400"/>
                <a:gridCol w="1981200"/>
              </a:tblGrid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Post.p.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(gün)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Grup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Tohuml.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Indeksi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İlk Toh.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Oranı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Gebe Kal.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imes New Roman" charset="0"/>
                        </a:rPr>
                        <a:t>Aral.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30-39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1,5</a:t>
                      </a: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0,7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1,40,7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1,3 0,8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62,5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71,4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83,3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</a:rPr>
                        <a:t>79,0 </a:t>
                      </a: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12,3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72,1 16,4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79,8 25,5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68-95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1,3 </a:t>
                      </a: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0,5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1,8 0,9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66,0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</a:rPr>
                        <a:t>105,1 </a:t>
                      </a: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21,6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charset="0"/>
                          <a:sym typeface="Symbol" pitchFamily="18" charset="2"/>
                        </a:rPr>
                        <a:t>138,3 15,6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0" name="Text Box 108"/>
          <p:cNvSpPr txBox="1">
            <a:spLocks noChangeArrowheads="1"/>
          </p:cNvSpPr>
          <p:nvPr/>
        </p:nvSpPr>
        <p:spPr bwMode="auto">
          <a:xfrm>
            <a:off x="339725" y="584200"/>
            <a:ext cx="767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Sağaltımın Fertilite Parametrelerine Etkisi (Aslan et al.,1990)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609600" y="1524000"/>
            <a:ext cx="7848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>
            <a:off x="609600" y="5638800"/>
            <a:ext cx="7848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609600" y="2667000"/>
            <a:ext cx="7848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33400" y="1924050"/>
            <a:ext cx="152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1800">
                <a:solidFill>
                  <a:schemeClr val="bg1"/>
                </a:solidFill>
              </a:rPr>
              <a:t>Tedavi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971800" y="1800225"/>
            <a:ext cx="1524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r-TR" sz="1800">
                <a:solidFill>
                  <a:schemeClr val="bg1"/>
                </a:solidFill>
              </a:rPr>
              <a:t>Sağaltılan</a:t>
            </a:r>
            <a:r>
              <a:rPr lang="de-DE" sz="1800">
                <a:solidFill>
                  <a:schemeClr val="bg1"/>
                </a:solidFill>
              </a:rPr>
              <a:t> </a:t>
            </a:r>
            <a:r>
              <a:rPr lang="tr-TR" sz="1800">
                <a:solidFill>
                  <a:schemeClr val="bg1"/>
                </a:solidFill>
              </a:rPr>
              <a:t>Hayvan (n)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5105400" y="1524000"/>
            <a:ext cx="1905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tr-TR" sz="180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tr-TR" sz="1800">
                <a:solidFill>
                  <a:schemeClr val="bg1"/>
                </a:solidFill>
              </a:rPr>
              <a:t>Gebelik </a:t>
            </a:r>
          </a:p>
          <a:p>
            <a:pPr algn="ctr">
              <a:lnSpc>
                <a:spcPct val="90000"/>
              </a:lnSpc>
            </a:pPr>
            <a:r>
              <a:rPr lang="tr-TR" sz="1800">
                <a:solidFill>
                  <a:schemeClr val="bg1"/>
                </a:solidFill>
              </a:rPr>
              <a:t>  4 tohuml. (%)                         </a:t>
            </a:r>
            <a:endParaRPr lang="de-DE" sz="180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2895600"/>
            <a:ext cx="8077200" cy="587375"/>
            <a:chOff x="288" y="1824"/>
            <a:chExt cx="5088" cy="370"/>
          </a:xfrm>
        </p:grpSpPr>
        <p:sp>
          <p:nvSpPr>
            <p:cNvPr id="56345" name="Text Box 9"/>
            <p:cNvSpPr txBox="1">
              <a:spLocks noChangeArrowheads="1"/>
            </p:cNvSpPr>
            <p:nvPr/>
          </p:nvSpPr>
          <p:spPr bwMode="auto">
            <a:xfrm>
              <a:off x="288" y="1824"/>
              <a:ext cx="1824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5763" indent="-385763">
                <a:lnSpc>
                  <a:spcPct val="90000"/>
                </a:lnSpc>
                <a:buFontTx/>
                <a:buAutoNum type="romanUcPeriod"/>
              </a:pPr>
              <a:r>
                <a:rPr lang="de-DE" sz="1800">
                  <a:solidFill>
                    <a:schemeClr val="bg1"/>
                  </a:solidFill>
                </a:rPr>
                <a:t>3000 I.E. HCG + </a:t>
              </a:r>
            </a:p>
            <a:p>
              <a:pPr marL="385763" indent="-385763">
                <a:lnSpc>
                  <a:spcPct val="90000"/>
                </a:lnSpc>
              </a:pPr>
              <a:r>
                <a:rPr lang="de-DE" sz="1800">
                  <a:solidFill>
                    <a:schemeClr val="bg1"/>
                  </a:solidFill>
                </a:rPr>
                <a:t>	125 mg Progesteron i.v. </a:t>
              </a:r>
            </a:p>
          </p:txBody>
        </p:sp>
        <p:sp>
          <p:nvSpPr>
            <p:cNvPr id="56346" name="Text Box 10"/>
            <p:cNvSpPr txBox="1">
              <a:spLocks noChangeArrowheads="1"/>
            </p:cNvSpPr>
            <p:nvPr/>
          </p:nvSpPr>
          <p:spPr bwMode="auto">
            <a:xfrm>
              <a:off x="2160" y="1898"/>
              <a:ext cx="321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1800">
                  <a:solidFill>
                    <a:schemeClr val="bg1"/>
                  </a:solidFill>
                </a:rPr>
                <a:t>70	    66	       75,7                   34,9</a:t>
              </a:r>
              <a:r>
                <a:rPr lang="de-DE" sz="1800" u="sng">
                  <a:solidFill>
                    <a:schemeClr val="bg1"/>
                  </a:solidFill>
                </a:rPr>
                <a:t>+</a:t>
              </a:r>
              <a:r>
                <a:rPr lang="de-DE" sz="1800">
                  <a:solidFill>
                    <a:schemeClr val="bg1"/>
                  </a:solidFill>
                </a:rPr>
                <a:t>26,1</a:t>
              </a:r>
            </a:p>
          </p:txBody>
        </p:sp>
      </p:grpSp>
      <p:sp>
        <p:nvSpPr>
          <p:cNvPr id="56329" name="Text Box 11"/>
          <p:cNvSpPr txBox="1">
            <a:spLocks noChangeArrowheads="1"/>
          </p:cNvSpPr>
          <p:nvPr/>
        </p:nvSpPr>
        <p:spPr bwMode="auto">
          <a:xfrm>
            <a:off x="6172200" y="5832475"/>
            <a:ext cx="22860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 sz="1600">
                <a:solidFill>
                  <a:schemeClr val="bg1"/>
                </a:solidFill>
              </a:rPr>
              <a:t>( M</a:t>
            </a:r>
            <a:r>
              <a:rPr lang="tr-TR" sz="1600">
                <a:solidFill>
                  <a:schemeClr val="bg1"/>
                </a:solidFill>
              </a:rPr>
              <a:t>üller</a:t>
            </a:r>
            <a:r>
              <a:rPr lang="de-DE" sz="1600">
                <a:solidFill>
                  <a:schemeClr val="bg1"/>
                </a:solidFill>
              </a:rPr>
              <a:t>, 1983)</a:t>
            </a:r>
          </a:p>
        </p:txBody>
      </p:sp>
      <p:sp>
        <p:nvSpPr>
          <p:cNvPr id="56330" name="Text Box 12"/>
          <p:cNvSpPr txBox="1">
            <a:spLocks noChangeArrowheads="1"/>
          </p:cNvSpPr>
          <p:nvPr/>
        </p:nvSpPr>
        <p:spPr bwMode="auto">
          <a:xfrm>
            <a:off x="4191000" y="1800225"/>
            <a:ext cx="12954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1800">
                <a:solidFill>
                  <a:schemeClr val="bg1"/>
                </a:solidFill>
              </a:rPr>
              <a:t> </a:t>
            </a:r>
            <a:r>
              <a:rPr lang="tr-TR" sz="1800">
                <a:solidFill>
                  <a:schemeClr val="bg1"/>
                </a:solidFill>
              </a:rPr>
              <a:t>bunlardan tohumlanan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56331" name="Text Box 13"/>
          <p:cNvSpPr txBox="1">
            <a:spLocks noChangeArrowheads="1"/>
          </p:cNvSpPr>
          <p:nvPr/>
        </p:nvSpPr>
        <p:spPr bwMode="auto">
          <a:xfrm>
            <a:off x="6553200" y="1447800"/>
            <a:ext cx="22098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tr-TR" sz="1800">
                <a:solidFill>
                  <a:schemeClr val="bg1"/>
                </a:solidFill>
              </a:rPr>
              <a:t>Tedavi-Gebe kalma</a:t>
            </a:r>
            <a:r>
              <a:rPr lang="de-DE" sz="1800">
                <a:solidFill>
                  <a:schemeClr val="bg1"/>
                </a:solidFill>
              </a:rPr>
              <a:t> </a:t>
            </a:r>
            <a:endParaRPr lang="tr-TR" sz="180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tr-TR" sz="1800">
                <a:solidFill>
                  <a:schemeClr val="bg1"/>
                </a:solidFill>
              </a:rPr>
              <a:t>Aralığı (gün)</a:t>
            </a:r>
            <a:endParaRPr lang="de-DE" sz="180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</a:rPr>
              <a:t>(</a:t>
            </a:r>
            <a:r>
              <a:rPr lang="de-DE" sz="1800">
                <a:solidFill>
                  <a:schemeClr val="bg1"/>
                </a:solidFill>
                <a:sym typeface="Bookshelf Symbol 4" pitchFamily="34" charset="2"/>
              </a:rPr>
              <a:t></a:t>
            </a:r>
            <a:r>
              <a:rPr lang="de-DE" sz="1800">
                <a:solidFill>
                  <a:schemeClr val="bg1"/>
                </a:solidFill>
              </a:rPr>
              <a:t> </a:t>
            </a:r>
            <a:r>
              <a:rPr lang="de-DE" sz="1800" u="sng">
                <a:solidFill>
                  <a:schemeClr val="bg1"/>
                </a:solidFill>
              </a:rPr>
              <a:t>+</a:t>
            </a:r>
            <a:r>
              <a:rPr lang="de-DE" sz="1800">
                <a:solidFill>
                  <a:schemeClr val="bg1"/>
                </a:solidFill>
              </a:rPr>
              <a:t> s 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7200" y="3756025"/>
            <a:ext cx="8077200" cy="358775"/>
            <a:chOff x="288" y="2366"/>
            <a:chExt cx="5088" cy="226"/>
          </a:xfrm>
        </p:grpSpPr>
        <p:sp>
          <p:nvSpPr>
            <p:cNvPr id="56343" name="Text Box 15"/>
            <p:cNvSpPr txBox="1">
              <a:spLocks noChangeArrowheads="1"/>
            </p:cNvSpPr>
            <p:nvPr/>
          </p:nvSpPr>
          <p:spPr bwMode="auto">
            <a:xfrm>
              <a:off x="288" y="2366"/>
              <a:ext cx="172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5763" indent="-385763">
                <a:lnSpc>
                  <a:spcPct val="90000"/>
                </a:lnSpc>
                <a:buFontTx/>
                <a:buAutoNum type="romanUcPeriod" startAt="2"/>
              </a:pPr>
              <a:r>
                <a:rPr lang="de-DE" sz="1800">
                  <a:solidFill>
                    <a:schemeClr val="bg1"/>
                  </a:solidFill>
                </a:rPr>
                <a:t>1500 I.E. HCG i.c. </a:t>
              </a:r>
            </a:p>
          </p:txBody>
        </p:sp>
        <p:sp>
          <p:nvSpPr>
            <p:cNvPr id="56344" name="Text Box 16"/>
            <p:cNvSpPr txBox="1">
              <a:spLocks noChangeArrowheads="1"/>
            </p:cNvSpPr>
            <p:nvPr/>
          </p:nvSpPr>
          <p:spPr bwMode="auto">
            <a:xfrm>
              <a:off x="2160" y="2378"/>
              <a:ext cx="321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1800">
                  <a:solidFill>
                    <a:schemeClr val="bg1"/>
                  </a:solidFill>
                </a:rPr>
                <a:t>68	    64	       72,1                   37,8</a:t>
              </a:r>
              <a:r>
                <a:rPr lang="de-DE" sz="1800" u="sng">
                  <a:solidFill>
                    <a:schemeClr val="bg1"/>
                  </a:solidFill>
                </a:rPr>
                <a:t>+</a:t>
              </a:r>
              <a:r>
                <a:rPr lang="de-DE" sz="1800">
                  <a:solidFill>
                    <a:schemeClr val="bg1"/>
                  </a:solidFill>
                </a:rPr>
                <a:t>26,2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57200" y="4419600"/>
            <a:ext cx="8077200" cy="339725"/>
            <a:chOff x="288" y="2784"/>
            <a:chExt cx="5088" cy="214"/>
          </a:xfrm>
        </p:grpSpPr>
        <p:sp>
          <p:nvSpPr>
            <p:cNvPr id="56341" name="Text Box 18"/>
            <p:cNvSpPr txBox="1">
              <a:spLocks noChangeArrowheads="1"/>
            </p:cNvSpPr>
            <p:nvPr/>
          </p:nvSpPr>
          <p:spPr bwMode="auto">
            <a:xfrm>
              <a:off x="288" y="2784"/>
              <a:ext cx="172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5763" indent="-385763">
                <a:lnSpc>
                  <a:spcPct val="90000"/>
                </a:lnSpc>
                <a:buFontTx/>
                <a:buAutoNum type="romanUcPeriod" startAt="3"/>
              </a:pPr>
              <a:r>
                <a:rPr lang="de-DE" sz="1800">
                  <a:solidFill>
                    <a:schemeClr val="bg1"/>
                  </a:solidFill>
                </a:rPr>
                <a:t>750 I.E. HCG i.c. </a:t>
              </a:r>
            </a:p>
          </p:txBody>
        </p:sp>
        <p:sp>
          <p:nvSpPr>
            <p:cNvPr id="56342" name="Text Box 19"/>
            <p:cNvSpPr txBox="1">
              <a:spLocks noChangeArrowheads="1"/>
            </p:cNvSpPr>
            <p:nvPr/>
          </p:nvSpPr>
          <p:spPr bwMode="auto">
            <a:xfrm>
              <a:off x="2160" y="2784"/>
              <a:ext cx="321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1800">
                  <a:solidFill>
                    <a:schemeClr val="bg1"/>
                  </a:solidFill>
                </a:rPr>
                <a:t>62	    61	       70,9                   37,8</a:t>
              </a:r>
              <a:r>
                <a:rPr lang="de-DE" sz="1800" u="sng">
                  <a:solidFill>
                    <a:schemeClr val="bg1"/>
                  </a:solidFill>
                </a:rPr>
                <a:t>+</a:t>
              </a:r>
              <a:r>
                <a:rPr lang="de-DE" sz="1800">
                  <a:solidFill>
                    <a:schemeClr val="bg1"/>
                  </a:solidFill>
                </a:rPr>
                <a:t>21,5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7200" y="5029200"/>
            <a:ext cx="8077200" cy="381000"/>
            <a:chOff x="288" y="3168"/>
            <a:chExt cx="5088" cy="240"/>
          </a:xfrm>
        </p:grpSpPr>
        <p:sp>
          <p:nvSpPr>
            <p:cNvPr id="56339" name="Text Box 21"/>
            <p:cNvSpPr txBox="1">
              <a:spLocks noChangeArrowheads="1"/>
            </p:cNvSpPr>
            <p:nvPr/>
          </p:nvSpPr>
          <p:spPr bwMode="auto">
            <a:xfrm>
              <a:off x="288" y="3194"/>
              <a:ext cx="172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5763" indent="-385763">
                <a:lnSpc>
                  <a:spcPct val="90000"/>
                </a:lnSpc>
                <a:buFontTx/>
                <a:buAutoNum type="romanUcPeriod" startAt="4"/>
              </a:pPr>
              <a:r>
                <a:rPr lang="de-DE" sz="1800">
                  <a:solidFill>
                    <a:schemeClr val="bg1"/>
                  </a:solidFill>
                </a:rPr>
                <a:t>Placebo</a:t>
              </a:r>
            </a:p>
          </p:txBody>
        </p:sp>
        <p:sp>
          <p:nvSpPr>
            <p:cNvPr id="56340" name="Text Box 22"/>
            <p:cNvSpPr txBox="1">
              <a:spLocks noChangeArrowheads="1"/>
            </p:cNvSpPr>
            <p:nvPr/>
          </p:nvSpPr>
          <p:spPr bwMode="auto">
            <a:xfrm>
              <a:off x="2160" y="3168"/>
              <a:ext cx="321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 sz="1800">
                  <a:solidFill>
                    <a:schemeClr val="bg1"/>
                  </a:solidFill>
                </a:rPr>
                <a:t>72	    63	       54,2                   45,3</a:t>
              </a:r>
              <a:r>
                <a:rPr lang="de-DE" sz="1800" u="sng">
                  <a:solidFill>
                    <a:schemeClr val="bg1"/>
                  </a:solidFill>
                </a:rPr>
                <a:t>+</a:t>
              </a:r>
              <a:r>
                <a:rPr lang="de-DE" sz="1800">
                  <a:solidFill>
                    <a:schemeClr val="bg1"/>
                  </a:solidFill>
                </a:rPr>
                <a:t>27,0</a:t>
              </a:r>
            </a:p>
          </p:txBody>
        </p:sp>
      </p:grpSp>
      <p:sp>
        <p:nvSpPr>
          <p:cNvPr id="56335" name="Rectangle 23"/>
          <p:cNvSpPr>
            <a:spLocks noChangeArrowheads="1"/>
          </p:cNvSpPr>
          <p:nvPr/>
        </p:nvSpPr>
        <p:spPr bwMode="auto">
          <a:xfrm>
            <a:off x="1143000" y="609600"/>
            <a:ext cx="6819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rgbClr val="FFFF66"/>
                </a:solidFill>
              </a:rPr>
              <a:t>Ovaryum kisti sağaltımı/Fertilite parametreleri</a:t>
            </a:r>
          </a:p>
        </p:txBody>
      </p:sp>
      <p:sp>
        <p:nvSpPr>
          <p:cNvPr id="56336" name="Line 24"/>
          <p:cNvSpPr>
            <a:spLocks noChangeShapeType="1"/>
          </p:cNvSpPr>
          <p:nvPr/>
        </p:nvSpPr>
        <p:spPr bwMode="auto">
          <a:xfrm>
            <a:off x="4267200" y="1524000"/>
            <a:ext cx="0" cy="411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6337" name="Line 25"/>
          <p:cNvSpPr>
            <a:spLocks noChangeShapeType="1"/>
          </p:cNvSpPr>
          <p:nvPr/>
        </p:nvSpPr>
        <p:spPr bwMode="auto">
          <a:xfrm>
            <a:off x="5486400" y="1524000"/>
            <a:ext cx="0" cy="411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6338" name="Line 26"/>
          <p:cNvSpPr>
            <a:spLocks noChangeShapeType="1"/>
          </p:cNvSpPr>
          <p:nvPr/>
        </p:nvSpPr>
        <p:spPr bwMode="auto">
          <a:xfrm>
            <a:off x="6705600" y="1524000"/>
            <a:ext cx="0" cy="411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5800" y="1524000"/>
            <a:ext cx="1219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3000"/>
              <a:t>GnRH</a:t>
            </a:r>
          </a:p>
        </p:txBody>
      </p:sp>
      <p:sp>
        <p:nvSpPr>
          <p:cNvPr id="54275" name="Oval 4"/>
          <p:cNvSpPr>
            <a:spLocks noChangeArrowheads="1"/>
          </p:cNvSpPr>
          <p:nvPr/>
        </p:nvSpPr>
        <p:spPr bwMode="auto">
          <a:xfrm>
            <a:off x="2911475" y="1585913"/>
            <a:ext cx="1752600" cy="609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Hipotalamus</a:t>
            </a:r>
          </a:p>
        </p:txBody>
      </p:sp>
      <p:sp>
        <p:nvSpPr>
          <p:cNvPr id="54276" name="Oval 7"/>
          <p:cNvSpPr>
            <a:spLocks noChangeArrowheads="1"/>
          </p:cNvSpPr>
          <p:nvPr/>
        </p:nvSpPr>
        <p:spPr bwMode="auto">
          <a:xfrm>
            <a:off x="2987675" y="2195513"/>
            <a:ext cx="17526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/>
          </a:p>
        </p:txBody>
      </p:sp>
      <p:sp>
        <p:nvSpPr>
          <p:cNvPr id="54277" name="Text Box 10"/>
          <p:cNvSpPr txBox="1">
            <a:spLocks noChangeArrowheads="1"/>
          </p:cNvSpPr>
          <p:nvPr/>
        </p:nvSpPr>
        <p:spPr bwMode="auto">
          <a:xfrm>
            <a:off x="3140075" y="22717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54278" name="Text Box 11"/>
          <p:cNvSpPr txBox="1">
            <a:spLocks noChangeArrowheads="1"/>
          </p:cNvSpPr>
          <p:nvPr/>
        </p:nvSpPr>
        <p:spPr bwMode="auto">
          <a:xfrm>
            <a:off x="3292475" y="2271713"/>
            <a:ext cx="108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Hipofiz</a:t>
            </a:r>
          </a:p>
        </p:txBody>
      </p:sp>
      <p:sp>
        <p:nvSpPr>
          <p:cNvPr id="54279" name="Line 12"/>
          <p:cNvSpPr>
            <a:spLocks noChangeShapeType="1"/>
          </p:cNvSpPr>
          <p:nvPr/>
        </p:nvSpPr>
        <p:spPr bwMode="auto">
          <a:xfrm>
            <a:off x="3902075" y="2805113"/>
            <a:ext cx="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4280" name="Text Box 13"/>
          <p:cNvSpPr txBox="1">
            <a:spLocks noChangeArrowheads="1"/>
          </p:cNvSpPr>
          <p:nvPr/>
        </p:nvSpPr>
        <p:spPr bwMode="auto">
          <a:xfrm>
            <a:off x="3657600" y="3352800"/>
            <a:ext cx="533400" cy="406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rgbClr val="FFFF66"/>
                </a:solidFill>
              </a:rPr>
              <a:t>LH</a:t>
            </a:r>
          </a:p>
        </p:txBody>
      </p:sp>
      <p:sp>
        <p:nvSpPr>
          <p:cNvPr id="54281" name="Oval 14"/>
          <p:cNvSpPr>
            <a:spLocks noChangeArrowheads="1"/>
          </p:cNvSpPr>
          <p:nvPr/>
        </p:nvSpPr>
        <p:spPr bwMode="auto">
          <a:xfrm>
            <a:off x="3521075" y="4329113"/>
            <a:ext cx="914400" cy="914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chemeClr val="bg2"/>
              </a:solidFill>
            </a:endParaRPr>
          </a:p>
        </p:txBody>
      </p:sp>
      <p:sp>
        <p:nvSpPr>
          <p:cNvPr id="54282" name="AutoShape 17"/>
          <p:cNvSpPr>
            <a:spLocks noChangeArrowheads="1"/>
          </p:cNvSpPr>
          <p:nvPr/>
        </p:nvSpPr>
        <p:spPr bwMode="auto">
          <a:xfrm>
            <a:off x="3140075" y="4633913"/>
            <a:ext cx="457200" cy="457200"/>
          </a:xfrm>
          <a:custGeom>
            <a:avLst/>
            <a:gdLst>
              <a:gd name="T0" fmla="*/ 102419155 w 21600"/>
              <a:gd name="T1" fmla="*/ 0 h 21600"/>
              <a:gd name="T2" fmla="*/ 29995452 w 21600"/>
              <a:gd name="T3" fmla="*/ 29995452 h 21600"/>
              <a:gd name="T4" fmla="*/ 0 w 21600"/>
              <a:gd name="T5" fmla="*/ 102419155 h 21600"/>
              <a:gd name="T6" fmla="*/ 29995452 w 21600"/>
              <a:gd name="T7" fmla="*/ 174842742 h 21600"/>
              <a:gd name="T8" fmla="*/ 102419155 w 21600"/>
              <a:gd name="T9" fmla="*/ 204838141 h 21600"/>
              <a:gd name="T10" fmla="*/ 174842742 w 21600"/>
              <a:gd name="T11" fmla="*/ 174842742 h 21600"/>
              <a:gd name="T12" fmla="*/ 204838141 w 21600"/>
              <a:gd name="T13" fmla="*/ 102419155 h 21600"/>
              <a:gd name="T14" fmla="*/ 174842742 w 21600"/>
              <a:gd name="T15" fmla="*/ 2999545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4283" name="Oval 19"/>
          <p:cNvSpPr>
            <a:spLocks noChangeArrowheads="1"/>
          </p:cNvSpPr>
          <p:nvPr/>
        </p:nvSpPr>
        <p:spPr bwMode="auto">
          <a:xfrm>
            <a:off x="4206875" y="4481513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4284" name="Line 20"/>
          <p:cNvSpPr>
            <a:spLocks noChangeShapeType="1"/>
          </p:cNvSpPr>
          <p:nvPr/>
        </p:nvSpPr>
        <p:spPr bwMode="auto">
          <a:xfrm>
            <a:off x="3902075" y="3795713"/>
            <a:ext cx="0" cy="533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4285" name="Oval 21"/>
          <p:cNvSpPr>
            <a:spLocks noChangeArrowheads="1"/>
          </p:cNvSpPr>
          <p:nvPr/>
        </p:nvSpPr>
        <p:spPr bwMode="auto">
          <a:xfrm>
            <a:off x="5715000" y="990600"/>
            <a:ext cx="22098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Seksüel siklusun </a:t>
            </a:r>
          </a:p>
          <a:p>
            <a:pPr algn="ctr"/>
            <a:r>
              <a:rPr lang="tr-TR"/>
              <a:t>düzenlenmesi</a:t>
            </a:r>
          </a:p>
        </p:txBody>
      </p:sp>
      <p:sp>
        <p:nvSpPr>
          <p:cNvPr id="54286" name="Line 23"/>
          <p:cNvSpPr>
            <a:spLocks noChangeShapeType="1"/>
          </p:cNvSpPr>
          <p:nvPr/>
        </p:nvSpPr>
        <p:spPr bwMode="auto">
          <a:xfrm flipV="1">
            <a:off x="4724400" y="1676400"/>
            <a:ext cx="9906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4287" name="Text Box 24"/>
          <p:cNvSpPr txBox="1">
            <a:spLocks noChangeArrowheads="1"/>
          </p:cNvSpPr>
          <p:nvPr/>
        </p:nvSpPr>
        <p:spPr bwMode="auto">
          <a:xfrm>
            <a:off x="6080125" y="4462463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sz="3000"/>
          </a:p>
        </p:txBody>
      </p:sp>
      <p:sp>
        <p:nvSpPr>
          <p:cNvPr id="54288" name="Oval 25"/>
          <p:cNvSpPr>
            <a:spLocks noChangeArrowheads="1"/>
          </p:cNvSpPr>
          <p:nvPr/>
        </p:nvSpPr>
        <p:spPr bwMode="auto">
          <a:xfrm>
            <a:off x="6324600" y="4419600"/>
            <a:ext cx="914400" cy="914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 sz="3000">
              <a:solidFill>
                <a:schemeClr val="bg2"/>
              </a:solidFill>
            </a:endParaRPr>
          </a:p>
        </p:txBody>
      </p:sp>
      <p:sp>
        <p:nvSpPr>
          <p:cNvPr id="54289" name="Oval 26"/>
          <p:cNvSpPr>
            <a:spLocks noChangeArrowheads="1"/>
          </p:cNvSpPr>
          <p:nvPr/>
        </p:nvSpPr>
        <p:spPr bwMode="auto">
          <a:xfrm>
            <a:off x="6934200" y="4343400"/>
            <a:ext cx="381000" cy="381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4290" name="AutoShape 27"/>
          <p:cNvSpPr>
            <a:spLocks noChangeArrowheads="1"/>
          </p:cNvSpPr>
          <p:nvPr/>
        </p:nvSpPr>
        <p:spPr bwMode="auto">
          <a:xfrm>
            <a:off x="6172200" y="4800600"/>
            <a:ext cx="304800" cy="304800"/>
          </a:xfrm>
          <a:custGeom>
            <a:avLst/>
            <a:gdLst>
              <a:gd name="T0" fmla="*/ 30346399 w 21600"/>
              <a:gd name="T1" fmla="*/ 0 h 21600"/>
              <a:gd name="T2" fmla="*/ 8887474 w 21600"/>
              <a:gd name="T3" fmla="*/ 8887474 h 21600"/>
              <a:gd name="T4" fmla="*/ 0 w 21600"/>
              <a:gd name="T5" fmla="*/ 30346399 h 21600"/>
              <a:gd name="T6" fmla="*/ 8887474 w 21600"/>
              <a:gd name="T7" fmla="*/ 51805327 h 21600"/>
              <a:gd name="T8" fmla="*/ 30346399 w 21600"/>
              <a:gd name="T9" fmla="*/ 60692798 h 21600"/>
              <a:gd name="T10" fmla="*/ 51805327 w 21600"/>
              <a:gd name="T11" fmla="*/ 51805327 h 21600"/>
              <a:gd name="T12" fmla="*/ 60692798 w 21600"/>
              <a:gd name="T13" fmla="*/ 30346399 h 21600"/>
              <a:gd name="T14" fmla="*/ 51805327 w 21600"/>
              <a:gd name="T15" fmla="*/ 888747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4291" name="Text Box 28"/>
          <p:cNvSpPr txBox="1">
            <a:spLocks noChangeArrowheads="1"/>
          </p:cNvSpPr>
          <p:nvPr/>
        </p:nvSpPr>
        <p:spPr bwMode="auto">
          <a:xfrm>
            <a:off x="4403725" y="4281488"/>
            <a:ext cx="128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rgbClr val="FFFF66"/>
                </a:solidFill>
              </a:rPr>
              <a:t>Ovulasyon</a:t>
            </a:r>
          </a:p>
        </p:txBody>
      </p:sp>
      <p:sp>
        <p:nvSpPr>
          <p:cNvPr id="54292" name="Text Box 29"/>
          <p:cNvSpPr txBox="1">
            <a:spLocks noChangeArrowheads="1"/>
          </p:cNvSpPr>
          <p:nvPr/>
        </p:nvSpPr>
        <p:spPr bwMode="auto">
          <a:xfrm>
            <a:off x="2514600" y="46482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Kist</a:t>
            </a:r>
          </a:p>
        </p:txBody>
      </p:sp>
      <p:sp>
        <p:nvSpPr>
          <p:cNvPr id="54293" name="Text Box 30"/>
          <p:cNvSpPr txBox="1">
            <a:spLocks noChangeArrowheads="1"/>
          </p:cNvSpPr>
          <p:nvPr/>
        </p:nvSpPr>
        <p:spPr bwMode="auto">
          <a:xfrm>
            <a:off x="7315200" y="4267200"/>
            <a:ext cx="1598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Korp.Lut.</a:t>
            </a:r>
          </a:p>
        </p:txBody>
      </p:sp>
      <p:sp>
        <p:nvSpPr>
          <p:cNvPr id="54294" name="Rectangle 31"/>
          <p:cNvSpPr>
            <a:spLocks noChangeArrowheads="1"/>
          </p:cNvSpPr>
          <p:nvPr/>
        </p:nvSpPr>
        <p:spPr bwMode="auto">
          <a:xfrm>
            <a:off x="5638800" y="51816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solidFill>
                  <a:srgbClr val="FFFF66"/>
                </a:solidFill>
              </a:rPr>
              <a:t>Kist</a:t>
            </a:r>
          </a:p>
        </p:txBody>
      </p:sp>
      <p:sp>
        <p:nvSpPr>
          <p:cNvPr id="54295" name="Line 36"/>
          <p:cNvSpPr>
            <a:spLocks noChangeShapeType="1"/>
          </p:cNvSpPr>
          <p:nvPr/>
        </p:nvSpPr>
        <p:spPr bwMode="auto">
          <a:xfrm>
            <a:off x="4419600" y="4953000"/>
            <a:ext cx="17526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4296" name="AutoShape 37"/>
          <p:cNvSpPr>
            <a:spLocks noChangeArrowheads="1"/>
          </p:cNvSpPr>
          <p:nvPr/>
        </p:nvSpPr>
        <p:spPr bwMode="auto">
          <a:xfrm>
            <a:off x="4800600" y="2209800"/>
            <a:ext cx="2057400" cy="485775"/>
          </a:xfrm>
          <a:prstGeom prst="leftArrow">
            <a:avLst>
              <a:gd name="adj1" fmla="val 50000"/>
              <a:gd name="adj2" fmla="val 105882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4297" name="Line 40"/>
          <p:cNvSpPr>
            <a:spLocks noChangeShapeType="1"/>
          </p:cNvSpPr>
          <p:nvPr/>
        </p:nvSpPr>
        <p:spPr bwMode="auto">
          <a:xfrm>
            <a:off x="6781800" y="2590800"/>
            <a:ext cx="0" cy="1828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4298" name="Text Box 41"/>
          <p:cNvSpPr txBox="1">
            <a:spLocks noChangeArrowheads="1"/>
          </p:cNvSpPr>
          <p:nvPr/>
        </p:nvSpPr>
        <p:spPr bwMode="auto">
          <a:xfrm>
            <a:off x="6781800" y="3200400"/>
            <a:ext cx="1395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rgbClr val="FFFF66"/>
                </a:solidFill>
              </a:rPr>
              <a:t>Progesteron</a:t>
            </a:r>
          </a:p>
        </p:txBody>
      </p:sp>
      <p:sp>
        <p:nvSpPr>
          <p:cNvPr id="54299" name="Line 42"/>
          <p:cNvSpPr>
            <a:spLocks noChangeShapeType="1"/>
          </p:cNvSpPr>
          <p:nvPr/>
        </p:nvSpPr>
        <p:spPr bwMode="auto">
          <a:xfrm>
            <a:off x="1295400" y="1981200"/>
            <a:ext cx="0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4300" name="Line 44"/>
          <p:cNvSpPr>
            <a:spLocks noChangeShapeType="1"/>
          </p:cNvSpPr>
          <p:nvPr/>
        </p:nvSpPr>
        <p:spPr bwMode="auto">
          <a:xfrm>
            <a:off x="1295400" y="2438400"/>
            <a:ext cx="16764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4301" name="Text Box 45"/>
          <p:cNvSpPr txBox="1">
            <a:spLocks noChangeArrowheads="1"/>
          </p:cNvSpPr>
          <p:nvPr/>
        </p:nvSpPr>
        <p:spPr bwMode="auto">
          <a:xfrm>
            <a:off x="2057400" y="0"/>
            <a:ext cx="46656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FFFF66"/>
                </a:solidFill>
              </a:rPr>
              <a:t>GnRH’ nın etki mekanizması</a:t>
            </a:r>
          </a:p>
        </p:txBody>
      </p:sp>
      <p:sp>
        <p:nvSpPr>
          <p:cNvPr id="54302" name="Text Box 46"/>
          <p:cNvSpPr txBox="1">
            <a:spLocks noChangeArrowheads="1"/>
          </p:cNvSpPr>
          <p:nvPr/>
        </p:nvSpPr>
        <p:spPr bwMode="auto">
          <a:xfrm>
            <a:off x="7162800" y="6096000"/>
            <a:ext cx="1550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solidFill>
                  <a:srgbClr val="FF9900"/>
                </a:solidFill>
              </a:rPr>
              <a:t>Grunert;1999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000" smtClean="0">
                <a:solidFill>
                  <a:srgbClr val="FFFF66"/>
                </a:solidFill>
              </a:rPr>
              <a:t>Follikül lutein kistlerinin tanısı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800" smtClean="0">
                <a:solidFill>
                  <a:srgbClr val="FF9900"/>
                </a:solidFill>
              </a:rPr>
              <a:t>Follikül 2,5 cm den büyüktür 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smtClean="0">
                <a:solidFill>
                  <a:srgbClr val="FF9900"/>
                </a:solidFill>
              </a:rPr>
              <a:t>Anöstrus gözlenir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smtClean="0">
                <a:solidFill>
                  <a:srgbClr val="FF9900"/>
                </a:solidFill>
              </a:rPr>
              <a:t>Persistenz (=kalıcıdır); genellikle soliterdir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smtClean="0">
                <a:solidFill>
                  <a:srgbClr val="FF9900"/>
                </a:solidFill>
              </a:rPr>
              <a:t>Ultrasonografi: ortada anekojen; çevresi hipoekojen (gri) (&gt;3mm)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smtClean="0">
                <a:solidFill>
                  <a:srgbClr val="FF9900"/>
                </a:solidFill>
              </a:rPr>
              <a:t>P4= serum (1ng/ml=3,18 nmol/L) süt= 10 ng/ml den yüksek (Aslan, 2000)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smtClean="0">
                <a:solidFill>
                  <a:srgbClr val="FF9900"/>
                </a:solidFill>
              </a:rPr>
              <a:t>Uterus yangısı ile birlikte görülebilirler (Arbeiter ve ark., 1991; Zerbe ve ark., 1999)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sz="2800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ursaverklebung(H-2-11-7)"/>
          <p:cNvPicPr>
            <a:picLocks noChangeAspect="1" noChangeArrowheads="1"/>
          </p:cNvPicPr>
          <p:nvPr/>
        </p:nvPicPr>
        <p:blipFill>
          <a:blip r:embed="rId2" cstate="print"/>
          <a:srcRect l="2299" t="2298" r="4597" b="4596"/>
          <a:stretch>
            <a:fillRect/>
          </a:stretch>
        </p:blipFill>
        <p:spPr bwMode="auto">
          <a:xfrm>
            <a:off x="1600200" y="1676400"/>
            <a:ext cx="61722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295400" y="533400"/>
            <a:ext cx="6124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>
                <a:solidFill>
                  <a:srgbClr val="FFFF66"/>
                </a:solidFill>
              </a:rPr>
              <a:t> Bursa ovarica</a:t>
            </a:r>
            <a:r>
              <a:rPr lang="tr-TR" sz="4400">
                <a:solidFill>
                  <a:srgbClr val="FFFF66"/>
                </a:solidFill>
              </a:rPr>
              <a:t>’da yapışma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152400" y="1304925"/>
            <a:ext cx="8763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152400" y="1990725"/>
            <a:ext cx="8763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152400" y="5943600"/>
            <a:ext cx="8763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52400" y="1609725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				         </a:t>
            </a:r>
            <a:r>
              <a:rPr lang="tr-TR">
                <a:solidFill>
                  <a:schemeClr val="bg1"/>
                </a:solidFill>
              </a:rPr>
              <a:t> n</a:t>
            </a:r>
            <a:r>
              <a:rPr lang="de-DE">
                <a:solidFill>
                  <a:schemeClr val="bg1"/>
                </a:solidFill>
              </a:rPr>
              <a:t>	   </a:t>
            </a:r>
            <a:r>
              <a:rPr lang="tr-TR">
                <a:solidFill>
                  <a:schemeClr val="bg1"/>
                </a:solidFill>
              </a:rPr>
              <a:t>         Östrus</a:t>
            </a:r>
            <a:r>
              <a:rPr lang="de-DE">
                <a:solidFill>
                  <a:schemeClr val="bg1"/>
                </a:solidFill>
              </a:rPr>
              <a:t>   </a:t>
            </a:r>
            <a:r>
              <a:rPr lang="tr-TR">
                <a:solidFill>
                  <a:schemeClr val="bg1"/>
                </a:solidFill>
              </a:rPr>
              <a:t>  </a:t>
            </a:r>
            <a:r>
              <a:rPr lang="de-DE">
                <a:solidFill>
                  <a:schemeClr val="bg1"/>
                </a:solidFill>
              </a:rPr>
              <a:t>% 	 </a:t>
            </a:r>
            <a:r>
              <a:rPr lang="de-DE">
                <a:solidFill>
                  <a:schemeClr val="bg1"/>
                </a:solidFill>
                <a:sym typeface="Bookshelf Symbol 4" pitchFamily="34" charset="2"/>
              </a:rPr>
              <a:t>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u="sng">
                <a:solidFill>
                  <a:schemeClr val="bg1"/>
                </a:solidFill>
              </a:rPr>
              <a:t>+</a:t>
            </a:r>
            <a:r>
              <a:rPr lang="de-DE">
                <a:solidFill>
                  <a:schemeClr val="bg1"/>
                </a:solidFill>
              </a:rPr>
              <a:t> s 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52400" y="2057400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5000 I.E. HCG i.v.		           50	   44      88           22 </a:t>
            </a:r>
            <a:r>
              <a:rPr lang="de-DE" u="sng">
                <a:solidFill>
                  <a:schemeClr val="bg1"/>
                </a:solidFill>
              </a:rPr>
              <a:t>+</a:t>
            </a:r>
            <a:r>
              <a:rPr lang="de-DE">
                <a:solidFill>
                  <a:schemeClr val="bg1"/>
                </a:solidFill>
              </a:rPr>
              <a:t> 10,1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2551113"/>
            <a:ext cx="8839200" cy="609600"/>
            <a:chOff x="96" y="1551"/>
            <a:chExt cx="5568" cy="384"/>
          </a:xfrm>
        </p:grpSpPr>
        <p:sp>
          <p:nvSpPr>
            <p:cNvPr id="58386" name="Text Box 8"/>
            <p:cNvSpPr txBox="1">
              <a:spLocks noChangeArrowheads="1"/>
            </p:cNvSpPr>
            <p:nvPr/>
          </p:nvSpPr>
          <p:spPr bwMode="auto">
            <a:xfrm>
              <a:off x="96" y="1551"/>
              <a:ext cx="5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>
                  <a:solidFill>
                    <a:schemeClr val="bg1"/>
                  </a:solidFill>
                </a:rPr>
                <a:t>3000 I.E. HCG i.v. +		</a:t>
              </a:r>
            </a:p>
          </p:txBody>
        </p:sp>
        <p:sp>
          <p:nvSpPr>
            <p:cNvPr id="58387" name="Text Box 9"/>
            <p:cNvSpPr txBox="1">
              <a:spLocks noChangeArrowheads="1"/>
            </p:cNvSpPr>
            <p:nvPr/>
          </p:nvSpPr>
          <p:spPr bwMode="auto">
            <a:xfrm>
              <a:off x="96" y="1704"/>
              <a:ext cx="5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>
                  <a:solidFill>
                    <a:schemeClr val="bg1"/>
                  </a:solidFill>
                </a:rPr>
                <a:t>125 mg Progesteron i.v.		           51      	   41      80           20 </a:t>
              </a:r>
              <a:r>
                <a:rPr lang="de-DE" u="sng">
                  <a:solidFill>
                    <a:schemeClr val="bg1"/>
                  </a:solidFill>
                </a:rPr>
                <a:t>+</a:t>
              </a:r>
              <a:r>
                <a:rPr lang="de-DE">
                  <a:solidFill>
                    <a:schemeClr val="bg1"/>
                  </a:solidFill>
                </a:rPr>
                <a:t> 12,3</a:t>
              </a:r>
            </a:p>
          </p:txBody>
        </p:sp>
      </p:grp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52400" y="3289300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100 µg GnRH  (Gonadorelin) i.m.	           54                 47      80           22 </a:t>
            </a:r>
            <a:r>
              <a:rPr lang="de-DE" u="sng">
                <a:solidFill>
                  <a:schemeClr val="bg1"/>
                </a:solidFill>
              </a:rPr>
              <a:t>+</a:t>
            </a:r>
            <a:r>
              <a:rPr lang="de-DE">
                <a:solidFill>
                  <a:schemeClr val="bg1"/>
                </a:solidFill>
              </a:rPr>
              <a:t> 12,3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52400" y="3783013"/>
            <a:ext cx="883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10 µg GnRH  (Bus</a:t>
            </a:r>
            <a:r>
              <a:rPr lang="tr-TR">
                <a:solidFill>
                  <a:schemeClr val="bg1"/>
                </a:solidFill>
              </a:rPr>
              <a:t>e</a:t>
            </a:r>
            <a:r>
              <a:rPr lang="de-DE">
                <a:solidFill>
                  <a:schemeClr val="bg1"/>
                </a:solidFill>
              </a:rPr>
              <a:t>relin) i.m.	           45                 39      87           23 </a:t>
            </a:r>
            <a:r>
              <a:rPr lang="de-DE" u="sng">
                <a:solidFill>
                  <a:schemeClr val="bg1"/>
                </a:solidFill>
              </a:rPr>
              <a:t>+</a:t>
            </a:r>
            <a:r>
              <a:rPr lang="de-DE">
                <a:solidFill>
                  <a:schemeClr val="bg1"/>
                </a:solidFill>
              </a:rPr>
              <a:t> 10,5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152400" y="5067300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500 µg Cloprostenol* i.m.	       	           12       	   11       92          27 </a:t>
            </a:r>
            <a:r>
              <a:rPr lang="de-DE" u="sng">
                <a:solidFill>
                  <a:schemeClr val="bg1"/>
                </a:solidFill>
              </a:rPr>
              <a:t>+</a:t>
            </a:r>
            <a:r>
              <a:rPr lang="de-DE">
                <a:solidFill>
                  <a:schemeClr val="bg1"/>
                </a:solidFill>
              </a:rPr>
              <a:t> 17,2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52400" y="5562600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5 ml phys. NaCl i.v. </a:t>
            </a:r>
            <a:r>
              <a:rPr lang="tr-TR">
                <a:solidFill>
                  <a:schemeClr val="bg1"/>
                </a:solidFill>
              </a:rPr>
              <a:t>veya</a:t>
            </a:r>
            <a:r>
              <a:rPr lang="de-DE">
                <a:solidFill>
                  <a:schemeClr val="bg1"/>
                </a:solidFill>
              </a:rPr>
              <a:t> i.m.       	           25     	   14       56          26 + 20,1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2400" y="4278313"/>
            <a:ext cx="8839200" cy="2122487"/>
            <a:chOff x="96" y="2695"/>
            <a:chExt cx="5568" cy="1337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96" y="2695"/>
              <a:ext cx="5568" cy="417"/>
              <a:chOff x="96" y="2559"/>
              <a:chExt cx="5568" cy="417"/>
            </a:xfrm>
          </p:grpSpPr>
          <p:sp>
            <p:nvSpPr>
              <p:cNvPr id="58384" name="Text Box 16"/>
              <p:cNvSpPr txBox="1">
                <a:spLocks noChangeArrowheads="1"/>
              </p:cNvSpPr>
              <p:nvPr/>
            </p:nvSpPr>
            <p:spPr bwMode="auto">
              <a:xfrm>
                <a:off x="96" y="2559"/>
                <a:ext cx="55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de-DE">
                    <a:solidFill>
                      <a:schemeClr val="bg1"/>
                    </a:solidFill>
                  </a:rPr>
                  <a:t>20 µg GnRH  (Bus</a:t>
                </a:r>
                <a:r>
                  <a:rPr lang="tr-TR">
                    <a:solidFill>
                      <a:schemeClr val="bg1"/>
                    </a:solidFill>
                  </a:rPr>
                  <a:t>e</a:t>
                </a:r>
                <a:r>
                  <a:rPr lang="de-DE">
                    <a:solidFill>
                      <a:schemeClr val="bg1"/>
                    </a:solidFill>
                  </a:rPr>
                  <a:t>relin) i.m.	</a:t>
                </a:r>
              </a:p>
            </p:txBody>
          </p:sp>
          <p:sp>
            <p:nvSpPr>
              <p:cNvPr id="58385" name="Text Box 17"/>
              <p:cNvSpPr txBox="1">
                <a:spLocks noChangeArrowheads="1"/>
              </p:cNvSpPr>
              <p:nvPr/>
            </p:nvSpPr>
            <p:spPr bwMode="auto">
              <a:xfrm>
                <a:off x="96" y="2745"/>
                <a:ext cx="55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de-DE">
                    <a:solidFill>
                      <a:schemeClr val="bg1"/>
                    </a:solidFill>
                  </a:rPr>
                  <a:t>+ 500 µg Cloprostenol* i.m.	           58       	   54      93           19 </a:t>
                </a:r>
                <a:r>
                  <a:rPr lang="de-DE" u="sng">
                    <a:solidFill>
                      <a:schemeClr val="bg1"/>
                    </a:solidFill>
                  </a:rPr>
                  <a:t>+</a:t>
                </a:r>
                <a:r>
                  <a:rPr lang="de-DE">
                    <a:solidFill>
                      <a:schemeClr val="bg1"/>
                    </a:solidFill>
                  </a:rPr>
                  <a:t> 7,0</a:t>
                </a:r>
              </a:p>
            </p:txBody>
          </p:sp>
        </p:grpSp>
        <p:sp>
          <p:nvSpPr>
            <p:cNvPr id="58383" name="Text Box 18"/>
            <p:cNvSpPr txBox="1">
              <a:spLocks noChangeArrowheads="1"/>
            </p:cNvSpPr>
            <p:nvPr/>
          </p:nvSpPr>
          <p:spPr bwMode="auto">
            <a:xfrm>
              <a:off x="96" y="3801"/>
              <a:ext cx="5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de-DE">
                  <a:solidFill>
                    <a:schemeClr val="bg1"/>
                  </a:solidFill>
                </a:rPr>
                <a:t>*Cloprostenol  GnRH</a:t>
              </a:r>
              <a:r>
                <a:rPr lang="tr-TR">
                  <a:solidFill>
                    <a:schemeClr val="bg1"/>
                  </a:solidFill>
                </a:rPr>
                <a:t>’tan 14 gün sonra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58381" name="Rectangle 19"/>
          <p:cNvSpPr>
            <a:spLocks noChangeArrowheads="1"/>
          </p:cNvSpPr>
          <p:nvPr/>
        </p:nvSpPr>
        <p:spPr bwMode="auto">
          <a:xfrm>
            <a:off x="914400" y="479425"/>
            <a:ext cx="7394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>
                <a:solidFill>
                  <a:srgbClr val="FFFF66"/>
                </a:solidFill>
              </a:rPr>
              <a:t>Kist sağaltımından sonra östrusun görülme zamanı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utoUpdateAnimBg="0"/>
      <p:bldP spid="36874" grpId="0" autoUpdateAnimBg="0"/>
      <p:bldP spid="36875" grpId="0" autoUpdateAnimBg="0"/>
      <p:bldP spid="36876" grpId="0" autoUpdateAnimBg="0"/>
      <p:bldP spid="3687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Ultrasonogr\17(YAZI Y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219200"/>
            <a:ext cx="496570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4572000" y="4648200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/>
          </a:p>
        </p:txBody>
      </p:sp>
      <p:pic>
        <p:nvPicPr>
          <p:cNvPr id="59396" name="Picture 6" descr="D:\Ultrasonogr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49580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4724400" y="4724400"/>
            <a:ext cx="4322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Solda ovaryum  luteal kisti (31 mm). Gri</a:t>
            </a:r>
          </a:p>
          <a:p>
            <a:r>
              <a:rPr lang="tr-TR"/>
              <a:t>Hipoekojenik alan çepeçevre seçiliyor.</a:t>
            </a: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457200" y="304800"/>
            <a:ext cx="82565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FF9900"/>
                </a:solidFill>
              </a:rPr>
              <a:t>Ovaryum luteal kistlerinin ultrasonografik görüntüsü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Belgelerim\kist resim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8600"/>
            <a:ext cx="4572000" cy="59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346325" y="6310313"/>
            <a:ext cx="4643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600">
                <a:solidFill>
                  <a:srgbClr val="FF9900"/>
                </a:solidFill>
              </a:rPr>
              <a:t>Der praktische Tierarzt, collegium veterinarium XXIX</a:t>
            </a:r>
          </a:p>
          <a:p>
            <a:r>
              <a:rPr lang="tr-TR" sz="1600">
                <a:solidFill>
                  <a:srgbClr val="FF9900"/>
                </a:solidFill>
              </a:rPr>
              <a:t>63-68 (1999); Zerbe et.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60363" y="115888"/>
            <a:ext cx="838835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 u="sng" dirty="0" err="1" smtClean="0">
                <a:solidFill>
                  <a:srgbClr val="FF9966"/>
                </a:solidFill>
              </a:rPr>
              <a:t>Ovaryumların</a:t>
            </a:r>
            <a:r>
              <a:rPr lang="tr-TR" b="1" u="sng" dirty="0" smtClean="0">
                <a:solidFill>
                  <a:srgbClr val="FF9966"/>
                </a:solidFill>
              </a:rPr>
              <a:t> doğmasal ve genetik, anatomik bozuklukları</a:t>
            </a:r>
            <a:endParaRPr lang="tr-TR" b="1" dirty="0" smtClean="0">
              <a:solidFill>
                <a:srgbClr val="FF9966"/>
              </a:solidFill>
            </a:endParaRPr>
          </a:p>
          <a:p>
            <a:r>
              <a:rPr lang="tr-TR" dirty="0" smtClean="0"/>
              <a:t>1= </a:t>
            </a:r>
            <a:r>
              <a:rPr lang="tr-TR" dirty="0" err="1" smtClean="0"/>
              <a:t>Ovaryum</a:t>
            </a:r>
            <a:r>
              <a:rPr lang="tr-TR" dirty="0" smtClean="0"/>
              <a:t> </a:t>
            </a:r>
            <a:r>
              <a:rPr lang="tr-TR" dirty="0" err="1" smtClean="0"/>
              <a:t>Aplazileri</a:t>
            </a:r>
            <a:endParaRPr lang="tr-TR" dirty="0" smtClean="0"/>
          </a:p>
          <a:p>
            <a:r>
              <a:rPr lang="tr-TR" dirty="0" smtClean="0"/>
              <a:t>2= </a:t>
            </a:r>
            <a:r>
              <a:rPr lang="tr-TR" dirty="0" err="1" smtClean="0"/>
              <a:t>Ovaryum</a:t>
            </a:r>
            <a:r>
              <a:rPr lang="tr-TR" dirty="0" smtClean="0"/>
              <a:t> </a:t>
            </a:r>
            <a:r>
              <a:rPr lang="tr-TR" dirty="0" err="1" smtClean="0"/>
              <a:t>Hipoplazileri</a:t>
            </a:r>
            <a:endParaRPr lang="tr-TR" u="sng" dirty="0" smtClean="0"/>
          </a:p>
          <a:p>
            <a:endParaRPr lang="tr-TR" b="1" u="sng" dirty="0">
              <a:solidFill>
                <a:schemeClr val="bg1"/>
              </a:solidFill>
            </a:endParaRPr>
          </a:p>
          <a:p>
            <a:r>
              <a:rPr lang="tr-TR" b="1" u="sng" dirty="0" err="1">
                <a:solidFill>
                  <a:srgbClr val="FF9966"/>
                </a:solidFill>
              </a:rPr>
              <a:t>Ovaryum</a:t>
            </a:r>
            <a:r>
              <a:rPr lang="tr-TR" b="1" u="sng" dirty="0">
                <a:solidFill>
                  <a:srgbClr val="FF9966"/>
                </a:solidFill>
              </a:rPr>
              <a:t> fonksiyonlarının </a:t>
            </a:r>
            <a:r>
              <a:rPr lang="tr-TR" b="1" u="sng" dirty="0" err="1">
                <a:solidFill>
                  <a:srgbClr val="FF9966"/>
                </a:solidFill>
              </a:rPr>
              <a:t>sentral</a:t>
            </a:r>
            <a:r>
              <a:rPr lang="tr-TR" b="1" u="sng" dirty="0">
                <a:solidFill>
                  <a:srgbClr val="FF9966"/>
                </a:solidFill>
              </a:rPr>
              <a:t>-hipofiz kökenli bozuklukları</a:t>
            </a:r>
            <a:endParaRPr lang="tr-TR" b="1" dirty="0">
              <a:solidFill>
                <a:srgbClr val="FF9966"/>
              </a:solidFill>
            </a:endParaRPr>
          </a:p>
          <a:p>
            <a:r>
              <a:rPr lang="tr-TR" dirty="0"/>
              <a:t>1= </a:t>
            </a:r>
            <a:r>
              <a:rPr lang="tr-TR" dirty="0" err="1"/>
              <a:t>Ovaryum</a:t>
            </a:r>
            <a:r>
              <a:rPr lang="tr-TR" dirty="0"/>
              <a:t> </a:t>
            </a:r>
            <a:r>
              <a:rPr lang="tr-TR" dirty="0" err="1" smtClean="0"/>
              <a:t>distrofileri</a:t>
            </a:r>
            <a:r>
              <a:rPr lang="tr-TR" dirty="0" smtClean="0"/>
              <a:t> (</a:t>
            </a:r>
            <a:r>
              <a:rPr lang="tr-TR" dirty="0" err="1" smtClean="0"/>
              <a:t>Ovaryumun</a:t>
            </a:r>
            <a:r>
              <a:rPr lang="tr-TR" dirty="0" smtClean="0"/>
              <a:t> küçük olması=</a:t>
            </a:r>
            <a:r>
              <a:rPr lang="tr-TR" dirty="0" err="1" smtClean="0"/>
              <a:t>Follikülün</a:t>
            </a:r>
            <a:r>
              <a:rPr lang="tr-TR" dirty="0" smtClean="0"/>
              <a:t> gelişmemesi)</a:t>
            </a:r>
            <a:endParaRPr lang="tr-TR" dirty="0"/>
          </a:p>
          <a:p>
            <a:r>
              <a:rPr lang="tr-TR" dirty="0"/>
              <a:t>2= </a:t>
            </a:r>
            <a:r>
              <a:rPr lang="tr-TR" dirty="0" err="1"/>
              <a:t>Ovulasyonun</a:t>
            </a:r>
            <a:r>
              <a:rPr lang="tr-TR" dirty="0"/>
              <a:t> </a:t>
            </a:r>
            <a:r>
              <a:rPr lang="tr-TR" dirty="0" smtClean="0"/>
              <a:t>gecikmesi</a:t>
            </a:r>
            <a:endParaRPr lang="tr-TR" dirty="0"/>
          </a:p>
          <a:p>
            <a:r>
              <a:rPr lang="tr-TR" dirty="0"/>
              <a:t>3= </a:t>
            </a:r>
            <a:r>
              <a:rPr lang="tr-TR" dirty="0" err="1"/>
              <a:t>Follikül</a:t>
            </a:r>
            <a:r>
              <a:rPr lang="tr-TR" dirty="0"/>
              <a:t> </a:t>
            </a:r>
            <a:r>
              <a:rPr lang="tr-TR" dirty="0" err="1" smtClean="0"/>
              <a:t>atrezisi</a:t>
            </a:r>
            <a:endParaRPr lang="tr-TR" dirty="0"/>
          </a:p>
          <a:p>
            <a:r>
              <a:rPr lang="tr-TR" dirty="0"/>
              <a:t>4=</a:t>
            </a:r>
            <a:r>
              <a:rPr lang="tr-TR" dirty="0" err="1"/>
              <a:t>Ovaryum</a:t>
            </a:r>
            <a:r>
              <a:rPr lang="tr-TR" dirty="0"/>
              <a:t> Kistleri</a:t>
            </a:r>
          </a:p>
          <a:p>
            <a:r>
              <a:rPr lang="tr-TR" dirty="0"/>
              <a:t>5=</a:t>
            </a:r>
            <a:r>
              <a:rPr lang="tr-TR" dirty="0" err="1"/>
              <a:t>Korpus</a:t>
            </a:r>
            <a:r>
              <a:rPr lang="tr-TR" dirty="0"/>
              <a:t> </a:t>
            </a:r>
            <a:r>
              <a:rPr lang="tr-TR" dirty="0" err="1"/>
              <a:t>luteumun</a:t>
            </a:r>
            <a:r>
              <a:rPr lang="tr-TR" dirty="0"/>
              <a:t> </a:t>
            </a:r>
            <a:r>
              <a:rPr lang="tr-TR" dirty="0" err="1"/>
              <a:t>Subfonksiyonu</a:t>
            </a:r>
            <a:r>
              <a:rPr lang="tr-TR" dirty="0"/>
              <a:t> (</a:t>
            </a:r>
            <a:r>
              <a:rPr lang="tr-TR" dirty="0" err="1"/>
              <a:t>Corpus</a:t>
            </a:r>
            <a:r>
              <a:rPr lang="tr-TR" dirty="0"/>
              <a:t> </a:t>
            </a:r>
            <a:r>
              <a:rPr lang="tr-TR" dirty="0" err="1"/>
              <a:t>luteum</a:t>
            </a:r>
            <a:r>
              <a:rPr lang="tr-TR" dirty="0"/>
              <a:t> </a:t>
            </a:r>
            <a:r>
              <a:rPr lang="tr-TR" dirty="0" err="1"/>
              <a:t>cyclicum</a:t>
            </a:r>
            <a:r>
              <a:rPr lang="tr-TR" dirty="0"/>
              <a:t> ve </a:t>
            </a:r>
            <a:r>
              <a:rPr lang="tr-TR" dirty="0" err="1"/>
              <a:t>Corpus</a:t>
            </a:r>
            <a:r>
              <a:rPr lang="tr-TR" dirty="0"/>
              <a:t> </a:t>
            </a:r>
            <a:r>
              <a:rPr lang="tr-TR" dirty="0" err="1"/>
              <a:t>luteum</a:t>
            </a:r>
            <a:r>
              <a:rPr lang="tr-TR" dirty="0"/>
              <a:t> </a:t>
            </a:r>
            <a:r>
              <a:rPr lang="tr-TR" dirty="0" err="1"/>
              <a:t>gravididatis</a:t>
            </a:r>
            <a:r>
              <a:rPr lang="tr-TR" b="1" dirty="0">
                <a:solidFill>
                  <a:schemeClr val="bg1"/>
                </a:solidFill>
              </a:rPr>
              <a:t>)</a:t>
            </a:r>
          </a:p>
          <a:p>
            <a:endParaRPr lang="tr-TR" b="1" dirty="0">
              <a:solidFill>
                <a:srgbClr val="FF9966"/>
              </a:solidFill>
            </a:endParaRPr>
          </a:p>
          <a:p>
            <a:r>
              <a:rPr lang="tr-TR" b="1" dirty="0" err="1">
                <a:solidFill>
                  <a:srgbClr val="FF9966"/>
                </a:solidFill>
              </a:rPr>
              <a:t>Uterustan</a:t>
            </a:r>
            <a:r>
              <a:rPr lang="tr-TR" b="1" dirty="0">
                <a:solidFill>
                  <a:srgbClr val="FF9966"/>
                </a:solidFill>
              </a:rPr>
              <a:t> köken alan </a:t>
            </a:r>
            <a:r>
              <a:rPr lang="tr-TR" b="1" dirty="0" err="1">
                <a:solidFill>
                  <a:srgbClr val="FF9966"/>
                </a:solidFill>
              </a:rPr>
              <a:t>ovaryum</a:t>
            </a:r>
            <a:r>
              <a:rPr lang="tr-TR" b="1" dirty="0">
                <a:solidFill>
                  <a:srgbClr val="FF9966"/>
                </a:solidFill>
              </a:rPr>
              <a:t> fonksiyon bozukluğu</a:t>
            </a:r>
          </a:p>
          <a:p>
            <a:endParaRPr lang="tr-TR" b="1" dirty="0">
              <a:solidFill>
                <a:srgbClr val="FF9966"/>
              </a:solidFill>
            </a:endParaRPr>
          </a:p>
          <a:p>
            <a:r>
              <a:rPr lang="de-DE" altLang="zh-CN" dirty="0" err="1">
                <a:ea typeface="宋体" charset="-122"/>
              </a:rPr>
              <a:t>C.l</a:t>
            </a:r>
            <a:r>
              <a:rPr lang="de-DE" altLang="zh-CN" dirty="0">
                <a:ea typeface="宋体" charset="-122"/>
              </a:rPr>
              <a:t>. </a:t>
            </a:r>
            <a:r>
              <a:rPr lang="de-DE" altLang="zh-CN" dirty="0" err="1">
                <a:ea typeface="宋体" charset="-122"/>
              </a:rPr>
              <a:t>persistens</a:t>
            </a:r>
            <a:r>
              <a:rPr lang="de-DE" altLang="zh-CN" dirty="0">
                <a:ea typeface="宋体" charset="-122"/>
              </a:rPr>
              <a:t> (</a:t>
            </a:r>
            <a:r>
              <a:rPr lang="de-DE" altLang="zh-CN" dirty="0" err="1">
                <a:ea typeface="宋体" charset="-122"/>
              </a:rPr>
              <a:t>pseudograviditatis</a:t>
            </a:r>
            <a:r>
              <a:rPr lang="de-DE" altLang="zh-CN" dirty="0">
                <a:ea typeface="宋体" charset="-122"/>
              </a:rPr>
              <a:t>)</a:t>
            </a:r>
            <a:r>
              <a:rPr lang="tr-TR" altLang="zh-CN" dirty="0"/>
              <a:t> </a:t>
            </a:r>
          </a:p>
          <a:p>
            <a:endParaRPr lang="tr-TR" dirty="0"/>
          </a:p>
          <a:p>
            <a:r>
              <a:rPr lang="tr-TR" dirty="0">
                <a:solidFill>
                  <a:srgbClr val="FF6600"/>
                </a:solidFill>
              </a:rPr>
              <a:t>Sakin </a:t>
            </a:r>
            <a:r>
              <a:rPr lang="tr-TR" dirty="0" err="1" smtClean="0">
                <a:solidFill>
                  <a:srgbClr val="FF6600"/>
                </a:solidFill>
              </a:rPr>
              <a:t>Östrus</a:t>
            </a:r>
            <a:r>
              <a:rPr lang="tr-TR" dirty="0" smtClean="0">
                <a:solidFill>
                  <a:srgbClr val="FF6600"/>
                </a:solidFill>
              </a:rPr>
              <a:t>/Barınma (</a:t>
            </a:r>
            <a:r>
              <a:rPr lang="tr-TR" dirty="0" err="1" smtClean="0">
                <a:solidFill>
                  <a:srgbClr val="FF6600"/>
                </a:solidFill>
              </a:rPr>
              <a:t>Anöstrus</a:t>
            </a:r>
            <a:r>
              <a:rPr lang="tr-TR" dirty="0" smtClean="0">
                <a:solidFill>
                  <a:srgbClr val="FF6600"/>
                </a:solidFill>
              </a:rPr>
              <a:t> ile karıştırılır)</a:t>
            </a:r>
            <a:endParaRPr lang="tr-TR" dirty="0">
              <a:solidFill>
                <a:srgbClr val="FF6600"/>
              </a:solidFill>
            </a:endParaRPr>
          </a:p>
          <a:p>
            <a:endParaRPr lang="tr-TR" dirty="0"/>
          </a:p>
          <a:p>
            <a:r>
              <a:rPr lang="tr-TR" dirty="0"/>
              <a:t>Yağ </a:t>
            </a:r>
            <a:r>
              <a:rPr lang="tr-TR" dirty="0" err="1"/>
              <a:t>Mobilizasyonu</a:t>
            </a:r>
            <a:r>
              <a:rPr lang="de-DE" dirty="0"/>
              <a:t>, Progesteron- </a:t>
            </a:r>
            <a:r>
              <a:rPr lang="de-DE" dirty="0" err="1"/>
              <a:t>kon</a:t>
            </a:r>
            <a:r>
              <a:rPr lang="tr-TR" dirty="0" err="1"/>
              <a:t>santrasyonu</a:t>
            </a:r>
            <a:r>
              <a:rPr lang="de-DE" dirty="0"/>
              <a:t> </a:t>
            </a:r>
            <a:r>
              <a:rPr lang="tr-TR" dirty="0"/>
              <a:t>ve </a:t>
            </a:r>
            <a:r>
              <a:rPr lang="de-DE" dirty="0"/>
              <a:t> </a:t>
            </a:r>
            <a:r>
              <a:rPr lang="tr-TR" dirty="0"/>
              <a:t>Sakin </a:t>
            </a:r>
            <a:r>
              <a:rPr lang="tr-TR" dirty="0" err="1"/>
              <a:t>Östrus</a:t>
            </a:r>
            <a:endParaRPr lang="tr-TR" dirty="0"/>
          </a:p>
          <a:p>
            <a:endParaRPr lang="tr-TR" dirty="0"/>
          </a:p>
          <a:p>
            <a:r>
              <a:rPr lang="de-DE" dirty="0"/>
              <a:t>T</a:t>
            </a:r>
            <a:r>
              <a:rPr lang="tr-TR" dirty="0" err="1"/>
              <a:t>ohumlamanın</a:t>
            </a:r>
            <a:r>
              <a:rPr lang="tr-TR" dirty="0"/>
              <a:t> </a:t>
            </a:r>
            <a:r>
              <a:rPr lang="de-DE" dirty="0"/>
              <a:t>P</a:t>
            </a:r>
            <a:r>
              <a:rPr lang="tr-TR" dirty="0"/>
              <a:t>G-</a:t>
            </a:r>
            <a:r>
              <a:rPr lang="tr-TR" dirty="0" err="1"/>
              <a:t>Proğramı</a:t>
            </a:r>
            <a:r>
              <a:rPr lang="tr-TR" dirty="0"/>
              <a:t> ile planlanan zamana getirilmesi</a:t>
            </a:r>
          </a:p>
          <a:p>
            <a:endParaRPr lang="tr-T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2800" smtClean="0">
                <a:solidFill>
                  <a:srgbClr val="FF9900"/>
                </a:solidFill>
              </a:rPr>
              <a:t>Ovaryum lutein kistlerinin sağaltımı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Eğer endometritisle kombine değilse 10 gün beklenebilir 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</a:rPr>
              <a:t>PGF2</a:t>
            </a:r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 sağaltımı (Iliren</a:t>
            </a:r>
            <a:r>
              <a:rPr lang="tr-TR" sz="2800" smtClean="0">
                <a:solidFill>
                  <a:srgbClr val="FFFF66"/>
                </a:solidFill>
                <a:cs typeface="Times New Roman" pitchFamily="18" charset="0"/>
                <a:sym typeface="Symbol" pitchFamily="18" charset="2"/>
              </a:rPr>
              <a:t>®</a:t>
            </a:r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 )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Iliren</a:t>
            </a:r>
            <a:r>
              <a:rPr lang="tr-TR" sz="2800" smtClean="0">
                <a:solidFill>
                  <a:srgbClr val="FFFF66"/>
                </a:solidFill>
                <a:cs typeface="Times New Roman" pitchFamily="18" charset="0"/>
                <a:sym typeface="Symbol" pitchFamily="18" charset="2"/>
              </a:rPr>
              <a:t>®</a:t>
            </a:r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 5ml ve 3 gün sonra Receptal</a:t>
            </a:r>
            <a:r>
              <a:rPr lang="tr-TR" sz="2800" smtClean="0">
                <a:solidFill>
                  <a:srgbClr val="FFFF66"/>
                </a:solidFill>
                <a:cs typeface="Times New Roman" pitchFamily="18" charset="0"/>
                <a:sym typeface="Symbol" pitchFamily="18" charset="2"/>
              </a:rPr>
              <a:t>®</a:t>
            </a:r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 : Iliren uygulamasından 3 gün sonra progesteron değerlerinde düşme saptanmıştır</a:t>
            </a:r>
          </a:p>
          <a:p>
            <a:pPr eaLnBrk="1" hangingPunct="1"/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Endometritis durumunda int.ut. tedavi kombine edilmelidir (</a:t>
            </a:r>
            <a:r>
              <a:rPr lang="tr-TR" sz="2800" smtClean="0">
                <a:solidFill>
                  <a:srgbClr val="FFFF66"/>
                </a:solidFill>
              </a:rPr>
              <a:t>PGF2</a:t>
            </a:r>
            <a:r>
              <a:rPr lang="tr-TR" sz="2800" smtClean="0">
                <a:solidFill>
                  <a:srgbClr val="FFFF66"/>
                </a:solidFill>
                <a:sym typeface="Symbol" pitchFamily="18" charset="2"/>
              </a:rPr>
              <a:t> +int.ut.ted.)</a:t>
            </a:r>
          </a:p>
          <a:p>
            <a:pPr eaLnBrk="1" hangingPunct="1"/>
            <a:endParaRPr lang="tr-TR" sz="280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etin kutusu"/>
          <p:cNvSpPr txBox="1">
            <a:spLocks noChangeArrowheads="1"/>
          </p:cNvSpPr>
          <p:nvPr/>
        </p:nvSpPr>
        <p:spPr bwMode="auto">
          <a:xfrm>
            <a:off x="684213" y="836613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graphicFrame>
        <p:nvGraphicFramePr>
          <p:cNvPr id="3" name="Tablo 3"/>
          <p:cNvGraphicFramePr>
            <a:graphicFrameLocks noGrp="1"/>
          </p:cNvGraphicFramePr>
          <p:nvPr/>
        </p:nvGraphicFramePr>
        <p:xfrm>
          <a:off x="395288" y="1412875"/>
          <a:ext cx="8136906" cy="3821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6"/>
                <a:gridCol w="1416156"/>
                <a:gridCol w="1356151"/>
                <a:gridCol w="1356151"/>
                <a:gridCol w="1356151"/>
                <a:gridCol w="1356151"/>
              </a:tblGrid>
              <a:tr h="681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gün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gün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gün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Östrus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takibi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40- 45. 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gün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(N=20)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r>
                        <a:rPr lang="tr-T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tr-TR" sz="2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PGF2α</a:t>
                      </a:r>
                      <a:r>
                        <a:rPr lang="tr-TR" sz="20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  <a:endParaRPr lang="tr-TR" sz="2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Lotagen</a:t>
                      </a:r>
                      <a:r>
                        <a:rPr lang="tr-TR" sz="20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(3)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β-</a:t>
                      </a:r>
                      <a:r>
                        <a:rPr lang="tr-TR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karoten</a:t>
                      </a:r>
                      <a:r>
                        <a:rPr lang="tr-TR" sz="20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</a:t>
                      </a:r>
                      <a:endParaRPr lang="tr-TR" sz="2000" baseline="30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Tohumlama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Gebelik muayenesi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 II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(N=20)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PGF2α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Lotagen</a:t>
                      </a:r>
                      <a:r>
                        <a:rPr lang="tr-TR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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Tohumlama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Gebelik muayenesi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 III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(N=14)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GnRH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Tohumlama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Gebelik muayenesi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Metin kutusu"/>
          <p:cNvSpPr txBox="1"/>
          <p:nvPr/>
        </p:nvSpPr>
        <p:spPr>
          <a:xfrm>
            <a:off x="1476375" y="549275"/>
            <a:ext cx="4995863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Ovaryum</a:t>
            </a:r>
            <a:r>
              <a:rPr lang="tr-TR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kist tedavi protokolleri</a:t>
            </a:r>
            <a:endParaRPr lang="tr-TR" sz="2800" dirty="0">
              <a:latin typeface="Times New Roman" charset="0"/>
            </a:endParaRPr>
          </a:p>
        </p:txBody>
      </p:sp>
      <p:sp>
        <p:nvSpPr>
          <p:cNvPr id="62505" name="4 Metin kutusu"/>
          <p:cNvSpPr txBox="1">
            <a:spLocks noChangeArrowheads="1"/>
          </p:cNvSpPr>
          <p:nvPr/>
        </p:nvSpPr>
        <p:spPr bwMode="auto">
          <a:xfrm>
            <a:off x="395288" y="5373688"/>
            <a:ext cx="8567737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600" baseline="30000"/>
              <a:t>(1)</a:t>
            </a:r>
            <a:r>
              <a:rPr lang="tr-TR" sz="1600"/>
              <a:t>: GnRH (Buserelin; Receptal</a:t>
            </a:r>
            <a:r>
              <a:rPr lang="tr-TR" sz="1600" baseline="30000"/>
              <a:t>®</a:t>
            </a:r>
            <a:r>
              <a:rPr lang="tr-TR" sz="1600"/>
              <a:t>, 5ml/inek im, MSD® ; </a:t>
            </a:r>
            <a:r>
              <a:rPr lang="tr-TR" sz="1600" baseline="30000"/>
              <a:t>(2)</a:t>
            </a:r>
            <a:r>
              <a:rPr lang="tr-TR" sz="1600"/>
              <a:t>:PGF</a:t>
            </a:r>
            <a:r>
              <a:rPr lang="tr-TR" sz="1600" baseline="-25000"/>
              <a:t>2</a:t>
            </a:r>
            <a:r>
              <a:rPr lang="tr-TR" sz="1600"/>
              <a:t>α  (Tiaprost trometamol; İliren</a:t>
            </a:r>
            <a:r>
              <a:rPr lang="tr-TR" sz="1600" baseline="30000">
                <a:sym typeface="Symbol" pitchFamily="18" charset="2"/>
              </a:rPr>
              <a:t></a:t>
            </a:r>
            <a:r>
              <a:rPr lang="tr-TR" sz="1600"/>
              <a:t>, </a:t>
            </a:r>
          </a:p>
          <a:p>
            <a:r>
              <a:rPr lang="tr-TR" sz="1600"/>
              <a:t>5ml/inek, im, MSD®); </a:t>
            </a:r>
            <a:r>
              <a:rPr lang="tr-TR" sz="1600" baseline="30000"/>
              <a:t>(3)</a:t>
            </a:r>
            <a:r>
              <a:rPr lang="tr-TR" sz="1600"/>
              <a:t>: Lotagen</a:t>
            </a:r>
            <a:r>
              <a:rPr lang="tr-TR" sz="1600" baseline="30000">
                <a:sym typeface="Symbol" pitchFamily="18" charset="2"/>
              </a:rPr>
              <a:t></a:t>
            </a:r>
            <a:r>
              <a:rPr lang="tr-TR" sz="1600"/>
              <a:t> (%2 İntrauterine, Schering-Plough); </a:t>
            </a:r>
            <a:r>
              <a:rPr lang="tr-TR" sz="1600" baseline="30000"/>
              <a:t>(4)</a:t>
            </a:r>
            <a:r>
              <a:rPr lang="tr-TR" sz="1600"/>
              <a:t>: (Carofertin</a:t>
            </a:r>
            <a:r>
              <a:rPr lang="tr-TR" sz="1600" baseline="30000">
                <a:sym typeface="Symbol" pitchFamily="18" charset="2"/>
              </a:rPr>
              <a:t></a:t>
            </a:r>
            <a:r>
              <a:rPr lang="tr-TR" sz="1600"/>
              <a:t>, 20 ml/inek,</a:t>
            </a:r>
          </a:p>
          <a:p>
            <a:r>
              <a:rPr lang="tr-TR" sz="1600"/>
              <a:t> im, Alvetra</a:t>
            </a:r>
            <a:r>
              <a:rPr lang="tr-TR" sz="1600">
                <a:sym typeface="Symbol" pitchFamily="18" charset="2"/>
              </a:rPr>
              <a:t></a:t>
            </a:r>
            <a:r>
              <a:rPr lang="tr-TR" sz="1600"/>
              <a:t>Werfft AG; 5 ml)</a:t>
            </a:r>
          </a:p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/>
          <p:cNvGraphicFramePr>
            <a:graphicFrameLocks noGrp="1"/>
          </p:cNvGraphicFramePr>
          <p:nvPr/>
        </p:nvGraphicFramePr>
        <p:xfrm>
          <a:off x="179388" y="1125538"/>
          <a:ext cx="8749480" cy="534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8984"/>
                <a:gridCol w="1816832"/>
                <a:gridCol w="1816832"/>
                <a:gridCol w="1816832"/>
              </a:tblGrid>
              <a:tr h="8066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FERTİLİTE PARAMETRELERİ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 I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 II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 III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33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gebelik oranı (TGO; %)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17/20)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 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14/20)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800" baseline="30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a,b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53.3 (8/15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8066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İlk tohumlamada gebelik oranı  (İTGO) </a:t>
                      </a:r>
                      <a:r>
                        <a:rPr lang="tr-TR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8/20)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6/20)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2/15)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66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Tedavi günü-ilk tohumlama aralığı (</a:t>
                      </a:r>
                      <a:r>
                        <a:rPr lang="tr-TR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TG-İTA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gün)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39.7±26.07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42.6±23.31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31.20±21.04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66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Tedavi günü-gebe kalma aralığı (TG-GKA; gün)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69±37.34</a:t>
                      </a:r>
                      <a:r>
                        <a:rPr lang="tr-TR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76.64±42.18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64.87±38.29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33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Gebelik indeksi (sayı)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 (30/17)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1.57 (22/14)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 (14/8)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8066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gebelik indeksi (TGİ; sayı)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 (36/17</a:t>
                      </a:r>
                      <a:r>
                        <a:rPr lang="tr-TR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(a)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2.85 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40/14)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800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a,b</a:t>
                      </a:r>
                      <a:r>
                        <a:rPr lang="tr-TR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4.12 (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33/8)</a:t>
                      </a:r>
                      <a:r>
                        <a:rPr lang="tr-TR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4033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Tohumlama indeksi  (sayı)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 (36/20)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(40/20)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 (33/14)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2 Metin kutusu"/>
          <p:cNvSpPr txBox="1"/>
          <p:nvPr/>
        </p:nvSpPr>
        <p:spPr>
          <a:xfrm>
            <a:off x="323850" y="260350"/>
            <a:ext cx="83518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Tedaviler sonucunda elde edilen </a:t>
            </a:r>
            <a:r>
              <a:rPr lang="tr-TR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fertilite</a:t>
            </a:r>
            <a:r>
              <a:rPr lang="tr-TR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parametreleri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Walli 7d\MVC-00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82563"/>
            <a:ext cx="85947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walli nach 2tage pg\MVC-01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82563"/>
            <a:ext cx="85947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walli 9d\MVC-02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82563"/>
            <a:ext cx="85947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walli 7d nach PG\MVC-00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82563"/>
            <a:ext cx="85947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walli 10 d nach pg\MVC-01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82563"/>
            <a:ext cx="85947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walli 10 d nach pg\MVC-01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182563"/>
            <a:ext cx="85947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Dikdörtgen"/>
          <p:cNvSpPr>
            <a:spLocks noChangeArrowheads="1"/>
          </p:cNvSpPr>
          <p:nvPr/>
        </p:nvSpPr>
        <p:spPr bwMode="auto">
          <a:xfrm>
            <a:off x="827584" y="1484784"/>
            <a:ext cx="704532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200" dirty="0" err="1">
                <a:solidFill>
                  <a:srgbClr val="FFC000"/>
                </a:solidFill>
              </a:rPr>
              <a:t>Heat</a:t>
            </a:r>
            <a:r>
              <a:rPr lang="tr-TR" sz="3200" dirty="0">
                <a:solidFill>
                  <a:srgbClr val="FFC000"/>
                </a:solidFill>
              </a:rPr>
              <a:t> </a:t>
            </a:r>
            <a:r>
              <a:rPr lang="tr-TR" sz="3200" dirty="0" err="1">
                <a:solidFill>
                  <a:srgbClr val="FFC000"/>
                </a:solidFill>
              </a:rPr>
              <a:t>stress</a:t>
            </a:r>
            <a:r>
              <a:rPr lang="tr-TR" sz="3200" dirty="0">
                <a:solidFill>
                  <a:srgbClr val="FFC000"/>
                </a:solidFill>
              </a:rPr>
              <a:t>=Sıcaklık Stresi= </a:t>
            </a:r>
            <a:r>
              <a:rPr lang="tr-TR" sz="3200" dirty="0" err="1">
                <a:solidFill>
                  <a:srgbClr val="FFC000"/>
                </a:solidFill>
              </a:rPr>
              <a:t>Anöstrus</a:t>
            </a:r>
            <a:endParaRPr lang="tr-TR" sz="3200" dirty="0">
              <a:solidFill>
                <a:srgbClr val="FFC000"/>
              </a:solidFill>
            </a:endParaRPr>
          </a:p>
          <a:p>
            <a:r>
              <a:rPr lang="tr-TR" sz="3200" dirty="0">
                <a:solidFill>
                  <a:srgbClr val="FFC000"/>
                </a:solidFill>
              </a:rPr>
              <a:t>27 </a:t>
            </a:r>
            <a:r>
              <a:rPr lang="tr-TR" sz="3200" dirty="0">
                <a:solidFill>
                  <a:srgbClr val="FFC000"/>
                </a:solidFill>
                <a:latin typeface="Calibri" pitchFamily="34" charset="0"/>
              </a:rPr>
              <a:t>◦C ve &gt;%80 </a:t>
            </a:r>
            <a:r>
              <a:rPr lang="tr-TR" sz="3200" dirty="0" smtClean="0">
                <a:solidFill>
                  <a:srgbClr val="FFC000"/>
                </a:solidFill>
                <a:latin typeface="Calibri" pitchFamily="34" charset="0"/>
              </a:rPr>
              <a:t>nem</a:t>
            </a:r>
          </a:p>
          <a:p>
            <a:endParaRPr lang="tr-TR" sz="3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tr-TR" sz="3200" dirty="0" smtClean="0">
                <a:solidFill>
                  <a:srgbClr val="FF0000"/>
                </a:solidFill>
                <a:latin typeface="Calibri" pitchFamily="34" charset="0"/>
              </a:rPr>
              <a:t>Sakin </a:t>
            </a:r>
            <a:r>
              <a:rPr lang="tr-TR" sz="3200" dirty="0" err="1" smtClean="0">
                <a:solidFill>
                  <a:srgbClr val="FF0000"/>
                </a:solidFill>
                <a:latin typeface="Calibri" pitchFamily="34" charset="0"/>
              </a:rPr>
              <a:t>Östrus</a:t>
            </a:r>
            <a:r>
              <a:rPr lang="tr-TR" sz="3200" dirty="0" smtClean="0">
                <a:solidFill>
                  <a:srgbClr val="FF0000"/>
                </a:solidFill>
                <a:latin typeface="Calibri" pitchFamily="34" charset="0"/>
              </a:rPr>
              <a:t>=</a:t>
            </a:r>
            <a:r>
              <a:rPr lang="tr-TR" sz="3200" dirty="0" err="1" smtClean="0">
                <a:solidFill>
                  <a:srgbClr val="FF0000"/>
                </a:solidFill>
                <a:latin typeface="Calibri" pitchFamily="34" charset="0"/>
              </a:rPr>
              <a:t>Anafrodisi</a:t>
            </a:r>
            <a:r>
              <a:rPr lang="tr-TR" sz="3200" dirty="0" smtClean="0">
                <a:solidFill>
                  <a:srgbClr val="FF0000"/>
                </a:solidFill>
                <a:latin typeface="Calibri" pitchFamily="34" charset="0"/>
              </a:rPr>
              <a:t> ve</a:t>
            </a:r>
          </a:p>
          <a:p>
            <a:r>
              <a:rPr lang="tr-TR" sz="3200" dirty="0" smtClean="0">
                <a:solidFill>
                  <a:srgbClr val="FF0000"/>
                </a:solidFill>
                <a:latin typeface="Calibri" pitchFamily="34" charset="0"/>
              </a:rPr>
              <a:t>Gerçek (sürekli) </a:t>
            </a:r>
            <a:r>
              <a:rPr lang="tr-TR" sz="3200" dirty="0" err="1" smtClean="0">
                <a:solidFill>
                  <a:srgbClr val="FF0000"/>
                </a:solidFill>
                <a:latin typeface="Calibri" pitchFamily="34" charset="0"/>
              </a:rPr>
              <a:t>Anöstrusa</a:t>
            </a:r>
            <a:r>
              <a:rPr lang="tr-TR" sz="3200" dirty="0" smtClean="0">
                <a:solidFill>
                  <a:srgbClr val="FF0000"/>
                </a:solidFill>
                <a:latin typeface="Calibri" pitchFamily="34" charset="0"/>
              </a:rPr>
              <a:t> neden olur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665163" y="190500"/>
            <a:ext cx="7667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tr-TR" sz="3000"/>
              <a:t>Reprodüktif Dönemin Değişik Zamanlarında </a:t>
            </a:r>
          </a:p>
          <a:p>
            <a:pPr algn="ctr"/>
            <a:r>
              <a:rPr lang="tr-TR" sz="3000"/>
              <a:t>Olması İstenen VKS Değerleri 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319338" y="3448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tr-TR"/>
          </a:p>
        </p:txBody>
      </p:sp>
      <p:graphicFrame>
        <p:nvGraphicFramePr>
          <p:cNvPr id="75831" name="Group 55"/>
          <p:cNvGraphicFramePr>
            <a:graphicFrameLocks noGrp="1"/>
          </p:cNvGraphicFramePr>
          <p:nvPr/>
        </p:nvGraphicFramePr>
        <p:xfrm>
          <a:off x="468313" y="1268413"/>
          <a:ext cx="8496300" cy="5184778"/>
        </p:xfrm>
        <a:graphic>
          <a:graphicData uri="http://schemas.openxmlformats.org/drawingml/2006/table">
            <a:tbl>
              <a:tblPr/>
              <a:tblGrid>
                <a:gridCol w="2836862"/>
                <a:gridCol w="2827338"/>
                <a:gridCol w="2832100"/>
              </a:tblGrid>
              <a:tr h="4397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         </a:t>
                      </a: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1-5 arası yapılan değerlendirmeye göre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D79D"/>
                        </a:gs>
                        <a:gs pos="100000">
                          <a:schemeClr val="bg1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VKS Ölçme Dönemi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9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İstenilen Skor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9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Kabul Edilebilir Aralık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9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</a:tr>
              <a:tr h="4397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İNEK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Buzağılama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3.0 - 4.0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Laktasyon piki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1.5 - 2.0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Laktasyon Ortası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2.0 - 2.5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Kuru Dönem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3.0 - 3.5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9C9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:tcPr>
                </a:tc>
              </a:tr>
              <a:tr h="4413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DÜVE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6 Aylık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2.0 - 3.0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Damızlıkta İlk Kullanma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2.0 - 3.0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Buzağılama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Times New Roman" pitchFamily="18" charset="0"/>
                        </a:rPr>
                        <a:t>3.0 - 4.0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9FFC9"/>
                        </a:gs>
                        <a:gs pos="100000">
                          <a:schemeClr val="bg1"/>
                        </a:gs>
                      </a:gsLst>
                      <a:path path="rect">
                        <a:fillToRect l="100000" b="10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33844" name="Rectangle 54"/>
          <p:cNvSpPr>
            <a:spLocks noChangeArrowheads="1"/>
          </p:cNvSpPr>
          <p:nvPr/>
        </p:nvSpPr>
        <p:spPr bwMode="auto">
          <a:xfrm>
            <a:off x="7164388" y="6553200"/>
            <a:ext cx="1385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tr-TR" altLang="zh-CN" sz="1400"/>
              <a:t>(Keown, 1991)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31775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84213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>
                <a:solidFill>
                  <a:schemeClr val="tx2"/>
                </a:solidFill>
              </a:rPr>
              <a:t>İnekte Anöstrus </a:t>
            </a:r>
            <a:br>
              <a:rPr lang="tr-TR" sz="3600">
                <a:solidFill>
                  <a:schemeClr val="tx2"/>
                </a:solidFill>
              </a:rPr>
            </a:br>
            <a:r>
              <a:rPr lang="tr-TR" sz="3600">
                <a:solidFill>
                  <a:schemeClr val="tx2"/>
                </a:solidFill>
              </a:rPr>
              <a:t>(Sakin Östrus)</a:t>
            </a:r>
            <a:endParaRPr lang="de-DE" sz="3600">
              <a:solidFill>
                <a:schemeClr val="tx2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09600" y="1295400"/>
            <a:ext cx="7848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ct val="20000"/>
              </a:spcBef>
            </a:pPr>
            <a:r>
              <a:rPr lang="de-DE" sz="2800" b="1">
                <a:solidFill>
                  <a:srgbClr val="FFFF00"/>
                </a:solidFill>
              </a:rPr>
              <a:t>Progno</a:t>
            </a:r>
            <a:r>
              <a:rPr lang="tr-TR" sz="2800" b="1">
                <a:solidFill>
                  <a:srgbClr val="FFFF00"/>
                </a:solidFill>
              </a:rPr>
              <a:t>z</a:t>
            </a:r>
            <a:endParaRPr lang="de-DE" sz="2800" b="1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/>
              <a:t>Sürü idaresi proğramının düzenlenmesiyle iyidir</a:t>
            </a:r>
            <a:endParaRPr lang="de-DE" sz="2400"/>
          </a:p>
          <a:p>
            <a:pPr marL="342900" indent="-342900">
              <a:lnSpc>
                <a:spcPct val="200000"/>
              </a:lnSpc>
              <a:spcBef>
                <a:spcPct val="20000"/>
              </a:spcBef>
            </a:pPr>
            <a:r>
              <a:rPr lang="tr-TR" sz="2800" b="1">
                <a:solidFill>
                  <a:srgbClr val="FFFF00"/>
                </a:solidFill>
              </a:rPr>
              <a:t>Tanı</a:t>
            </a:r>
            <a:r>
              <a:rPr lang="de-DE" sz="2800">
                <a:solidFill>
                  <a:srgbClr val="FFFF00"/>
                </a:solidFill>
              </a:rPr>
              <a:t>:	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/>
              <a:t>Anamnez</a:t>
            </a:r>
            <a:endParaRPr lang="de-DE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/>
              <a:t>Jinekolojik Bakı</a:t>
            </a:r>
            <a:endParaRPr lang="de-DE" sz="2400"/>
          </a:p>
          <a:p>
            <a:pPr marL="342900" indent="-342900">
              <a:spcBef>
                <a:spcPct val="20000"/>
              </a:spcBef>
            </a:pPr>
            <a:r>
              <a:rPr lang="de-DE" sz="2400"/>
              <a:t>	</a:t>
            </a:r>
            <a:r>
              <a:rPr lang="tr-TR" sz="2400"/>
              <a:t>Siklus döneminin saptanması</a:t>
            </a:r>
            <a:r>
              <a:rPr lang="de-DE" sz="2400"/>
              <a:t> (R</a:t>
            </a:r>
            <a:r>
              <a:rPr lang="tr-TR" sz="2400"/>
              <a:t>ektal</a:t>
            </a:r>
            <a:r>
              <a:rPr lang="de-DE" sz="2400"/>
              <a:t>, V</a:t>
            </a:r>
            <a:r>
              <a:rPr lang="tr-TR" sz="2400"/>
              <a:t>aginal</a:t>
            </a:r>
            <a:r>
              <a:rPr lang="de-DE" sz="2400"/>
              <a:t>)</a:t>
            </a:r>
          </a:p>
          <a:p>
            <a:pPr marL="342900" indent="-342900">
              <a:spcBef>
                <a:spcPct val="20000"/>
              </a:spcBef>
            </a:pPr>
            <a:r>
              <a:rPr lang="de-DE" sz="2400"/>
              <a:t>	</a:t>
            </a:r>
            <a:r>
              <a:rPr lang="tr-TR" sz="2400"/>
              <a:t>gerekirse 10 gün sonra yeniden kontrol</a:t>
            </a:r>
            <a:endParaRPr lang="de-DE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/>
              <a:t>Gerekli görülürse Progesteron testi</a:t>
            </a:r>
            <a:endParaRPr lang="de-DE" sz="2400"/>
          </a:p>
        </p:txBody>
      </p:sp>
      <p:pic>
        <p:nvPicPr>
          <p:cNvPr id="36869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2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build="p" bldLvl="3" autoUpdateAnimBg="0" advAuto="200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6096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 dirty="0" err="1">
                <a:solidFill>
                  <a:schemeClr val="tx2"/>
                </a:solidFill>
              </a:rPr>
              <a:t>Anöstrus</a:t>
            </a:r>
            <a:r>
              <a:rPr lang="tr-TR" sz="3600" dirty="0">
                <a:solidFill>
                  <a:schemeClr val="tx2"/>
                </a:solidFill>
              </a:rPr>
              <a:t> </a:t>
            </a:r>
            <a:r>
              <a:rPr lang="tr-TR" sz="3600" dirty="0" smtClean="0">
                <a:solidFill>
                  <a:schemeClr val="tx2"/>
                </a:solidFill>
              </a:rPr>
              <a:t>(Sakin </a:t>
            </a:r>
            <a:r>
              <a:rPr lang="tr-TR" sz="3600" dirty="0" err="1" smtClean="0">
                <a:solidFill>
                  <a:schemeClr val="tx2"/>
                </a:solidFill>
              </a:rPr>
              <a:t>Östrus</a:t>
            </a:r>
            <a:r>
              <a:rPr lang="tr-TR" sz="3600" dirty="0" smtClean="0">
                <a:solidFill>
                  <a:schemeClr val="tx2"/>
                </a:solidFill>
              </a:rPr>
              <a:t>) Tanısı</a:t>
            </a:r>
            <a:endParaRPr lang="de-DE" sz="4400" dirty="0">
              <a:solidFill>
                <a:schemeClr val="tx2"/>
              </a:solidFill>
            </a:endParaRPr>
          </a:p>
        </p:txBody>
      </p:sp>
      <p:pic>
        <p:nvPicPr>
          <p:cNvPr id="37892" name="Picture 6" descr="oestr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0"/>
            <a:ext cx="3941763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PROG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0"/>
            <a:ext cx="40386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533400" y="1295400"/>
            <a:ext cx="739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tr-TR" sz="2000" dirty="0">
                <a:solidFill>
                  <a:schemeClr val="bg1"/>
                </a:solidFill>
                <a:latin typeface="Times New Roman" pitchFamily="18" charset="0"/>
              </a:rPr>
              <a:t>Sakin </a:t>
            </a:r>
            <a:r>
              <a:rPr lang="tr-TR" sz="2000" dirty="0" err="1">
                <a:solidFill>
                  <a:schemeClr val="bg1"/>
                </a:solidFill>
                <a:latin typeface="Times New Roman" pitchFamily="18" charset="0"/>
              </a:rPr>
              <a:t>Östrus</a:t>
            </a:r>
            <a:r>
              <a:rPr lang="tr-TR" sz="2000" dirty="0">
                <a:solidFill>
                  <a:schemeClr val="bg1"/>
                </a:solidFill>
                <a:latin typeface="Times New Roman" pitchFamily="18" charset="0"/>
              </a:rPr>
              <a:t> gösteren ineklerin bir bölümü </a:t>
            </a:r>
            <a:r>
              <a:rPr lang="tr-TR" sz="2000" dirty="0" err="1">
                <a:solidFill>
                  <a:schemeClr val="bg1"/>
                </a:solidFill>
                <a:latin typeface="Times New Roman" pitchFamily="18" charset="0"/>
              </a:rPr>
              <a:t>östrusta</a:t>
            </a:r>
            <a:r>
              <a:rPr lang="tr-TR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000" dirty="0" err="1">
                <a:solidFill>
                  <a:schemeClr val="bg1"/>
                </a:solidFill>
                <a:latin typeface="Times New Roman" pitchFamily="18" charset="0"/>
              </a:rPr>
              <a:t>portio’da</a:t>
            </a:r>
            <a:r>
              <a:rPr lang="tr-TR" sz="2000" dirty="0">
                <a:solidFill>
                  <a:schemeClr val="bg1"/>
                </a:solidFill>
                <a:latin typeface="Times New Roman" pitchFamily="18" charset="0"/>
              </a:rPr>
              <a:t> gözlenen </a:t>
            </a:r>
            <a:r>
              <a:rPr lang="de-DE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000" dirty="0">
                <a:solidFill>
                  <a:schemeClr val="bg1"/>
                </a:solidFill>
                <a:latin typeface="Times New Roman" pitchFamily="18" charset="0"/>
              </a:rPr>
              <a:t>tipik değişikliklerin </a:t>
            </a:r>
            <a:r>
              <a:rPr lang="de-DE" sz="2000" b="1" dirty="0">
                <a:solidFill>
                  <a:srgbClr val="FFFF66"/>
                </a:solidFill>
                <a:latin typeface="Times New Roman" pitchFamily="18" charset="0"/>
              </a:rPr>
              <a:t>vaginal </a:t>
            </a:r>
            <a:r>
              <a:rPr lang="tr-TR" sz="2000" b="1" dirty="0">
                <a:solidFill>
                  <a:srgbClr val="FFFF66"/>
                </a:solidFill>
                <a:latin typeface="Times New Roman" pitchFamily="18" charset="0"/>
              </a:rPr>
              <a:t>Kontrolleri sonucu</a:t>
            </a:r>
            <a:r>
              <a:rPr lang="de-DE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tr-TR" sz="2000" dirty="0">
                <a:solidFill>
                  <a:schemeClr val="bg1"/>
                </a:solidFill>
                <a:latin typeface="Times New Roman" pitchFamily="18" charset="0"/>
              </a:rPr>
              <a:t>tanınabilirler</a:t>
            </a:r>
            <a:endParaRPr lang="de-DE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533400" y="2514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„Östro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j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en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portio“ 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Östrusta</a:t>
            </a:r>
            <a:endParaRPr lang="de-DE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5105400" y="2514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„Progesteron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000">
                <a:solidFill>
                  <a:schemeClr val="bg1"/>
                </a:solidFill>
                <a:latin typeface="Times New Roman" pitchFamily="18" charset="0"/>
              </a:rPr>
              <a:t>portio“  Diöstrus</a:t>
            </a:r>
            <a:r>
              <a:rPr lang="tr-TR" sz="2000">
                <a:solidFill>
                  <a:schemeClr val="bg1"/>
                </a:solidFill>
                <a:latin typeface="Times New Roman" pitchFamily="18" charset="0"/>
              </a:rPr>
              <a:t>ta</a:t>
            </a:r>
            <a:endParaRPr lang="de-DE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7897" name="Picture 11" descr="kop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683568" y="692696"/>
            <a:ext cx="748888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800" dirty="0" err="1" smtClean="0">
                <a:solidFill>
                  <a:schemeClr val="tx2"/>
                </a:solidFill>
              </a:rPr>
              <a:t>Anöstrus</a:t>
            </a:r>
            <a:r>
              <a:rPr lang="tr-TR" sz="2800" dirty="0" smtClean="0">
                <a:solidFill>
                  <a:schemeClr val="tx2"/>
                </a:solidFill>
              </a:rPr>
              <a:t> (Sakin </a:t>
            </a:r>
            <a:r>
              <a:rPr lang="tr-TR" sz="2800" dirty="0" err="1" smtClean="0">
                <a:solidFill>
                  <a:schemeClr val="tx2"/>
                </a:solidFill>
              </a:rPr>
              <a:t>Östrus</a:t>
            </a:r>
            <a:r>
              <a:rPr lang="tr-TR" sz="2800" dirty="0" smtClean="0">
                <a:solidFill>
                  <a:schemeClr val="tx2"/>
                </a:solidFill>
              </a:rPr>
              <a:t>) Tanısı</a:t>
            </a:r>
            <a:endParaRPr lang="de-DE" sz="2800" dirty="0" smtClean="0">
              <a:solidFill>
                <a:schemeClr val="tx2"/>
              </a:solidFill>
            </a:endParaRPr>
          </a:p>
          <a:p>
            <a:endParaRPr lang="tr-TR" sz="2400" b="1" dirty="0" smtClean="0">
              <a:solidFill>
                <a:schemeClr val="bg1"/>
              </a:solidFill>
            </a:endParaRPr>
          </a:p>
          <a:p>
            <a:r>
              <a:rPr lang="tr-TR" sz="2400" b="1" dirty="0" err="1" smtClean="0">
                <a:solidFill>
                  <a:schemeClr val="bg1"/>
                </a:solidFill>
              </a:rPr>
              <a:t>Uterus</a:t>
            </a:r>
            <a:r>
              <a:rPr lang="tr-TR" sz="2400" b="1" dirty="0" smtClean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kontraksiyonu</a:t>
            </a:r>
            <a:r>
              <a:rPr lang="tr-TR" sz="2400" b="1" dirty="0">
                <a:solidFill>
                  <a:schemeClr val="bg1"/>
                </a:solidFill>
              </a:rPr>
              <a:t> (+++); büyük ve </a:t>
            </a:r>
            <a:r>
              <a:rPr lang="tr-TR" sz="2400" b="1" dirty="0" err="1">
                <a:solidFill>
                  <a:schemeClr val="bg1"/>
                </a:solidFill>
              </a:rPr>
              <a:t>fluktuan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follikül</a:t>
            </a:r>
            <a:r>
              <a:rPr lang="tr-TR" sz="2400" b="1" dirty="0">
                <a:solidFill>
                  <a:schemeClr val="bg1"/>
                </a:solidFill>
              </a:rPr>
              <a:t>; </a:t>
            </a:r>
            <a:r>
              <a:rPr lang="tr-TR" sz="2400" b="1" dirty="0" err="1">
                <a:solidFill>
                  <a:schemeClr val="bg1"/>
                </a:solidFill>
              </a:rPr>
              <a:t>rektal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palpas</a:t>
            </a:r>
            <a:r>
              <a:rPr lang="tr-TR" sz="2400" b="1" dirty="0">
                <a:solidFill>
                  <a:schemeClr val="bg1"/>
                </a:solidFill>
              </a:rPr>
              <a:t>. çara;</a:t>
            </a:r>
          </a:p>
          <a:p>
            <a:r>
              <a:rPr lang="tr-TR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tr-TR" sz="2400" b="1" dirty="0">
                <a:solidFill>
                  <a:schemeClr val="bg1"/>
                </a:solidFill>
              </a:rPr>
              <a:t> Gözle görülen </a:t>
            </a:r>
            <a:r>
              <a:rPr lang="tr-TR" sz="2400" b="1" dirty="0" err="1">
                <a:solidFill>
                  <a:schemeClr val="bg1"/>
                </a:solidFill>
              </a:rPr>
              <a:t>östrus</a:t>
            </a:r>
            <a:r>
              <a:rPr lang="tr-TR" sz="2400" b="1" dirty="0">
                <a:solidFill>
                  <a:schemeClr val="bg1"/>
                </a:solidFill>
              </a:rPr>
              <a:t> semptomları (-)</a:t>
            </a:r>
          </a:p>
          <a:p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400" b="1" dirty="0" err="1">
                <a:solidFill>
                  <a:schemeClr val="bg1"/>
                </a:solidFill>
              </a:rPr>
              <a:t>Duldung</a:t>
            </a:r>
            <a:r>
              <a:rPr lang="tr-TR" sz="2400" b="1" dirty="0">
                <a:solidFill>
                  <a:schemeClr val="bg1"/>
                </a:solidFill>
              </a:rPr>
              <a:t> refleks (?); </a:t>
            </a:r>
            <a:r>
              <a:rPr lang="tr-TR" sz="2400" b="1" dirty="0" err="1">
                <a:solidFill>
                  <a:schemeClr val="bg1"/>
                </a:solidFill>
              </a:rPr>
              <a:t>vestibulum</a:t>
            </a:r>
            <a:r>
              <a:rPr lang="tr-TR" sz="2400" b="1" dirty="0">
                <a:solidFill>
                  <a:schemeClr val="bg1"/>
                </a:solidFill>
              </a:rPr>
              <a:t> (</a:t>
            </a:r>
            <a:r>
              <a:rPr lang="tr-TR" sz="2400" b="1" dirty="0" err="1">
                <a:solidFill>
                  <a:schemeClr val="bg1"/>
                </a:solidFill>
              </a:rPr>
              <a:t>hip</a:t>
            </a:r>
            <a:r>
              <a:rPr lang="tr-TR" sz="2400" b="1" dirty="0">
                <a:solidFill>
                  <a:schemeClr val="bg1"/>
                </a:solidFill>
              </a:rPr>
              <a:t>.,nem.)  </a:t>
            </a:r>
            <a:r>
              <a:rPr lang="tr-TR" sz="2400" b="1" dirty="0" err="1">
                <a:solidFill>
                  <a:schemeClr val="bg1"/>
                </a:solidFill>
              </a:rPr>
              <a:t>servikal</a:t>
            </a:r>
            <a:r>
              <a:rPr lang="tr-TR" sz="2400" b="1" dirty="0">
                <a:solidFill>
                  <a:schemeClr val="bg1"/>
                </a:solidFill>
              </a:rPr>
              <a:t> kanal (I-II) ve  </a:t>
            </a:r>
            <a:r>
              <a:rPr lang="tr-TR" sz="2400" b="1" dirty="0" err="1">
                <a:solidFill>
                  <a:schemeClr val="bg1"/>
                </a:solidFill>
              </a:rPr>
              <a:t>sekresyon</a:t>
            </a:r>
            <a:r>
              <a:rPr lang="tr-TR" sz="2400" b="1" dirty="0">
                <a:solidFill>
                  <a:schemeClr val="bg1"/>
                </a:solidFill>
              </a:rPr>
              <a:t> (+)</a:t>
            </a:r>
          </a:p>
          <a:p>
            <a:r>
              <a:rPr lang="tr-TR" sz="2400" b="1" dirty="0">
                <a:solidFill>
                  <a:schemeClr val="bg1"/>
                </a:solidFill>
              </a:rPr>
              <a:t>  </a:t>
            </a:r>
          </a:p>
          <a:p>
            <a:r>
              <a:rPr lang="tr-TR" sz="2400" b="1" dirty="0" err="1">
                <a:solidFill>
                  <a:schemeClr val="bg1"/>
                </a:solidFill>
              </a:rPr>
              <a:t>Ovaryumların</a:t>
            </a:r>
            <a:r>
              <a:rPr lang="tr-TR" sz="2400" b="1" dirty="0">
                <a:solidFill>
                  <a:schemeClr val="bg1"/>
                </a:solidFill>
              </a:rPr>
              <a:t> ultrasonografi ve P4</a:t>
            </a:r>
          </a:p>
          <a:p>
            <a:pPr>
              <a:spcBef>
                <a:spcPct val="50000"/>
              </a:spcBef>
            </a:pP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611188"/>
          <a:ext cx="8001000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01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chemeClr val="tx1"/>
                          </a:solidFill>
                          <a:effectLst/>
                        </a:rPr>
                        <a:t>Amaç: &gt;%80 ORANINDA ÖSTRUSUN BELİRLENMESİ.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chemeClr val="tx1"/>
                          </a:solidFill>
                          <a:effectLst/>
                        </a:rPr>
                        <a:t>Tüm doğum yapmış olan inekleri post partum 45. günden başlayarak listeleyiniz. İnekleri </a:t>
                      </a:r>
                      <a:r>
                        <a:rPr lang="tr-T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listeye</a:t>
                      </a:r>
                      <a:r>
                        <a:rPr lang="tr-TR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yazdıktan</a:t>
                      </a:r>
                      <a:r>
                        <a:rPr lang="tr-T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800" b="0" dirty="0">
                          <a:solidFill>
                            <a:schemeClr val="tx1"/>
                          </a:solidFill>
                          <a:effectLst/>
                        </a:rPr>
                        <a:t>sonra (İsim veya kulak numarası) tohumlanmışta, tohumlanmamışta olsa östrus gösteren tüm ineklerin üzerini listede çizin. 24 günlük periyotta %80’nin üzerinde hayvanın adını veya numarasını çizmiş olmanız gerekiyor. Her 24 günde yeni bir </a:t>
                      </a:r>
                      <a:r>
                        <a:rPr lang="tr-T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kağıda tekrar  </a:t>
                      </a:r>
                      <a:r>
                        <a:rPr lang="tr-TR" sz="1800" b="0" dirty="0">
                          <a:solidFill>
                            <a:schemeClr val="tx1"/>
                          </a:solidFill>
                          <a:effectLst/>
                        </a:rPr>
                        <a:t>inek adlarını veya numaralarını yeniden yazarak (post partum 45. gün) yeniden başlayın.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3124200"/>
          <a:ext cx="8001000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0250"/>
                <a:gridCol w="2000250"/>
                <a:gridCol w="2000250"/>
                <a:gridCol w="2000250"/>
              </a:tblGrid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11-3625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99-1234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Hırçın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Huysuz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98-4567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10-4534</a:t>
                      </a:r>
                      <a:r>
                        <a:rPr lang="tr-TR" sz="1400" dirty="0">
                          <a:effectLst/>
                          <a:sym typeface="Wingdings 2"/>
                        </a:rPr>
                        <a:t>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99-4598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10-2311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Benekli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11-1213</a:t>
                      </a:r>
                      <a:r>
                        <a:rPr lang="tr-TR" sz="1400" dirty="0">
                          <a:effectLst/>
                          <a:sym typeface="Wingdings 2"/>
                        </a:rPr>
                        <a:t>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99-1234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10-6723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siyah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elmas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11-4334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10-1156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99-5436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alaca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alagöz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Şişman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99-4631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11-5678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10-2387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11-3342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>
                          <a:effectLst/>
                        </a:rPr>
                        <a:t>10-3421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98-2332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10-5612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11-3367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10-3221</a:t>
                      </a:r>
                      <a:r>
                        <a:rPr lang="tr-TR" sz="1400">
                          <a:effectLst/>
                          <a:sym typeface="Wingdings 2"/>
                        </a:rPr>
                        <a:t>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99-2133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98-2398 </a:t>
                      </a:r>
                      <a:r>
                        <a:rPr lang="tr-TR" sz="1400" dirty="0">
                          <a:effectLst/>
                          <a:sym typeface="Wingdings 2"/>
                        </a:rPr>
                        <a:t>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strike="sngStrike" dirty="0">
                          <a:effectLst/>
                        </a:rPr>
                        <a:t>98-4567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9945" name="TextBox 4"/>
          <p:cNvSpPr txBox="1">
            <a:spLocks noChangeArrowheads="1"/>
          </p:cNvSpPr>
          <p:nvPr/>
        </p:nvSpPr>
        <p:spPr bwMode="auto">
          <a:xfrm>
            <a:off x="1155700" y="150813"/>
            <a:ext cx="51800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/>
              <a:t>SÜRÜDE ÖSTRUSUN İZLENME METODU</a:t>
            </a:r>
            <a:endParaRPr lang="en-US" sz="2400" b="1"/>
          </a:p>
        </p:txBody>
      </p:sp>
      <p:sp>
        <p:nvSpPr>
          <p:cNvPr id="39946" name="Rectangle 5"/>
          <p:cNvSpPr>
            <a:spLocks noChangeArrowheads="1"/>
          </p:cNvSpPr>
          <p:nvPr/>
        </p:nvSpPr>
        <p:spPr bwMode="auto">
          <a:xfrm>
            <a:off x="381000" y="5657850"/>
            <a:ext cx="800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Örnek: Tüm hayvan Sayısı 32 bu hayvanlardan Östrusu belirlenen hayvan sayısı 24. Östrusu tanıma oranı %75 (De Kruif ve ark., 1998).</a:t>
            </a:r>
            <a:endParaRPr lang="en-US"/>
          </a:p>
          <a:p>
            <a:r>
              <a:rPr lang="tr-TR"/>
              <a:t> 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/>
        </p:nvGraphicFramePr>
        <p:xfrm>
          <a:off x="533400" y="1219200"/>
          <a:ext cx="73914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0"/>
                <a:gridCol w="3695700"/>
              </a:tblGrid>
              <a:tr h="362532">
                <a:tc>
                  <a:txBody>
                    <a:bodyPr/>
                    <a:lstStyle/>
                    <a:p>
                      <a:pPr lvl="0" algn="l"/>
                      <a:r>
                        <a:rPr lang="tr-TR" dirty="0" err="1" smtClean="0"/>
                        <a:t>Östrusun</a:t>
                      </a:r>
                      <a:r>
                        <a:rPr lang="tr-TR" dirty="0" smtClean="0"/>
                        <a:t> İzlenme Aralığı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tr-TR" dirty="0" smtClean="0"/>
                        <a:t>Doğru Tanıma Oranı (%)</a:t>
                      </a:r>
                      <a:endParaRPr lang="tr-TR" dirty="0"/>
                    </a:p>
                  </a:txBody>
                  <a:tcPr/>
                </a:tc>
              </a:tr>
              <a:tr h="362532">
                <a:tc>
                  <a:txBody>
                    <a:bodyPr/>
                    <a:lstStyle/>
                    <a:p>
                      <a:pPr lvl="0" algn="l"/>
                      <a:r>
                        <a:rPr lang="tr-TR" dirty="0" smtClean="0"/>
                        <a:t>Sürekli kontrollü İzleme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dirty="0" smtClean="0"/>
                        <a:t>89-100</a:t>
                      </a:r>
                      <a:endParaRPr lang="tr-TR" dirty="0"/>
                    </a:p>
                  </a:txBody>
                  <a:tcPr/>
                </a:tc>
              </a:tr>
              <a:tr h="362532">
                <a:tc>
                  <a:txBody>
                    <a:bodyPr/>
                    <a:lstStyle/>
                    <a:p>
                      <a:pPr lvl="0" algn="l"/>
                      <a:r>
                        <a:rPr lang="tr-TR" dirty="0" smtClean="0"/>
                        <a:t>Günde 3 kez/en az yarım saat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dirty="0" smtClean="0"/>
                        <a:t>74-85</a:t>
                      </a:r>
                      <a:endParaRPr lang="tr-TR" dirty="0"/>
                    </a:p>
                  </a:txBody>
                  <a:tcPr/>
                </a:tc>
              </a:tr>
              <a:tr h="625740">
                <a:tc>
                  <a:txBody>
                    <a:bodyPr/>
                    <a:lstStyle/>
                    <a:p>
                      <a:pPr lvl="0" algn="l"/>
                      <a:r>
                        <a:rPr lang="tr-TR" dirty="0" smtClean="0"/>
                        <a:t>Günde iki kez izleme</a:t>
                      </a:r>
                    </a:p>
                    <a:p>
                      <a:pPr lvl="0" algn="l"/>
                      <a:r>
                        <a:rPr lang="tr-TR" dirty="0" smtClean="0"/>
                        <a:t>(sabah-akşam)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dirty="0" smtClean="0"/>
                        <a:t>60-80</a:t>
                      </a:r>
                      <a:endParaRPr lang="tr-TR" dirty="0"/>
                    </a:p>
                  </a:txBody>
                  <a:tcPr/>
                </a:tc>
              </a:tr>
              <a:tr h="362532">
                <a:tc>
                  <a:txBody>
                    <a:bodyPr/>
                    <a:lstStyle/>
                    <a:p>
                      <a:pPr lvl="0" algn="l"/>
                      <a:r>
                        <a:rPr lang="tr-TR" dirty="0" smtClean="0"/>
                        <a:t>Sağım Sırasında İzleme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dirty="0" smtClean="0"/>
                        <a:t>50</a:t>
                      </a:r>
                      <a:endParaRPr lang="tr-TR" dirty="0"/>
                    </a:p>
                  </a:txBody>
                  <a:tcPr/>
                </a:tc>
              </a:tr>
              <a:tr h="362532">
                <a:tc>
                  <a:txBody>
                    <a:bodyPr/>
                    <a:lstStyle/>
                    <a:p>
                      <a:pPr lvl="0" algn="l"/>
                      <a:r>
                        <a:rPr lang="tr-TR" dirty="0" smtClean="0"/>
                        <a:t>Arada bir /rastlantısal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dirty="0" smtClean="0"/>
                        <a:t>43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98" name="3 Metin kutusu"/>
          <p:cNvSpPr txBox="1">
            <a:spLocks noChangeArrowheads="1"/>
          </p:cNvSpPr>
          <p:nvPr/>
        </p:nvSpPr>
        <p:spPr bwMode="auto">
          <a:xfrm>
            <a:off x="990600" y="685800"/>
            <a:ext cx="5908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Östrusun izlenme aralığına bağlı olarak doğru tanımlanbilmesi</a:t>
            </a:r>
          </a:p>
        </p:txBody>
      </p:sp>
      <p:sp>
        <p:nvSpPr>
          <p:cNvPr id="3099" name="4 Metin kutusu"/>
          <p:cNvSpPr txBox="1">
            <a:spLocks noChangeArrowheads="1"/>
          </p:cNvSpPr>
          <p:nvPr/>
        </p:nvSpPr>
        <p:spPr bwMode="auto">
          <a:xfrm>
            <a:off x="58738" y="3886200"/>
            <a:ext cx="96735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/>
              <a:t>Değişik </a:t>
            </a:r>
            <a:r>
              <a:rPr lang="tr-TR" dirty="0" err="1"/>
              <a:t>Östrus</a:t>
            </a:r>
            <a:r>
              <a:rPr lang="tr-TR" dirty="0"/>
              <a:t> Saptama Yöntemleri bulunmaktadır: Bunların en tanınmışları </a:t>
            </a:r>
            <a:endParaRPr lang="tr-TR" dirty="0" smtClean="0"/>
          </a:p>
          <a:p>
            <a:r>
              <a:rPr lang="tr-TR" dirty="0" smtClean="0"/>
              <a:t>Kapsül </a:t>
            </a:r>
            <a:r>
              <a:rPr lang="tr-TR" dirty="0"/>
              <a:t>formundaki </a:t>
            </a:r>
          </a:p>
          <a:p>
            <a:r>
              <a:rPr lang="tr-TR" dirty="0" err="1"/>
              <a:t>Floresanlı</a:t>
            </a:r>
            <a:r>
              <a:rPr lang="tr-TR" dirty="0"/>
              <a:t> </a:t>
            </a:r>
            <a:r>
              <a:rPr lang="tr-TR" dirty="0" err="1"/>
              <a:t>östrus</a:t>
            </a:r>
            <a:r>
              <a:rPr lang="tr-TR" dirty="0"/>
              <a:t> </a:t>
            </a:r>
            <a:r>
              <a:rPr lang="tr-TR" dirty="0" err="1"/>
              <a:t>dedektörleri</a:t>
            </a:r>
            <a:r>
              <a:rPr lang="tr-TR" dirty="0"/>
              <a:t> (en tanınanı KAMAR®) , </a:t>
            </a:r>
            <a:r>
              <a:rPr lang="tr-TR" dirty="0" err="1"/>
              <a:t>Östrus</a:t>
            </a:r>
            <a:r>
              <a:rPr lang="tr-TR" dirty="0"/>
              <a:t> </a:t>
            </a:r>
            <a:r>
              <a:rPr lang="tr-TR" dirty="0" err="1"/>
              <a:t>Flasterleri</a:t>
            </a:r>
            <a:r>
              <a:rPr lang="tr-TR" dirty="0"/>
              <a:t> (</a:t>
            </a:r>
            <a:r>
              <a:rPr lang="tr-TR" dirty="0" err="1"/>
              <a:t>Östrus</a:t>
            </a:r>
            <a:r>
              <a:rPr lang="tr-TR" dirty="0"/>
              <a:t> </a:t>
            </a:r>
            <a:r>
              <a:rPr lang="tr-TR" dirty="0" err="1"/>
              <a:t>Alert</a:t>
            </a:r>
            <a:r>
              <a:rPr lang="tr-TR" dirty="0"/>
              <a:t>), Video</a:t>
            </a:r>
          </a:p>
          <a:p>
            <a:r>
              <a:rPr lang="tr-TR" dirty="0"/>
              <a:t>İle İzleme (</a:t>
            </a:r>
            <a:r>
              <a:rPr lang="tr-TR" dirty="0" err="1"/>
              <a:t>Monitoring</a:t>
            </a:r>
            <a:r>
              <a:rPr lang="tr-TR" dirty="0"/>
              <a:t>). Bu yöntemlerden </a:t>
            </a:r>
            <a:r>
              <a:rPr lang="tr-TR" dirty="0" err="1"/>
              <a:t>Kamar</a:t>
            </a:r>
            <a:r>
              <a:rPr lang="tr-TR" dirty="0"/>
              <a:t>  </a:t>
            </a:r>
            <a:r>
              <a:rPr lang="tr-TR" dirty="0" err="1"/>
              <a:t>Östrus</a:t>
            </a:r>
            <a:r>
              <a:rPr lang="tr-TR" dirty="0"/>
              <a:t> başına 2,50-5,0 Euro arasındadır.</a:t>
            </a:r>
          </a:p>
          <a:p>
            <a:r>
              <a:rPr lang="tr-TR" dirty="0" err="1"/>
              <a:t>Kamarla</a:t>
            </a:r>
            <a:r>
              <a:rPr lang="tr-TR" dirty="0"/>
              <a:t> elde edilecek </a:t>
            </a:r>
            <a:r>
              <a:rPr lang="tr-TR" dirty="0" err="1"/>
              <a:t>Östrus</a:t>
            </a:r>
            <a:r>
              <a:rPr lang="tr-TR" dirty="0"/>
              <a:t> Doğru Tanıma oranı %80-90 </a:t>
            </a:r>
          </a:p>
        </p:txBody>
      </p:sp>
      <p:graphicFrame>
        <p:nvGraphicFramePr>
          <p:cNvPr id="307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86400" y="5130800"/>
          <a:ext cx="1727200" cy="1727200"/>
        </p:xfrm>
        <a:graphic>
          <a:graphicData uri="http://schemas.openxmlformats.org/presentationml/2006/ole">
            <p:oleObj spid="_x0000_s3074" name="ClipArt" r:id="rId3" imgW="3469341" imgH="3662643" progId="">
              <p:embed/>
            </p:oleObj>
          </a:graphicData>
        </a:graphic>
      </p:graphicFrame>
      <p:pic>
        <p:nvPicPr>
          <p:cNvPr id="3100" name="Picture 2" descr="http://www.kegelparty-oldenburg.com/images/10_frag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73656">
            <a:off x="6834188" y="4875213"/>
            <a:ext cx="8636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8473795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9966"/>
                </a:solidFill>
              </a:rPr>
              <a:t>Sağaltım (Sakin </a:t>
            </a:r>
            <a:r>
              <a:rPr lang="tr-TR" sz="2400" b="1" dirty="0" err="1">
                <a:solidFill>
                  <a:srgbClr val="FF9966"/>
                </a:solidFill>
              </a:rPr>
              <a:t>östrus</a:t>
            </a:r>
            <a:r>
              <a:rPr lang="tr-TR" sz="2400" b="1" dirty="0">
                <a:solidFill>
                  <a:srgbClr val="FF9966"/>
                </a:solidFill>
              </a:rPr>
              <a:t>): </a:t>
            </a:r>
          </a:p>
          <a:p>
            <a:endParaRPr lang="tr-TR" sz="2400" b="1" dirty="0">
              <a:solidFill>
                <a:srgbClr val="FF9966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PGF2</a:t>
            </a:r>
            <a:r>
              <a:rPr lang="tr-TR" dirty="0">
                <a:solidFill>
                  <a:srgbClr val="FFFF00"/>
                </a:solidFill>
                <a:sym typeface="Symbol" pitchFamily="18" charset="2"/>
              </a:rPr>
              <a:t></a:t>
            </a:r>
            <a:r>
              <a:rPr lang="tr-TR" dirty="0">
                <a:solidFill>
                  <a:srgbClr val="FFFF00"/>
                </a:solidFill>
              </a:rPr>
              <a:t> ve </a:t>
            </a:r>
            <a:r>
              <a:rPr lang="tr-TR" dirty="0" err="1">
                <a:solidFill>
                  <a:srgbClr val="FFFF00"/>
                </a:solidFill>
              </a:rPr>
              <a:t>analogları</a:t>
            </a:r>
            <a:r>
              <a:rPr lang="tr-TR" dirty="0">
                <a:solidFill>
                  <a:srgbClr val="FFFF00"/>
                </a:solidFill>
              </a:rPr>
              <a:t>  (Yoğun </a:t>
            </a:r>
            <a:r>
              <a:rPr lang="tr-TR" dirty="0" err="1">
                <a:solidFill>
                  <a:srgbClr val="FFFF00"/>
                </a:solidFill>
              </a:rPr>
              <a:t>östrus</a:t>
            </a:r>
            <a:r>
              <a:rPr lang="tr-TR" dirty="0">
                <a:solidFill>
                  <a:srgbClr val="FFFF00"/>
                </a:solidFill>
              </a:rPr>
              <a:t> kontrolü ) =Üç gün içerisinde </a:t>
            </a:r>
            <a:r>
              <a:rPr lang="tr-TR" dirty="0" err="1">
                <a:solidFill>
                  <a:srgbClr val="FFFF00"/>
                </a:solidFill>
              </a:rPr>
              <a:t>östrus</a:t>
            </a:r>
            <a:r>
              <a:rPr lang="tr-TR" dirty="0">
                <a:solidFill>
                  <a:srgbClr val="FFFF00"/>
                </a:solidFill>
              </a:rPr>
              <a:t>  </a:t>
            </a:r>
          </a:p>
          <a:p>
            <a:r>
              <a:rPr lang="tr-TR" dirty="0">
                <a:solidFill>
                  <a:srgbClr val="FFFF00"/>
                </a:solidFill>
              </a:rPr>
              <a:t>yoksa;  4. gün jinekolojik yönden kontrol</a:t>
            </a:r>
          </a:p>
          <a:p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PGF2</a:t>
            </a:r>
            <a:r>
              <a:rPr lang="tr-TR" dirty="0">
                <a:solidFill>
                  <a:schemeClr val="bg1"/>
                </a:solidFill>
                <a:sym typeface="Symbol" pitchFamily="18" charset="2"/>
              </a:rPr>
              <a:t></a:t>
            </a:r>
            <a:r>
              <a:rPr lang="tr-TR" dirty="0">
                <a:solidFill>
                  <a:schemeClr val="bg1"/>
                </a:solidFill>
              </a:rPr>
              <a:t> (</a:t>
            </a:r>
            <a:r>
              <a:rPr lang="tr-TR" dirty="0" err="1">
                <a:solidFill>
                  <a:schemeClr val="bg1"/>
                </a:solidFill>
              </a:rPr>
              <a:t>uygul</a:t>
            </a:r>
            <a:r>
              <a:rPr lang="tr-TR" dirty="0">
                <a:solidFill>
                  <a:schemeClr val="bg1"/>
                </a:solidFill>
              </a:rPr>
              <a:t>.</a:t>
            </a:r>
            <a:r>
              <a:rPr lang="tr-TR" dirty="0" err="1">
                <a:solidFill>
                  <a:schemeClr val="bg1"/>
                </a:solidFill>
              </a:rPr>
              <a:t>sonr</a:t>
            </a:r>
            <a:r>
              <a:rPr lang="tr-TR" dirty="0">
                <a:solidFill>
                  <a:schemeClr val="bg1"/>
                </a:solidFill>
              </a:rPr>
              <a:t>.) 11. güne değin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/>
              <a:t>östrus</a:t>
            </a:r>
            <a:r>
              <a:rPr lang="tr-TR" dirty="0"/>
              <a:t> (-) </a:t>
            </a:r>
            <a:r>
              <a:rPr lang="tr-TR" dirty="0">
                <a:solidFill>
                  <a:srgbClr val="FFFF00"/>
                </a:solidFill>
              </a:rPr>
              <a:t>; </a:t>
            </a:r>
            <a:r>
              <a:rPr lang="tr-TR" dirty="0">
                <a:solidFill>
                  <a:schemeClr val="bg1"/>
                </a:solidFill>
              </a:rPr>
              <a:t>11. veya 14.  gün ikinci </a:t>
            </a:r>
          </a:p>
          <a:p>
            <a:r>
              <a:rPr lang="tr-TR" dirty="0">
                <a:solidFill>
                  <a:schemeClr val="bg1"/>
                </a:solidFill>
              </a:rPr>
              <a:t>bir PGF2</a:t>
            </a:r>
            <a:r>
              <a:rPr lang="tr-TR" dirty="0">
                <a:solidFill>
                  <a:schemeClr val="bg1"/>
                </a:solidFill>
                <a:sym typeface="Symbol" pitchFamily="18" charset="2"/>
              </a:rPr>
              <a:t></a:t>
            </a:r>
            <a:r>
              <a:rPr lang="tr-TR" dirty="0">
                <a:solidFill>
                  <a:schemeClr val="bg1"/>
                </a:solidFill>
              </a:rPr>
              <a:t> uygulaması ( </a:t>
            </a:r>
            <a:r>
              <a:rPr lang="tr-TR" dirty="0" smtClean="0">
                <a:solidFill>
                  <a:schemeClr val="bg1"/>
                </a:solidFill>
              </a:rPr>
              <a:t>48. </a:t>
            </a:r>
            <a:r>
              <a:rPr lang="tr-TR" dirty="0">
                <a:solidFill>
                  <a:schemeClr val="bg1"/>
                </a:solidFill>
              </a:rPr>
              <a:t>ve </a:t>
            </a:r>
            <a:r>
              <a:rPr lang="tr-TR" dirty="0" smtClean="0">
                <a:solidFill>
                  <a:schemeClr val="bg1"/>
                </a:solidFill>
              </a:rPr>
              <a:t>72. saatte </a:t>
            </a:r>
            <a:r>
              <a:rPr lang="tr-TR" dirty="0" err="1">
                <a:solidFill>
                  <a:schemeClr val="bg1"/>
                </a:solidFill>
              </a:rPr>
              <a:t>tohuml</a:t>
            </a:r>
            <a:r>
              <a:rPr lang="tr-TR" dirty="0">
                <a:solidFill>
                  <a:schemeClr val="bg1"/>
                </a:solidFill>
              </a:rPr>
              <a:t>.)</a:t>
            </a:r>
          </a:p>
          <a:p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Vaginal</a:t>
            </a:r>
            <a:r>
              <a:rPr lang="tr-TR" dirty="0">
                <a:solidFill>
                  <a:srgbClr val="FFFF00"/>
                </a:solidFill>
              </a:rPr>
              <a:t> spiraller (PRID, CIDR-B; 9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>
                <a:solidFill>
                  <a:srgbClr val="FFFF00"/>
                </a:solidFill>
              </a:rPr>
              <a:t>gün süreyle);  PRID uzaklaştırılmadan </a:t>
            </a:r>
          </a:p>
          <a:p>
            <a:r>
              <a:rPr lang="tr-TR" dirty="0">
                <a:solidFill>
                  <a:srgbClr val="FFFF00"/>
                </a:solidFill>
              </a:rPr>
              <a:t>bir gün önce PGF2-</a:t>
            </a:r>
            <a:r>
              <a:rPr lang="tr-TR" dirty="0" smtClean="0">
                <a:solidFill>
                  <a:srgbClr val="FFFF00"/>
                </a:solidFill>
                <a:sym typeface="Symbol" pitchFamily="18" charset="2"/>
              </a:rPr>
              <a:t> ve 52-56. saatte tohumlama (daha önce anlatılan PMSG ve</a:t>
            </a:r>
          </a:p>
          <a:p>
            <a:r>
              <a:rPr lang="tr-TR" dirty="0" smtClean="0">
                <a:solidFill>
                  <a:srgbClr val="FFFF00"/>
                </a:solidFill>
                <a:sym typeface="Symbol" pitchFamily="18" charset="2"/>
              </a:rPr>
              <a:t>Östrojen kombine uygulamaları !)</a:t>
            </a:r>
            <a:endParaRPr lang="tr-TR" dirty="0">
              <a:solidFill>
                <a:srgbClr val="FFFF00"/>
              </a:solidFill>
            </a:endParaRPr>
          </a:p>
          <a:p>
            <a:endParaRPr lang="tr-TR" dirty="0">
              <a:solidFill>
                <a:srgbClr val="FFFF00"/>
              </a:solidFill>
            </a:endParaRPr>
          </a:p>
          <a:p>
            <a:r>
              <a:rPr lang="tr-TR" dirty="0" err="1">
                <a:solidFill>
                  <a:schemeClr val="bg1"/>
                </a:solidFill>
              </a:rPr>
              <a:t>Östrus</a:t>
            </a:r>
            <a:r>
              <a:rPr lang="tr-TR" dirty="0">
                <a:solidFill>
                  <a:schemeClr val="bg1"/>
                </a:solidFill>
              </a:rPr>
              <a:t> izlenmesi !</a:t>
            </a:r>
          </a:p>
          <a:p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 Hafta sonu tohumlamaları için prim verilmesi ; </a:t>
            </a:r>
            <a:r>
              <a:rPr lang="tr-TR" dirty="0" err="1">
                <a:solidFill>
                  <a:srgbClr val="FFFF00"/>
                </a:solidFill>
              </a:rPr>
              <a:t>östrus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dedektörü</a:t>
            </a:r>
            <a:r>
              <a:rPr lang="tr-TR" dirty="0">
                <a:solidFill>
                  <a:srgbClr val="FFFF00"/>
                </a:solidFill>
              </a:rPr>
              <a:t>, adım sayıcı, </a:t>
            </a:r>
          </a:p>
          <a:p>
            <a:r>
              <a:rPr lang="tr-TR" dirty="0" smtClean="0">
                <a:solidFill>
                  <a:srgbClr val="FFFF00"/>
                </a:solidFill>
              </a:rPr>
              <a:t>(en iyi yol </a:t>
            </a:r>
            <a:r>
              <a:rPr lang="tr-TR" dirty="0" err="1" smtClean="0">
                <a:solidFill>
                  <a:srgbClr val="FFFF00"/>
                </a:solidFill>
              </a:rPr>
              <a:t>Östrusun</a:t>
            </a:r>
            <a:r>
              <a:rPr lang="tr-TR" dirty="0" smtClean="0">
                <a:solidFill>
                  <a:srgbClr val="FFFF00"/>
                </a:solidFill>
              </a:rPr>
              <a:t> izlenmesi)</a:t>
            </a:r>
            <a:endParaRPr lang="tr-TR" dirty="0">
              <a:solidFill>
                <a:srgbClr val="FFFF00"/>
              </a:solidFill>
            </a:endParaRPr>
          </a:p>
          <a:p>
            <a:endParaRPr lang="tr-TR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Siklusun</a:t>
            </a:r>
            <a:r>
              <a:rPr lang="tr-TR" dirty="0">
                <a:solidFill>
                  <a:schemeClr val="bg1"/>
                </a:solidFill>
              </a:rPr>
              <a:t> kontrolü Veteriner Hekim tarafından en geç 7. haftadan başlayarak </a:t>
            </a:r>
          </a:p>
          <a:p>
            <a:r>
              <a:rPr lang="tr-TR" dirty="0">
                <a:solidFill>
                  <a:schemeClr val="bg1"/>
                </a:solidFill>
              </a:rPr>
              <a:t>(p.p.) yapılmalıdır</a:t>
            </a:r>
            <a:r>
              <a:rPr lang="tr-TR" dirty="0" smtClean="0">
                <a:solidFill>
                  <a:schemeClr val="bg1"/>
                </a:solidFill>
              </a:rPr>
              <a:t>. Kontroller sırasında CL saptanırsa= PGF2-</a:t>
            </a:r>
            <a:r>
              <a:rPr lang="tr-TR" dirty="0" smtClean="0">
                <a:solidFill>
                  <a:schemeClr val="bg1"/>
                </a:solidFill>
                <a:sym typeface="Symbol"/>
              </a:rPr>
              <a:t> (3-4 içinde </a:t>
            </a:r>
            <a:r>
              <a:rPr lang="tr-TR" dirty="0" err="1" smtClean="0">
                <a:solidFill>
                  <a:schemeClr val="bg1"/>
                </a:solidFill>
                <a:sym typeface="Symbol"/>
              </a:rPr>
              <a:t>östrus</a:t>
            </a:r>
            <a:endParaRPr lang="tr-TR" dirty="0" smtClean="0">
              <a:solidFill>
                <a:schemeClr val="bg1"/>
              </a:solidFill>
              <a:sym typeface="Symbol"/>
            </a:endParaRPr>
          </a:p>
          <a:p>
            <a:r>
              <a:rPr lang="tr-TR" dirty="0">
                <a:solidFill>
                  <a:schemeClr val="bg1"/>
                </a:solidFill>
                <a:sym typeface="Symbol"/>
              </a:rPr>
              <a:t>g</a:t>
            </a:r>
            <a:r>
              <a:rPr lang="tr-TR" dirty="0" smtClean="0">
                <a:solidFill>
                  <a:schemeClr val="bg1"/>
                </a:solidFill>
                <a:sym typeface="Symbol"/>
              </a:rPr>
              <a:t>özlenir ve tohumlama); Hayvan kontrolde </a:t>
            </a:r>
            <a:r>
              <a:rPr lang="tr-TR" dirty="0" err="1" smtClean="0">
                <a:solidFill>
                  <a:schemeClr val="bg1"/>
                </a:solidFill>
                <a:sym typeface="Symbol"/>
              </a:rPr>
              <a:t>Östrusta</a:t>
            </a:r>
            <a:r>
              <a:rPr lang="tr-TR" dirty="0" smtClean="0">
                <a:solidFill>
                  <a:schemeClr val="bg1"/>
                </a:solidFill>
                <a:sym typeface="Symbol"/>
              </a:rPr>
              <a:t> saptanırsa tohumlama ve</a:t>
            </a:r>
          </a:p>
          <a:p>
            <a:r>
              <a:rPr lang="tr-TR" dirty="0" smtClean="0">
                <a:solidFill>
                  <a:schemeClr val="bg1"/>
                </a:solidFill>
                <a:sym typeface="Symbol"/>
              </a:rPr>
              <a:t>Hemen arkasından (öncede yapılabilir) </a:t>
            </a:r>
            <a:r>
              <a:rPr lang="tr-TR" dirty="0" err="1" smtClean="0">
                <a:solidFill>
                  <a:schemeClr val="bg1"/>
                </a:solidFill>
                <a:sym typeface="Symbol"/>
              </a:rPr>
              <a:t>GnRH</a:t>
            </a:r>
            <a:r>
              <a:rPr lang="tr-TR" dirty="0" smtClean="0">
                <a:solidFill>
                  <a:schemeClr val="bg1"/>
                </a:solidFill>
                <a:sym typeface="Symbol"/>
              </a:rPr>
              <a:t> veya </a:t>
            </a:r>
            <a:r>
              <a:rPr lang="tr-TR" dirty="0" err="1" smtClean="0">
                <a:solidFill>
                  <a:schemeClr val="bg1"/>
                </a:solidFill>
                <a:sym typeface="Symbol"/>
              </a:rPr>
              <a:t>hCG</a:t>
            </a:r>
            <a:r>
              <a:rPr lang="tr-TR" dirty="0" smtClean="0">
                <a:solidFill>
                  <a:schemeClr val="bg1"/>
                </a:solidFill>
                <a:sym typeface="Symbol"/>
              </a:rPr>
              <a:t> (i.m.; dozun yarısı)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31775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11560" y="18864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3600" dirty="0">
                <a:solidFill>
                  <a:schemeClr val="tx2"/>
                </a:solidFill>
              </a:rPr>
              <a:t>Sığırda </a:t>
            </a:r>
            <a:r>
              <a:rPr lang="tr-TR" sz="3600" dirty="0" err="1" smtClean="0">
                <a:solidFill>
                  <a:schemeClr val="tx2"/>
                </a:solidFill>
              </a:rPr>
              <a:t>Anöstrus</a:t>
            </a:r>
            <a:r>
              <a:rPr lang="tr-TR" sz="3600" dirty="0" smtClean="0">
                <a:solidFill>
                  <a:schemeClr val="tx2"/>
                </a:solidFill>
              </a:rPr>
              <a:t>   (Sakin=</a:t>
            </a:r>
            <a:r>
              <a:rPr lang="tr-TR" sz="3600" dirty="0" err="1" smtClean="0">
                <a:solidFill>
                  <a:schemeClr val="tx2"/>
                </a:solidFill>
              </a:rPr>
              <a:t>Anafrodisi</a:t>
            </a:r>
            <a:r>
              <a:rPr lang="tr-TR" sz="3600" dirty="0" smtClean="0">
                <a:solidFill>
                  <a:schemeClr val="tx2"/>
                </a:solidFill>
              </a:rPr>
              <a:t>)</a:t>
            </a:r>
            <a:endParaRPr lang="de-DE" sz="4400" dirty="0">
              <a:solidFill>
                <a:schemeClr val="tx2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39750" y="1773238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3200" b="1"/>
              <a:t>Sağaltım</a:t>
            </a:r>
            <a:r>
              <a:rPr lang="de-DE" sz="3200" b="1"/>
              <a:t>/</a:t>
            </a:r>
            <a:r>
              <a:rPr lang="tr-TR" sz="3200" b="1"/>
              <a:t>Profilaksi</a:t>
            </a:r>
            <a:r>
              <a:rPr lang="de-DE" sz="3200"/>
              <a:t>                                                  </a:t>
            </a:r>
            <a:r>
              <a:rPr lang="tr-TR" sz="2400"/>
              <a:t>Dikkat edilmesi gereken nokta  işletmede bazı hayvanlarda mı görüldüğünün veya bir sürü problemimi olduğu </a:t>
            </a:r>
            <a:r>
              <a:rPr lang="de-DE" sz="2400"/>
              <a:t> </a:t>
            </a:r>
            <a:r>
              <a:rPr lang="tr-TR" sz="2400"/>
              <a:t>ortaya konulmalıdır.</a:t>
            </a:r>
            <a:endParaRPr lang="de-DE" sz="24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de-DE" sz="2400" b="1"/>
              <a:t>B</a:t>
            </a:r>
            <a:r>
              <a:rPr lang="tr-TR" sz="2400" b="1"/>
              <a:t>azı hayvanlarda ise</a:t>
            </a:r>
            <a:endParaRPr lang="de-DE" sz="2400"/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de-DE" sz="2000"/>
              <a:t>„</a:t>
            </a:r>
            <a:r>
              <a:rPr lang="tr-TR" sz="2000"/>
              <a:t>Siklusun belirlenmesi</a:t>
            </a:r>
            <a:r>
              <a:rPr lang="de-DE" sz="2000"/>
              <a:t>“ (</a:t>
            </a:r>
            <a:r>
              <a:rPr lang="tr-TR" sz="2000"/>
              <a:t>Bir sonraki östrus zamanının tahmin edilmesi</a:t>
            </a:r>
            <a:r>
              <a:rPr lang="de-DE" sz="2000"/>
              <a:t>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de-DE" sz="2000"/>
              <a:t>PGF</a:t>
            </a:r>
            <a:r>
              <a:rPr lang="de-DE" sz="1900" baseline="-25000"/>
              <a:t>2</a:t>
            </a:r>
            <a:r>
              <a:rPr lang="de-DE" sz="1900" baseline="-25000">
                <a:sym typeface="Symbol" pitchFamily="18" charset="2"/>
              </a:rPr>
              <a:t></a:t>
            </a:r>
            <a:r>
              <a:rPr lang="de-DE" sz="2000"/>
              <a:t>  </a:t>
            </a:r>
            <a:r>
              <a:rPr lang="tr-TR" sz="2000"/>
              <a:t>(</a:t>
            </a:r>
            <a:r>
              <a:rPr lang="de-DE" sz="2000"/>
              <a:t> Corpus luteum</a:t>
            </a:r>
            <a:r>
              <a:rPr lang="de-DE" sz="2400"/>
              <a:t> </a:t>
            </a:r>
            <a:r>
              <a:rPr lang="tr-TR" sz="2400"/>
              <a:t>varsa)</a:t>
            </a:r>
            <a:endParaRPr lang="de-DE" sz="24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tr-TR" sz="2400" b="1"/>
              <a:t>Sürü Problemlerinde </a:t>
            </a:r>
            <a:r>
              <a:rPr lang="de-DE" sz="2000"/>
              <a:t>                                                       </a:t>
            </a:r>
            <a:r>
              <a:rPr lang="tr-TR" sz="2000"/>
              <a:t>Sürü idaresine ilişkin (management) problemlerin çözülmesi gerekir</a:t>
            </a:r>
            <a:endParaRPr lang="de-DE" sz="2000"/>
          </a:p>
        </p:txBody>
      </p:sp>
      <p:pic>
        <p:nvPicPr>
          <p:cNvPr id="41989" name="Picture 7" descr="kop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build="p" bldLvl="3" autoUpdateAnimBg="0" advAuto="200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2656"/>
            <a:ext cx="47244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2656"/>
            <a:ext cx="35052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5656</TotalTime>
  <Words>6893</Words>
  <Application>Microsoft Office PowerPoint</Application>
  <PresentationFormat>Ekran Gösterisi (4:3)</PresentationFormat>
  <Paragraphs>1454</Paragraphs>
  <Slides>161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4</vt:i4>
      </vt:variant>
      <vt:variant>
        <vt:lpstr>Slayt Başlıkları</vt:lpstr>
      </vt:variant>
      <vt:variant>
        <vt:i4>161</vt:i4>
      </vt:variant>
    </vt:vector>
  </HeadingPairs>
  <TitlesOfParts>
    <vt:vector size="166" baseType="lpstr">
      <vt:lpstr>Varsayılan Tasarım</vt:lpstr>
      <vt:lpstr>Worksheet</vt:lpstr>
      <vt:lpstr>Grafik</vt:lpstr>
      <vt:lpstr>ClipArt</vt:lpstr>
      <vt:lpstr>Belge</vt:lpstr>
      <vt:lpstr>Slayt 1</vt:lpstr>
      <vt:lpstr>Slayt 2</vt:lpstr>
      <vt:lpstr>Slayt 3</vt:lpstr>
      <vt:lpstr>Anöstrüs </vt:lpstr>
      <vt:lpstr>Anöstrüs 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Anöstrus (Sakin Kızgınlık) 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Ovaryum Kistleri</vt:lpstr>
      <vt:lpstr>Etiyoloji I (Kistler)</vt:lpstr>
      <vt:lpstr>Etiyoloji II (Kist)</vt:lpstr>
      <vt:lpstr>Follikül Theka Kistlerinin Tanısı</vt:lpstr>
      <vt:lpstr>Slayt 56</vt:lpstr>
      <vt:lpstr>Slayt 57</vt:lpstr>
      <vt:lpstr>Slayt 58</vt:lpstr>
      <vt:lpstr>Slayt 59</vt:lpstr>
      <vt:lpstr>Slayt 60</vt:lpstr>
      <vt:lpstr>Ovaryum kistlerinin p.p. dönemde görülme sıklığı</vt:lpstr>
      <vt:lpstr>Slayt 62</vt:lpstr>
      <vt:lpstr>Slayt 63</vt:lpstr>
      <vt:lpstr>Slayt 64</vt:lpstr>
      <vt:lpstr>Slayt 65</vt:lpstr>
      <vt:lpstr>Slayt 66</vt:lpstr>
      <vt:lpstr>Slayt 67</vt:lpstr>
      <vt:lpstr>Ovaryum Kistlerinin Sağaltımı</vt:lpstr>
      <vt:lpstr>Slayt 69</vt:lpstr>
      <vt:lpstr>Slayt 70</vt:lpstr>
      <vt:lpstr>Slayt 71</vt:lpstr>
      <vt:lpstr>Slayt 72</vt:lpstr>
      <vt:lpstr>Slayt 73</vt:lpstr>
      <vt:lpstr>Slayt 74</vt:lpstr>
      <vt:lpstr>Follikül lutein kistlerinin tanısı</vt:lpstr>
      <vt:lpstr>Slayt 76</vt:lpstr>
      <vt:lpstr>Slayt 77</vt:lpstr>
      <vt:lpstr>Slayt 78</vt:lpstr>
      <vt:lpstr>Slayt 79</vt:lpstr>
      <vt:lpstr>Ovaryum lutein kistlerinin sağaltımı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  <vt:lpstr>Slayt 92</vt:lpstr>
      <vt:lpstr>Slayt 93</vt:lpstr>
      <vt:lpstr>Slayt 94</vt:lpstr>
      <vt:lpstr>Slayt 95</vt:lpstr>
      <vt:lpstr>Slayt 96</vt:lpstr>
      <vt:lpstr>Slayt 97</vt:lpstr>
      <vt:lpstr>Slayt 98</vt:lpstr>
      <vt:lpstr>Slayt 99</vt:lpstr>
      <vt:lpstr>Slayt 100</vt:lpstr>
      <vt:lpstr>Slayt 101</vt:lpstr>
      <vt:lpstr>Slayt 102</vt:lpstr>
      <vt:lpstr>Slayt 103</vt:lpstr>
      <vt:lpstr>Slayt 104</vt:lpstr>
      <vt:lpstr>Slayt 105</vt:lpstr>
      <vt:lpstr>Slayt 106</vt:lpstr>
      <vt:lpstr>Slayt 107</vt:lpstr>
      <vt:lpstr>Slayt 108</vt:lpstr>
      <vt:lpstr>Slayt 109</vt:lpstr>
      <vt:lpstr>Slayt 110</vt:lpstr>
      <vt:lpstr>Slayt 111</vt:lpstr>
      <vt:lpstr>Slayt 112</vt:lpstr>
      <vt:lpstr>Slayt 113</vt:lpstr>
      <vt:lpstr>Slayt 114</vt:lpstr>
      <vt:lpstr>Slayt 115</vt:lpstr>
      <vt:lpstr>Slayt 116</vt:lpstr>
      <vt:lpstr>Slayt 117</vt:lpstr>
      <vt:lpstr>Slayt 118</vt:lpstr>
      <vt:lpstr>Slayt 119</vt:lpstr>
      <vt:lpstr>Slayt 120</vt:lpstr>
      <vt:lpstr>Slayt 121</vt:lpstr>
      <vt:lpstr>Slayt 122</vt:lpstr>
      <vt:lpstr>Slayt 123</vt:lpstr>
      <vt:lpstr>Slayt 124</vt:lpstr>
      <vt:lpstr>Slayt 125</vt:lpstr>
      <vt:lpstr>Slayt 126</vt:lpstr>
      <vt:lpstr>Slayt 127</vt:lpstr>
      <vt:lpstr>Slayt 128</vt:lpstr>
      <vt:lpstr>Slayt 129</vt:lpstr>
      <vt:lpstr>Slayt 130</vt:lpstr>
      <vt:lpstr>Slayt 131</vt:lpstr>
      <vt:lpstr>Slayt 132</vt:lpstr>
      <vt:lpstr>Slayt 133</vt:lpstr>
      <vt:lpstr>Slayt 134</vt:lpstr>
      <vt:lpstr>Slayt 135</vt:lpstr>
      <vt:lpstr>Slayt 136</vt:lpstr>
      <vt:lpstr>Slayt 137</vt:lpstr>
      <vt:lpstr>Slayt 138</vt:lpstr>
      <vt:lpstr>Slayt 139</vt:lpstr>
      <vt:lpstr>Slayt 140</vt:lpstr>
      <vt:lpstr>Slayt 141</vt:lpstr>
      <vt:lpstr>Slayt 142</vt:lpstr>
      <vt:lpstr>Slayt 143</vt:lpstr>
      <vt:lpstr>Slayt 144</vt:lpstr>
      <vt:lpstr>Slayt 145</vt:lpstr>
      <vt:lpstr>Slayt 146</vt:lpstr>
      <vt:lpstr>Slayt 147</vt:lpstr>
      <vt:lpstr>Slayt 148</vt:lpstr>
      <vt:lpstr>Slayt 149</vt:lpstr>
      <vt:lpstr>Slayt 150</vt:lpstr>
      <vt:lpstr>Slayt 151</vt:lpstr>
      <vt:lpstr>Slayt 152</vt:lpstr>
      <vt:lpstr>Slayt 153</vt:lpstr>
      <vt:lpstr>Slayt 154</vt:lpstr>
      <vt:lpstr>Slayt 155</vt:lpstr>
      <vt:lpstr>Slayt 156</vt:lpstr>
      <vt:lpstr>Slayt 157</vt:lpstr>
      <vt:lpstr>Slayt 158</vt:lpstr>
      <vt:lpstr>Slayt 159</vt:lpstr>
      <vt:lpstr>Slayt 160</vt:lpstr>
      <vt:lpstr>Slayt 161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Prof. Dr. Selim Aslan</dc:creator>
  <cp:lastModifiedBy>Ben</cp:lastModifiedBy>
  <cp:revision>389</cp:revision>
  <dcterms:created xsi:type="dcterms:W3CDTF">2005-02-15T11:26:21Z</dcterms:created>
  <dcterms:modified xsi:type="dcterms:W3CDTF">2015-07-07T05:53:07Z</dcterms:modified>
</cp:coreProperties>
</file>