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18.10.2015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18.10.2015</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r.wikipedia.org/wiki/ABD" TargetMode="External"/><Relationship Id="rId2" Type="http://schemas.openxmlformats.org/officeDocument/2006/relationships/hyperlink" Target="https://tr.wikipedia.org/wiki/1941"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tr.wikipedia.org/wiki/II._D%C3%BCnya_Sava%C5%9F%C4%B1"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r.wikipedia.org/wiki/F%C3%BCz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Bilgi Teknolojileri</a:t>
            </a:r>
            <a:endParaRPr lang="tr-TR" dirty="0"/>
          </a:p>
        </p:txBody>
      </p:sp>
      <p:sp>
        <p:nvSpPr>
          <p:cNvPr id="3" name="2 Alt Başlık"/>
          <p:cNvSpPr>
            <a:spLocks noGrp="1"/>
          </p:cNvSpPr>
          <p:nvPr>
            <p:ph type="subTitle" idx="1"/>
          </p:nvPr>
        </p:nvSpPr>
        <p:spPr/>
        <p:txBody>
          <a:bodyPr>
            <a:normAutofit lnSpcReduction="10000"/>
          </a:bodyPr>
          <a:lstStyle/>
          <a:p>
            <a:r>
              <a:rPr lang="tr-TR" dirty="0" smtClean="0"/>
              <a:t>Araş.Görev. Semih ÇALIŞKAN</a:t>
            </a:r>
          </a:p>
          <a:p>
            <a:endParaRPr lang="tr-TR" dirty="0" smtClean="0"/>
          </a:p>
          <a:p>
            <a:r>
              <a:rPr lang="tr-TR" dirty="0" smtClean="0"/>
              <a:t>2.Hafta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Dxdiag</a:t>
            </a:r>
            <a:endParaRPr lang="tr-TR" dirty="0"/>
          </a:p>
        </p:txBody>
      </p:sp>
      <p:sp>
        <p:nvSpPr>
          <p:cNvPr id="3" name="2 İçerik Yer Tutucusu"/>
          <p:cNvSpPr>
            <a:spLocks noGrp="1"/>
          </p:cNvSpPr>
          <p:nvPr>
            <p:ph idx="1"/>
          </p:nvPr>
        </p:nvSpPr>
        <p:spPr/>
        <p:txBody>
          <a:bodyPr/>
          <a:lstStyle/>
          <a:p>
            <a:r>
              <a:rPr lang="tr-TR" dirty="0" smtClean="0"/>
              <a:t>Başlat menüsünden çalıştır sekmesi seçilir.</a:t>
            </a:r>
          </a:p>
          <a:p>
            <a:endParaRPr lang="tr-TR" dirty="0" smtClean="0"/>
          </a:p>
          <a:p>
            <a:r>
              <a:rPr lang="tr-TR" dirty="0" smtClean="0"/>
              <a:t>Çalıştır sekmesine “</a:t>
            </a:r>
            <a:r>
              <a:rPr lang="tr-TR" dirty="0" err="1" smtClean="0"/>
              <a:t>dxdiag</a:t>
            </a:r>
            <a:r>
              <a:rPr lang="tr-TR" dirty="0" smtClean="0"/>
              <a:t>” yazılır</a:t>
            </a:r>
          </a:p>
          <a:p>
            <a:endParaRPr lang="tr-TR" dirty="0" smtClean="0"/>
          </a:p>
          <a:p>
            <a:r>
              <a:rPr lang="tr-TR" dirty="0" smtClean="0"/>
              <a:t>Karşımıza gelen kutucuktaki seçenekler bilgisayarımızın genel bilgileridir.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ENIAC</a:t>
            </a:r>
            <a:endParaRPr lang="tr-TR" dirty="0"/>
          </a:p>
        </p:txBody>
      </p:sp>
      <p:sp>
        <p:nvSpPr>
          <p:cNvPr id="3" name="2 İçerik Yer Tutucusu"/>
          <p:cNvSpPr>
            <a:spLocks noGrp="1"/>
          </p:cNvSpPr>
          <p:nvPr>
            <p:ph idx="1"/>
          </p:nvPr>
        </p:nvSpPr>
        <p:spPr/>
        <p:txBody>
          <a:bodyPr/>
          <a:lstStyle/>
          <a:p>
            <a:pPr>
              <a:buNone/>
            </a:pPr>
            <a:r>
              <a:rPr lang="tr-TR" dirty="0" smtClean="0"/>
              <a:t> *  Tarihi ilk parçasal bilgisayar.</a:t>
            </a:r>
          </a:p>
          <a:p>
            <a:pPr>
              <a:buNone/>
            </a:pPr>
            <a:endParaRPr lang="tr-TR" dirty="0" smtClean="0"/>
          </a:p>
          <a:p>
            <a:r>
              <a:rPr lang="tr-TR" dirty="0" smtClean="0"/>
              <a:t>ENIAC, yaklaşık 167 m² bir alana sığıyordu ve ağırlığı 30 tondu.</a:t>
            </a:r>
          </a:p>
          <a:p>
            <a:r>
              <a:rPr lang="tr-TR" dirty="0" smtClean="0"/>
              <a:t> </a:t>
            </a:r>
          </a:p>
          <a:p>
            <a:r>
              <a:rPr lang="tr-TR" dirty="0" smtClean="0">
                <a:hlinkClick r:id="rId2" tooltip="1941"/>
              </a:rPr>
              <a:t>1941</a:t>
            </a:r>
            <a:r>
              <a:rPr lang="tr-TR" dirty="0" smtClean="0"/>
              <a:t> yılında </a:t>
            </a:r>
            <a:r>
              <a:rPr lang="tr-TR" dirty="0" smtClean="0">
                <a:hlinkClick r:id="rId3" tooltip="ABD"/>
              </a:rPr>
              <a:t>Amerika</a:t>
            </a:r>
            <a:r>
              <a:rPr lang="tr-TR" dirty="0" smtClean="0"/>
              <a:t>’nın </a:t>
            </a:r>
            <a:r>
              <a:rPr lang="tr-TR" dirty="0" smtClean="0">
                <a:hlinkClick r:id="rId4" tooltip="II. Dünya Savaşı"/>
              </a:rPr>
              <a:t>II. Dünya Savaşı</a:t>
            </a:r>
            <a:r>
              <a:rPr lang="tr-TR" dirty="0" smtClean="0"/>
              <a:t>'na katılmasıyla birlikte ordu tarafından gizli olarak üretildi</a:t>
            </a:r>
            <a:endParaRPr lang="tr-TR" dirty="0"/>
          </a:p>
        </p:txBody>
      </p:sp>
      <p:pic>
        <p:nvPicPr>
          <p:cNvPr id="1026" name="Picture 2" descr="http://xn--dnyannenleri-dlb06e.com/wp-content/uploads/2014/02/dunyanin_en_eski_ve_ilk_bilgisayari.jpg"/>
          <p:cNvPicPr>
            <a:picLocks noChangeAspect="1" noChangeArrowheads="1"/>
          </p:cNvPicPr>
          <p:nvPr/>
        </p:nvPicPr>
        <p:blipFill>
          <a:blip r:embed="rId5" cstate="print"/>
          <a:srcRect/>
          <a:stretch>
            <a:fillRect/>
          </a:stretch>
        </p:blipFill>
        <p:spPr bwMode="auto">
          <a:xfrm>
            <a:off x="5364088" y="4149080"/>
            <a:ext cx="3456384" cy="233190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İlk olarak sadece hesap makinesi olarak kullanılan </a:t>
            </a:r>
            <a:r>
              <a:rPr lang="tr-TR" dirty="0" err="1" smtClean="0"/>
              <a:t>eniac</a:t>
            </a:r>
            <a:r>
              <a:rPr lang="tr-TR" dirty="0" smtClean="0"/>
              <a:t> daha sonra, </a:t>
            </a:r>
          </a:p>
          <a:p>
            <a:endParaRPr lang="tr-TR" dirty="0" smtClean="0"/>
          </a:p>
          <a:p>
            <a:endParaRPr lang="tr-TR" dirty="0" smtClean="0"/>
          </a:p>
          <a:p>
            <a:r>
              <a:rPr lang="tr-TR" dirty="0" smtClean="0"/>
              <a:t>Daha az isabet hatalı uzun menzilli top ve </a:t>
            </a:r>
            <a:r>
              <a:rPr lang="tr-TR" dirty="0" smtClean="0">
                <a:hlinkClick r:id="rId2" tooltip="Füze"/>
              </a:rPr>
              <a:t>füzelerin</a:t>
            </a:r>
            <a:r>
              <a:rPr lang="tr-TR" dirty="0" smtClean="0"/>
              <a:t> hesaplamalarında kullanılmasıydı</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 AĞLARI</a:t>
            </a:r>
            <a:endParaRPr lang="tr-TR" dirty="0"/>
          </a:p>
        </p:txBody>
      </p:sp>
      <p:sp>
        <p:nvSpPr>
          <p:cNvPr id="3" name="2 İçerik Yer Tutucusu"/>
          <p:cNvSpPr>
            <a:spLocks noGrp="1"/>
          </p:cNvSpPr>
          <p:nvPr>
            <p:ph idx="1"/>
          </p:nvPr>
        </p:nvSpPr>
        <p:spPr/>
        <p:txBody>
          <a:bodyPr>
            <a:normAutofit/>
          </a:bodyPr>
          <a:lstStyle/>
          <a:p>
            <a:r>
              <a:rPr lang="tr-TR" dirty="0" smtClean="0"/>
              <a:t> </a:t>
            </a:r>
            <a:r>
              <a:rPr lang="tr-TR" dirty="0" smtClean="0"/>
              <a:t>Bilgisayar ağları, iki veya daha fazla bilgisayarın iletişim için birbirine bağlanmasına denir. Bilgisayarlar bu sayede dosyalarını birbirleri ile paylaşabilir, bir yazıcıyı birden fazla bilgisayar kullanabilir, aynı oyun içerisine giriş yapabilir ve bazı programları birlikte çalıştırabilirler.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 Bilgisayar iletişimi en kısa tanımıyla bilgi ve servislerin bir iletişim ortamı üzerinden belirli kurallar çerçevesinde paylaşılmasıdır. </a:t>
            </a:r>
            <a:endParaRPr lang="tr-TR" dirty="0" smtClean="0"/>
          </a:p>
          <a:p>
            <a:endParaRPr lang="tr-TR" dirty="0" smtClean="0"/>
          </a:p>
          <a:p>
            <a:r>
              <a:rPr lang="tr-TR" dirty="0" smtClean="0"/>
              <a:t>Kişiler </a:t>
            </a:r>
            <a:r>
              <a:rPr lang="tr-TR" dirty="0" smtClean="0"/>
              <a:t>veya gruplar diğerleriyle paylaşmak istedikleri bilgi ve olanakları olduğunda iletişim mümkündür.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GÜNÜMÜZ BİLGİSAYAR AĞLARI</a:t>
            </a:r>
            <a:endParaRPr lang="tr-TR" dirty="0"/>
          </a:p>
        </p:txBody>
      </p:sp>
      <p:sp>
        <p:nvSpPr>
          <p:cNvPr id="3" name="2 İçerik Yer Tutucusu"/>
          <p:cNvSpPr>
            <a:spLocks noGrp="1"/>
          </p:cNvSpPr>
          <p:nvPr>
            <p:ph idx="1"/>
          </p:nvPr>
        </p:nvSpPr>
        <p:spPr/>
        <p:txBody>
          <a:bodyPr/>
          <a:lstStyle/>
          <a:p>
            <a:r>
              <a:rPr lang="tr-TR" dirty="0" smtClean="0"/>
              <a:t>• </a:t>
            </a:r>
            <a:r>
              <a:rPr lang="tr-TR" dirty="0" smtClean="0"/>
              <a:t>Bilgisayar ağları genellikle boyutuna, kapsadığı alana veya yapısına göre sınıflandırılır. Aralarındaki farklar yavaş yavaş kaybolmasına rağmen aşağıdaki ağ sınıflandırmaları sıkça kullanılır. </a:t>
            </a:r>
            <a:endParaRPr lang="tr-TR" dirty="0" smtClean="0"/>
          </a:p>
          <a:p>
            <a:r>
              <a:rPr lang="tr-TR" dirty="0" smtClean="0"/>
              <a:t>LAN </a:t>
            </a:r>
            <a:r>
              <a:rPr lang="tr-TR" dirty="0" smtClean="0"/>
              <a:t>(</a:t>
            </a:r>
            <a:r>
              <a:rPr lang="tr-TR" dirty="0" err="1" smtClean="0"/>
              <a:t>Local</a:t>
            </a:r>
            <a:r>
              <a:rPr lang="tr-TR" dirty="0" smtClean="0"/>
              <a:t> </a:t>
            </a:r>
            <a:r>
              <a:rPr lang="tr-TR" dirty="0" err="1" smtClean="0"/>
              <a:t>Area</a:t>
            </a:r>
            <a:r>
              <a:rPr lang="tr-TR" dirty="0" smtClean="0"/>
              <a:t> Network) </a:t>
            </a:r>
          </a:p>
          <a:p>
            <a:r>
              <a:rPr lang="tr-TR" dirty="0" smtClean="0"/>
              <a:t>MAN </a:t>
            </a:r>
            <a:r>
              <a:rPr lang="tr-TR" dirty="0" smtClean="0"/>
              <a:t>(</a:t>
            </a:r>
            <a:r>
              <a:rPr lang="tr-TR" dirty="0" err="1" smtClean="0"/>
              <a:t>Metropolitian</a:t>
            </a:r>
            <a:r>
              <a:rPr lang="tr-TR" dirty="0" smtClean="0"/>
              <a:t> </a:t>
            </a:r>
            <a:r>
              <a:rPr lang="tr-TR" dirty="0" err="1" smtClean="0"/>
              <a:t>Area</a:t>
            </a:r>
            <a:r>
              <a:rPr lang="tr-TR" dirty="0" smtClean="0"/>
              <a:t> Network) </a:t>
            </a:r>
            <a:endParaRPr lang="tr-TR" dirty="0" smtClean="0"/>
          </a:p>
          <a:p>
            <a:r>
              <a:rPr lang="tr-TR" dirty="0" smtClean="0"/>
              <a:t>WAN </a:t>
            </a:r>
            <a:r>
              <a:rPr lang="tr-TR" dirty="0" smtClean="0"/>
              <a:t>(</a:t>
            </a:r>
            <a:r>
              <a:rPr lang="tr-TR" dirty="0" err="1" smtClean="0"/>
              <a:t>Wide</a:t>
            </a:r>
            <a:r>
              <a:rPr lang="tr-TR" dirty="0" smtClean="0"/>
              <a:t> </a:t>
            </a:r>
            <a:r>
              <a:rPr lang="tr-TR" dirty="0" err="1" smtClean="0"/>
              <a:t>Area</a:t>
            </a:r>
            <a:r>
              <a:rPr lang="tr-TR" dirty="0" smtClean="0"/>
              <a:t> Network)</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LAN</a:t>
            </a:r>
            <a:endParaRPr lang="tr-TR" dirty="0"/>
          </a:p>
        </p:txBody>
      </p:sp>
      <p:sp>
        <p:nvSpPr>
          <p:cNvPr id="3" name="2 İçerik Yer Tutucusu"/>
          <p:cNvSpPr>
            <a:spLocks noGrp="1"/>
          </p:cNvSpPr>
          <p:nvPr>
            <p:ph idx="1"/>
          </p:nvPr>
        </p:nvSpPr>
        <p:spPr/>
        <p:txBody>
          <a:bodyPr/>
          <a:lstStyle/>
          <a:p>
            <a:r>
              <a:rPr lang="tr-TR" dirty="0" smtClean="0"/>
              <a:t> </a:t>
            </a:r>
            <a:r>
              <a:rPr lang="tr-TR" dirty="0" smtClean="0"/>
              <a:t>(</a:t>
            </a:r>
            <a:r>
              <a:rPr lang="tr-TR" dirty="0" err="1" smtClean="0"/>
              <a:t>Local</a:t>
            </a:r>
            <a:r>
              <a:rPr lang="tr-TR" dirty="0" smtClean="0"/>
              <a:t> </a:t>
            </a:r>
            <a:r>
              <a:rPr lang="tr-TR" dirty="0" err="1" smtClean="0"/>
              <a:t>Area</a:t>
            </a:r>
            <a:r>
              <a:rPr lang="tr-TR" dirty="0" smtClean="0"/>
              <a:t> Network) Yerel Alan Ağı • Bir bina içindeki veya yan yana yer alan binalardaki bilgisayarların bağlanmasıyla oluşturulan ağlar yerel alan ağları (LAN= </a:t>
            </a:r>
            <a:r>
              <a:rPr lang="tr-TR" dirty="0" err="1" smtClean="0"/>
              <a:t>Local</a:t>
            </a:r>
            <a:r>
              <a:rPr lang="tr-TR" dirty="0" smtClean="0"/>
              <a:t> </a:t>
            </a:r>
            <a:r>
              <a:rPr lang="tr-TR" dirty="0" err="1" smtClean="0"/>
              <a:t>Area</a:t>
            </a:r>
            <a:r>
              <a:rPr lang="tr-TR" dirty="0" smtClean="0"/>
              <a:t> Networks) olarak isimlendirilir. Bu ağda bilgisayarlar birbirleri ile kablolar aracılığıyla bağlantı kurmaktadır.</a:t>
            </a:r>
            <a:endParaRPr lang="tr-TR" dirty="0"/>
          </a:p>
        </p:txBody>
      </p:sp>
      <p:pic>
        <p:nvPicPr>
          <p:cNvPr id="3074" name="Picture 2" descr="http://www.medcomsistem.com/wp-content/uploads/lan1.jpg"/>
          <p:cNvPicPr>
            <a:picLocks noChangeAspect="1" noChangeArrowheads="1"/>
          </p:cNvPicPr>
          <p:nvPr/>
        </p:nvPicPr>
        <p:blipFill>
          <a:blip r:embed="rId2" cstate="print"/>
          <a:srcRect/>
          <a:stretch>
            <a:fillRect/>
          </a:stretch>
        </p:blipFill>
        <p:spPr bwMode="auto">
          <a:xfrm>
            <a:off x="3419872" y="4005064"/>
            <a:ext cx="2880320" cy="243719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MAN</a:t>
            </a:r>
            <a:endParaRPr lang="tr-TR" dirty="0"/>
          </a:p>
        </p:txBody>
      </p:sp>
      <p:sp>
        <p:nvSpPr>
          <p:cNvPr id="3" name="2 İçerik Yer Tutucusu"/>
          <p:cNvSpPr>
            <a:spLocks noGrp="1"/>
          </p:cNvSpPr>
          <p:nvPr>
            <p:ph idx="1"/>
          </p:nvPr>
        </p:nvSpPr>
        <p:spPr/>
        <p:txBody>
          <a:bodyPr/>
          <a:lstStyle/>
          <a:p>
            <a:r>
              <a:rPr lang="tr-TR" dirty="0" smtClean="0"/>
              <a:t> </a:t>
            </a:r>
            <a:r>
              <a:rPr lang="tr-TR" dirty="0" smtClean="0"/>
              <a:t>(</a:t>
            </a:r>
            <a:r>
              <a:rPr lang="tr-TR" dirty="0" err="1" smtClean="0"/>
              <a:t>Metropolitian</a:t>
            </a:r>
            <a:r>
              <a:rPr lang="tr-TR" dirty="0" smtClean="0"/>
              <a:t> </a:t>
            </a:r>
            <a:r>
              <a:rPr lang="tr-TR" dirty="0" err="1" smtClean="0"/>
              <a:t>Area</a:t>
            </a:r>
            <a:r>
              <a:rPr lang="tr-TR" dirty="0" smtClean="0"/>
              <a:t> Network – Metropol Alan Ağı) • </a:t>
            </a:r>
            <a:r>
              <a:rPr lang="tr-TR" dirty="0" err="1" smtClean="0"/>
              <a:t>LAN’den</a:t>
            </a:r>
            <a:r>
              <a:rPr lang="tr-TR" dirty="0" smtClean="0"/>
              <a:t> daha geniş ağlardır. </a:t>
            </a:r>
            <a:r>
              <a:rPr lang="tr-TR" dirty="0" err="1" smtClean="0"/>
              <a:t>Metropolitian</a:t>
            </a:r>
            <a:r>
              <a:rPr lang="tr-TR" dirty="0" smtClean="0"/>
              <a:t> olarak adlandırılmasının sebebi genelde şehrin bir kısmını kapsamasındandır. Mesafenin etkin olarak kapsanması gerektiği ve ağa bağlı her bölge arasında tam erişim gerekmediğinden değişik donanım ve aktarım ortamları kullanılır.</a:t>
            </a:r>
            <a:endParaRPr lang="tr-TR" dirty="0"/>
          </a:p>
        </p:txBody>
      </p:sp>
      <p:pic>
        <p:nvPicPr>
          <p:cNvPr id="2050" name="Picture 2" descr="http://bidb.itu.edu.tr/images1/sr/1263_00014.png"/>
          <p:cNvPicPr>
            <a:picLocks noChangeAspect="1" noChangeArrowheads="1"/>
          </p:cNvPicPr>
          <p:nvPr/>
        </p:nvPicPr>
        <p:blipFill>
          <a:blip r:embed="rId2" cstate="print"/>
          <a:srcRect/>
          <a:stretch>
            <a:fillRect/>
          </a:stretch>
        </p:blipFill>
        <p:spPr bwMode="auto">
          <a:xfrm>
            <a:off x="5868144" y="4509120"/>
            <a:ext cx="2376264" cy="180695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5517232"/>
            <a:ext cx="8183880" cy="1051560"/>
          </a:xfrm>
        </p:spPr>
        <p:txBody>
          <a:bodyPr/>
          <a:lstStyle/>
          <a:p>
            <a:r>
              <a:rPr lang="tr-TR" dirty="0" smtClean="0"/>
              <a:t>WAN (</a:t>
            </a:r>
            <a:r>
              <a:rPr lang="tr-TR" dirty="0" err="1" smtClean="0"/>
              <a:t>Wide</a:t>
            </a:r>
            <a:r>
              <a:rPr lang="tr-TR" dirty="0" smtClean="0"/>
              <a:t> </a:t>
            </a:r>
            <a:r>
              <a:rPr lang="tr-TR" dirty="0" err="1" smtClean="0"/>
              <a:t>Area</a:t>
            </a:r>
            <a:r>
              <a:rPr lang="tr-TR" dirty="0" smtClean="0"/>
              <a:t> Network)</a:t>
            </a:r>
            <a:endParaRPr lang="tr-TR" dirty="0"/>
          </a:p>
        </p:txBody>
      </p:sp>
      <p:sp>
        <p:nvSpPr>
          <p:cNvPr id="3" name="2 İçerik Yer Tutucusu"/>
          <p:cNvSpPr>
            <a:spLocks noGrp="1"/>
          </p:cNvSpPr>
          <p:nvPr>
            <p:ph idx="1"/>
          </p:nvPr>
        </p:nvSpPr>
        <p:spPr/>
        <p:txBody>
          <a:bodyPr>
            <a:normAutofit fontScale="92500"/>
          </a:bodyPr>
          <a:lstStyle/>
          <a:p>
            <a:r>
              <a:rPr lang="tr-TR" dirty="0" smtClean="0"/>
              <a:t>Coğrafi </a:t>
            </a:r>
            <a:r>
              <a:rPr lang="tr-TR" dirty="0" smtClean="0"/>
              <a:t>olarak birbirinden uzak bilgisayarların bağlanması ile oluşturulan ağlar geniş alan ağları (WAN= </a:t>
            </a:r>
            <a:r>
              <a:rPr lang="tr-TR" dirty="0" err="1" smtClean="0"/>
              <a:t>Wide</a:t>
            </a:r>
            <a:r>
              <a:rPr lang="tr-TR" dirty="0" smtClean="0"/>
              <a:t> </a:t>
            </a:r>
            <a:r>
              <a:rPr lang="tr-TR" dirty="0" err="1" smtClean="0"/>
              <a:t>Area</a:t>
            </a:r>
            <a:r>
              <a:rPr lang="tr-TR" dirty="0" smtClean="0"/>
              <a:t> Networks) olarak adlandırılır. </a:t>
            </a:r>
            <a:endParaRPr lang="tr-TR" dirty="0" smtClean="0"/>
          </a:p>
          <a:p>
            <a:r>
              <a:rPr lang="tr-TR" dirty="0" smtClean="0"/>
              <a:t> </a:t>
            </a:r>
            <a:r>
              <a:rPr lang="tr-TR" dirty="0" smtClean="0"/>
              <a:t>Geniş alan ağı, ( </a:t>
            </a:r>
            <a:r>
              <a:rPr lang="tr-TR" dirty="0" err="1" smtClean="0"/>
              <a:t>Wide</a:t>
            </a:r>
            <a:r>
              <a:rPr lang="tr-TR" dirty="0" smtClean="0"/>
              <a:t> </a:t>
            </a:r>
            <a:r>
              <a:rPr lang="tr-TR" dirty="0" err="1" smtClean="0"/>
              <a:t>Area</a:t>
            </a:r>
            <a:r>
              <a:rPr lang="tr-TR" dirty="0" smtClean="0"/>
              <a:t> Network, WAN), birden fazla cihazın birbiri ile iletişim kurmasını sağlayan fiziksel veya mantıksal büyük ağdır. Yerel alan ağlarının birbirine bağlanmasını sağlayan çok geniş ağlardır. En meşhur geniş alan ağı internettir.</a:t>
            </a:r>
            <a:endParaRPr lang="tr-TR" dirty="0"/>
          </a:p>
        </p:txBody>
      </p:sp>
      <p:pic>
        <p:nvPicPr>
          <p:cNvPr id="1026" name="Picture 2" descr="http://www.bbc.co.uk/staticarchive/17d1c375cab9c86e64c0b5987e1d6fc5109739c3.gif"/>
          <p:cNvPicPr>
            <a:picLocks noChangeAspect="1" noChangeArrowheads="1"/>
          </p:cNvPicPr>
          <p:nvPr/>
        </p:nvPicPr>
        <p:blipFill>
          <a:blip r:embed="rId2" cstate="print"/>
          <a:srcRect/>
          <a:stretch>
            <a:fillRect/>
          </a:stretch>
        </p:blipFill>
        <p:spPr bwMode="auto">
          <a:xfrm>
            <a:off x="6732240" y="4221088"/>
            <a:ext cx="1728192" cy="179466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Bilgisayar Türleri</a:t>
            </a:r>
            <a:endParaRPr lang="tr-TR" dirty="0"/>
          </a:p>
        </p:txBody>
      </p:sp>
      <p:sp>
        <p:nvSpPr>
          <p:cNvPr id="3" name="2 İçerik Yer Tutucusu"/>
          <p:cNvSpPr>
            <a:spLocks noGrp="1"/>
          </p:cNvSpPr>
          <p:nvPr>
            <p:ph idx="1"/>
          </p:nvPr>
        </p:nvSpPr>
        <p:spPr/>
        <p:txBody>
          <a:bodyPr/>
          <a:lstStyle/>
          <a:p>
            <a:r>
              <a:rPr lang="tr-TR" dirty="0" smtClean="0"/>
              <a:t>Ana Bilgisayarlar</a:t>
            </a:r>
          </a:p>
          <a:p>
            <a:r>
              <a:rPr lang="tr-TR" dirty="0" smtClean="0"/>
              <a:t>Ağ Bilgisayarlar</a:t>
            </a:r>
          </a:p>
          <a:p>
            <a:r>
              <a:rPr lang="tr-TR" dirty="0" smtClean="0"/>
              <a:t>Kişisel Bilgisayarlar</a:t>
            </a:r>
          </a:p>
          <a:p>
            <a:r>
              <a:rPr lang="tr-TR" dirty="0" smtClean="0"/>
              <a:t>Dizüstü Bilgisayarlar</a:t>
            </a:r>
          </a:p>
          <a:p>
            <a:r>
              <a:rPr lang="tr-TR" dirty="0" smtClean="0"/>
              <a:t>P.D.</a:t>
            </a:r>
            <a:r>
              <a:rPr lang="tr-TR" dirty="0" err="1" smtClean="0"/>
              <a:t>A’lar</a:t>
            </a:r>
            <a:endParaRPr lang="tr-TR" dirty="0" smtClean="0"/>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 Bilgisayarlar</a:t>
            </a:r>
            <a:endParaRPr lang="tr-TR" dirty="0"/>
          </a:p>
        </p:txBody>
      </p:sp>
      <p:sp>
        <p:nvSpPr>
          <p:cNvPr id="3" name="2 İçerik Yer Tutucusu"/>
          <p:cNvSpPr>
            <a:spLocks noGrp="1"/>
          </p:cNvSpPr>
          <p:nvPr>
            <p:ph idx="1"/>
          </p:nvPr>
        </p:nvSpPr>
        <p:spPr/>
        <p:txBody>
          <a:bodyPr/>
          <a:lstStyle/>
          <a:p>
            <a:r>
              <a:rPr lang="tr-TR" dirty="0" smtClean="0"/>
              <a:t>Ana Bilgisayar: çok hızlı işlem yapabilen kapasiteye  sahip olan bilgisayarlardır.</a:t>
            </a:r>
          </a:p>
          <a:p>
            <a:endParaRPr lang="tr-TR" dirty="0" smtClean="0"/>
          </a:p>
          <a:p>
            <a:r>
              <a:rPr lang="tr-TR" dirty="0" smtClean="0"/>
              <a:t>Diğer bir adı süper bilgisayarlardır, kulanım alanları bankalar hastaneler, üniversiteler</a:t>
            </a:r>
          </a:p>
          <a:p>
            <a:endParaRPr lang="tr-TR" dirty="0" smtClean="0"/>
          </a:p>
          <a:p>
            <a:r>
              <a:rPr lang="tr-TR" dirty="0" smtClean="0"/>
              <a:t>İşlem hızı sayesinde 100’lerce bilgisayar işlem yapabilir.</a:t>
            </a:r>
            <a:endParaRPr lang="tr-TR" dirty="0"/>
          </a:p>
        </p:txBody>
      </p:sp>
      <p:pic>
        <p:nvPicPr>
          <p:cNvPr id="2050" name="Picture 2" descr="http://www.isikkapisi.com/ana/wp-content/uploads/2012/02/Ana-Bilgisayar-ve-%C4%B0stemciler.jpg"/>
          <p:cNvPicPr>
            <a:picLocks noChangeAspect="1" noChangeArrowheads="1"/>
          </p:cNvPicPr>
          <p:nvPr/>
        </p:nvPicPr>
        <p:blipFill>
          <a:blip r:embed="rId2" cstate="print"/>
          <a:srcRect/>
          <a:stretch>
            <a:fillRect/>
          </a:stretch>
        </p:blipFill>
        <p:spPr bwMode="auto">
          <a:xfrm>
            <a:off x="5940152" y="4437112"/>
            <a:ext cx="2491873" cy="182664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Ağ Bilgisayarları</a:t>
            </a:r>
            <a:endParaRPr lang="tr-TR" dirty="0"/>
          </a:p>
        </p:txBody>
      </p:sp>
      <p:sp>
        <p:nvSpPr>
          <p:cNvPr id="3" name="2 İçerik Yer Tutucusu"/>
          <p:cNvSpPr>
            <a:spLocks noGrp="1"/>
          </p:cNvSpPr>
          <p:nvPr>
            <p:ph idx="1"/>
          </p:nvPr>
        </p:nvSpPr>
        <p:spPr/>
        <p:txBody>
          <a:bodyPr/>
          <a:lstStyle/>
          <a:p>
            <a:r>
              <a:rPr lang="tr-TR" dirty="0" smtClean="0"/>
              <a:t>Çok sayıda bilgisayarın bir yerel ağ ile birbirlerine bağlı olması ve yerel ağ bilgisayarı tarafından kontrol edilmesi olarak tanımlanır </a:t>
            </a:r>
            <a:endParaRPr lang="tr-TR" dirty="0"/>
          </a:p>
        </p:txBody>
      </p:sp>
      <p:sp>
        <p:nvSpPr>
          <p:cNvPr id="1026" name="AutoShape 2" descr="data:image/jpeg;base64,/9j/4AAQSkZJRgABAQAAAQABAAD/2wCEAAkGBxQSEBUUEBQUFhUVFRcUFhUVFxQVFBQWFRYWGBUWFBQYHSggGB0nGxYVITEhJSkrLi4vFx8zODMsNyguLisBCgoKDg0OFxAQFywkHBwsLCwsMiwvLCwrLCwsLCwtLCw3NCwsLCwsNywsLCwsNywsNy4sLCwsKzQ3LCwsLCssLP/AABEIAMABBgMBIgACEQEDEQH/xAAcAAABBQEBAQAAAAAAAAAAAAAAAQIFBgcEAwj/xABLEAACAQIDBAUGCwQIBQUAAAABAgMAEQQSIQUGMUETIlFhcTJSgZGh0QcUFiNCU1Rik8HScoKSsRVDY3SiwuHwJDOjstMXJTRz8f/EABgBAQEBAQEAAAAAAAAAAAAAAAABAwIE/8QAIREBAAICAwACAwEAAAAAAAAAAAECERIDITETQVFxkWH/2gAMAwEAAhEDEQA/ANwooooCiiigKKKKAooooCiiigKKKKAooooCiiigKKKKAooooCiiigKKKKAooooCiiigKKKKAooooCiiigKKKKAooooCiiigKKKKAoqmfCZt84fDrFExWWY8VJDIi2zEEagk2HpPZWX/ANO4r7TiPxpf1VYjI+g6K+fP6exX2nE/jS/qpf6fxX2rE/jy/qq6j6Cor59/p/FfasT+PN+qu/Zm3sSI8QzYjEG0IVbzSmzPLGARdtCFza01G50V8+/KDFfasT+NL+ql+UOK+1Yn8aX9VNR9A0V8/fKLF/asR+NJ+ql+UeL+1Yj8WT301H0BRWFbO3lxN5FbETnNE6qTI5ysLOGGuh6lv3jXL8pMX9qxH4r++mo3+isB+UuL+1T/AIj++l+U2L+0z/iP76ajfaKwL5T4z7TP+I3vqY3W30mixKHEzO8TdRw7FgoPBxfsPHuvTUbLRSA9lLXIKKKKAooooCiiigKKKKAooooCiiigKKKKAooooPnjf7bU821cUgiDdAwjHzioFQDqeVbjcnxJqB+Mz/UL+PB+qrJvSgXb20VJtmWJ9b+ZDfh+2a8UC8c4uOGklvT1aZkQPxmf6hfx4P1UfGZ/qF/Hh/VU3IqkeWL3N9Htrb7tMZE0668Ox+08OrVzIh/jM/1C/jw++nJttlw+IzR2KSxRsubgfnr6gcilS7hb+WvG/B7+Hk1V9pDqbR/vEbet8R76sTIkGxE40OHsR/bRe+k+Mz/UD8aH31OYgLna7qLsTwbS5/ZprFeGdbC9tGvw56VztIhfjU/2f/rRe+j4zP8AZ/8Aqxe+pRUXXrpw7G7Rx0/3elUKB5acexrcPCrmREPtKSNk6SEqGYKDnRtTy6t+VEO0JHzdHCWCsUJzqouP2rciPXTt4bAYYAg3nJ6vD6A5+Nem7ABhkuVH/EP5V9epF2CmZwG/GJ/s5/Fi99Hxmf7OfxYvfU2oUC4eO+vbbh4V5SQp58fDv91NpEV8Yn+zn8SP30fGJ/s7fiRn86lujTN5cXEnnf8AlTHKqrtmj6kbt1b30RjfhTaRq/wPbdfGbNDSC3RSNChvcsiqjLfTlmy+CirxWffATBl2LEfPkmb1SFP8laDUBRRRQFFFFAUUUUBRRRQFFFFAUUlFAtJSXovQLRem3ppagwr4Ro8u8MlxcSYWNjqo0BUE3Ygf1dRWVdesBccnhsOFxcyajjU78La5duQMdBJgyt/2TOb/AMqrwkTz+XmyfpqBxjXzh/FD/wCWkZU06w4edD2n+076sm7uwsPjrhcQ6yixeMqLnvQm2YejTn2m57K3Dw0JDMGkI1vKQVHflAC+u9UZbicKUClwVVxmUsYwHA5qTJqOFVjaJ6m0NLfOQnl579njW474by7PSJoZcuIYjSNLsFbkWlQHIR3a91Z1uNuido4rFpIGGH6SEyPqA2QhzErecR6gb9l0DnlCk69U8+vHfwILi1MKi983b9KL/wAla5tD4MsJISY2liJ7GDr6nBPtqoYvcxE2hDgjigTKHbSM5owI2YZtSNch5jhUFRCLr1v8UXaPv91Kqjk3+KL9daSPglX7U34S9v7VQG+e5K4DDrKJy95RHZo7DrIxv1b+b7aoz7bv/MwwGo6Rje6nW8V/JJrr3PwjyxlI0d2MjsAtvNQX48iF42Gpq/bE+C+LGRYfEHFkpZmAjjAN2y3UlibEFbHSrXszcJdn4dxs6SQy8QJ2DRy63KOqhQL6gMNVJ7LgvoZ/tHdqaFAzXI4tlscv7VyPWKh8i38vs+lH2ft1oMO/eFJK4kSQSKSrK0cjAMNCLhb8e0Coza+1NktdtJH7EjlQk97ZQPXQVIRi/l9v0o+d/v8AfXNtjq4eY3v80w0KGwItwDHtrvxmDa3S9F0cZHVtHMwA++xBPrt4VBbbmX4rKVZSSEWwVhoZEvxA5A1Bu3wUQZNjYMdsZf8AEdn/AM1W29QW5MXR7Nwac1w0IPj0a39tTd6odS029F6B1FJeigWiiigKKKKBKKSkJoFvSXppNNJoHE0hamFqYWoPQtXnJLYXNORr0ksdxQUfevE4USxPjcLnUkxrOq5zCWvYNwYKdRcX1Nra0zAz7HXrRth1PIsrBh4CQXFde+m2cNhIh8aBfpm6JI1FyzG3E8FAve5100uaxwSJfQPbkCI/Rc31oLlvticBL1oZGMwtYokgUj7zMov3EXqozS5gA0jkd7SEeorXg0q63z+pP1VaMHuzMcMk3Qq4PWETqFkZdLElWW97cC17WoIrZGz5Hu8MZlWO2YFGdOGgIK6nuGtWTBfCvNhBLHiMHGEgEZVY80BKuyKbIwI0zHs4W0413bM+EeOACGXBNEqaFYgqZb8+iYj+dG9Hwl4AQyrFA08iIpKSoFi65QDOTcnywbAcuIpAkNofCuvR2ghYSEcZD1VvzsgOb1iqVsHbQi2gmMxDSSEO7OdSzF43TS4A0zDTgAKg58SrMWIILWYhERUFxwUX0FSG7k2HGMj+NA9Dd84YKVHzbWvZr+VlqDTf/VjC/VT+pffUDvrvzh8dheiRZUbOrhmAt1bgjS/JjyrtMuw/7L+E1F7zSbKOEcYPIJuqVKr1jZlzgX01W9UV7dzfuXZsyIoEuHkDM8ZJBBX6cZt1W5W4H2i+D4YMO8QeKCbrA2EhROBKnVS3MHlWJ7XcdLFa9hHIdbX1zdnhVx+Djb2Fw8MaYzDhwcxWYIjPHeRzZrm7L4ajv5Podu8W3P6SbMMHHmAt0kazvLYdrIACB94G1RGwtoR4ebpGjSXsD5hl71IFge8g+itMxfwhbOhUdDnlPJUjKW9MmWs93h27hMTKZI8I8TG5YrItnOtyyA2B7xa9Bc4PhFwttYpQewZSPXp/KuHae8OJxcTjZMESuDYyyNGXW4OoU2sewm4qgGZTwVhqNAFtz7XJ9tNGOkjlw3xd5I3fEopYWBIJykEAkEdbgdKD6RwZtGgveyqL8bkAXN66A1cMbKOGngfyr2V6DqDUoNeAenhqD2Bpb15g04GgfRTb0tA6ikooGk00mkJppNApNebGkZqid453XDsYn6N80YD5QwW8iAkqeIsTcdl6DvuRpevOdjbQ1FbE22JwQ4CTR2EsYOYC98rxt9ONrGzdxBsQQO98XbkKDwhmZSdTr/Omz4482PrrnxWMPKwqGxU5oKr8MsobD4Yg6ril9F0b3VUmZb2IOhtfL2acnqY+Ex82DJ82RW/7h+dREKPJIFijzsx6oCsSdePles8BQaXuJuHh2C4iWSKcaFY47lFI1+dJNyeHVsO+9X/E4S/CsFkOL2bPmAMLng65ij87XzFW8D6quOyfhcIiIxUGaQeS0RCq5+8rE5PEX8BQWDe7Z+FGHaTGICqDQjSQtyWM8bns4dulfPm15AJZxydI8o7P+UwB9C8e6rfvNvRNjpA8wQKt8kYz5UBP7XWbQXY+waVStum837qf9tBY0YZVBBPVX6Itwv53f7BUxulh0kx2HVlBDyWIZdD1SbEFjp6KgY5TkQ5R5CakNr1R2MOyurA7TaGdJYwueNw6khrXU31GbhpaoNa2huHhWv8ANZO9CV9g09lVXejclMNh3nR2KoV6hW7HOyrowZRzvw5VOYD4XIm/+RhpE5XiZZB42bKR7a9t5t5sDjcBNHDMgkKhlSUNFmZGVwoLWBJy20NUYftyQCVTy6I20txLjtNSezSBBGDc3W+ijmbjXMD/APpqF2+15V4D5tdBfTrP21L4OS0MfVB6i6kNxyjsYUFq3P24mGl+dUmGSyv1b5T9FwMx4a3AGo8BWrLsPDzIGEcMsbjRgqMGB5hrVgpn18lfU36q69l7exGHv8XkaMHUhWkCk965rE+iglN6N3mwUxRlYxsbxyBdGHZfP5QHEengagcOobH4ADQfGFYi1vIeMk8TyBqan30xkkZSWVXQ8VkjR1NrW0YGoXZ8mbaWF0Ayh3IUEAXD8Bf7tBvUWKHbXWmI7LH01UcJiDUxhp6Cwxy0PO3BEv3khVH8z7K4IZa643oO2NjbW1+6vUGqmdvGTFRpAwESyFJGsG6Z9VZI+xUPlP5wCjgas6tTA9wacDXkDTwaB9FJekoGGmE0pNebGgaxqL223UUdsiew5v8ALUixqC3jxAVYsxABlA17ejkt7bVY9SVcnwoiWN+k6OdcwjksSijnHIBxRhlzDtAIsQDXRhtvSSXV0VJENnTUlTysb6qRqG5iuXG4ZpDYHnIQO4EEe2/rp2DiCTyhzmKxQICeVhI1v8dbcsRjbPbLjmYnXHTvV2bjTcRhr86d8YHKo594IBIY2kVXBy2e6gkqGsrNoxsw4GsGzg23sXpYypSOUXUmOQyKrAMDbPGQynTiD6Dwq37qphVjyYeFYHsAycXNv7Q9aQd5PoFRLz3FcjnW40I4EaEUFv2hspZVKuoZTxUi/wDvxrI98tw2gcHC4k5W/qZCxdO8OOK8utr3mtAj2hiWj0kA7CVGYjxt7ahcRhHuS9yTqWOt/E0GbfJnF/Wj1t7q8Jdz8QxuzqT2nN7q0voqaUoM7TdfFAWEqgAAc+A4DhXZsrc/FSzpG0+UO1iwuSB2gHjV4EdekJKMGU2ZTcHsIoKrj/g0xyH5vEJIP3kb+E3HtqIn3PxyeW5Hjmt67WrU4duzDyiHH3h+Y1rqn22skToyFSykAg3W/eDqKDFpdz8QxuzqTa1zm5cPzr1j3XxQAAlUACw48BwHCtF6Kk6MUGefJvF/XD1tXZsfYUqTKcTaaLg6B5I2sfpIykdYdh0Oo7xdxhwaeMLQMG5Oz5VvHPNH3dNlYeiUH86hoNyRBjuljxPSxBLLn1kBIsQSAFI1JuO3u1skOCbkPXpXRHdTY8RQOwsIH0hUhkI4VxSY1UGZ2VQOJYgD1muObeZBG8kUcsyIpdnjS0YVQST0r2VtAfJJNBNJjmXv8a4cZtiTEFoIQVW4WaVWIYXF+ijbk5GpYaqDpqRXcuLHdUZhQATIWOVMRLcDh12BBt4sPUK7pETPbm8zEdPXYwtNcKFRWhiiUCyqgkUAKO4W9dXxTVCw5WIwqzWPTqq/evOpBP8AvnV5jauuWc2c8UYq6Vp4rxU16Csmj0FLTRRQeE0oUXYgeJtUVtDbsUSM7ElVBZiATYDidOPoo3jgYqHW5ycV7QeNu+qDvBvfHhX6NopHJUNfqhCrcwSdefLlQe21PhUiFxBGznkT1V9Z17OXMVF7S2udp4ElWKyIwYpp8263sRoLgi+vj31Vt59krEyywa4eYZoyPoki5Qj1kDsuOVRmzNoth5RImo4OvJ15g9/Ag+B7aIv26O8XSDoprLKnVN+fr5H/AEpMXjyMTMDx+aB8RDGT7Sagdr4XOFxWFOtrj7w5q3+9DTtn4k4hnlNwXYXB43VEQ39K1pacw5rGJWKLFk1I7GUmDEGyOvTOWSRQytaOIejyT21HYXDd1Te7DWik/wDvk9lh+Vc0nEraMwh4dlRuL4UPE2l0w75VA11MT3j4jko4jWu04DFRHTocSBra5glAPDQ5kY+lak8LLHFJ0SjKSMwPbx0v26VBYiR3c9VxJcki/LjoPC3qFej463nrqHn+SaR33LrO3kQ2xKyYc/265U9EwvGf4qkTjVC3Qhr8CCCPG4qN2JLMzEK3V+kH6ym40BBN9bVwYBAsmJCqqj4y/VQWUWCKbDxBrLl49Jxltx8m8Zw7X1NMyV6CvVUrJo8Fir0hguwB51wLghNjZVkbEZUw8LqsMjx9ZpJlY2Ui+gX1U+XZeHD5AcWG+/iZlt49f89a7rx2t44tyVr6kzs9e0+yhsAApNzoOyuPDbuI7A3nMVr5vjeJzcOFuk4g8a8Z9n4NSQTi2t2YrEkHkf62r8VpnEJ8tcZl1dFTDFXCuFwl7dHiLcv+LxF/SM9Li8AkOKwwjWZM6zlhJNJKGyCO1gztwLHs40txWrGZK8tbeO5Vrpw8tvCvFqbnrNoSLbDS64WCWUfWEdDD49JLbMO9Q1eZw2JmdRJIsYNwRhlDFQLZs08viOEY46GvfY+DMmzYMrNcQoAt7KculiOfp7BUhsvqRlSwMlrlSbWsLKMvLhW1aV1yxte22EJLDh4WJji6WQE2mnJmIPPLnJsfC1P2kZJdnYt5HYgYafKL2BtE97gcdbca9tm4bNI6z2JQAW052PIa/wCtP25JbCYuIKQows1jay3MZ0Hr/nWt9a11rHbKm1rbWnpEy7QIru2BiwcPMWIsJyST+xC1RGNw9V+SeR8+EjuA8nSSN2KURbDvOU15q+vTbxK4TFvjccsikiGF8y/eZT1SO4HXxqdl+E3op2jyGRF0LggHN9IAaAgdt+Rqs7YxwwkIgg0kdbEj+rTmb8idfDU9lVRF5D+WvLl28NPAdtLTmSsYbzsHfzDYlsiZw9icpU3AFrknhzHOrPh8cjcGHgdD6jWM4LGR7KjQSoXnmGeQKReNB5K3PHW/icx7Kuux8T8aWNog6iQZusAGVL8bAnjy9dcul8FFJGulFAssdxrVL2pspEmGdFYamNmUEoTqygnhe16vBFcmPwKyrlf2aEHkQaIou2MHHNC0cuisOPAqRwZe8HWqls/cqHm0s57I1yR38dbc+fM1q0O7kCm5XMe1yW/noK71w4A0AFBn+A3UKrlSNIk42JLG/aRfX11JYbdVEHafAKPQBVtZK8JWCi5NgOZ4VRXJNmheVVXZ28MMTyws1nE8uni5t3mpTe/fWLDgqvWcjRR5R7z5g7zr2CsxxmJw2Jdma8bsb9fhf9saeu1Ws4lLeNPgnjklzqwYqtgPNuTcnvrohi+eaS41ULa2o7fy9tZSmGxEOsEpZeWuZSO4j8q7cHvhNEQJgwtz8pfUeHoNaxaPzhnj/M/pqMeKVZQnN9eFhoO3mdOHdVU2fLmaY9uJxHsmdfyr12LvdHKVDFSb8RoQeFyjajjxrm2IboSPpSSt45pXN/bXPJGMOuOc5TEde4avKJK9CtZNHlsRv/cZv7rD7JZvfUptPZ6SMHbkNRc6gfmKhNlPbaEn91j9ksnvqfaatKWmvcM71i3UvKPHiWFhBYNlsFNha/DSoXCYdpZDHJpk8rKFHdy4nhY613bNRY0uLXbViLWv2DuGtOSWJXZ8ygsRclhyFtPbW0X1zFWM02xNhgdmLE93Jbq9mgPP8rVy7xvfHYTuhxJ9Zw4rpxeIhkGV5VFjycDXvqK2s4ONw1mzAYefW979fDi5POuOSZtGZaccRWcQ7JGrklktXUymuDEi1YNkzunL/wADF3Zx6pHH5U54h8YMnYgHp1BP8Nh6apeC3wjw2GEXGRZJri17AzSFfYRxIqJxO8OLnJ6MFQdLns8OHPsNbVnEesrdz4v2L23DFmNwSdWItbQWF2OnKqrtvfcPHJGgDZ43TKoJ8pSvlenlVel2dbrYqX0Mbfwrx9VMO0oY9IY8x85uqvq4n2VJtH1H9IrP3P8AGzYXZSyKDoQRxFNk3TAN4iAexlB9o1rPN2N/Xhe01spPFQco8V1PpGvca17Y+1Y8QgaNgbi+hBv3gjiKyaqXtPc5XJaXD3Y8ZIWObTmRz4DiDwqO2PurBDiFkMjHLqsci2IfkxPO2vLib1rarTZ8AjizqpHeAaqKliYkdCJFV15hgGB9BqxbvbPyJmIAZraDgoHBR3AUsO70KsGCnQ3tmOW/LSplFtUUoFFOFFEBppp9JRXmRTCK9rU0iiI/H4kRLmb/AGTVV2hiXlPW4cgOH+p76umIwyupVwCDyOtQWK3aA1gcp909ZPUeHoqjLttbjRkNJHMY+LN0pzJ3kuTmHiSap+0d3p4hmKZ05SRnpEI7bjgPG1avvRuy8yBMQJAFNw0Jut+14zx/LtqC3a3V6B2cTlxyRLop75Evqe6orM8PO8ZvGzL4HQ+I4GpGLbhOkyKw85eq3pHA+ytF2ru5BNcvGA3nL1W9JHH03qHwG50UUuZiZBcZEYDj3geWfQK6coRN3lmQSRqyX1FxlI77cPTWgbs7vskCA62FrkWJ77VN7H3fvZ5h3hOQ8e01ZUgtwqSsK+mzLUybZ5tVm6OvGaLSorGd7/jEWLBw5sTEFbU8M7HlUC82MPEr6v8ASrpv3HZZ2BIITQg2I15GsyOJf6x/4299dxaY8lxNYn2EwZcba2YW7LaerLTb4zzh6l/TUN8Zb6xv4299Anbz2/iPvq72/MppX8Qmh8c88fwr+ipzc2CZsWDO17ROq8BbM0ZPADzapXSN5zfxGr18H0lwpN7rIV11NmsRr+9Um0z7KxWI+mjQ7L0puI2AGFT2HTQV0dHXDtkGL3TWKViy2LEm/JidTY/lVS23iMTC5RgI1PkmMeUO5zr6rV9CYzZyyKVYXBqlbf3eAUrKueI8zxXxI4ftCqjFUjZ2sAzMey7MfzNTMW7bgBsS6YdT9Ybuf2YxqfDStJ2bsyOMWhRVH3RqfE8T6a9dobNinXo5Vz9iqLup7QR5JoQqO7GA2e75VJkkHDphlDd6JwPgbmr7CojA4KBw+iB4U3YO5QjsY4ki++3zkx/ePk+irXgt3okN2BdvOfX1DgKivPYWNaUG4NhazEEBvfU0opUjA4U+1VCAU4UAUoqBRRRRRS0lLRQNtRanUUDbUlqfSWojyaOozH7Cil1K2bzl0b1ipi1Jagp+I3clHkMrjsfRh+8PdXXsjd4RnNJZn7eS9yjlVktSWoOcR2oyV75aTLQeGSvOZNK68tIUqjP8fgGeVyFuL24r+ZrwbZD+Yvrj99XbE7ChkbMya9oJH8jXl8msP5ntb30iRmm8Wx8blT4mq3uc3Xw40tp5bfyrg2PsfaYnX4wF6PXN85hPNNvJa/G1a38m8P8AVj20fJzD/VLTJiFM/o1/ufiRfqpo2cwIPU0N/wDmRcv3qu3ydw/1S+qnLu/hx/VJ6hTJEE2fqgPdXaEr0SIAWA0p+Wg8clNkw4YWIroy0tqCB+S8V+LhSb5AbLf+fovUphNnRxiyKB4CusCltUDQtOtS0ooEtRanUUCUtFFFFFFFAUUUUBRRRQFFFFAUUUUCUWpaKBtqLU6koG2otTqLUDbUtqW1LQNtRanUUQ21FqdRQNtRanUUU21FqdRQJailooCiiigKKKKAooooCiiig//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028" name="Picture 4" descr="http://www.egitimedeger.net/wp-content/uploads/2013/02/bilgisayar-aglari1-672x372.jpg"/>
          <p:cNvPicPr>
            <a:picLocks noChangeAspect="1" noChangeArrowheads="1"/>
          </p:cNvPicPr>
          <p:nvPr/>
        </p:nvPicPr>
        <p:blipFill>
          <a:blip r:embed="rId2" cstate="print"/>
          <a:srcRect/>
          <a:stretch>
            <a:fillRect/>
          </a:stretch>
        </p:blipFill>
        <p:spPr bwMode="auto">
          <a:xfrm>
            <a:off x="5004048" y="4149080"/>
            <a:ext cx="3600400" cy="162018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Kişisel Bilgisayar</a:t>
            </a:r>
            <a:endParaRPr lang="tr-TR" dirty="0"/>
          </a:p>
        </p:txBody>
      </p:sp>
      <p:sp>
        <p:nvSpPr>
          <p:cNvPr id="3" name="2 İçerik Yer Tutucusu"/>
          <p:cNvSpPr>
            <a:spLocks noGrp="1"/>
          </p:cNvSpPr>
          <p:nvPr>
            <p:ph idx="1"/>
          </p:nvPr>
        </p:nvSpPr>
        <p:spPr/>
        <p:txBody>
          <a:bodyPr/>
          <a:lstStyle/>
          <a:p>
            <a:r>
              <a:rPr lang="tr-TR" dirty="0" smtClean="0"/>
              <a:t>Kişisel bilgisayarlar tek bir kişi tarafından kullanılan makinelere denilmektedir.</a:t>
            </a:r>
          </a:p>
          <a:p>
            <a:endParaRPr lang="tr-TR" dirty="0" smtClean="0"/>
          </a:p>
          <a:p>
            <a:r>
              <a:rPr lang="tr-TR" dirty="0" smtClean="0"/>
              <a:t>Kullanım alanları: Evler, ofisler, küçük işletmeler</a:t>
            </a:r>
          </a:p>
          <a:p>
            <a:r>
              <a:rPr lang="tr-TR" dirty="0" smtClean="0"/>
              <a:t>Halk arasındaki adı “PC” olarak tanımlanır.</a:t>
            </a:r>
            <a:endParaRPr lang="tr-TR" dirty="0"/>
          </a:p>
        </p:txBody>
      </p:sp>
      <p:pic>
        <p:nvPicPr>
          <p:cNvPr id="17410" name="Picture 2" descr="http://www.batiakdeniztv.com/images/haberler/kisisel_bilgisayar_satisinda_rekor_azalma_h2686.jpg"/>
          <p:cNvPicPr>
            <a:picLocks noChangeAspect="1" noChangeArrowheads="1"/>
          </p:cNvPicPr>
          <p:nvPr/>
        </p:nvPicPr>
        <p:blipFill>
          <a:blip r:embed="rId2" cstate="print"/>
          <a:srcRect/>
          <a:stretch>
            <a:fillRect/>
          </a:stretch>
        </p:blipFill>
        <p:spPr bwMode="auto">
          <a:xfrm>
            <a:off x="5436096" y="3782143"/>
            <a:ext cx="3168352" cy="202312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Dizüstü Bilgisayarlar</a:t>
            </a:r>
            <a:endParaRPr lang="tr-TR" dirty="0"/>
          </a:p>
        </p:txBody>
      </p:sp>
      <p:sp>
        <p:nvSpPr>
          <p:cNvPr id="3" name="2 İçerik Yer Tutucusu"/>
          <p:cNvSpPr>
            <a:spLocks noGrp="1"/>
          </p:cNvSpPr>
          <p:nvPr>
            <p:ph idx="1"/>
          </p:nvPr>
        </p:nvSpPr>
        <p:spPr/>
        <p:txBody>
          <a:bodyPr/>
          <a:lstStyle/>
          <a:p>
            <a:r>
              <a:rPr lang="tr-TR" dirty="0" smtClean="0"/>
              <a:t>Diğer bir adı taşınabilir bilgisayarlardır.</a:t>
            </a:r>
          </a:p>
          <a:p>
            <a:endParaRPr lang="tr-TR" dirty="0" smtClean="0"/>
          </a:p>
          <a:p>
            <a:r>
              <a:rPr lang="tr-TR" dirty="0" smtClean="0"/>
              <a:t>Ev veya farklı bir ortama gerek duymadan istenilen yerde işlem yapabilme kolaylığı ile bilinir.</a:t>
            </a:r>
            <a:endParaRPr lang="tr-TR" dirty="0"/>
          </a:p>
        </p:txBody>
      </p:sp>
      <p:pic>
        <p:nvPicPr>
          <p:cNvPr id="18434" name="Picture 2" descr="http://www.marjinal.com.tr/images/bulten/yuksek/hp/hp_pavilion_dv5.jpg"/>
          <p:cNvPicPr>
            <a:picLocks noChangeAspect="1" noChangeArrowheads="1"/>
          </p:cNvPicPr>
          <p:nvPr/>
        </p:nvPicPr>
        <p:blipFill>
          <a:blip r:embed="rId2" cstate="print"/>
          <a:srcRect/>
          <a:stretch>
            <a:fillRect/>
          </a:stretch>
        </p:blipFill>
        <p:spPr bwMode="auto">
          <a:xfrm>
            <a:off x="3419872" y="2924944"/>
            <a:ext cx="2808312" cy="25977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P.D.A. ‘</a:t>
            </a:r>
            <a:r>
              <a:rPr lang="tr-TR" dirty="0" err="1" smtClean="0"/>
              <a:t>lar</a:t>
            </a:r>
            <a:r>
              <a:rPr lang="tr-TR" dirty="0" smtClean="0"/>
              <a:t> </a:t>
            </a:r>
            <a:endParaRPr lang="tr-TR" dirty="0"/>
          </a:p>
        </p:txBody>
      </p:sp>
      <p:sp>
        <p:nvSpPr>
          <p:cNvPr id="3" name="2 İçerik Yer Tutucusu"/>
          <p:cNvSpPr>
            <a:spLocks noGrp="1"/>
          </p:cNvSpPr>
          <p:nvPr>
            <p:ph idx="1"/>
          </p:nvPr>
        </p:nvSpPr>
        <p:spPr/>
        <p:txBody>
          <a:bodyPr/>
          <a:lstStyle/>
          <a:p>
            <a:r>
              <a:rPr lang="tr-TR" dirty="0" smtClean="0"/>
              <a:t>Kişisel sayısal ajanda olarak kullanılan bilgisayarlardır </a:t>
            </a:r>
          </a:p>
          <a:p>
            <a:endParaRPr lang="tr-TR" dirty="0" smtClean="0"/>
          </a:p>
          <a:p>
            <a:r>
              <a:rPr lang="tr-TR" dirty="0" smtClean="0"/>
              <a:t>Büyük şirketler P.D.A ‘</a:t>
            </a:r>
            <a:r>
              <a:rPr lang="tr-TR" dirty="0" err="1" smtClean="0"/>
              <a:t>lar</a:t>
            </a:r>
            <a:r>
              <a:rPr lang="tr-TR" dirty="0" smtClean="0"/>
              <a:t> sayesinde çalışanlarını anlık takip edebilmektedirler.</a:t>
            </a:r>
          </a:p>
        </p:txBody>
      </p:sp>
      <p:pic>
        <p:nvPicPr>
          <p:cNvPr id="19458" name="Picture 2" descr="http://previewcf.turbosquid.com/Preview/2014/05/23__20_59_25/axim_01.bmpdf3ed997-2f02-4e05-91e5-0c15bb84cd6cLarger.jpg"/>
          <p:cNvPicPr>
            <a:picLocks noChangeAspect="1" noChangeArrowheads="1"/>
          </p:cNvPicPr>
          <p:nvPr/>
        </p:nvPicPr>
        <p:blipFill>
          <a:blip r:embed="rId2" cstate="print"/>
          <a:srcRect/>
          <a:stretch>
            <a:fillRect/>
          </a:stretch>
        </p:blipFill>
        <p:spPr bwMode="auto">
          <a:xfrm>
            <a:off x="5364088" y="3645024"/>
            <a:ext cx="3168352" cy="21602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chemeClr val="tx2"/>
                </a:solidFill>
                <a:latin typeface="Century Schoolbook" pitchFamily="18" charset="0"/>
              </a:rPr>
              <a:t>İŞLETİM SİSTEMİ NEDİR?</a:t>
            </a:r>
            <a:br>
              <a:rPr lang="tr-TR" dirty="0" smtClean="0">
                <a:solidFill>
                  <a:schemeClr val="tx2"/>
                </a:solidFill>
                <a:latin typeface="Century Schoolbook" pitchFamily="18" charset="0"/>
              </a:rPr>
            </a:br>
            <a:endParaRPr lang="tr-TR" dirty="0"/>
          </a:p>
        </p:txBody>
      </p:sp>
      <p:sp>
        <p:nvSpPr>
          <p:cNvPr id="3" name="2 İçerik Yer Tutucusu"/>
          <p:cNvSpPr>
            <a:spLocks noGrp="1"/>
          </p:cNvSpPr>
          <p:nvPr>
            <p:ph idx="1"/>
          </p:nvPr>
        </p:nvSpPr>
        <p:spPr/>
        <p:txBody>
          <a:bodyPr/>
          <a:lstStyle/>
          <a:p>
            <a:pPr marL="273050" indent="-273050">
              <a:lnSpc>
                <a:spcPct val="90000"/>
              </a:lnSpc>
              <a:spcBef>
                <a:spcPts val="600"/>
              </a:spcBef>
              <a:buClr>
                <a:schemeClr val="accent1"/>
              </a:buClr>
              <a:buSzPct val="70000"/>
              <a:buFont typeface="Wingdings" pitchFamily="2" charset="2"/>
              <a:buChar char=""/>
            </a:pPr>
            <a:r>
              <a:rPr lang="tr-TR" dirty="0" smtClean="0">
                <a:latin typeface="Century Schoolbook" pitchFamily="18" charset="0"/>
              </a:rPr>
              <a:t>Bilgisayar kaynaklarını kontrol eden ve uygulama programlarının yazılabileceği, çalıştırılabileceği tabanı oluşturan sistem yazılımlarıdır.</a:t>
            </a:r>
          </a:p>
          <a:p>
            <a:pPr marL="273050" indent="-273050">
              <a:lnSpc>
                <a:spcPct val="90000"/>
              </a:lnSpc>
              <a:spcBef>
                <a:spcPts val="600"/>
              </a:spcBef>
              <a:buClr>
                <a:schemeClr val="accent1"/>
              </a:buClr>
              <a:buSzPct val="70000"/>
              <a:buFont typeface="Wingdings" pitchFamily="2" charset="2"/>
              <a:buChar char=""/>
            </a:pPr>
            <a:r>
              <a:rPr lang="tr-TR" dirty="0" smtClean="0">
                <a:latin typeface="Century Schoolbook" pitchFamily="18" charset="0"/>
              </a:rPr>
              <a:t>Bilgisayarın donanım kaynakları arasındaki tüm aktiviteleri koordine etmek için gerekli talimatların bir arada çalıştığı programlar setidir.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Klavye </a:t>
            </a:r>
            <a:r>
              <a:rPr lang="tr-TR" dirty="0" err="1" smtClean="0"/>
              <a:t>Kısayolları</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 CTRL+C (Kopyala) </a:t>
            </a:r>
          </a:p>
          <a:p>
            <a:r>
              <a:rPr lang="tr-TR" dirty="0" smtClean="0"/>
              <a:t> CTRL+X (Kes) </a:t>
            </a:r>
          </a:p>
          <a:p>
            <a:r>
              <a:rPr lang="tr-TR" dirty="0" smtClean="0"/>
              <a:t> CTRL+V (Yapıştır) </a:t>
            </a:r>
          </a:p>
          <a:p>
            <a:r>
              <a:rPr lang="tr-TR" dirty="0" smtClean="0"/>
              <a:t> CTRL+Z (Geri Al)</a:t>
            </a:r>
          </a:p>
          <a:p>
            <a:r>
              <a:rPr lang="tr-TR" dirty="0" smtClean="0"/>
              <a:t> CTRL+A (Tümünü seç)  </a:t>
            </a:r>
          </a:p>
          <a:p>
            <a:r>
              <a:rPr lang="tr-TR" dirty="0" smtClean="0"/>
              <a:t>ALT+ENTER (Seçili öğenin özelliklerini görüntüle) </a:t>
            </a:r>
          </a:p>
          <a:p>
            <a:r>
              <a:rPr lang="tr-TR" dirty="0" smtClean="0"/>
              <a:t>ALT+F4 (Etkin öğeyi kapat veya etkin programdan çık) </a:t>
            </a:r>
          </a:p>
          <a:p>
            <a:r>
              <a:rPr lang="tr-TR" dirty="0" smtClean="0"/>
              <a:t>ALT+ENTER (Seçili nesnenin özelliklerini görüntüle) </a:t>
            </a:r>
          </a:p>
          <a:p>
            <a:r>
              <a:rPr lang="tr-TR" dirty="0" smtClean="0"/>
              <a:t>ALT+SEKME (Açık öğeler arasında geçiş yap)</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203</TotalTime>
  <Words>592</Words>
  <Application>Microsoft Office PowerPoint</Application>
  <PresentationFormat>Ekran Gösterisi (4:3)</PresentationFormat>
  <Paragraphs>77</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Görünüş</vt:lpstr>
      <vt:lpstr>Bilgi Teknolojileri</vt:lpstr>
      <vt:lpstr>Bilgisayar Türleri</vt:lpstr>
      <vt:lpstr>Ana Bilgisayarlar</vt:lpstr>
      <vt:lpstr>Ağ Bilgisayarları</vt:lpstr>
      <vt:lpstr>Kişisel Bilgisayar</vt:lpstr>
      <vt:lpstr>Dizüstü Bilgisayarlar</vt:lpstr>
      <vt:lpstr>P.D.A. ‘lar </vt:lpstr>
      <vt:lpstr>İŞLETİM SİSTEMİ NEDİR? </vt:lpstr>
      <vt:lpstr>Genel Klavye Kısayolları</vt:lpstr>
      <vt:lpstr>Dxdiag</vt:lpstr>
      <vt:lpstr>ENIAC</vt:lpstr>
      <vt:lpstr>Slayt 12</vt:lpstr>
      <vt:lpstr>BİLGİ AĞLARI</vt:lpstr>
      <vt:lpstr>Slayt 14</vt:lpstr>
      <vt:lpstr>GÜNÜMÜZ BİLGİSAYAR AĞLARI</vt:lpstr>
      <vt:lpstr>LAN</vt:lpstr>
      <vt:lpstr>MAN</vt:lpstr>
      <vt:lpstr>WAN (Wide Area Network)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Teknolojileri</dc:title>
  <dc:creator>HP</dc:creator>
  <cp:lastModifiedBy>HP</cp:lastModifiedBy>
  <cp:revision>11</cp:revision>
  <dcterms:created xsi:type="dcterms:W3CDTF">2015-10-18T13:57:06Z</dcterms:created>
  <dcterms:modified xsi:type="dcterms:W3CDTF">2015-10-18T21:39:15Z</dcterms:modified>
</cp:coreProperties>
</file>