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2"/>
  </p:sldMasterIdLst>
  <p:notesMasterIdLst>
    <p:notesMasterId r:id="rId52"/>
  </p:notesMasterIdLst>
  <p:sldIdLst>
    <p:sldId id="289" r:id="rId3"/>
    <p:sldId id="399" r:id="rId4"/>
    <p:sldId id="400"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33" r:id="rId38"/>
    <p:sldId id="435" r:id="rId39"/>
    <p:sldId id="436" r:id="rId40"/>
    <p:sldId id="437" r:id="rId41"/>
    <p:sldId id="438" r:id="rId42"/>
    <p:sldId id="439" r:id="rId43"/>
    <p:sldId id="440" r:id="rId44"/>
    <p:sldId id="441" r:id="rId45"/>
    <p:sldId id="442" r:id="rId46"/>
    <p:sldId id="443" r:id="rId47"/>
    <p:sldId id="444" r:id="rId48"/>
    <p:sldId id="446" r:id="rId49"/>
    <p:sldId id="445" r:id="rId50"/>
    <p:sldId id="447"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044" y="4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7A7F2806-DC29-44E7-8C31-DD80D58BA5B7}" type="datetimeFigureOut">
              <a:rPr lang="tr-TR"/>
              <a:pPr>
                <a:defRPr/>
              </a:pPr>
              <a:t>6.12.2015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CFC6F23E-B8F6-4590-991A-E2C0EA84B734}" type="slidenum">
              <a:rPr lang="tr-TR"/>
              <a:pPr>
                <a:defRPr/>
              </a:pPr>
              <a:t>‹#›</a:t>
            </a:fld>
            <a:endParaRPr lang="tr-TR"/>
          </a:p>
        </p:txBody>
      </p:sp>
    </p:spTree>
    <p:extLst>
      <p:ext uri="{BB962C8B-B14F-4D97-AF65-F5344CB8AC3E}">
        <p14:creationId xmlns:p14="http://schemas.microsoft.com/office/powerpoint/2010/main" xmlns="" val="2600668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 Yer Tutucusu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53252" name="Slayt Numarası Yer Tutucus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198BF1E-9DFA-4778-B7E3-14199694C2C8}" type="slidenum">
              <a:rPr lang="tr-TR" smtClean="0"/>
              <a:pPr eaLnBrk="1" hangingPunct="1"/>
              <a:t>10</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B4BFE53-AFC2-4E4C-B644-7DA5E98EE9F8}" type="datetimeFigureOut">
              <a:rPr lang="tr-TR" smtClean="0"/>
              <a:pPr>
                <a:defRPr/>
              </a:pPr>
              <a:t>6.12.2015</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647CCD6-D91F-481A-8B0F-57D2AEAD58E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E599A001-99F9-4263-8DD5-62B45A6AA356}" type="datetimeFigureOut">
              <a:rPr lang="tr-TR" smtClean="0"/>
              <a:pPr>
                <a:defRPr/>
              </a:pPr>
              <a:t>6.12.2015</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294FFAED-51C2-4C80-A2CE-33DE9498ED6B}"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AF90857-5AD8-4B70-AC4F-89207E69A1F2}" type="datetimeFigureOut">
              <a:rPr lang="tr-TR" smtClean="0"/>
              <a:pPr>
                <a:defRPr/>
              </a:pPr>
              <a:t>6.12.2015</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3A3DC056-B49B-4DF7-8CAD-11250F6BA7B1}"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412E0B3-D549-4215-A06B-026FDE2D1B60}" type="datetimeFigureOut">
              <a:rPr lang="tr-TR" smtClean="0"/>
              <a:pPr>
                <a:defRPr/>
              </a:pPr>
              <a:t>6.12.2015</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FC5CA9A-9A57-4434-95DD-4AECD116B51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2994C6E9-B08C-41EF-9F0C-9CB49E778568}" type="datetimeFigureOut">
              <a:rPr lang="tr-TR" smtClean="0"/>
              <a:pPr>
                <a:defRPr/>
              </a:pPr>
              <a:t>6.12.2015</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BE7E35E7-E00D-45DE-94A1-556089D0568C}"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3DD5955E-B252-4026-ACF1-2BF35FF217A9}" type="datetimeFigureOut">
              <a:rPr lang="tr-TR" smtClean="0"/>
              <a:pPr>
                <a:defRPr/>
              </a:pPr>
              <a:t>6.12.2015</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89D6247E-1E98-4138-8E12-C7398697AC86}"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1A1008C8-EB2D-4A40-959A-200A404B8BDC}" type="datetimeFigureOut">
              <a:rPr lang="tr-TR" smtClean="0"/>
              <a:pPr>
                <a:defRPr/>
              </a:pPr>
              <a:t>6.12.2015</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959C52BA-329C-450D-A8DF-872CA816A497}"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9FF9CB8D-5066-4DB2-AFEB-D16FF4B1F4A2}" type="datetimeFigureOut">
              <a:rPr lang="tr-TR" smtClean="0"/>
              <a:pPr>
                <a:defRPr/>
              </a:pPr>
              <a:t>6.12.2015</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620391A-4A86-4BEF-A1B2-CB9B6C9DDA5C}"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5E98F5DF-380B-48C1-BC3B-898FC5B0C844}" type="datetimeFigureOut">
              <a:rPr lang="tr-TR" smtClean="0"/>
              <a:pPr>
                <a:defRPr/>
              </a:pPr>
              <a:t>6.12.2015</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B189BF28-CCA6-4837-9AC6-E1748D3D4F41}"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C98020D6-11F5-4218-9F43-0ABF1D4753F9}" type="datetimeFigureOut">
              <a:rPr lang="tr-TR" smtClean="0"/>
              <a:pPr>
                <a:defRPr/>
              </a:pPr>
              <a:t>6.12.2015</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4A6520C1-0DFA-4073-9A79-AA01D5D97174}"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22E7185-4871-440F-95BF-75B85C39C635}" type="datetimeFigureOut">
              <a:rPr lang="tr-TR" smtClean="0"/>
              <a:pPr>
                <a:defRPr/>
              </a:pPr>
              <a:t>6.12.2015</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994A57CB-057E-4AD9-9B76-7DEEA3CCA41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F8778FD-44AC-4E8B-87B9-283CFDE89B27}" type="datetimeFigureOut">
              <a:rPr lang="tr-TR" smtClean="0"/>
              <a:pPr>
                <a:defRPr/>
              </a:pPr>
              <a:t>6.12.2015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05452CE-30CD-49ED-99EB-4E3683573ADE}"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garantia01\Local Settings\Temporary Internet Files\Content.IE5\K4ZZ33HF\MPj043939400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2735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2" descr="http://kosovaport.com/wp-content/uploads/2011/08/gunde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0"/>
            <a:ext cx="1724025" cy="178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Metin kutusu 1"/>
          <p:cNvSpPr txBox="1">
            <a:spLocks noChangeArrowheads="1"/>
          </p:cNvSpPr>
          <p:nvPr/>
        </p:nvSpPr>
        <p:spPr bwMode="auto">
          <a:xfrm>
            <a:off x="2771775" y="2000250"/>
            <a:ext cx="6121400" cy="372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000" dirty="0"/>
              <a:t>MODÜL </a:t>
            </a:r>
            <a:r>
              <a:rPr lang="tr-TR" sz="2000" dirty="0" smtClean="0"/>
              <a:t>5 </a:t>
            </a:r>
            <a:r>
              <a:rPr lang="tr-TR" sz="2000" dirty="0"/>
              <a:t>– </a:t>
            </a:r>
            <a:r>
              <a:rPr lang="tr-TR" sz="2000" b="1" dirty="0"/>
              <a:t>WORD 2010 KULLANIMI</a:t>
            </a:r>
          </a:p>
          <a:p>
            <a:pPr lvl="1" eaLnBrk="1" hangingPunct="1">
              <a:buFont typeface="Wingdings" pitchFamily="2" charset="2"/>
              <a:buChar char="q"/>
            </a:pPr>
            <a:r>
              <a:rPr lang="tr-TR" sz="2400" dirty="0"/>
              <a:t> OFFICE DÜĞMESİ</a:t>
            </a:r>
          </a:p>
          <a:p>
            <a:pPr lvl="1" eaLnBrk="1" hangingPunct="1">
              <a:buFont typeface="Wingdings" pitchFamily="2" charset="2"/>
              <a:buChar char="q"/>
            </a:pPr>
            <a:r>
              <a:rPr lang="tr-TR" sz="2400" dirty="0"/>
              <a:t> HIZLI ERİŞİM ARAÇ ÇUBUĞU</a:t>
            </a:r>
          </a:p>
          <a:p>
            <a:pPr lvl="1" eaLnBrk="1" hangingPunct="1">
              <a:buFont typeface="Wingdings" pitchFamily="2" charset="2"/>
              <a:buChar char="q"/>
            </a:pPr>
            <a:r>
              <a:rPr lang="tr-TR" sz="2400" dirty="0"/>
              <a:t> MENÜLER</a:t>
            </a:r>
          </a:p>
          <a:p>
            <a:pPr lvl="1" eaLnBrk="1" hangingPunct="1">
              <a:buFont typeface="Wingdings" pitchFamily="2" charset="2"/>
              <a:buChar char="q"/>
            </a:pPr>
            <a:r>
              <a:rPr lang="tr-TR" sz="2400" dirty="0"/>
              <a:t> ŞEKİL , RESİM EKLEME</a:t>
            </a:r>
          </a:p>
          <a:p>
            <a:pPr lvl="1" eaLnBrk="1" hangingPunct="1">
              <a:buFont typeface="Wingdings" pitchFamily="2" charset="2"/>
              <a:buChar char="q"/>
            </a:pPr>
            <a:r>
              <a:rPr lang="tr-TR" sz="2400" dirty="0"/>
              <a:t> TABLO EKLEME</a:t>
            </a:r>
          </a:p>
          <a:p>
            <a:pPr lvl="1" eaLnBrk="1" hangingPunct="1">
              <a:buFont typeface="Wingdings" pitchFamily="2" charset="2"/>
              <a:buChar char="q"/>
            </a:pPr>
            <a:r>
              <a:rPr lang="tr-TR" sz="2400" dirty="0"/>
              <a:t> </a:t>
            </a:r>
            <a:r>
              <a:rPr lang="tr-TR" sz="2400" dirty="0" smtClean="0"/>
              <a:t>ETKİNLİKLER</a:t>
            </a:r>
          </a:p>
          <a:p>
            <a:pPr lvl="1" eaLnBrk="1" hangingPunct="1">
              <a:buFont typeface="Wingdings" pitchFamily="2" charset="2"/>
              <a:buChar char="q"/>
            </a:pPr>
            <a:endParaRPr lang="tr-TR" sz="2400" dirty="0" smtClean="0"/>
          </a:p>
          <a:p>
            <a:pPr lvl="1" eaLnBrk="1" hangingPunct="1">
              <a:buFont typeface="Wingdings" pitchFamily="2" charset="2"/>
              <a:buChar char="q"/>
            </a:pPr>
            <a:endParaRPr lang="tr-TR" sz="2400" dirty="0" smtClean="0"/>
          </a:p>
          <a:p>
            <a:pPr lvl="1" eaLnBrk="1" hangingPunct="1"/>
            <a:r>
              <a:rPr lang="tr-TR" sz="2400" dirty="0" smtClean="0"/>
              <a:t>Semih ÇALIŞKAN</a:t>
            </a:r>
            <a:endParaRPr lang="tr-T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sers\Administrator\Desktop\Yeni klasör\pngler2\pngler\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525253" y="6058329"/>
            <a:ext cx="857256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Çalışmamız daha önceden kaydedilmiş ise yaptığımız değişiklikler ile beraber yine aynı dosyaya kaydedilir. </a:t>
            </a:r>
          </a:p>
        </p:txBody>
      </p:sp>
      <p:pic>
        <p:nvPicPr>
          <p:cNvPr id="1127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350" y="1484313"/>
            <a:ext cx="4275138" cy="446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08738" y="3094038"/>
            <a:ext cx="1460500" cy="146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68257" y="5891354"/>
            <a:ext cx="857256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Çalışmamız daha önceden kaydedilmemiş ise çalışmamızın ismini, kaydedileceği yeri belirtmemizi isteyen bir pencere açılır. </a:t>
            </a:r>
          </a:p>
        </p:txBody>
      </p:sp>
      <p:pic>
        <p:nvPicPr>
          <p:cNvPr id="1229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4025" y="1520825"/>
            <a:ext cx="4100513" cy="428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3950" y="2039938"/>
            <a:ext cx="5135563" cy="324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321455" y="6242313"/>
            <a:ext cx="857256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Dosyamızın adını bu alana yazmamız gerekir.</a:t>
            </a:r>
          </a:p>
        </p:txBody>
      </p:sp>
      <p:pic>
        <p:nvPicPr>
          <p:cNvPr id="1332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4913" y="1652588"/>
            <a:ext cx="6699250" cy="423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176018" y="6046003"/>
            <a:ext cx="857256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Dosyamızı kaydedeceğimiz yeri buralardan seçeriz.</a:t>
            </a:r>
          </a:p>
        </p:txBody>
      </p:sp>
      <p:pic>
        <p:nvPicPr>
          <p:cNvPr id="1434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5200" y="1484313"/>
            <a:ext cx="6992938" cy="441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6 Oval"/>
          <p:cNvSpPr/>
          <p:nvPr/>
        </p:nvSpPr>
        <p:spPr>
          <a:xfrm>
            <a:off x="658813" y="1341438"/>
            <a:ext cx="1622425" cy="314325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169043" y="6039803"/>
            <a:ext cx="857256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Dosyamızın adını yazdıktan ve konumunu belirledikten sonra kaydetmek için bu düğmeye tıklamamız gerekir. </a:t>
            </a:r>
          </a:p>
        </p:txBody>
      </p:sp>
      <p:pic>
        <p:nvPicPr>
          <p:cNvPr id="1536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1225" y="1446213"/>
            <a:ext cx="7088188" cy="447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6 Oval"/>
          <p:cNvSpPr/>
          <p:nvPr/>
        </p:nvSpPr>
        <p:spPr>
          <a:xfrm>
            <a:off x="6227763" y="5559425"/>
            <a:ext cx="1143000" cy="35718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85720" y="5589240"/>
            <a:ext cx="8572560" cy="10156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Yazı, tablo yada resimleri bir işleme tabi tutmadan önce seçmemiz gerekir.</a:t>
            </a:r>
          </a:p>
          <a:p>
            <a:pPr>
              <a:defRPr/>
            </a:pPr>
            <a:r>
              <a:rPr lang="tr-TR" sz="2000" dirty="0">
                <a:solidFill>
                  <a:schemeClr val="bg1"/>
                </a:solidFill>
                <a:latin typeface="Times New Roman" pitchFamily="18" charset="0"/>
                <a:cs typeface="Times New Roman" pitchFamily="18" charset="0"/>
              </a:rPr>
              <a:t>Nesneleri seçmenin en kolay yolu fare ile nesnenin bir tarafından tıklayarak diğer tarafına kadar fareyi sürüklemektir. </a:t>
            </a:r>
          </a:p>
        </p:txBody>
      </p:sp>
      <p:pic>
        <p:nvPicPr>
          <p:cNvPr id="16392"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338" y="1631950"/>
            <a:ext cx="8315325" cy="383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3214688" y="3549650"/>
            <a:ext cx="2214562" cy="584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tr-TR"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Bilgisayar</a:t>
            </a:r>
          </a:p>
        </p:txBody>
      </p:sp>
      <p:sp>
        <p:nvSpPr>
          <p:cNvPr id="9" name="9 Metin kutusu"/>
          <p:cNvSpPr txBox="1"/>
          <p:nvPr/>
        </p:nvSpPr>
        <p:spPr>
          <a:xfrm>
            <a:off x="3214688" y="4264025"/>
            <a:ext cx="2214562"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tr-TR"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Bilgisayar</a:t>
            </a:r>
          </a:p>
        </p:txBody>
      </p:sp>
      <p:sp>
        <p:nvSpPr>
          <p:cNvPr id="16395" name="10 Metin kutusu"/>
          <p:cNvSpPr txBox="1">
            <a:spLocks noChangeArrowheads="1"/>
          </p:cNvSpPr>
          <p:nvPr/>
        </p:nvSpPr>
        <p:spPr bwMode="auto">
          <a:xfrm>
            <a:off x="5929313" y="3692525"/>
            <a:ext cx="1571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b="1">
                <a:solidFill>
                  <a:srgbClr val="002060"/>
                </a:solidFill>
              </a:rPr>
              <a:t>SEÇİLMEMİŞ</a:t>
            </a:r>
          </a:p>
        </p:txBody>
      </p:sp>
      <p:sp>
        <p:nvSpPr>
          <p:cNvPr id="16396" name="11 Metin kutusu"/>
          <p:cNvSpPr txBox="1">
            <a:spLocks noChangeArrowheads="1"/>
          </p:cNvSpPr>
          <p:nvPr/>
        </p:nvSpPr>
        <p:spPr bwMode="auto">
          <a:xfrm>
            <a:off x="5929313" y="4335463"/>
            <a:ext cx="157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b="1">
                <a:solidFill>
                  <a:srgbClr val="002060"/>
                </a:solidFill>
              </a:rPr>
              <a:t>SEÇİLMİŞ</a:t>
            </a:r>
          </a:p>
        </p:txBody>
      </p:sp>
      <p:cxnSp>
        <p:nvCxnSpPr>
          <p:cNvPr id="12" name="13 Düz Ok Bağlayıcısı"/>
          <p:cNvCxnSpPr>
            <a:stCxn id="7" idx="3"/>
          </p:cNvCxnSpPr>
          <p:nvPr/>
        </p:nvCxnSpPr>
        <p:spPr>
          <a:xfrm flipV="1">
            <a:off x="5429250" y="3835400"/>
            <a:ext cx="428625" cy="635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3" name="14 Düz Ok Bağlayıcısı"/>
          <p:cNvCxnSpPr/>
          <p:nvPr/>
        </p:nvCxnSpPr>
        <p:spPr>
          <a:xfrm flipV="1">
            <a:off x="5429250" y="4471988"/>
            <a:ext cx="428625" cy="635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85720" y="5725705"/>
            <a:ext cx="8572560" cy="10156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Bir nesneyi bir yerden başka bir yere taşımak için KES komutu kullanılır. KES komutu ile nesne bulunduğu yerden silinir ve hafızaya alınır. Nesneyi taşımak istediğimiz yerde de YAPIŞTIR komutu kullanılarak nesne orada oluşturulur. </a:t>
            </a:r>
          </a:p>
        </p:txBody>
      </p:sp>
      <p:pic>
        <p:nvPicPr>
          <p:cNvPr id="1741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4688" y="1925638"/>
            <a:ext cx="7794625" cy="359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0950" y="3838575"/>
            <a:ext cx="5878513"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309158" y="5767620"/>
            <a:ext cx="8572560" cy="10156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Nesnenin aynısından bir tane daha oluşturmak için KOPYALA komutu kullanılır. Kopyala komutu ile nesnenin kopyası hafızaya alınır ve kopyasını oluşturmak istediğimiz yere imleç getirilerek YAPIŞTIR komutu kullanılır.</a:t>
            </a:r>
          </a:p>
        </p:txBody>
      </p:sp>
      <p:pic>
        <p:nvPicPr>
          <p:cNvPr id="1844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263" y="1700213"/>
            <a:ext cx="8293100" cy="382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5088" y="3762375"/>
            <a:ext cx="5803900" cy="180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75197" y="5721908"/>
            <a:ext cx="6929486"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metini kalınlaştırır. Eğer zaten kalınsa inceleştirir.</a:t>
            </a:r>
          </a:p>
        </p:txBody>
      </p:sp>
      <p:pic>
        <p:nvPicPr>
          <p:cNvPr id="1946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488" y="1641475"/>
            <a:ext cx="8166100" cy="376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146371" y="5721908"/>
            <a:ext cx="178595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 A L I N</a:t>
            </a:r>
          </a:p>
        </p:txBody>
      </p:sp>
      <p:sp>
        <p:nvSpPr>
          <p:cNvPr id="9" name="8 Oval"/>
          <p:cNvSpPr/>
          <p:nvPr/>
        </p:nvSpPr>
        <p:spPr>
          <a:xfrm>
            <a:off x="1262063" y="2492375"/>
            <a:ext cx="357187" cy="28575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
        <p:nvSpPr>
          <p:cNvPr id="19469" name="9 Metin kutusu"/>
          <p:cNvSpPr txBox="1">
            <a:spLocks noChangeArrowheads="1"/>
          </p:cNvSpPr>
          <p:nvPr/>
        </p:nvSpPr>
        <p:spPr bwMode="auto">
          <a:xfrm>
            <a:off x="1222375" y="3663950"/>
            <a:ext cx="32146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400"/>
              <a:t>SORGUN     </a:t>
            </a:r>
            <a:r>
              <a:rPr lang="tr-TR" sz="2400">
                <a:solidFill>
                  <a:schemeClr val="bg1"/>
                </a:solidFill>
                <a:sym typeface="Wingdings" pitchFamily="2" charset="2"/>
              </a:rPr>
              <a:t>    </a:t>
            </a:r>
            <a:r>
              <a:rPr lang="tr-TR" sz="2400">
                <a:solidFill>
                  <a:srgbClr val="FF0000"/>
                </a:solidFill>
                <a:sym typeface="Wingdings" pitchFamily="2" charset="2"/>
              </a:rPr>
              <a:t>İNCE</a:t>
            </a:r>
            <a:endParaRPr lang="tr-TR" sz="2400">
              <a:solidFill>
                <a:srgbClr val="FF0000"/>
              </a:solidFill>
            </a:endParaRPr>
          </a:p>
        </p:txBody>
      </p:sp>
      <p:sp>
        <p:nvSpPr>
          <p:cNvPr id="19470" name="10 Metin kutusu"/>
          <p:cNvSpPr txBox="1">
            <a:spLocks noChangeArrowheads="1"/>
          </p:cNvSpPr>
          <p:nvPr/>
        </p:nvSpPr>
        <p:spPr bwMode="auto">
          <a:xfrm>
            <a:off x="1206500" y="4306888"/>
            <a:ext cx="33575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400" b="1"/>
              <a:t>SORGUN    </a:t>
            </a:r>
            <a:r>
              <a:rPr lang="tr-TR" sz="2400"/>
              <a:t> </a:t>
            </a:r>
            <a:r>
              <a:rPr lang="tr-TR" sz="2400">
                <a:solidFill>
                  <a:schemeClr val="bg1"/>
                </a:solidFill>
                <a:sym typeface="Wingdings" pitchFamily="2" charset="2"/>
              </a:rPr>
              <a:t>    </a:t>
            </a:r>
            <a:r>
              <a:rPr lang="tr-TR" sz="2400">
                <a:solidFill>
                  <a:srgbClr val="FF0000"/>
                </a:solidFill>
                <a:sym typeface="Wingdings" pitchFamily="2" charset="2"/>
              </a:rPr>
              <a:t>KALIN</a:t>
            </a:r>
            <a:endParaRPr lang="tr-TR"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83827" y="5724977"/>
            <a:ext cx="6929486"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metini sağa doğru 75 derece açılı </a:t>
            </a:r>
            <a:r>
              <a:rPr lang="tr-TR" sz="2400" dirty="0" err="1">
                <a:solidFill>
                  <a:schemeClr val="bg1"/>
                </a:solidFill>
                <a:latin typeface="Times New Roman" pitchFamily="18" charset="0"/>
                <a:cs typeface="Times New Roman" pitchFamily="18" charset="0"/>
              </a:rPr>
              <a:t>eğitk</a:t>
            </a:r>
            <a:r>
              <a:rPr lang="tr-TR" sz="2400" dirty="0">
                <a:solidFill>
                  <a:schemeClr val="bg1"/>
                </a:solidFill>
                <a:latin typeface="Times New Roman" pitchFamily="18" charset="0"/>
                <a:cs typeface="Times New Roman" pitchFamily="18" charset="0"/>
              </a:rPr>
              <a:t> olarak yazılmasını sağlar.</a:t>
            </a:r>
          </a:p>
        </p:txBody>
      </p:sp>
      <p:pic>
        <p:nvPicPr>
          <p:cNvPr id="2048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13" y="1592263"/>
            <a:ext cx="7391400" cy="340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155001" y="5724977"/>
            <a:ext cx="178595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İTALİK (EĞİK)</a:t>
            </a:r>
          </a:p>
        </p:txBody>
      </p:sp>
      <p:sp>
        <p:nvSpPr>
          <p:cNvPr id="9" name="8 Oval"/>
          <p:cNvSpPr/>
          <p:nvPr/>
        </p:nvSpPr>
        <p:spPr>
          <a:xfrm>
            <a:off x="1584325" y="2349500"/>
            <a:ext cx="357188" cy="35718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
        <p:nvSpPr>
          <p:cNvPr id="20493" name="9 Metin kutusu"/>
          <p:cNvSpPr txBox="1">
            <a:spLocks noChangeArrowheads="1"/>
          </p:cNvSpPr>
          <p:nvPr/>
        </p:nvSpPr>
        <p:spPr bwMode="auto">
          <a:xfrm>
            <a:off x="1227138" y="3508375"/>
            <a:ext cx="36433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400"/>
              <a:t>SORGUN     </a:t>
            </a:r>
            <a:r>
              <a:rPr lang="tr-TR" sz="2400">
                <a:sym typeface="Wingdings" pitchFamily="2" charset="2"/>
              </a:rPr>
              <a:t>    </a:t>
            </a:r>
            <a:r>
              <a:rPr lang="tr-TR" sz="2400">
                <a:solidFill>
                  <a:srgbClr val="FF0000"/>
                </a:solidFill>
                <a:sym typeface="Wingdings" pitchFamily="2" charset="2"/>
              </a:rPr>
              <a:t>NORMAL</a:t>
            </a:r>
            <a:endParaRPr lang="tr-TR" sz="2400">
              <a:solidFill>
                <a:srgbClr val="FF0000"/>
              </a:solidFill>
            </a:endParaRPr>
          </a:p>
        </p:txBody>
      </p:sp>
      <p:sp>
        <p:nvSpPr>
          <p:cNvPr id="20494" name="10 Metin kutusu"/>
          <p:cNvSpPr txBox="1">
            <a:spLocks noChangeArrowheads="1"/>
          </p:cNvSpPr>
          <p:nvPr/>
        </p:nvSpPr>
        <p:spPr bwMode="auto">
          <a:xfrm>
            <a:off x="1254125" y="4097338"/>
            <a:ext cx="33575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400" i="1"/>
              <a:t>SORGUN</a:t>
            </a:r>
            <a:r>
              <a:rPr lang="tr-TR" sz="2400" b="1"/>
              <a:t>    </a:t>
            </a:r>
            <a:r>
              <a:rPr lang="tr-TR" sz="2400"/>
              <a:t> </a:t>
            </a:r>
            <a:r>
              <a:rPr lang="tr-TR" sz="2400">
                <a:sym typeface="Wingdings" pitchFamily="2" charset="2"/>
              </a:rPr>
              <a:t>     </a:t>
            </a:r>
            <a:r>
              <a:rPr lang="tr-TR" sz="2400">
                <a:solidFill>
                  <a:srgbClr val="FF0000"/>
                </a:solidFill>
                <a:sym typeface="Wingdings" pitchFamily="2" charset="2"/>
              </a:rPr>
              <a:t>İTALİK</a:t>
            </a:r>
            <a:endParaRPr lang="tr-TR"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12" name="4 Metin kutusu"/>
          <p:cNvSpPr txBox="1"/>
          <p:nvPr/>
        </p:nvSpPr>
        <p:spPr>
          <a:xfrm>
            <a:off x="5762191" y="2132856"/>
            <a:ext cx="3286116" cy="378565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Office Word Programı ile çalışma sayfamıza </a:t>
            </a:r>
          </a:p>
          <a:p>
            <a:pPr>
              <a:buFont typeface="Wingdings" pitchFamily="2" charset="2"/>
              <a:buChar char="Ø"/>
              <a:defRPr/>
            </a:pPr>
            <a:r>
              <a:rPr lang="tr-TR" sz="2000" dirty="0">
                <a:solidFill>
                  <a:schemeClr val="bg1"/>
                </a:solidFill>
                <a:latin typeface="Times New Roman" pitchFamily="18" charset="0"/>
                <a:cs typeface="Times New Roman" pitchFamily="18" charset="0"/>
              </a:rPr>
              <a:t>Yazı yazabilir,</a:t>
            </a:r>
          </a:p>
          <a:p>
            <a:pPr>
              <a:buFont typeface="Wingdings" pitchFamily="2" charset="2"/>
              <a:buChar char="Ø"/>
              <a:defRPr/>
            </a:pPr>
            <a:r>
              <a:rPr lang="tr-TR" sz="2000" dirty="0">
                <a:solidFill>
                  <a:schemeClr val="bg1"/>
                </a:solidFill>
                <a:latin typeface="Times New Roman" pitchFamily="18" charset="0"/>
                <a:cs typeface="Times New Roman" pitchFamily="18" charset="0"/>
              </a:rPr>
              <a:t>Yazılarımızın görünümlerini değiştirebilir, </a:t>
            </a:r>
          </a:p>
          <a:p>
            <a:pPr>
              <a:buFont typeface="Wingdings" pitchFamily="2" charset="2"/>
              <a:buChar char="Ø"/>
              <a:defRPr/>
            </a:pPr>
            <a:r>
              <a:rPr lang="tr-TR" sz="2000" dirty="0">
                <a:solidFill>
                  <a:schemeClr val="bg1"/>
                </a:solidFill>
                <a:latin typeface="Times New Roman" pitchFamily="18" charset="0"/>
                <a:cs typeface="Times New Roman" pitchFamily="18" charset="0"/>
              </a:rPr>
              <a:t>Tablolar oluşturabilir,</a:t>
            </a:r>
          </a:p>
          <a:p>
            <a:pPr>
              <a:buFont typeface="Wingdings" pitchFamily="2" charset="2"/>
              <a:buChar char="Ø"/>
              <a:defRPr/>
            </a:pPr>
            <a:r>
              <a:rPr lang="tr-TR" sz="2000" dirty="0">
                <a:solidFill>
                  <a:schemeClr val="bg1"/>
                </a:solidFill>
                <a:latin typeface="Times New Roman" pitchFamily="18" charset="0"/>
                <a:cs typeface="Times New Roman" pitchFamily="18" charset="0"/>
              </a:rPr>
              <a:t>Resim ekleyebilir,</a:t>
            </a:r>
          </a:p>
          <a:p>
            <a:pPr>
              <a:buFont typeface="Wingdings" pitchFamily="2" charset="2"/>
              <a:buChar char="Ø"/>
              <a:defRPr/>
            </a:pPr>
            <a:r>
              <a:rPr lang="tr-TR" sz="2000" dirty="0">
                <a:solidFill>
                  <a:schemeClr val="bg1"/>
                </a:solidFill>
                <a:latin typeface="Times New Roman" pitchFamily="18" charset="0"/>
                <a:cs typeface="Times New Roman" pitchFamily="18" charset="0"/>
              </a:rPr>
              <a:t>Çalışmamızı yazıcıdan çıktı alabilir, </a:t>
            </a:r>
          </a:p>
          <a:p>
            <a:pPr>
              <a:buFont typeface="Wingdings" pitchFamily="2" charset="2"/>
              <a:buChar char="Ø"/>
              <a:defRPr/>
            </a:pPr>
            <a:r>
              <a:rPr lang="tr-TR" sz="2000" dirty="0">
                <a:solidFill>
                  <a:schemeClr val="bg1"/>
                </a:solidFill>
                <a:latin typeface="Times New Roman" pitchFamily="18" charset="0"/>
                <a:cs typeface="Times New Roman" pitchFamily="18" charset="0"/>
              </a:rPr>
              <a:t>Çalışmamızı kaydedebilir,</a:t>
            </a:r>
          </a:p>
          <a:p>
            <a:pPr>
              <a:buFont typeface="Wingdings" pitchFamily="2" charset="2"/>
              <a:buChar char="Ø"/>
              <a:defRPr/>
            </a:pPr>
            <a:r>
              <a:rPr lang="tr-TR" sz="2000" dirty="0">
                <a:solidFill>
                  <a:schemeClr val="bg1"/>
                </a:solidFill>
                <a:latin typeface="Times New Roman" pitchFamily="18" charset="0"/>
                <a:cs typeface="Times New Roman" pitchFamily="18" charset="0"/>
              </a:rPr>
              <a:t>Çalışmamızı daha sonra yeniden düzenleyebiliriz. </a:t>
            </a:r>
          </a:p>
        </p:txBody>
      </p:sp>
      <p:pic>
        <p:nvPicPr>
          <p:cNvPr id="3080" name="Picture 4" descr="http://officeblogs.net/UI/sizepics/Word2007.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2060575"/>
            <a:ext cx="5221288" cy="391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89069" y="5589240"/>
            <a:ext cx="692948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metinin altını çizer.</a:t>
            </a:r>
          </a:p>
        </p:txBody>
      </p:sp>
      <p:pic>
        <p:nvPicPr>
          <p:cNvPr id="21512"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13" y="1700213"/>
            <a:ext cx="7524750" cy="346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214410" y="5620017"/>
            <a:ext cx="178595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ALTI ÇİZİLİ</a:t>
            </a:r>
          </a:p>
        </p:txBody>
      </p:sp>
      <p:sp>
        <p:nvSpPr>
          <p:cNvPr id="9" name="8 Oval"/>
          <p:cNvSpPr/>
          <p:nvPr/>
        </p:nvSpPr>
        <p:spPr>
          <a:xfrm>
            <a:off x="1835150" y="2495550"/>
            <a:ext cx="357188" cy="35718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
        <p:nvSpPr>
          <p:cNvPr id="21517" name="9 Metin kutusu"/>
          <p:cNvSpPr txBox="1">
            <a:spLocks noChangeArrowheads="1"/>
          </p:cNvSpPr>
          <p:nvPr/>
        </p:nvSpPr>
        <p:spPr bwMode="auto">
          <a:xfrm>
            <a:off x="1214438" y="3838575"/>
            <a:ext cx="36433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400"/>
              <a:t>SORGUN     </a:t>
            </a:r>
            <a:r>
              <a:rPr lang="tr-TR" sz="2400">
                <a:sym typeface="Wingdings" pitchFamily="2" charset="2"/>
              </a:rPr>
              <a:t>    </a:t>
            </a:r>
            <a:r>
              <a:rPr lang="tr-TR" sz="2400">
                <a:solidFill>
                  <a:srgbClr val="FF0000"/>
                </a:solidFill>
                <a:sym typeface="Wingdings" pitchFamily="2" charset="2"/>
              </a:rPr>
              <a:t>NORMAL</a:t>
            </a:r>
            <a:endParaRPr lang="tr-TR" sz="2400">
              <a:solidFill>
                <a:srgbClr val="FF0000"/>
              </a:solidFill>
            </a:endParaRPr>
          </a:p>
        </p:txBody>
      </p:sp>
      <p:sp>
        <p:nvSpPr>
          <p:cNvPr id="21518" name="10 Metin kutusu"/>
          <p:cNvSpPr txBox="1">
            <a:spLocks noChangeArrowheads="1"/>
          </p:cNvSpPr>
          <p:nvPr/>
        </p:nvSpPr>
        <p:spPr bwMode="auto">
          <a:xfrm>
            <a:off x="1214438" y="4397375"/>
            <a:ext cx="38576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400" u="sng"/>
              <a:t>SORGUN</a:t>
            </a:r>
            <a:r>
              <a:rPr lang="tr-TR" sz="2400" b="1"/>
              <a:t>    </a:t>
            </a:r>
            <a:r>
              <a:rPr lang="tr-TR" sz="2400"/>
              <a:t> </a:t>
            </a:r>
            <a:r>
              <a:rPr lang="tr-TR" sz="2400">
                <a:sym typeface="Wingdings" pitchFamily="2" charset="2"/>
              </a:rPr>
              <a:t>    </a:t>
            </a:r>
            <a:r>
              <a:rPr lang="tr-TR" sz="2400">
                <a:solidFill>
                  <a:srgbClr val="FF0000"/>
                </a:solidFill>
                <a:sym typeface="Wingdings" pitchFamily="2" charset="2"/>
              </a:rPr>
              <a:t>ALTI ÇİZİLİ</a:t>
            </a:r>
            <a:endParaRPr lang="tr-TR"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241420" y="5742746"/>
            <a:ext cx="692948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metini alt simge yapar.</a:t>
            </a:r>
          </a:p>
        </p:txBody>
      </p:sp>
      <p:pic>
        <p:nvPicPr>
          <p:cNvPr id="2253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275" y="1587500"/>
            <a:ext cx="8010525" cy="369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304781" y="5773523"/>
            <a:ext cx="178595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ALT SİMGE</a:t>
            </a:r>
          </a:p>
        </p:txBody>
      </p:sp>
      <p:sp>
        <p:nvSpPr>
          <p:cNvPr id="9" name="8 Oval"/>
          <p:cNvSpPr/>
          <p:nvPr/>
        </p:nvSpPr>
        <p:spPr>
          <a:xfrm>
            <a:off x="2414588" y="2424113"/>
            <a:ext cx="357187" cy="357187"/>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
        <p:nvSpPr>
          <p:cNvPr id="22541" name="9 Metin kutusu"/>
          <p:cNvSpPr txBox="1">
            <a:spLocks noChangeArrowheads="1"/>
          </p:cNvSpPr>
          <p:nvPr/>
        </p:nvSpPr>
        <p:spPr bwMode="auto">
          <a:xfrm>
            <a:off x="1376363" y="3589338"/>
            <a:ext cx="364331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4800">
                <a:solidFill>
                  <a:srgbClr val="FF0000"/>
                </a:solidFill>
              </a:rPr>
              <a:t>O</a:t>
            </a:r>
            <a:r>
              <a:rPr lang="tr-TR" sz="4800" baseline="-25000">
                <a:solidFill>
                  <a:srgbClr val="FF0000"/>
                </a:solidFill>
              </a:rPr>
              <a:t>2 </a:t>
            </a:r>
            <a:r>
              <a:rPr lang="tr-TR" sz="4800">
                <a:solidFill>
                  <a:srgbClr val="FF0000"/>
                </a:solidFill>
              </a:rPr>
              <a:t>     H</a:t>
            </a:r>
            <a:r>
              <a:rPr lang="tr-TR" sz="4800" baseline="-25000">
                <a:solidFill>
                  <a:srgbClr val="FF0000"/>
                </a:solidFill>
              </a:rPr>
              <a:t>2</a:t>
            </a:r>
            <a:r>
              <a:rPr lang="tr-TR" sz="4800">
                <a:solidFill>
                  <a:srgbClr val="FF0000"/>
                </a:solidFill>
              </a:rPr>
              <a:t>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57570" y="5915071"/>
            <a:ext cx="692948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metini üst simge yapar.</a:t>
            </a:r>
          </a:p>
        </p:txBody>
      </p:sp>
      <p:pic>
        <p:nvPicPr>
          <p:cNvPr id="2356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750" y="1700213"/>
            <a:ext cx="8043863"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128744" y="5915071"/>
            <a:ext cx="178595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ÜST SİMGE</a:t>
            </a:r>
          </a:p>
        </p:txBody>
      </p:sp>
      <p:sp>
        <p:nvSpPr>
          <p:cNvPr id="9" name="8 Oval"/>
          <p:cNvSpPr/>
          <p:nvPr/>
        </p:nvSpPr>
        <p:spPr>
          <a:xfrm>
            <a:off x="2486025" y="2492375"/>
            <a:ext cx="357188" cy="35401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
        <p:nvSpPr>
          <p:cNvPr id="23565" name="9 Metin kutusu"/>
          <p:cNvSpPr txBox="1">
            <a:spLocks noChangeArrowheads="1"/>
          </p:cNvSpPr>
          <p:nvPr/>
        </p:nvSpPr>
        <p:spPr bwMode="auto">
          <a:xfrm>
            <a:off x="1022350" y="3554413"/>
            <a:ext cx="5786438"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6600">
                <a:solidFill>
                  <a:srgbClr val="FF0000"/>
                </a:solidFill>
              </a:rPr>
              <a:t>2</a:t>
            </a:r>
            <a:r>
              <a:rPr lang="tr-TR" sz="6600" baseline="30000">
                <a:solidFill>
                  <a:srgbClr val="FF0000"/>
                </a:solidFill>
              </a:rPr>
              <a:t>2</a:t>
            </a:r>
            <a:r>
              <a:rPr lang="tr-TR" sz="6600">
                <a:solidFill>
                  <a:srgbClr val="FF0000"/>
                </a:solidFill>
              </a:rPr>
              <a:t>    5</a:t>
            </a:r>
            <a:r>
              <a:rPr lang="tr-TR" sz="6600" baseline="30000">
                <a:solidFill>
                  <a:srgbClr val="FF0000"/>
                </a:solidFill>
              </a:rPr>
              <a:t>3</a:t>
            </a:r>
            <a:r>
              <a:rPr lang="tr-TR" sz="6600">
                <a:solidFill>
                  <a:srgbClr val="FF0000"/>
                </a:solidFill>
              </a:rPr>
              <a:t>      </a:t>
            </a:r>
          </a:p>
          <a:p>
            <a:pPr eaLnBrk="1" hangingPunct="1"/>
            <a:r>
              <a:rPr lang="tr-TR" sz="6600">
                <a:solidFill>
                  <a:srgbClr val="FF0000"/>
                </a:solidFill>
              </a:rPr>
              <a:t>x</a:t>
            </a:r>
            <a:r>
              <a:rPr lang="tr-TR" sz="6600" baseline="30000">
                <a:solidFill>
                  <a:srgbClr val="FF0000"/>
                </a:solidFill>
              </a:rPr>
              <a:t>2</a:t>
            </a:r>
            <a:r>
              <a:rPr lang="tr-TR" sz="6600">
                <a:solidFill>
                  <a:srgbClr val="FF0000"/>
                </a:solidFill>
              </a:rPr>
              <a:t>     y</a:t>
            </a:r>
            <a:r>
              <a:rPr lang="tr-TR" sz="6600" baseline="30000">
                <a:solidFill>
                  <a:srgbClr val="FF0000"/>
                </a:solidFill>
              </a:rPr>
              <a:t>9</a:t>
            </a:r>
            <a:r>
              <a:rPr lang="tr-TR" sz="660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71670" y="6068959"/>
            <a:ext cx="692948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yazının boyutunu bir kademe büyütür.</a:t>
            </a:r>
          </a:p>
        </p:txBody>
      </p:sp>
      <p:pic>
        <p:nvPicPr>
          <p:cNvPr id="2458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025" y="1844675"/>
            <a:ext cx="8455025" cy="38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142844" y="6068959"/>
            <a:ext cx="178595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YAZI TİPİNİ BÜYÜT</a:t>
            </a:r>
          </a:p>
        </p:txBody>
      </p:sp>
      <p:sp>
        <p:nvSpPr>
          <p:cNvPr id="9" name="8 Oval"/>
          <p:cNvSpPr/>
          <p:nvPr/>
        </p:nvSpPr>
        <p:spPr>
          <a:xfrm>
            <a:off x="2195513" y="2997200"/>
            <a:ext cx="357187" cy="35718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46270" y="5945848"/>
            <a:ext cx="692948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yazının boyutunu bir kademe küçültür.</a:t>
            </a:r>
          </a:p>
        </p:txBody>
      </p:sp>
      <p:pic>
        <p:nvPicPr>
          <p:cNvPr id="2560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9575" y="1700213"/>
            <a:ext cx="8047038" cy="370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117444" y="5945848"/>
            <a:ext cx="178595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YAZI TİPİNİ KÜÇÜLT</a:t>
            </a:r>
          </a:p>
        </p:txBody>
      </p:sp>
      <p:sp>
        <p:nvSpPr>
          <p:cNvPr id="9" name="8 Oval"/>
          <p:cNvSpPr/>
          <p:nvPr/>
        </p:nvSpPr>
        <p:spPr>
          <a:xfrm>
            <a:off x="2414588" y="2817813"/>
            <a:ext cx="357187" cy="357187"/>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97719" y="5572140"/>
            <a:ext cx="692948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metinin arka planının rengini değiştirir.</a:t>
            </a:r>
          </a:p>
        </p:txBody>
      </p:sp>
      <p:pic>
        <p:nvPicPr>
          <p:cNvPr id="26632"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9575" y="1522413"/>
            <a:ext cx="8289925" cy="382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168893" y="5429264"/>
            <a:ext cx="1785950" cy="10156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METİN VURGU RENGİ</a:t>
            </a:r>
          </a:p>
        </p:txBody>
      </p:sp>
      <p:sp>
        <p:nvSpPr>
          <p:cNvPr id="9" name="8 Oval"/>
          <p:cNvSpPr/>
          <p:nvPr/>
        </p:nvSpPr>
        <p:spPr>
          <a:xfrm>
            <a:off x="1168400" y="2565400"/>
            <a:ext cx="428625" cy="4286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46270" y="5838488"/>
            <a:ext cx="692948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metnin rengini değiştirir.</a:t>
            </a:r>
          </a:p>
        </p:txBody>
      </p:sp>
      <p:pic>
        <p:nvPicPr>
          <p:cNvPr id="2765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175" y="1700213"/>
            <a:ext cx="8340725" cy="384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117444" y="5838488"/>
            <a:ext cx="178595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YAZI TİPİ RENGİ</a:t>
            </a:r>
          </a:p>
        </p:txBody>
      </p:sp>
      <p:sp>
        <p:nvSpPr>
          <p:cNvPr id="9" name="8 Oval"/>
          <p:cNvSpPr/>
          <p:nvPr/>
        </p:nvSpPr>
        <p:spPr>
          <a:xfrm>
            <a:off x="1550988" y="2784475"/>
            <a:ext cx="428625" cy="4286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322050" y="5902949"/>
            <a:ext cx="6786610"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metnin büyük yada küçük harflere dönüştürülmesi için kullanılır.</a:t>
            </a:r>
          </a:p>
        </p:txBody>
      </p:sp>
      <p:pic>
        <p:nvPicPr>
          <p:cNvPr id="2868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775" y="1700213"/>
            <a:ext cx="8137525" cy="3751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107504" y="5760073"/>
            <a:ext cx="2143108" cy="10156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BÜYÜK/KÜÇÜK HARF DEĞİŞTİR</a:t>
            </a:r>
          </a:p>
        </p:txBody>
      </p:sp>
      <p:sp>
        <p:nvSpPr>
          <p:cNvPr id="9" name="8 Oval"/>
          <p:cNvSpPr/>
          <p:nvPr/>
        </p:nvSpPr>
        <p:spPr>
          <a:xfrm>
            <a:off x="1968500" y="2784475"/>
            <a:ext cx="428625" cy="4286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71670" y="5676116"/>
            <a:ext cx="6929486"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satırların başlarına işaretler koyarak maddeleştirir.</a:t>
            </a:r>
          </a:p>
        </p:txBody>
      </p:sp>
      <p:pic>
        <p:nvPicPr>
          <p:cNvPr id="2970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1638300"/>
            <a:ext cx="7793037" cy="359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142844" y="5676116"/>
            <a:ext cx="178595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MADDE İŞARETLERİ</a:t>
            </a:r>
          </a:p>
        </p:txBody>
      </p:sp>
      <p:sp>
        <p:nvSpPr>
          <p:cNvPr id="29708" name="9 Metin kutusu"/>
          <p:cNvSpPr txBox="1">
            <a:spLocks noChangeArrowheads="1"/>
          </p:cNvSpPr>
          <p:nvPr/>
        </p:nvSpPr>
        <p:spPr bwMode="auto">
          <a:xfrm>
            <a:off x="1331913" y="3557588"/>
            <a:ext cx="3929062"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Kitap okumak</a:t>
            </a:r>
          </a:p>
          <a:p>
            <a:pPr eaLnBrk="1" hangingPunct="1">
              <a:buFont typeface="Arial" charset="0"/>
              <a:buChar char="•"/>
            </a:pPr>
            <a:r>
              <a:rPr lang="tr-TR" sz="2800"/>
              <a:t>Müzik dinlemek</a:t>
            </a:r>
          </a:p>
          <a:p>
            <a:pPr eaLnBrk="1" hangingPunct="1">
              <a:buFont typeface="Arial" charset="0"/>
              <a:buChar char="•"/>
            </a:pPr>
            <a:r>
              <a:rPr lang="tr-TR" sz="2800"/>
              <a:t>Yemek yapmak</a:t>
            </a:r>
          </a:p>
          <a:p>
            <a:pPr eaLnBrk="1" hangingPunct="1">
              <a:buFont typeface="Arial" charset="0"/>
              <a:buChar char="•"/>
            </a:pPr>
            <a:r>
              <a:rPr lang="tr-TR" sz="2800"/>
              <a:t>Oyun oynamak</a:t>
            </a:r>
          </a:p>
        </p:txBody>
      </p:sp>
      <p:sp>
        <p:nvSpPr>
          <p:cNvPr id="10" name="8 Oval"/>
          <p:cNvSpPr/>
          <p:nvPr/>
        </p:nvSpPr>
        <p:spPr>
          <a:xfrm>
            <a:off x="3278188" y="2133600"/>
            <a:ext cx="428625" cy="4286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71670" y="5838488"/>
            <a:ext cx="692948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metni satırın soluna dayar.</a:t>
            </a:r>
          </a:p>
        </p:txBody>
      </p:sp>
      <p:pic>
        <p:nvPicPr>
          <p:cNvPr id="3072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7225" y="1638300"/>
            <a:ext cx="7793038" cy="359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167956" y="5561488"/>
            <a:ext cx="1785950" cy="10156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METNİ SOLA HİZALA</a:t>
            </a:r>
          </a:p>
        </p:txBody>
      </p:sp>
      <p:sp>
        <p:nvSpPr>
          <p:cNvPr id="9" name="8 Oval"/>
          <p:cNvSpPr/>
          <p:nvPr/>
        </p:nvSpPr>
        <p:spPr>
          <a:xfrm>
            <a:off x="3279775" y="2424113"/>
            <a:ext cx="428625" cy="4286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107504" y="5324321"/>
            <a:ext cx="8904318" cy="10156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OFFICE DÜĞMESİ: Çalışmamız ile ilgili dosya işlemleri yapmamızı sağlar. </a:t>
            </a:r>
          </a:p>
          <a:p>
            <a:pPr>
              <a:defRPr/>
            </a:pPr>
            <a:r>
              <a:rPr lang="tr-TR" sz="2000" dirty="0">
                <a:solidFill>
                  <a:schemeClr val="bg1"/>
                </a:solidFill>
                <a:latin typeface="Times New Roman" pitchFamily="18" charset="0"/>
                <a:cs typeface="Times New Roman" pitchFamily="18" charset="0"/>
              </a:rPr>
              <a:t>Yeni bir dosya açma, dosyayı kaydetme, yazıcıdan çıktı alma işlemlerinin komutları bu menüdedir.</a:t>
            </a:r>
          </a:p>
        </p:txBody>
      </p:sp>
      <p:pic>
        <p:nvPicPr>
          <p:cNvPr id="410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938" y="1484313"/>
            <a:ext cx="7773987" cy="358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5 Oval"/>
          <p:cNvSpPr/>
          <p:nvPr/>
        </p:nvSpPr>
        <p:spPr>
          <a:xfrm>
            <a:off x="687388" y="1560513"/>
            <a:ext cx="428625" cy="5000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pic>
        <p:nvPicPr>
          <p:cNvPr id="3174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7225" y="1638300"/>
            <a:ext cx="7793038" cy="359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8 Oval"/>
          <p:cNvSpPr/>
          <p:nvPr/>
        </p:nvSpPr>
        <p:spPr>
          <a:xfrm>
            <a:off x="3495675" y="2424113"/>
            <a:ext cx="428625" cy="4286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
        <p:nvSpPr>
          <p:cNvPr id="7" name="4 Metin kutusu"/>
          <p:cNvSpPr txBox="1"/>
          <p:nvPr/>
        </p:nvSpPr>
        <p:spPr>
          <a:xfrm>
            <a:off x="2091765" y="5533739"/>
            <a:ext cx="692948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metni satırın ortasına konumlar.</a:t>
            </a:r>
          </a:p>
        </p:txBody>
      </p:sp>
      <p:sp>
        <p:nvSpPr>
          <p:cNvPr id="9" name="7 Metin kutusu"/>
          <p:cNvSpPr txBox="1"/>
          <p:nvPr/>
        </p:nvSpPr>
        <p:spPr>
          <a:xfrm>
            <a:off x="162939" y="5533739"/>
            <a:ext cx="178595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ORTALA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pic>
        <p:nvPicPr>
          <p:cNvPr id="3277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7225" y="1638300"/>
            <a:ext cx="7793038" cy="359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8 Oval"/>
          <p:cNvSpPr/>
          <p:nvPr/>
        </p:nvSpPr>
        <p:spPr>
          <a:xfrm>
            <a:off x="3708400" y="2424113"/>
            <a:ext cx="428625" cy="4286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
        <p:nvSpPr>
          <p:cNvPr id="7" name="4 Metin kutusu"/>
          <p:cNvSpPr txBox="1"/>
          <p:nvPr/>
        </p:nvSpPr>
        <p:spPr>
          <a:xfrm>
            <a:off x="2071670" y="5072074"/>
            <a:ext cx="692948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metni satırın sağına dayar.</a:t>
            </a:r>
          </a:p>
        </p:txBody>
      </p:sp>
      <p:sp>
        <p:nvSpPr>
          <p:cNvPr id="9" name="7 Metin kutusu"/>
          <p:cNvSpPr txBox="1"/>
          <p:nvPr/>
        </p:nvSpPr>
        <p:spPr>
          <a:xfrm>
            <a:off x="142844" y="4929198"/>
            <a:ext cx="1785950" cy="10156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METNİ SAĞA HİZALA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7" name="4 Metin kutusu"/>
          <p:cNvSpPr txBox="1"/>
          <p:nvPr/>
        </p:nvSpPr>
        <p:spPr>
          <a:xfrm>
            <a:off x="2071670" y="5838488"/>
            <a:ext cx="6929486"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Seçili olan metnin yazı tipi, boyutu ve rengini; buradaki hazır stillerden birini seçerek benzetebiliriz.</a:t>
            </a:r>
          </a:p>
        </p:txBody>
      </p:sp>
      <p:pic>
        <p:nvPicPr>
          <p:cNvPr id="3380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025" y="1628775"/>
            <a:ext cx="8455025" cy="38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7 Metin kutusu"/>
          <p:cNvSpPr txBox="1"/>
          <p:nvPr/>
        </p:nvSpPr>
        <p:spPr>
          <a:xfrm>
            <a:off x="142844" y="5838488"/>
            <a:ext cx="178595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HAZIR STİLLER</a:t>
            </a:r>
          </a:p>
        </p:txBody>
      </p:sp>
      <p:sp>
        <p:nvSpPr>
          <p:cNvPr id="11" name="8 Oval"/>
          <p:cNvSpPr/>
          <p:nvPr/>
        </p:nvSpPr>
        <p:spPr>
          <a:xfrm>
            <a:off x="4643438" y="2000250"/>
            <a:ext cx="3643312" cy="135731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143076" y="6293952"/>
            <a:ext cx="692948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Yazı Tipi: </a:t>
            </a:r>
            <a:r>
              <a:rPr lang="tr-TR" sz="2400" dirty="0" err="1">
                <a:solidFill>
                  <a:schemeClr val="bg1"/>
                </a:solidFill>
                <a:latin typeface="Times New Roman" pitchFamily="18" charset="0"/>
                <a:cs typeface="Times New Roman" pitchFamily="18" charset="0"/>
              </a:rPr>
              <a:t>Arial</a:t>
            </a:r>
            <a:r>
              <a:rPr lang="tr-TR" sz="2400" dirty="0">
                <a:solidFill>
                  <a:schemeClr val="bg1"/>
                </a:solidFill>
                <a:latin typeface="Times New Roman" pitchFamily="18" charset="0"/>
                <a:cs typeface="Times New Roman" pitchFamily="18" charset="0"/>
              </a:rPr>
              <a:t>         Boyutu: 20          Kalın      İtalik</a:t>
            </a:r>
          </a:p>
        </p:txBody>
      </p:sp>
      <p:pic>
        <p:nvPicPr>
          <p:cNvPr id="3482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9113" y="1825625"/>
            <a:ext cx="8070850" cy="371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285688" y="6326989"/>
            <a:ext cx="178595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UYGULAMA</a:t>
            </a:r>
          </a:p>
        </p:txBody>
      </p:sp>
      <p:sp>
        <p:nvSpPr>
          <p:cNvPr id="9" name="9 Metin kutusu"/>
          <p:cNvSpPr txBox="1"/>
          <p:nvPr/>
        </p:nvSpPr>
        <p:spPr>
          <a:xfrm>
            <a:off x="642938" y="3686175"/>
            <a:ext cx="7358062" cy="1570038"/>
          </a:xfrm>
          <a:prstGeom prst="rect">
            <a:avLst/>
          </a:prstGeom>
          <a:noFill/>
        </p:spPr>
        <p:txBody>
          <a:bodyPr>
            <a:spAutoFit/>
          </a:bodyPr>
          <a:lstStyle/>
          <a:p>
            <a:pPr algn="r">
              <a:defRPr/>
            </a:pPr>
            <a:r>
              <a:rPr lang="tr-TR" sz="3200" dirty="0">
                <a:cs typeface="Arial" pitchFamily="34" charset="0"/>
              </a:rPr>
              <a:t>İNSAN, </a:t>
            </a:r>
            <a:r>
              <a:rPr lang="tr-TR" sz="3200" dirty="0">
                <a:solidFill>
                  <a:srgbClr val="FF0000"/>
                </a:solidFill>
                <a:cs typeface="Arial" pitchFamily="34" charset="0"/>
              </a:rPr>
              <a:t>GÜLÜMSEYİŞ</a:t>
            </a:r>
            <a:r>
              <a:rPr lang="tr-TR" sz="3200" dirty="0">
                <a:solidFill>
                  <a:schemeClr val="bg1"/>
                </a:solidFill>
                <a:cs typeface="Arial" pitchFamily="34" charset="0"/>
              </a:rPr>
              <a:t> İLE </a:t>
            </a:r>
          </a:p>
          <a:p>
            <a:pPr algn="ctr">
              <a:defRPr/>
            </a:pPr>
            <a:r>
              <a:rPr lang="tr-TR" sz="3200" dirty="0">
                <a:solidFill>
                  <a:srgbClr val="FF0000"/>
                </a:solidFill>
                <a:cs typeface="Arial" pitchFamily="34" charset="0"/>
              </a:rPr>
              <a:t>GÖZYAŞI</a:t>
            </a:r>
            <a:r>
              <a:rPr lang="tr-TR" sz="3200" dirty="0">
                <a:solidFill>
                  <a:schemeClr val="bg1"/>
                </a:solidFill>
                <a:cs typeface="Arial" pitchFamily="34" charset="0"/>
              </a:rPr>
              <a:t> </a:t>
            </a:r>
            <a:r>
              <a:rPr lang="tr-TR" sz="3200" dirty="0">
                <a:cs typeface="Arial" pitchFamily="34" charset="0"/>
              </a:rPr>
              <a:t>ARASINDA </a:t>
            </a:r>
          </a:p>
          <a:p>
            <a:pPr>
              <a:defRPr/>
            </a:pPr>
            <a:r>
              <a:rPr lang="tr-TR" sz="3200" dirty="0">
                <a:solidFill>
                  <a:schemeClr val="accent1">
                    <a:lumMod val="75000"/>
                  </a:schemeClr>
                </a:solidFill>
                <a:cs typeface="Arial" pitchFamily="34" charset="0"/>
              </a:rPr>
              <a:t>GİDİP GELEN</a:t>
            </a:r>
            <a:r>
              <a:rPr lang="tr-TR" sz="3200" dirty="0">
                <a:solidFill>
                  <a:schemeClr val="bg1"/>
                </a:solidFill>
                <a:cs typeface="Arial" pitchFamily="34" charset="0"/>
              </a:rPr>
              <a:t> </a:t>
            </a:r>
            <a:r>
              <a:rPr lang="tr-TR" sz="3200" dirty="0">
                <a:cs typeface="Arial" pitchFamily="34" charset="0"/>
              </a:rPr>
              <a:t>BİR </a:t>
            </a:r>
            <a:r>
              <a:rPr lang="tr-TR" sz="3200" u="sng" dirty="0">
                <a:cs typeface="Arial" pitchFamily="34" charset="0"/>
              </a:rPr>
              <a:t>SARKAÇTIR</a:t>
            </a:r>
            <a:endParaRPr lang="tr-TR" sz="3200" dirty="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1965307" y="6293952"/>
            <a:ext cx="692948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400" dirty="0">
                <a:solidFill>
                  <a:schemeClr val="bg1"/>
                </a:solidFill>
                <a:latin typeface="Times New Roman" pitchFamily="18" charset="0"/>
                <a:cs typeface="Times New Roman" pitchFamily="18" charset="0"/>
              </a:rPr>
              <a:t>Yazı Tipi: </a:t>
            </a:r>
            <a:r>
              <a:rPr lang="tr-TR" sz="2400" dirty="0" err="1">
                <a:solidFill>
                  <a:schemeClr val="bg1"/>
                </a:solidFill>
                <a:latin typeface="Times New Roman" pitchFamily="18" charset="0"/>
                <a:cs typeface="Times New Roman" pitchFamily="18" charset="0"/>
              </a:rPr>
              <a:t>Batang</a:t>
            </a:r>
            <a:r>
              <a:rPr lang="tr-TR" sz="2400" dirty="0">
                <a:solidFill>
                  <a:schemeClr val="bg1"/>
                </a:solidFill>
                <a:latin typeface="Times New Roman" pitchFamily="18" charset="0"/>
                <a:cs typeface="Times New Roman" pitchFamily="18" charset="0"/>
              </a:rPr>
              <a:t>      Boyutu: 18        Kalın      İtalik</a:t>
            </a:r>
          </a:p>
        </p:txBody>
      </p:sp>
      <p:pic>
        <p:nvPicPr>
          <p:cNvPr id="3584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950" y="1628775"/>
            <a:ext cx="8624888" cy="397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7 Metin kutusu"/>
          <p:cNvSpPr txBox="1"/>
          <p:nvPr/>
        </p:nvSpPr>
        <p:spPr>
          <a:xfrm>
            <a:off x="107919" y="6326989"/>
            <a:ext cx="178595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UYGULAMA</a:t>
            </a:r>
          </a:p>
        </p:txBody>
      </p:sp>
      <p:sp>
        <p:nvSpPr>
          <p:cNvPr id="35852" name="8 Metin kutusu"/>
          <p:cNvSpPr txBox="1">
            <a:spLocks noChangeArrowheads="1"/>
          </p:cNvSpPr>
          <p:nvPr/>
        </p:nvSpPr>
        <p:spPr bwMode="auto">
          <a:xfrm>
            <a:off x="244475" y="3860800"/>
            <a:ext cx="8072438"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400" b="1" i="1">
                <a:solidFill>
                  <a:srgbClr val="FF0000"/>
                </a:solidFill>
                <a:latin typeface="Batang" pitchFamily="18" charset="-127"/>
                <a:ea typeface="Batang" pitchFamily="18" charset="-127"/>
              </a:rPr>
              <a:t>Her şeye karşın herkes sevdiğini öldürür. </a:t>
            </a:r>
          </a:p>
          <a:p>
            <a:pPr algn="ctr" eaLnBrk="1" hangingPunct="1"/>
            <a:r>
              <a:rPr lang="tr-TR" sz="2400" b="1" i="1">
                <a:latin typeface="Batang" pitchFamily="18" charset="-127"/>
                <a:ea typeface="Batang" pitchFamily="18" charset="-127"/>
              </a:rPr>
              <a:t>Kimi bunu </a:t>
            </a:r>
            <a:r>
              <a:rPr lang="tr-TR" sz="2400" b="1" i="1">
                <a:solidFill>
                  <a:srgbClr val="00B050"/>
                </a:solidFill>
                <a:latin typeface="Batang" pitchFamily="18" charset="-127"/>
                <a:ea typeface="Batang" pitchFamily="18" charset="-127"/>
              </a:rPr>
              <a:t>sert bakışıyla </a:t>
            </a:r>
            <a:r>
              <a:rPr lang="tr-TR" sz="2400" b="1" i="1">
                <a:latin typeface="Batang" pitchFamily="18" charset="-127"/>
                <a:ea typeface="Batang" pitchFamily="18" charset="-127"/>
              </a:rPr>
              <a:t>yapar, </a:t>
            </a:r>
          </a:p>
          <a:p>
            <a:pPr algn="r" eaLnBrk="1" hangingPunct="1"/>
            <a:r>
              <a:rPr lang="tr-TR" sz="2400" b="1" i="1">
                <a:latin typeface="Batang" pitchFamily="18" charset="-127"/>
                <a:ea typeface="Batang" pitchFamily="18" charset="-127"/>
              </a:rPr>
              <a:t>kimi de yüze gülen bir </a:t>
            </a:r>
            <a:r>
              <a:rPr lang="tr-TR" sz="2400" b="1" i="1">
                <a:solidFill>
                  <a:srgbClr val="00B050"/>
                </a:solidFill>
                <a:latin typeface="Batang" pitchFamily="18" charset="-127"/>
                <a:ea typeface="Batang" pitchFamily="18" charset="-127"/>
              </a:rPr>
              <a:t>sözcükle</a:t>
            </a:r>
            <a:r>
              <a:rPr lang="tr-TR" sz="2400" b="1" i="1">
                <a:solidFill>
                  <a:schemeClr val="bg1"/>
                </a:solidFill>
                <a:latin typeface="Batang" pitchFamily="18" charset="-127"/>
                <a:ea typeface="Batang" pitchFamily="18" charset="-127"/>
              </a:rPr>
              <a:t>, </a:t>
            </a:r>
          </a:p>
          <a:p>
            <a:pPr algn="ctr" eaLnBrk="1" hangingPunct="1"/>
            <a:r>
              <a:rPr lang="tr-TR" sz="2400" b="1" i="1" u="sng">
                <a:latin typeface="Batang" pitchFamily="18" charset="-127"/>
                <a:ea typeface="Batang" pitchFamily="18" charset="-127"/>
              </a:rPr>
              <a:t>korkak kişi</a:t>
            </a:r>
            <a:r>
              <a:rPr lang="tr-TR" sz="2400" b="1" i="1">
                <a:latin typeface="Batang" pitchFamily="18" charset="-127"/>
                <a:ea typeface="Batang" pitchFamily="18" charset="-127"/>
              </a:rPr>
              <a:t> bunu bir </a:t>
            </a:r>
            <a:r>
              <a:rPr lang="tr-TR" sz="2400" b="1" i="1">
                <a:solidFill>
                  <a:srgbClr val="00B050"/>
                </a:solidFill>
                <a:latin typeface="Batang" pitchFamily="18" charset="-127"/>
                <a:ea typeface="Batang" pitchFamily="18" charset="-127"/>
              </a:rPr>
              <a:t>öpücükle</a:t>
            </a:r>
            <a:r>
              <a:rPr lang="tr-TR" sz="2400" b="1" i="1">
                <a:solidFill>
                  <a:schemeClr val="bg1"/>
                </a:solidFill>
                <a:latin typeface="Batang" pitchFamily="18" charset="-127"/>
                <a:ea typeface="Batang" pitchFamily="18" charset="-127"/>
              </a:rPr>
              <a:t>, </a:t>
            </a:r>
          </a:p>
          <a:p>
            <a:pPr eaLnBrk="1" hangingPunct="1"/>
            <a:r>
              <a:rPr lang="tr-TR" sz="2400" b="1" i="1" u="sng">
                <a:latin typeface="Batang" pitchFamily="18" charset="-127"/>
                <a:ea typeface="Batang" pitchFamily="18" charset="-127"/>
              </a:rPr>
              <a:t>cesur adam </a:t>
            </a:r>
            <a:r>
              <a:rPr lang="tr-TR" sz="2400" b="1" i="1">
                <a:latin typeface="Batang" pitchFamily="18" charset="-127"/>
                <a:ea typeface="Batang" pitchFamily="18" charset="-127"/>
              </a:rPr>
              <a:t>bir </a:t>
            </a:r>
            <a:r>
              <a:rPr lang="tr-TR" sz="2400" b="1" i="1">
                <a:solidFill>
                  <a:srgbClr val="00B050"/>
                </a:solidFill>
                <a:latin typeface="Batang" pitchFamily="18" charset="-127"/>
                <a:ea typeface="Batang" pitchFamily="18" charset="-127"/>
              </a:rPr>
              <a:t>kılıçla</a:t>
            </a:r>
            <a:r>
              <a:rPr lang="tr-TR" sz="2400" b="1" i="1">
                <a:latin typeface="Batang" pitchFamily="18" charset="-127"/>
                <a:ea typeface="Batang" pitchFamily="18" charset="-127"/>
              </a:rPr>
              <a:t> yapar...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00232" y="6100725"/>
            <a:ext cx="6929486"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Sayfaya ekleyebileceğimiz bütün öğeler bu menüde yer alır.</a:t>
            </a:r>
          </a:p>
        </p:txBody>
      </p:sp>
      <p:sp>
        <p:nvSpPr>
          <p:cNvPr id="6" name="7 Metin kutusu"/>
          <p:cNvSpPr txBox="1"/>
          <p:nvPr/>
        </p:nvSpPr>
        <p:spPr>
          <a:xfrm>
            <a:off x="142844" y="5997380"/>
            <a:ext cx="1785950"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EKLE MENÜSÜ</a:t>
            </a:r>
          </a:p>
        </p:txBody>
      </p:sp>
      <p:pic>
        <p:nvPicPr>
          <p:cNvPr id="3687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4349"/>
          <a:stretch>
            <a:fillRect/>
          </a:stretch>
        </p:blipFill>
        <p:spPr bwMode="auto">
          <a:xfrm>
            <a:off x="658813" y="1557338"/>
            <a:ext cx="7451725" cy="424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9 Oval"/>
          <p:cNvSpPr/>
          <p:nvPr/>
        </p:nvSpPr>
        <p:spPr>
          <a:xfrm>
            <a:off x="1285875" y="1566863"/>
            <a:ext cx="428625" cy="4286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00232" y="6033306"/>
            <a:ext cx="6929486"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Sayfaya sütun ve satırların oluşturduğu hücrelerden oluşan bir tablo eklememizi sağlar.</a:t>
            </a:r>
          </a:p>
        </p:txBody>
      </p:sp>
      <p:sp>
        <p:nvSpPr>
          <p:cNvPr id="6" name="7 Metin kutusu"/>
          <p:cNvSpPr txBox="1"/>
          <p:nvPr/>
        </p:nvSpPr>
        <p:spPr>
          <a:xfrm>
            <a:off x="142844" y="6101355"/>
            <a:ext cx="1785950"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TABLO EKLEMEK</a:t>
            </a:r>
          </a:p>
        </p:txBody>
      </p:sp>
      <p:pic>
        <p:nvPicPr>
          <p:cNvPr id="3789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4349"/>
          <a:stretch>
            <a:fillRect/>
          </a:stretch>
        </p:blipFill>
        <p:spPr bwMode="auto">
          <a:xfrm>
            <a:off x="428625" y="1425575"/>
            <a:ext cx="8027988" cy="457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9 Oval"/>
          <p:cNvSpPr/>
          <p:nvPr/>
        </p:nvSpPr>
        <p:spPr>
          <a:xfrm>
            <a:off x="1274763" y="1679575"/>
            <a:ext cx="500062" cy="64293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pic>
        <p:nvPicPr>
          <p:cNvPr id="3790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82700" y="2351088"/>
            <a:ext cx="1847850" cy="273367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00232" y="6198183"/>
            <a:ext cx="6929486"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Sayfaya şekildeki gibi tablo ekleyip hücrelere bilgileri yazın.</a:t>
            </a:r>
          </a:p>
        </p:txBody>
      </p:sp>
      <p:sp>
        <p:nvSpPr>
          <p:cNvPr id="6" name="7 Metin kutusu"/>
          <p:cNvSpPr txBox="1"/>
          <p:nvPr/>
        </p:nvSpPr>
        <p:spPr>
          <a:xfrm>
            <a:off x="142844" y="6094838"/>
            <a:ext cx="1785950"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TABLO UYGULAMASI</a:t>
            </a:r>
          </a:p>
        </p:txBody>
      </p:sp>
      <p:pic>
        <p:nvPicPr>
          <p:cNvPr id="3892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4349"/>
          <a:stretch>
            <a:fillRect/>
          </a:stretch>
        </p:blipFill>
        <p:spPr bwMode="auto">
          <a:xfrm>
            <a:off x="428625" y="1365250"/>
            <a:ext cx="8251825" cy="470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9 Oval"/>
          <p:cNvSpPr/>
          <p:nvPr/>
        </p:nvSpPr>
        <p:spPr>
          <a:xfrm>
            <a:off x="1249363" y="1628775"/>
            <a:ext cx="642937" cy="5715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pic>
        <p:nvPicPr>
          <p:cNvPr id="3892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71625" y="2924175"/>
            <a:ext cx="5737225" cy="181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17591" y="6170420"/>
            <a:ext cx="6929486"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Sayfaya bilgisayarda kayıtlı olan bir resim eklenebilir.</a:t>
            </a:r>
          </a:p>
        </p:txBody>
      </p:sp>
      <p:sp>
        <p:nvSpPr>
          <p:cNvPr id="6" name="7 Metin kutusu"/>
          <p:cNvSpPr txBox="1"/>
          <p:nvPr/>
        </p:nvSpPr>
        <p:spPr>
          <a:xfrm>
            <a:off x="160203" y="5953847"/>
            <a:ext cx="1785950" cy="8309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DOSYADAN RESİM EKLEMEK</a:t>
            </a:r>
          </a:p>
        </p:txBody>
      </p:sp>
      <p:pic>
        <p:nvPicPr>
          <p:cNvPr id="3994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4349"/>
          <a:stretch>
            <a:fillRect/>
          </a:stretch>
        </p:blipFill>
        <p:spPr bwMode="auto">
          <a:xfrm>
            <a:off x="625475" y="1508125"/>
            <a:ext cx="7793038"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9 Oval"/>
          <p:cNvSpPr/>
          <p:nvPr/>
        </p:nvSpPr>
        <p:spPr>
          <a:xfrm>
            <a:off x="1835150" y="1628775"/>
            <a:ext cx="500063" cy="64293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pic>
        <p:nvPicPr>
          <p:cNvPr id="3994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17713" y="3068638"/>
            <a:ext cx="3267075" cy="244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1986989" y="5922837"/>
            <a:ext cx="6929486"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Sayfaya Office programının içinde yer alan resimlerden ekleyebiliriz.</a:t>
            </a:r>
          </a:p>
        </p:txBody>
      </p:sp>
      <p:sp>
        <p:nvSpPr>
          <p:cNvPr id="6" name="7 Metin kutusu"/>
          <p:cNvSpPr txBox="1"/>
          <p:nvPr/>
        </p:nvSpPr>
        <p:spPr>
          <a:xfrm>
            <a:off x="129601" y="5994275"/>
            <a:ext cx="178595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KÜÇÜK RESİM EKLEMEK</a:t>
            </a:r>
          </a:p>
        </p:txBody>
      </p:sp>
      <p:pic>
        <p:nvPicPr>
          <p:cNvPr id="4097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4349"/>
          <a:stretch>
            <a:fillRect/>
          </a:stretch>
        </p:blipFill>
        <p:spPr bwMode="auto">
          <a:xfrm>
            <a:off x="658813" y="1336675"/>
            <a:ext cx="8042275" cy="458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9 Oval"/>
          <p:cNvSpPr/>
          <p:nvPr/>
        </p:nvSpPr>
        <p:spPr>
          <a:xfrm>
            <a:off x="2343150" y="1558925"/>
            <a:ext cx="428625" cy="5715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pic>
        <p:nvPicPr>
          <p:cNvPr id="4097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92975" y="2328863"/>
            <a:ext cx="1408113" cy="359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11400" y="2924175"/>
            <a:ext cx="18954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196819" y="5377683"/>
            <a:ext cx="8715436"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Hızlı Erişim Araç Çubuğu: Sık kullanılan komutlar buraya eklenip, kullanılacağında hızlı erişim sağlanabilir. </a:t>
            </a:r>
          </a:p>
        </p:txBody>
      </p:sp>
      <p:pic>
        <p:nvPicPr>
          <p:cNvPr id="512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613" y="1649413"/>
            <a:ext cx="7747000" cy="356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5 Oval"/>
          <p:cNvSpPr/>
          <p:nvPr/>
        </p:nvSpPr>
        <p:spPr>
          <a:xfrm>
            <a:off x="1058863" y="1655763"/>
            <a:ext cx="1143000" cy="35718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60851" y="6213446"/>
            <a:ext cx="6929486"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Sayfaya EV ve AİLE ilgili resimler ekleyin. </a:t>
            </a:r>
          </a:p>
        </p:txBody>
      </p:sp>
      <p:sp>
        <p:nvSpPr>
          <p:cNvPr id="6" name="7 Metin kutusu"/>
          <p:cNvSpPr txBox="1"/>
          <p:nvPr/>
        </p:nvSpPr>
        <p:spPr>
          <a:xfrm>
            <a:off x="203463" y="6170526"/>
            <a:ext cx="1785950"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RESİM EKLEME UYGULAMASI</a:t>
            </a:r>
          </a:p>
        </p:txBody>
      </p:sp>
      <p:pic>
        <p:nvPicPr>
          <p:cNvPr id="4199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4349"/>
          <a:stretch>
            <a:fillRect/>
          </a:stretch>
        </p:blipFill>
        <p:spPr bwMode="auto">
          <a:xfrm>
            <a:off x="328613" y="1484313"/>
            <a:ext cx="8039100" cy="4586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8175" y="2708275"/>
            <a:ext cx="4595813" cy="310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00252" y="6215058"/>
            <a:ext cx="6929486"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Sayfaya menüdeki şekilleri ekleyebiliriz.</a:t>
            </a:r>
          </a:p>
        </p:txBody>
      </p:sp>
      <p:sp>
        <p:nvSpPr>
          <p:cNvPr id="6" name="7 Metin kutusu"/>
          <p:cNvSpPr txBox="1"/>
          <p:nvPr/>
        </p:nvSpPr>
        <p:spPr>
          <a:xfrm>
            <a:off x="142864" y="6140231"/>
            <a:ext cx="1785950"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ŞEKİL EKLEMEK</a:t>
            </a:r>
          </a:p>
        </p:txBody>
      </p:sp>
      <p:pic>
        <p:nvPicPr>
          <p:cNvPr id="4301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4349"/>
          <a:stretch>
            <a:fillRect/>
          </a:stretch>
        </p:blipFill>
        <p:spPr bwMode="auto">
          <a:xfrm>
            <a:off x="565150" y="1612900"/>
            <a:ext cx="7891463" cy="450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25725" y="2508250"/>
            <a:ext cx="1485900" cy="301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9 Oval"/>
          <p:cNvSpPr/>
          <p:nvPr/>
        </p:nvSpPr>
        <p:spPr>
          <a:xfrm>
            <a:off x="2486025" y="1862138"/>
            <a:ext cx="428625" cy="5715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00232" y="6243266"/>
            <a:ext cx="6929486"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Sayfaya yukarıdaki şekilleri ekleyin.</a:t>
            </a:r>
          </a:p>
        </p:txBody>
      </p:sp>
      <p:sp>
        <p:nvSpPr>
          <p:cNvPr id="6" name="7 Metin kutusu"/>
          <p:cNvSpPr txBox="1"/>
          <p:nvPr/>
        </p:nvSpPr>
        <p:spPr>
          <a:xfrm>
            <a:off x="142844" y="6171828"/>
            <a:ext cx="178595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ŞEKİL EKLEME UYGULAMASI</a:t>
            </a:r>
          </a:p>
        </p:txBody>
      </p:sp>
      <p:pic>
        <p:nvPicPr>
          <p:cNvPr id="4404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4349"/>
          <a:stretch>
            <a:fillRect/>
          </a:stretch>
        </p:blipFill>
        <p:spPr bwMode="auto">
          <a:xfrm>
            <a:off x="658813" y="1628775"/>
            <a:ext cx="7524750" cy="429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12938" y="2852738"/>
            <a:ext cx="4859337" cy="280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1955946" y="6154399"/>
            <a:ext cx="6929486"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Sayfaya 3 boyutlu yazı ekleyebiliriz.</a:t>
            </a:r>
          </a:p>
        </p:txBody>
      </p:sp>
      <p:sp>
        <p:nvSpPr>
          <p:cNvPr id="6" name="7 Metin kutusu"/>
          <p:cNvSpPr txBox="1"/>
          <p:nvPr/>
        </p:nvSpPr>
        <p:spPr>
          <a:xfrm>
            <a:off x="98558" y="6054443"/>
            <a:ext cx="1785950"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WORDART EKLEMEK</a:t>
            </a:r>
          </a:p>
        </p:txBody>
      </p:sp>
      <p:pic>
        <p:nvPicPr>
          <p:cNvPr id="4506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4349"/>
          <a:stretch>
            <a:fillRect/>
          </a:stretch>
        </p:blipFill>
        <p:spPr bwMode="auto">
          <a:xfrm>
            <a:off x="658813" y="1482725"/>
            <a:ext cx="7280275" cy="415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91175" y="2374900"/>
            <a:ext cx="2347913"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9 Oval"/>
          <p:cNvSpPr/>
          <p:nvPr/>
        </p:nvSpPr>
        <p:spPr>
          <a:xfrm>
            <a:off x="5424488" y="1844675"/>
            <a:ext cx="1071562" cy="21431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pic>
        <p:nvPicPr>
          <p:cNvPr id="4507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55775" y="2967038"/>
            <a:ext cx="320992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00232" y="6041237"/>
            <a:ext cx="6929486"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Sayfaya klavye üzerinde bulunan ve bulunmayan birçok simgeyi buradan ekleyebiliriz.</a:t>
            </a:r>
          </a:p>
        </p:txBody>
      </p:sp>
      <p:sp>
        <p:nvSpPr>
          <p:cNvPr id="6" name="7 Metin kutusu"/>
          <p:cNvSpPr txBox="1"/>
          <p:nvPr/>
        </p:nvSpPr>
        <p:spPr>
          <a:xfrm>
            <a:off x="142844" y="6109286"/>
            <a:ext cx="1785950"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SİMGE EKLEMEK</a:t>
            </a:r>
          </a:p>
        </p:txBody>
      </p:sp>
      <p:pic>
        <p:nvPicPr>
          <p:cNvPr id="4609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b="4349"/>
          <a:stretch>
            <a:fillRect/>
          </a:stretch>
        </p:blipFill>
        <p:spPr bwMode="auto">
          <a:xfrm>
            <a:off x="279400" y="1492250"/>
            <a:ext cx="7793038"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19850" y="2492375"/>
            <a:ext cx="14382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9 Oval"/>
          <p:cNvSpPr/>
          <p:nvPr/>
        </p:nvSpPr>
        <p:spPr>
          <a:xfrm>
            <a:off x="7138988" y="1844675"/>
            <a:ext cx="714375" cy="28575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
        <p:nvSpPr>
          <p:cNvPr id="46094" name="10 Metin kutusu"/>
          <p:cNvSpPr txBox="1">
            <a:spLocks noChangeArrowheads="1"/>
          </p:cNvSpPr>
          <p:nvPr/>
        </p:nvSpPr>
        <p:spPr bwMode="auto">
          <a:xfrm>
            <a:off x="2097088" y="2708275"/>
            <a:ext cx="3857625"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6000"/>
              <a:t>¤  ±  ∑  </a:t>
            </a:r>
          </a:p>
          <a:p>
            <a:pPr eaLnBrk="1" hangingPunct="1"/>
            <a:endParaRPr lang="tr-TR" sz="6000"/>
          </a:p>
          <a:p>
            <a:pPr eaLnBrk="1" hangingPunct="1"/>
            <a:r>
              <a:rPr lang="tr-TR" sz="6000"/>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1965307" y="6076956"/>
            <a:ext cx="6929486"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Sayfada yazı yazarken  üstten, alttan, soldan ve sağdan bırakılacak olan boşluklar bu komut ile ayarlanabilir.  </a:t>
            </a:r>
          </a:p>
        </p:txBody>
      </p:sp>
      <p:sp>
        <p:nvSpPr>
          <p:cNvPr id="6" name="7 Metin kutusu"/>
          <p:cNvSpPr txBox="1"/>
          <p:nvPr/>
        </p:nvSpPr>
        <p:spPr>
          <a:xfrm>
            <a:off x="107919" y="6135123"/>
            <a:ext cx="178595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KENAR BOŞLUKLARI</a:t>
            </a:r>
          </a:p>
        </p:txBody>
      </p:sp>
      <p:pic>
        <p:nvPicPr>
          <p:cNvPr id="471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1700213"/>
            <a:ext cx="7486650" cy="421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57313" y="2852738"/>
            <a:ext cx="1895475" cy="262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9 Oval"/>
          <p:cNvSpPr/>
          <p:nvPr/>
        </p:nvSpPr>
        <p:spPr>
          <a:xfrm>
            <a:off x="1116013" y="1989138"/>
            <a:ext cx="928687" cy="10001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000232" y="6051084"/>
            <a:ext cx="6929486"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Çalışma sayfasına bu komut ile birden fazla sütunda yazı yazılabilir.</a:t>
            </a:r>
          </a:p>
        </p:txBody>
      </p:sp>
      <p:sp>
        <p:nvSpPr>
          <p:cNvPr id="6" name="7 Metin kutusu"/>
          <p:cNvSpPr txBox="1"/>
          <p:nvPr/>
        </p:nvSpPr>
        <p:spPr>
          <a:xfrm>
            <a:off x="142844" y="6109251"/>
            <a:ext cx="178595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SÜTUNLAR KOMUTU</a:t>
            </a:r>
          </a:p>
        </p:txBody>
      </p:sp>
      <p:pic>
        <p:nvPicPr>
          <p:cNvPr id="4813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3575" y="1666875"/>
            <a:ext cx="7793038" cy="43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9 Oval"/>
          <p:cNvSpPr/>
          <p:nvPr/>
        </p:nvSpPr>
        <p:spPr>
          <a:xfrm>
            <a:off x="2009775" y="2492375"/>
            <a:ext cx="928688" cy="4286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pic>
        <p:nvPicPr>
          <p:cNvPr id="4814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93850" y="3413125"/>
            <a:ext cx="5545138" cy="226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1990479" y="6158713"/>
            <a:ext cx="6929486"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Çalışma sayfasının rengi bu komut ile ayarlanabilir.</a:t>
            </a:r>
          </a:p>
        </p:txBody>
      </p:sp>
      <p:sp>
        <p:nvSpPr>
          <p:cNvPr id="6" name="7 Metin kutusu"/>
          <p:cNvSpPr txBox="1"/>
          <p:nvPr/>
        </p:nvSpPr>
        <p:spPr>
          <a:xfrm>
            <a:off x="133091" y="6074004"/>
            <a:ext cx="178595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SAYFA RENGİ KOMUTU</a:t>
            </a:r>
          </a:p>
        </p:txBody>
      </p:sp>
      <p:pic>
        <p:nvPicPr>
          <p:cNvPr id="4916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8963" y="1585913"/>
            <a:ext cx="7802562"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9 Oval"/>
          <p:cNvSpPr/>
          <p:nvPr/>
        </p:nvSpPr>
        <p:spPr>
          <a:xfrm>
            <a:off x="3205163" y="2208213"/>
            <a:ext cx="1143000" cy="4286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pic>
        <p:nvPicPr>
          <p:cNvPr id="4916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4213" y="3159125"/>
            <a:ext cx="7534275" cy="250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 UYGULAMA</a:t>
            </a:r>
            <a:endParaRPr lang="tr-TR" sz="2400" dirty="0"/>
          </a:p>
        </p:txBody>
      </p:sp>
      <p:pic>
        <p:nvPicPr>
          <p:cNvPr id="5018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1673225"/>
            <a:ext cx="8208963" cy="491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 UYGULAMA</a:t>
            </a:r>
            <a:endParaRPr lang="tr-TR" sz="2400" dirty="0"/>
          </a:p>
        </p:txBody>
      </p:sp>
      <p:pic>
        <p:nvPicPr>
          <p:cNvPr id="5120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b="3906"/>
          <a:stretch>
            <a:fillRect/>
          </a:stretch>
        </p:blipFill>
        <p:spPr bwMode="auto">
          <a:xfrm>
            <a:off x="685800" y="1363663"/>
            <a:ext cx="6804025" cy="5103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08125" y="2635250"/>
            <a:ext cx="5151438" cy="309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159318" y="5661248"/>
            <a:ext cx="8715436"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Menüler: Her biri konusuna göre çeşitli komutlar içerir. Menülerin adlarına tıklanarak bölümler açılabilir. </a:t>
            </a:r>
          </a:p>
        </p:txBody>
      </p:sp>
      <p:pic>
        <p:nvPicPr>
          <p:cNvPr id="6152"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2100" y="1535113"/>
            <a:ext cx="8524875" cy="393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5 Oval"/>
          <p:cNvSpPr/>
          <p:nvPr/>
        </p:nvSpPr>
        <p:spPr>
          <a:xfrm>
            <a:off x="358775" y="1803400"/>
            <a:ext cx="6215063" cy="50006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16893" y="6057804"/>
            <a:ext cx="8715436"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Menülerin Komutları: Menü konularına göre çeşitli komutlar bulunur.</a:t>
            </a:r>
          </a:p>
        </p:txBody>
      </p:sp>
      <p:pic>
        <p:nvPicPr>
          <p:cNvPr id="717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7488" y="1743075"/>
            <a:ext cx="8601075" cy="396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5 Oval"/>
          <p:cNvSpPr/>
          <p:nvPr/>
        </p:nvSpPr>
        <p:spPr>
          <a:xfrm>
            <a:off x="3175" y="2357438"/>
            <a:ext cx="9144000" cy="10715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24725" y="5643578"/>
            <a:ext cx="8715436"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Görünüm Boyutu: Çalışma sayfamızın görünümünü büyütür ve küçültebiliriz.</a:t>
            </a:r>
          </a:p>
        </p:txBody>
      </p:sp>
      <p:pic>
        <p:nvPicPr>
          <p:cNvPr id="820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5925" y="1546225"/>
            <a:ext cx="8455025" cy="389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68257" y="5315100"/>
            <a:ext cx="857256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Word programında yazı yazabilmek için imlecin yanıp söndüğünü görmemiz gerekir.</a:t>
            </a:r>
          </a:p>
        </p:txBody>
      </p:sp>
      <p:pic>
        <p:nvPicPr>
          <p:cNvPr id="922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13" y="1557338"/>
            <a:ext cx="7451725" cy="3433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8 Metin kutusu"/>
          <p:cNvSpPr txBox="1"/>
          <p:nvPr/>
        </p:nvSpPr>
        <p:spPr>
          <a:xfrm>
            <a:off x="765175" y="3433763"/>
            <a:ext cx="4857750" cy="1077912"/>
          </a:xfrm>
          <a:prstGeom prst="rect">
            <a:avLst/>
          </a:prstGeom>
          <a:noFill/>
        </p:spPr>
        <p:txBody>
          <a:bodyPr>
            <a:spAutoFit/>
          </a:bodyPr>
          <a:lstStyle/>
          <a:p>
            <a:pPr>
              <a:defRPr/>
            </a:pPr>
            <a:r>
              <a:rPr lang="tr-TR"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Bilgisayar</a:t>
            </a:r>
          </a:p>
          <a:p>
            <a:pPr>
              <a:defRPr/>
            </a:pPr>
            <a:r>
              <a:rPr lang="tr-TR"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1000" fill="hold"/>
                                        <p:tgtEl>
                                          <p:spTgt spid="7">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Users\Administrator\Desktop\Yeni klasör\pngler2\pngler\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WORD KULLANIMI</a:t>
            </a:r>
            <a:endParaRPr lang="tr-TR" sz="2400" dirty="0"/>
          </a:p>
        </p:txBody>
      </p:sp>
      <p:sp>
        <p:nvSpPr>
          <p:cNvPr id="5" name="4 Metin kutusu"/>
          <p:cNvSpPr txBox="1"/>
          <p:nvPr/>
        </p:nvSpPr>
        <p:spPr>
          <a:xfrm>
            <a:off x="268257" y="5790943"/>
            <a:ext cx="857256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tr-TR" sz="2000" dirty="0">
                <a:solidFill>
                  <a:schemeClr val="bg1"/>
                </a:solidFill>
                <a:latin typeface="Times New Roman" pitchFamily="18" charset="0"/>
                <a:cs typeface="Times New Roman" pitchFamily="18" charset="0"/>
              </a:rPr>
              <a:t>Çalışma sayfamızı kaydetmek için Office Düğmesinin menüsünden KAYDET komutu kullanılır.</a:t>
            </a:r>
          </a:p>
        </p:txBody>
      </p:sp>
      <p:pic>
        <p:nvPicPr>
          <p:cNvPr id="1024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13" y="1412875"/>
            <a:ext cx="4067175" cy="424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75B8B8-B528-41F2-8D0B-E24E36C161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233</TotalTime>
  <Words>840</Words>
  <Application>Microsoft Office PowerPoint</Application>
  <PresentationFormat>Ekran Gösterisi (4:3)</PresentationFormat>
  <Paragraphs>174</Paragraphs>
  <Slides>49</Slides>
  <Notes>1</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Yasin KOCAMAN</dc:creator>
  <cp:lastModifiedBy>HP</cp:lastModifiedBy>
  <cp:revision>51</cp:revision>
  <dcterms:created xsi:type="dcterms:W3CDTF">2011-10-31T12:54:03Z</dcterms:created>
  <dcterms:modified xsi:type="dcterms:W3CDTF">2015-12-06T17:47:38Z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TC300040319990</vt:lpwstr>
  </property>
</Properties>
</file>