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</p:sldMasterIdLst>
  <p:notesMasterIdLst>
    <p:notesMasterId r:id="rId79"/>
  </p:notesMasterIdLst>
  <p:sldIdLst>
    <p:sldId id="353" r:id="rId2"/>
    <p:sldId id="354" r:id="rId3"/>
    <p:sldId id="257" r:id="rId4"/>
    <p:sldId id="258" r:id="rId5"/>
    <p:sldId id="357" r:id="rId6"/>
    <p:sldId id="261" r:id="rId7"/>
    <p:sldId id="263" r:id="rId8"/>
    <p:sldId id="264" r:id="rId9"/>
    <p:sldId id="321" r:id="rId10"/>
    <p:sldId id="328" r:id="rId11"/>
    <p:sldId id="346" r:id="rId12"/>
    <p:sldId id="265" r:id="rId13"/>
    <p:sldId id="340" r:id="rId14"/>
    <p:sldId id="266" r:id="rId15"/>
    <p:sldId id="364" r:id="rId16"/>
    <p:sldId id="365" r:id="rId17"/>
    <p:sldId id="267" r:id="rId18"/>
    <p:sldId id="320" r:id="rId19"/>
    <p:sldId id="342" r:id="rId20"/>
    <p:sldId id="268" r:id="rId21"/>
    <p:sldId id="348" r:id="rId22"/>
    <p:sldId id="341" r:id="rId23"/>
    <p:sldId id="269" r:id="rId24"/>
    <p:sldId id="270" r:id="rId25"/>
    <p:sldId id="271" r:id="rId26"/>
    <p:sldId id="272" r:id="rId27"/>
    <p:sldId id="347" r:id="rId28"/>
    <p:sldId id="273" r:id="rId29"/>
    <p:sldId id="274" r:id="rId30"/>
    <p:sldId id="331" r:id="rId31"/>
    <p:sldId id="275" r:id="rId32"/>
    <p:sldId id="344" r:id="rId33"/>
    <p:sldId id="277" r:id="rId34"/>
    <p:sldId id="318" r:id="rId35"/>
    <p:sldId id="386" r:id="rId36"/>
    <p:sldId id="387" r:id="rId37"/>
    <p:sldId id="388" r:id="rId38"/>
    <p:sldId id="390" r:id="rId39"/>
    <p:sldId id="391" r:id="rId40"/>
    <p:sldId id="392" r:id="rId41"/>
    <p:sldId id="278" r:id="rId42"/>
    <p:sldId id="279" r:id="rId43"/>
    <p:sldId id="280" r:id="rId44"/>
    <p:sldId id="415" r:id="rId45"/>
    <p:sldId id="416" r:id="rId46"/>
    <p:sldId id="417" r:id="rId47"/>
    <p:sldId id="418" r:id="rId48"/>
    <p:sldId id="419" r:id="rId49"/>
    <p:sldId id="420" r:id="rId50"/>
    <p:sldId id="428" r:id="rId51"/>
    <p:sldId id="421" r:id="rId52"/>
    <p:sldId id="424" r:id="rId53"/>
    <p:sldId id="422" r:id="rId54"/>
    <p:sldId id="423" r:id="rId55"/>
    <p:sldId id="281" r:id="rId56"/>
    <p:sldId id="425" r:id="rId57"/>
    <p:sldId id="323" r:id="rId58"/>
    <p:sldId id="282" r:id="rId59"/>
    <p:sldId id="283" r:id="rId60"/>
    <p:sldId id="429" r:id="rId61"/>
    <p:sldId id="430" r:id="rId62"/>
    <p:sldId id="284" r:id="rId63"/>
    <p:sldId id="285" r:id="rId64"/>
    <p:sldId id="333" r:id="rId65"/>
    <p:sldId id="352" r:id="rId66"/>
    <p:sldId id="287" r:id="rId67"/>
    <p:sldId id="345" r:id="rId68"/>
    <p:sldId id="334" r:id="rId69"/>
    <p:sldId id="335" r:id="rId70"/>
    <p:sldId id="288" r:id="rId71"/>
    <p:sldId id="291" r:id="rId72"/>
    <p:sldId id="289" r:id="rId73"/>
    <p:sldId id="290" r:id="rId74"/>
    <p:sldId id="292" r:id="rId75"/>
    <p:sldId id="294" r:id="rId76"/>
    <p:sldId id="295" r:id="rId77"/>
    <p:sldId id="296" r:id="rId7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AE6FE"/>
    <a:srgbClr val="DDBB3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99" autoAdjust="0"/>
  </p:normalViewPr>
  <p:slideViewPr>
    <p:cSldViewPr>
      <p:cViewPr>
        <p:scale>
          <a:sx n="70" d="100"/>
          <a:sy n="70" d="100"/>
        </p:scale>
        <p:origin x="-137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32AE6D3-236D-4DDD-B033-203D35119B29}" type="datetimeFigureOut">
              <a:rPr lang="tr-TR"/>
              <a:pPr>
                <a:defRPr/>
              </a:pPr>
              <a:t>19.11.2015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D48733B-D673-48EE-A5B8-9804E9AF408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124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63491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087293-17B5-4C96-B0FA-0A029B29DF4C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2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204803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909867-5021-4E65-9ABD-4887F1476A1E}" type="slidenum">
              <a:rPr lang="en-US" smtClean="0"/>
              <a:pPr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8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21401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6D6835-4F4B-4CE6-B36F-086C26E0AEDC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6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216067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BCEF92-FA8D-46D8-A084-214A289EE630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69F0CF-3115-468B-A5E2-BED82F304637}" type="datetime1">
              <a:rPr lang="tr-TR" smtClean="0"/>
              <a:pPr>
                <a:defRPr/>
              </a:pPr>
              <a:t>19.11.2015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Uzm. Dr. Mehmet A. KARAMERCAN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B62AB-2C84-434E-979D-ABC8AC49057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822755-DA17-4A14-9883-875EADD3FCF8}" type="datetime1">
              <a:rPr lang="tr-TR" smtClean="0"/>
              <a:pPr>
                <a:defRPr/>
              </a:pPr>
              <a:t>19.11.2015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Uzm. Dr. Mehmet A. KARAMERCAN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AA03C-4299-4C49-934A-7120356E617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D5B3B1-8EC7-4404-9734-A1A9CA64B4E5}" type="datetime1">
              <a:rPr lang="tr-TR" smtClean="0"/>
              <a:pPr>
                <a:defRPr/>
              </a:pPr>
              <a:t>19.11.2015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Uzm. Dr. Mehmet A. KARAMERCAN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54F2F-E98F-4F7F-B197-CF7A4CA4018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4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E8F6E-1376-4836-80E5-E37F5499A86A}" type="datetime1">
              <a:rPr lang="tr-TR"/>
              <a:pPr>
                <a:defRPr/>
              </a:pPr>
              <a:t>19.11.2015</a:t>
            </a:fld>
            <a:endParaRPr lang="en-US"/>
          </a:p>
        </p:txBody>
      </p:sp>
      <p:sp>
        <p:nvSpPr>
          <p:cNvPr id="8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Uzm. Dr. Mehmet A. KARAMERCAN</a:t>
            </a:r>
          </a:p>
        </p:txBody>
      </p:sp>
      <p:sp>
        <p:nvSpPr>
          <p:cNvPr id="9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21833-FBBA-4224-B14B-E4CC05711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7" name="4 Veri Yer Tutucusu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BE544-A268-4691-8D24-1A13C76628E7}" type="datetime1">
              <a:rPr lang="tr-TR"/>
              <a:pPr>
                <a:defRPr/>
              </a:pPr>
              <a:t>19.11.2015</a:t>
            </a:fld>
            <a:endParaRPr lang="en-US"/>
          </a:p>
        </p:txBody>
      </p:sp>
      <p:sp>
        <p:nvSpPr>
          <p:cNvPr id="8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Uzm. Dr. Mehmet A. KARAMERCAN</a:t>
            </a:r>
          </a:p>
        </p:txBody>
      </p:sp>
      <p:sp>
        <p:nvSpPr>
          <p:cNvPr id="9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F0AD-FD49-416D-9D87-DE34B5CF1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E122E-3D1E-437C-8B49-D5C8983E0687}" type="datetime1">
              <a:rPr lang="tr-TR"/>
              <a:pPr>
                <a:defRPr/>
              </a:pPr>
              <a:t>19.11.2015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Uzm. Dr. Mehmet A. KARAMERCAN</a:t>
            </a: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644D-6AE4-4D90-A369-AB1FDDDACC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0ED59E-4FB1-4798-AE78-09BDA9C5B1B2}" type="datetime1">
              <a:rPr lang="tr-TR" smtClean="0"/>
              <a:pPr>
                <a:defRPr/>
              </a:pPr>
              <a:t>19.11.2015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Uzm. Dr. Mehmet A. KARAMERCAN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1EEDC-A426-4111-91D2-87ECF65F968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9A68B-F29D-402D-9279-AF118B4E8D1D}" type="datetime1">
              <a:rPr lang="tr-TR" smtClean="0"/>
              <a:pPr>
                <a:defRPr/>
              </a:pPr>
              <a:t>19.11.2015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Uzm. Dr. Mehmet A. KARAMERCAN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6DA2D-127D-4299-94C5-4C6A9AA9BAE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DA05E-F0C3-4D7D-BAFD-349E346C5EA6}" type="datetime1">
              <a:rPr lang="tr-TR" smtClean="0"/>
              <a:pPr>
                <a:defRPr/>
              </a:pPr>
              <a:t>19.11.2015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Uzm. Dr. Mehmet A. KARAMERCAN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F4C74-4B6F-4F76-8167-AC59FA6694C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182607-11E9-4A42-A154-F256A5227E23}" type="datetime1">
              <a:rPr lang="tr-TR" smtClean="0"/>
              <a:pPr>
                <a:defRPr/>
              </a:pPr>
              <a:t>19.11.2015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Uzm. Dr. Mehmet A. KARAMERCAN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41451-E823-47D1-860E-8FEEFDDDB45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7E5AA8-6211-4667-BAA0-21567103B5E9}" type="datetime1">
              <a:rPr lang="tr-TR" smtClean="0"/>
              <a:pPr>
                <a:defRPr/>
              </a:pPr>
              <a:t>19.11.2015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Uzm. Dr. Mehmet A. KARAMERCAN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4626D-10C7-4EA9-A6B9-DBB91647568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44CCD-DB0B-4A34-B85E-C0469826F15A}" type="datetime1">
              <a:rPr lang="tr-TR" smtClean="0"/>
              <a:pPr>
                <a:defRPr/>
              </a:pPr>
              <a:t>19.11.2015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Uzm. Dr. Mehmet A. KARAMERCAN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55FAA-3DE0-4875-9B3C-1EAEAEA5259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02C68-F97D-4A5F-8554-D506CA309CBA}" type="datetime1">
              <a:rPr lang="tr-TR" smtClean="0"/>
              <a:pPr>
                <a:defRPr/>
              </a:pPr>
              <a:t>19.11.2015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Uzm. Dr. Mehmet A. KARAMERCAN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725D7-1BC9-4B28-93B6-9B40A697EE0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45BFD-953A-400B-94A4-510515BA1B45}" type="datetime1">
              <a:rPr lang="tr-TR" smtClean="0"/>
              <a:pPr>
                <a:defRPr/>
              </a:pPr>
              <a:t>19.11.2015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Uzm. Dr. Mehmet A. KARAMERCAN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894D7-9097-43B3-ADE3-719765E652B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42D3D8-67FF-4D50-9945-92D1E0725E3B}" type="datetime1">
              <a:rPr lang="tr-TR" smtClean="0"/>
              <a:pPr>
                <a:defRPr/>
              </a:pPr>
              <a:t>19.11.2015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 smtClean="0"/>
              <a:t>Uzm. Dr. Mehmet A. KARAMERCAN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92AAD5-50C3-4A68-B70E-A8F58D8CE1F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4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ubtitle 2"/>
          <p:cNvSpPr>
            <a:spLocks noGrp="1"/>
          </p:cNvSpPr>
          <p:nvPr>
            <p:ph type="subTitle" idx="1"/>
          </p:nvPr>
        </p:nvSpPr>
        <p:spPr>
          <a:xfrm>
            <a:off x="3505200" y="5715000"/>
            <a:ext cx="5638800" cy="1143000"/>
          </a:xfrm>
        </p:spPr>
        <p:txBody>
          <a:bodyPr/>
          <a:lstStyle/>
          <a:p>
            <a:pPr eaLnBrk="1" hangingPunct="1"/>
            <a:r>
              <a:rPr lang="tr-TR" sz="2400" dirty="0" smtClean="0">
                <a:solidFill>
                  <a:srgbClr val="FFCC00"/>
                </a:solidFill>
                <a:latin typeface="Monotype Corsiva" pitchFamily="66" charset="0"/>
              </a:rPr>
              <a:t>  </a:t>
            </a:r>
            <a:endParaRPr lang="tr-TR" dirty="0" smtClean="0"/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95288" y="2513013"/>
            <a:ext cx="874871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4800" b="1" dirty="0" smtClean="0">
                <a:latin typeface="+mj-lt"/>
              </a:rPr>
              <a:t> </a:t>
            </a:r>
            <a:r>
              <a:rPr lang="tr-TR" sz="4800" dirty="0" smtClean="0">
                <a:latin typeface="+mj-lt"/>
              </a:rPr>
              <a:t>TORAKS TRAVMALARI</a:t>
            </a:r>
          </a:p>
          <a:p>
            <a:pPr algn="ctr"/>
            <a:endParaRPr lang="tr-TR" sz="3600" dirty="0" smtClean="0">
              <a:latin typeface="+mj-lt"/>
            </a:endParaRPr>
          </a:p>
          <a:p>
            <a:pPr algn="ctr"/>
            <a:r>
              <a:rPr lang="tr-TR" sz="3600" dirty="0" smtClean="0">
                <a:latin typeface="+mj-lt"/>
              </a:rPr>
              <a:t>YAKIN DOĞU ÜNİVERSİTESİ</a:t>
            </a:r>
          </a:p>
          <a:p>
            <a:pPr algn="ctr"/>
            <a:r>
              <a:rPr lang="tr-TR" sz="3600" dirty="0" smtClean="0">
                <a:latin typeface="+mj-lt"/>
              </a:rPr>
              <a:t>SHMYO İLK VE ACİL YARDIM BÖLÜMÜ</a:t>
            </a:r>
          </a:p>
          <a:p>
            <a:pPr algn="ctr"/>
            <a:r>
              <a:rPr lang="tr-TR" sz="3600" dirty="0" smtClean="0">
                <a:latin typeface="+mj-lt"/>
              </a:rPr>
              <a:t>YRD DOÇ DR SEMRA ASLAY</a:t>
            </a:r>
          </a:p>
          <a:p>
            <a:pPr algn="ctr"/>
            <a:r>
              <a:rPr lang="tr-TR" sz="3600" dirty="0" smtClean="0">
                <a:latin typeface="+mj-lt"/>
              </a:rPr>
              <a:t>2015</a:t>
            </a:r>
            <a:endParaRPr lang="tr-TR" sz="3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14313"/>
            <a:ext cx="57340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chest0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838200"/>
            <a:ext cx="4359275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457200" y="692150"/>
            <a:ext cx="4114800" cy="54340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KLİNİKTE: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dirty="0" smtClean="0"/>
              <a:t>Göğüs ağrısı,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dirty="0" smtClean="0"/>
              <a:t>Hava açlığı,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dirty="0" smtClean="0"/>
              <a:t>Solunum güçlüğü,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dirty="0" smtClean="0"/>
              <a:t>Taşikardi,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dirty="0" smtClean="0"/>
              <a:t>Hipotansiyon,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dirty="0" err="1" smtClean="0"/>
              <a:t>Trakeal</a:t>
            </a:r>
            <a:r>
              <a:rPr lang="tr-TR" dirty="0" smtClean="0"/>
              <a:t> </a:t>
            </a:r>
            <a:r>
              <a:rPr lang="tr-TR" dirty="0" err="1" smtClean="0"/>
              <a:t>deviasyon</a:t>
            </a:r>
            <a:r>
              <a:rPr lang="tr-TR" dirty="0" smtClean="0"/>
              <a:t>,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dirty="0" smtClean="0"/>
              <a:t>Solunum seslerinin tek taraflı kaybı,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dirty="0" smtClean="0"/>
              <a:t>Boyun </a:t>
            </a:r>
            <a:r>
              <a:rPr lang="tr-TR" dirty="0" err="1" smtClean="0"/>
              <a:t>ven</a:t>
            </a:r>
            <a:r>
              <a:rPr lang="tr-TR" dirty="0" smtClean="0"/>
              <a:t> </a:t>
            </a:r>
            <a:r>
              <a:rPr lang="tr-TR" dirty="0" err="1" smtClean="0"/>
              <a:t>distansiyonu</a:t>
            </a:r>
            <a:r>
              <a:rPr lang="tr-TR" dirty="0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dirty="0" err="1" smtClean="0"/>
              <a:t>Siyanoz</a:t>
            </a:r>
            <a:r>
              <a:rPr lang="tr-TR" dirty="0" smtClean="0"/>
              <a:t> (geç bulgu) </a:t>
            </a:r>
          </a:p>
        </p:txBody>
      </p:sp>
      <p:sp>
        <p:nvSpPr>
          <p:cNvPr id="29698" name="Rectangle 11"/>
          <p:cNvSpPr>
            <a:spLocks noGrp="1" noChangeArrowheads="1"/>
          </p:cNvSpPr>
          <p:nvPr>
            <p:ph sz="half" idx="2"/>
          </p:nvPr>
        </p:nvSpPr>
        <p:spPr>
          <a:xfrm>
            <a:off x="4714875" y="692150"/>
            <a:ext cx="4214813" cy="5434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dirty="0" smtClean="0"/>
              <a:t>Kardiyak </a:t>
            </a:r>
            <a:r>
              <a:rPr lang="tr-TR" dirty="0" err="1" smtClean="0"/>
              <a:t>Tamponatla</a:t>
            </a:r>
            <a:r>
              <a:rPr lang="tr-TR" dirty="0" smtClean="0"/>
              <a:t> karışabilir. </a:t>
            </a:r>
          </a:p>
          <a:p>
            <a:pPr eaLnBrk="1" hangingPunct="1">
              <a:lnSpc>
                <a:spcPct val="90000"/>
              </a:lnSpc>
            </a:pPr>
            <a:r>
              <a:rPr lang="tr-TR" dirty="0" smtClean="0"/>
              <a:t>Tansiyon </a:t>
            </a:r>
            <a:r>
              <a:rPr lang="tr-TR" dirty="0" err="1" smtClean="0"/>
              <a:t>Pnx’ta</a:t>
            </a:r>
            <a:r>
              <a:rPr lang="tr-TR" dirty="0" smtClean="0"/>
              <a:t> etkilenen tarafta solun. sesleri yokluğu ve </a:t>
            </a:r>
            <a:r>
              <a:rPr lang="tr-TR" dirty="0" err="1" smtClean="0"/>
              <a:t>perküs</a:t>
            </a:r>
            <a:r>
              <a:rPr lang="tr-TR" dirty="0" smtClean="0"/>
              <a:t>. </a:t>
            </a:r>
            <a:r>
              <a:rPr lang="tr-TR" dirty="0" err="1" smtClean="0"/>
              <a:t>hiperrezonans</a:t>
            </a:r>
            <a:endParaRPr lang="tr-TR" dirty="0" smtClean="0"/>
          </a:p>
        </p:txBody>
      </p:sp>
      <p:sp>
        <p:nvSpPr>
          <p:cNvPr id="8" name="7 Metin kutusu"/>
          <p:cNvSpPr txBox="1"/>
          <p:nvPr/>
        </p:nvSpPr>
        <p:spPr>
          <a:xfrm>
            <a:off x="5143500" y="3500438"/>
            <a:ext cx="3357563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800" b="1" dirty="0">
                <a:solidFill>
                  <a:srgbClr val="FF0000"/>
                </a:solidFill>
                <a:latin typeface="+mn-lt"/>
              </a:rPr>
              <a:t>TEDAVİ:</a:t>
            </a:r>
          </a:p>
          <a:p>
            <a:pPr>
              <a:buFont typeface="Wingdings 2" pitchFamily="18" charset="2"/>
              <a:buChar char=""/>
              <a:defRPr/>
            </a:pPr>
            <a:r>
              <a:rPr lang="tr-TR" sz="2600" dirty="0">
                <a:latin typeface="+mn-lt"/>
              </a:rPr>
              <a:t>2. </a:t>
            </a:r>
            <a:r>
              <a:rPr lang="tr-TR" sz="2600" dirty="0" err="1">
                <a:latin typeface="+mn-lt"/>
              </a:rPr>
              <a:t>interkostal</a:t>
            </a:r>
            <a:r>
              <a:rPr lang="tr-TR" sz="2600" dirty="0">
                <a:latin typeface="+mn-lt"/>
              </a:rPr>
              <a:t> aralık </a:t>
            </a:r>
            <a:r>
              <a:rPr lang="tr-TR" sz="2600" dirty="0" err="1">
                <a:latin typeface="+mn-lt"/>
              </a:rPr>
              <a:t>midklavikular</a:t>
            </a:r>
            <a:r>
              <a:rPr lang="tr-TR" sz="2600" dirty="0">
                <a:latin typeface="+mn-lt"/>
              </a:rPr>
              <a:t> hattan iğne </a:t>
            </a:r>
            <a:r>
              <a:rPr lang="tr-TR" sz="2600" dirty="0" err="1">
                <a:latin typeface="+mn-lt"/>
              </a:rPr>
              <a:t>torokostomi</a:t>
            </a:r>
            <a:endParaRPr lang="tr-TR" sz="2600" dirty="0">
              <a:latin typeface="+mn-lt"/>
            </a:endParaRPr>
          </a:p>
          <a:p>
            <a:pPr>
              <a:buFont typeface="Wingdings 2" pitchFamily="18" charset="2"/>
              <a:buChar char=""/>
              <a:defRPr/>
            </a:pPr>
            <a:r>
              <a:rPr lang="tr-TR" sz="2600" dirty="0">
                <a:latin typeface="+mn-lt"/>
              </a:rPr>
              <a:t>Sonrasında tüp </a:t>
            </a:r>
            <a:r>
              <a:rPr lang="tr-TR" sz="2600" dirty="0" err="1">
                <a:latin typeface="+mn-lt"/>
              </a:rPr>
              <a:t>torokostomi</a:t>
            </a:r>
            <a:endParaRPr lang="tr-TR" sz="2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14313"/>
            <a:ext cx="7772400" cy="762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rgbClr val="FF0000"/>
                </a:solidFill>
              </a:rPr>
              <a:t>İğne </a:t>
            </a:r>
            <a:r>
              <a:rPr lang="tr-TR" dirty="0" err="1" smtClean="0">
                <a:solidFill>
                  <a:srgbClr val="FF0000"/>
                </a:solidFill>
              </a:rPr>
              <a:t>Dekompresyonu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30722" name="Picture 5" descr="C:\WINDOWS\Application Data\Microsoft\Media Catalog\nedpic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073150"/>
            <a:ext cx="8286750" cy="5456238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05230-7680-4188-8667-3795ABE5508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2) AÇIK PNÖMOTORAKS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532812" cy="4525962"/>
          </a:xfrm>
        </p:spPr>
        <p:txBody>
          <a:bodyPr/>
          <a:lstStyle/>
          <a:p>
            <a:pPr eaLnBrk="1" hangingPunct="1"/>
            <a:r>
              <a:rPr lang="tr-TR" dirty="0" smtClean="0"/>
              <a:t>GÖĞÜS DUV. AÇIK KALAN GENİŞ DEFEKT</a:t>
            </a:r>
          </a:p>
          <a:p>
            <a:pPr eaLnBrk="1" hangingPunct="1"/>
            <a:r>
              <a:rPr lang="tr-TR" dirty="0" smtClean="0"/>
              <a:t>BASINÇLAR EŞİTLENİR</a:t>
            </a:r>
          </a:p>
          <a:p>
            <a:pPr eaLnBrk="1" hangingPunct="1"/>
            <a:r>
              <a:rPr lang="tr-TR" dirty="0" smtClean="0"/>
              <a:t>DEFEKT TRAKEA ÇAPININ 2/3’Ü KADARSA </a:t>
            </a:r>
            <a:r>
              <a:rPr lang="tr-TR" dirty="0" smtClean="0">
                <a:sym typeface="Wingdings" pitchFamily="2" charset="2"/>
              </a:rPr>
              <a:t> </a:t>
            </a:r>
            <a:r>
              <a:rPr lang="tr-TR" i="1" dirty="0" smtClean="0">
                <a:sym typeface="Wingdings" pitchFamily="2" charset="2"/>
              </a:rPr>
              <a:t>VENTİLASYON BOZULUR</a:t>
            </a:r>
          </a:p>
          <a:p>
            <a:pPr eaLnBrk="1" hangingPunct="1"/>
            <a:r>
              <a:rPr lang="tr-TR" dirty="0" smtClean="0">
                <a:sym typeface="Wingdings" pitchFamily="2" charset="2"/>
              </a:rPr>
              <a:t>DEFEKTİN 3 TARAFINI KAPAT</a:t>
            </a:r>
          </a:p>
          <a:p>
            <a:pPr eaLnBrk="1" hangingPunct="1"/>
            <a:r>
              <a:rPr lang="tr-TR" dirty="0" smtClean="0">
                <a:sym typeface="Wingdings" pitchFamily="2" charset="2"/>
              </a:rPr>
              <a:t>4 TARAFINDAN KAPATIRSAN </a:t>
            </a:r>
            <a:r>
              <a:rPr lang="tr-TR" b="1" dirty="0" smtClean="0">
                <a:sym typeface="Wingdings" pitchFamily="2" charset="2"/>
              </a:rPr>
              <a:t>TP</a:t>
            </a:r>
          </a:p>
          <a:p>
            <a:pPr eaLnBrk="1" hangingPunct="1"/>
            <a:r>
              <a:rPr lang="tr-TR" dirty="0" smtClean="0">
                <a:sym typeface="Wingdings" pitchFamily="2" charset="2"/>
              </a:rPr>
              <a:t>KESİN TEDAVİ </a:t>
            </a:r>
            <a:r>
              <a:rPr lang="tr-TR" i="1" dirty="0" smtClean="0">
                <a:sym typeface="Wingdings" pitchFamily="2" charset="2"/>
              </a:rPr>
              <a:t> </a:t>
            </a:r>
            <a:r>
              <a:rPr lang="tr-TR" b="1" dirty="0" smtClean="0">
                <a:solidFill>
                  <a:srgbClr val="FF0000"/>
                </a:solidFill>
                <a:sym typeface="Wingdings" pitchFamily="2" charset="2"/>
              </a:rPr>
              <a:t>CERRAHİ KAPATMA VE TÜP TORAKOSTOMİ</a:t>
            </a:r>
            <a:endParaRPr lang="tr-TR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Kapatıcı Örtüler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209800" y="1447800"/>
          <a:ext cx="5630863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Bitmap Image" r:id="rId3" imgW="3067352" imgH="3438748" progId="PBrush">
                  <p:embed/>
                </p:oleObj>
              </mc:Choice>
              <mc:Fallback>
                <p:oleObj name="Bitmap Image" r:id="rId3" imgW="3067352" imgH="34387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47800"/>
                        <a:ext cx="5630863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Kapatıcı Örtüler</a:t>
            </a:r>
          </a:p>
        </p:txBody>
      </p:sp>
      <p:pic>
        <p:nvPicPr>
          <p:cNvPr id="44034" name="Picture 5" descr="C:\WINDOWS\Application Data\Microsoft\Media Catalog\ACS00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124200" y="1905000"/>
            <a:ext cx="4267200" cy="36210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3) YELKEN GÖĞÜS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70000"/>
              </a:lnSpc>
            </a:pPr>
            <a:r>
              <a:rPr lang="tr-TR" dirty="0" smtClean="0"/>
              <a:t>İki yada daha fazla komşu </a:t>
            </a:r>
            <a:r>
              <a:rPr lang="tr-TR" dirty="0" err="1" smtClean="0"/>
              <a:t>kostanın</a:t>
            </a:r>
            <a:r>
              <a:rPr lang="tr-TR" dirty="0" smtClean="0"/>
              <a:t>, iki veya daha fazla yerinden kırılması</a:t>
            </a:r>
          </a:p>
          <a:p>
            <a:pPr algn="just" eaLnBrk="1" hangingPunct="1">
              <a:lnSpc>
                <a:spcPct val="70000"/>
              </a:lnSpc>
              <a:buFont typeface="Wingdings 2" pitchFamily="18" charset="2"/>
              <a:buNone/>
            </a:pPr>
            <a:endParaRPr lang="tr-TR" dirty="0" smtClean="0"/>
          </a:p>
          <a:p>
            <a:pPr algn="just" eaLnBrk="1" hangingPunct="1">
              <a:lnSpc>
                <a:spcPct val="70000"/>
              </a:lnSpc>
            </a:pPr>
            <a:r>
              <a:rPr lang="tr-TR" dirty="0" err="1" smtClean="0"/>
              <a:t>Segment</a:t>
            </a:r>
            <a:r>
              <a:rPr lang="tr-TR" dirty="0" smtClean="0"/>
              <a:t> altındaki akciğer bölgesindeki yaralanma belirgin ve ciddi </a:t>
            </a:r>
            <a:r>
              <a:rPr lang="tr-TR" dirty="0" smtClean="0">
                <a:sym typeface="Wingdings" pitchFamily="2" charset="2"/>
              </a:rPr>
              <a:t></a:t>
            </a:r>
            <a:r>
              <a:rPr lang="tr-TR" dirty="0" smtClean="0"/>
              <a:t> </a:t>
            </a:r>
            <a:r>
              <a:rPr lang="tr-TR" dirty="0" err="1" smtClean="0"/>
              <a:t>hipoksi</a:t>
            </a:r>
            <a:r>
              <a:rPr lang="tr-TR" dirty="0" smtClean="0"/>
              <a:t> </a:t>
            </a:r>
          </a:p>
          <a:p>
            <a:pPr algn="just" eaLnBrk="1" hangingPunct="1">
              <a:lnSpc>
                <a:spcPct val="70000"/>
              </a:lnSpc>
            </a:pPr>
            <a:endParaRPr lang="tr-TR" dirty="0" smtClean="0"/>
          </a:p>
          <a:p>
            <a:pPr algn="just" eaLnBrk="1" hangingPunct="1">
              <a:lnSpc>
                <a:spcPct val="70000"/>
              </a:lnSpc>
            </a:pPr>
            <a:r>
              <a:rPr lang="tr-TR" dirty="0" smtClean="0"/>
              <a:t>Alttaki </a:t>
            </a: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kontüzyon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 </a:t>
            </a:r>
            <a:r>
              <a:rPr lang="tr-TR" dirty="0" smtClean="0"/>
              <a:t>majör zorluk </a:t>
            </a:r>
          </a:p>
          <a:p>
            <a:pPr algn="just" eaLnBrk="1" hangingPunct="1">
              <a:lnSpc>
                <a:spcPct val="70000"/>
              </a:lnSpc>
            </a:pPr>
            <a:endParaRPr lang="tr-TR" dirty="0" smtClean="0"/>
          </a:p>
          <a:p>
            <a:pPr algn="just" eaLnBrk="1" hangingPunct="1">
              <a:lnSpc>
                <a:spcPct val="70000"/>
              </a:lnSpc>
            </a:pPr>
            <a:r>
              <a:rPr lang="tr-TR" dirty="0" smtClean="0"/>
              <a:t>Eşlik eden ağrı ve altta yatan akciğer yaralanması </a:t>
            </a:r>
            <a:r>
              <a:rPr lang="tr-TR" dirty="0" err="1" smtClean="0"/>
              <a:t>hipoksiye</a:t>
            </a:r>
            <a:r>
              <a:rPr lang="tr-TR" dirty="0" smtClean="0"/>
              <a:t> katkıda bulunur.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500063"/>
            <a:ext cx="403860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00063"/>
            <a:ext cx="35718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500063"/>
            <a:ext cx="75692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800" dirty="0" smtClean="0">
                <a:solidFill>
                  <a:srgbClr val="FF0000"/>
                </a:solidFill>
              </a:rPr>
              <a:t>SAYILAR…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857750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  <a:buFont typeface="Wingdings 2" pitchFamily="18" charset="2"/>
              <a:buChar char=""/>
            </a:pPr>
            <a:endParaRPr lang="tr-TR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tr-TR" sz="2800" dirty="0" smtClean="0">
                <a:latin typeface="Calibri" pitchFamily="34" charset="0"/>
              </a:rPr>
              <a:t>MORTALİTE                          %10</a:t>
            </a:r>
          </a:p>
          <a:p>
            <a:pPr marL="273050" indent="-27305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tr-TR" sz="2800" dirty="0" smtClean="0">
                <a:latin typeface="Calibri" pitchFamily="34" charset="0"/>
              </a:rPr>
              <a:t>TAVMAYA BAĞLI HER  5 ÖLÜMDEN 1’İNDE ASIL SEBEP (16 000 kişi/yıl)</a:t>
            </a:r>
          </a:p>
          <a:p>
            <a:pPr marL="273050" indent="-27305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tr-TR" sz="2800" dirty="0" smtClean="0">
                <a:latin typeface="Calibri" pitchFamily="34" charset="0"/>
              </a:rPr>
              <a:t>ÇOĞU HASTANEDE ÖLÜYOR!!!</a:t>
            </a:r>
          </a:p>
          <a:p>
            <a:pPr marL="1143000" lvl="2" indent="-22860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tr-TR" sz="2200" b="1" u="sng" dirty="0" smtClean="0">
                <a:latin typeface="Calibri" pitchFamily="34" charset="0"/>
              </a:rPr>
              <a:t>ÖNLENEBİLİR!!!</a:t>
            </a:r>
          </a:p>
          <a:p>
            <a:pPr marL="273050" indent="-27305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tr-TR" sz="2800" dirty="0" smtClean="0">
                <a:latin typeface="Calibri" pitchFamily="34" charset="0"/>
              </a:rPr>
              <a:t>KÜNT TRAVMADA &lt; %10</a:t>
            </a:r>
          </a:p>
          <a:p>
            <a:pPr marL="273050" indent="-2730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800" dirty="0" smtClean="0">
                <a:latin typeface="Calibri" pitchFamily="34" charset="0"/>
              </a:rPr>
              <a:t>   PENETRAN TRAVMADA %15-30</a:t>
            </a:r>
          </a:p>
          <a:p>
            <a:pPr marL="273050" indent="-2730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800" dirty="0" smtClean="0">
                <a:solidFill>
                  <a:srgbClr val="9AE6FE"/>
                </a:solidFill>
                <a:latin typeface="Calibri" pitchFamily="34" charset="0"/>
              </a:rPr>
              <a:t>                	</a:t>
            </a:r>
          </a:p>
          <a:p>
            <a:pPr marL="273050" indent="-273050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600" i="1" dirty="0" smtClean="0">
              <a:solidFill>
                <a:srgbClr val="9AE6FE"/>
              </a:solidFill>
              <a:latin typeface="Calibri" pitchFamily="34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600" i="1" dirty="0" smtClean="0">
                <a:solidFill>
                  <a:srgbClr val="9AE6FE"/>
                </a:solidFill>
                <a:latin typeface="Calibri" pitchFamily="34" charset="0"/>
              </a:rPr>
              <a:t>			                    </a:t>
            </a:r>
            <a:r>
              <a:rPr lang="tr-TR" sz="2600" b="1" i="1" u="sng" dirty="0" smtClean="0">
                <a:latin typeface="Calibri" pitchFamily="34" charset="0"/>
              </a:rPr>
              <a:t>TORAKOTOMİ GEREKİYOR</a:t>
            </a:r>
          </a:p>
        </p:txBody>
      </p:sp>
      <p:sp>
        <p:nvSpPr>
          <p:cNvPr id="10" name="Bent Arrow 9"/>
          <p:cNvSpPr/>
          <p:nvPr/>
        </p:nvSpPr>
        <p:spPr>
          <a:xfrm rot="5400000">
            <a:off x="5036347" y="3893347"/>
            <a:ext cx="1357313" cy="128587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643174" y="1928802"/>
            <a:ext cx="1600200" cy="33178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620713"/>
            <a:ext cx="8229600" cy="54721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tr-TR" dirty="0" smtClean="0"/>
              <a:t>Solunum hareketleri zayıf,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dirty="0" err="1" smtClean="0"/>
              <a:t>Toraks</a:t>
            </a:r>
            <a:r>
              <a:rPr lang="tr-TR" dirty="0" smtClean="0"/>
              <a:t> hareketi asimetrik ve </a:t>
            </a:r>
            <a:r>
              <a:rPr lang="tr-TR" dirty="0" err="1" smtClean="0"/>
              <a:t>unkoordine</a:t>
            </a:r>
            <a:endParaRPr lang="tr-TR" dirty="0" smtClean="0"/>
          </a:p>
          <a:p>
            <a:pPr algn="just" eaLnBrk="1" hangingPunct="1">
              <a:lnSpc>
                <a:spcPct val="80000"/>
              </a:lnSpc>
            </a:pPr>
            <a:r>
              <a:rPr lang="tr-TR" dirty="0" smtClean="0"/>
              <a:t>X-ray, AKG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dirty="0" smtClean="0"/>
              <a:t>Başlangıç tedavisi,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tr-TR" sz="3200" i="1" dirty="0" smtClean="0">
                <a:solidFill>
                  <a:srgbClr val="FF3300"/>
                </a:solidFill>
              </a:rPr>
              <a:t>yeterli </a:t>
            </a:r>
            <a:r>
              <a:rPr lang="tr-TR" sz="3200" i="1" dirty="0" err="1" smtClean="0">
                <a:solidFill>
                  <a:srgbClr val="FF3300"/>
                </a:solidFill>
              </a:rPr>
              <a:t>ventilasyon</a:t>
            </a:r>
            <a:r>
              <a:rPr lang="tr-TR" sz="3200" i="1" dirty="0" smtClean="0">
                <a:solidFill>
                  <a:srgbClr val="FF3300"/>
                </a:solidFill>
              </a:rPr>
              <a:t>,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tr-TR" sz="3200" i="1" dirty="0" smtClean="0">
                <a:solidFill>
                  <a:srgbClr val="FF3300"/>
                </a:solidFill>
              </a:rPr>
              <a:t>nemli o2 uygulanması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tr-TR" sz="3200" i="1" dirty="0" smtClean="0">
                <a:solidFill>
                  <a:srgbClr val="FF3300"/>
                </a:solidFill>
              </a:rPr>
              <a:t>sıvı </a:t>
            </a:r>
            <a:r>
              <a:rPr lang="tr-TR" sz="3200" i="1" dirty="0" err="1" smtClean="0">
                <a:solidFill>
                  <a:srgbClr val="FF3300"/>
                </a:solidFill>
              </a:rPr>
              <a:t>replasmanı</a:t>
            </a:r>
            <a:r>
              <a:rPr lang="tr-TR" sz="3200" i="1" dirty="0" smtClean="0">
                <a:solidFill>
                  <a:srgbClr val="FF3300"/>
                </a:solidFill>
              </a:rPr>
              <a:t> (aşırı sıvı yüklemesine dikkat)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tr-TR" sz="3200" dirty="0" smtClean="0">
                <a:solidFill>
                  <a:srgbClr val="FF3300"/>
                </a:solidFill>
              </a:rPr>
              <a:t>analjezi</a:t>
            </a:r>
            <a:r>
              <a:rPr lang="tr-TR" sz="3200" dirty="0" smtClean="0">
                <a:solidFill>
                  <a:srgbClr val="9AE6FE"/>
                </a:solidFill>
              </a:rPr>
              <a:t>. 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dirty="0" smtClean="0"/>
              <a:t>Solunum sayısı, PO2, solunum çabası </a:t>
            </a:r>
            <a:r>
              <a:rPr lang="tr-TR" dirty="0" smtClean="0">
                <a:sym typeface="Wingdings" pitchFamily="2" charset="2"/>
              </a:rPr>
              <a:t>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FF3300"/>
                </a:solidFill>
              </a:rPr>
              <a:t>entübasyon</a:t>
            </a:r>
            <a:r>
              <a:rPr lang="tr-TR" dirty="0" smtClean="0">
                <a:solidFill>
                  <a:srgbClr val="FF3300"/>
                </a:solidFill>
              </a:rPr>
              <a:t> kararı</a:t>
            </a:r>
            <a:r>
              <a:rPr lang="tr-TR" dirty="0" smtClean="0"/>
              <a:t>?</a:t>
            </a:r>
          </a:p>
          <a:p>
            <a:pPr algn="just" eaLnBrk="1" hangingPunct="1">
              <a:lnSpc>
                <a:spcPct val="80000"/>
              </a:lnSpc>
            </a:pPr>
            <a:endParaRPr lang="tr-TR" sz="2000" dirty="0" smtClean="0">
              <a:solidFill>
                <a:srgbClr val="9AE6F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chest001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77900"/>
            <a:ext cx="73914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C:\WINDOWS\Application Data\Microsoft\Media Catalog\imageStableCh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000125"/>
            <a:ext cx="3810000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139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>
                <a:solidFill>
                  <a:srgbClr val="FF0000"/>
                </a:solidFill>
                <a:latin typeface="+mn-lt"/>
              </a:rPr>
              <a:t>4) MASİF HEMOTORAKS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781300"/>
            <a:ext cx="8229600" cy="2952750"/>
          </a:xfrm>
        </p:spPr>
        <p:txBody>
          <a:bodyPr/>
          <a:lstStyle/>
          <a:p>
            <a:pPr algn="just" eaLnBrk="1" hangingPunct="1"/>
            <a:r>
              <a:rPr lang="tr-TR" sz="3200" dirty="0" smtClean="0"/>
              <a:t>HIZLI GELİŞİR</a:t>
            </a:r>
          </a:p>
          <a:p>
            <a:pPr algn="just" eaLnBrk="1" hangingPunct="1"/>
            <a:endParaRPr lang="tr-TR" sz="3200" dirty="0" smtClean="0"/>
          </a:p>
          <a:p>
            <a:pPr algn="just" eaLnBrk="1" hangingPunct="1"/>
            <a:r>
              <a:rPr lang="tr-TR" sz="3200" dirty="0" smtClean="0"/>
              <a:t>HİPOTANSİYON VE ŞOKLA ORTAYA ÇIKABİLİR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C. DOLAŞIM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tr-TR" sz="3600" dirty="0" smtClean="0"/>
              <a:t>PERİFERİK NABIZLAR?</a:t>
            </a:r>
          </a:p>
          <a:p>
            <a:pPr algn="just" eaLnBrk="1" hangingPunct="1">
              <a:lnSpc>
                <a:spcPct val="90000"/>
              </a:lnSpc>
            </a:pPr>
            <a:endParaRPr lang="tr-TR" sz="3600" dirty="0" smtClean="0"/>
          </a:p>
          <a:p>
            <a:pPr algn="just" eaLnBrk="1" hangingPunct="1">
              <a:lnSpc>
                <a:spcPct val="90000"/>
              </a:lnSpc>
            </a:pPr>
            <a:r>
              <a:rPr lang="tr-TR" sz="3600" dirty="0" smtClean="0"/>
              <a:t>DERİ? (</a:t>
            </a:r>
            <a:r>
              <a:rPr lang="tr-TR" sz="3600" dirty="0" err="1" smtClean="0"/>
              <a:t>Tonus</a:t>
            </a:r>
            <a:r>
              <a:rPr lang="tr-TR" sz="3600" dirty="0" smtClean="0"/>
              <a:t>, sıcaklık ve renk)</a:t>
            </a:r>
          </a:p>
          <a:p>
            <a:pPr algn="just" eaLnBrk="1" hangingPunct="1">
              <a:lnSpc>
                <a:spcPct val="90000"/>
              </a:lnSpc>
            </a:pPr>
            <a:endParaRPr lang="tr-TR" sz="3600" dirty="0" smtClean="0"/>
          </a:p>
          <a:p>
            <a:pPr algn="just" eaLnBrk="1" hangingPunct="1">
              <a:lnSpc>
                <a:spcPct val="90000"/>
              </a:lnSpc>
            </a:pPr>
            <a:r>
              <a:rPr lang="tr-TR" sz="3600" dirty="0" smtClean="0"/>
              <a:t>BOYUN VENLERİ?</a:t>
            </a:r>
            <a:r>
              <a:rPr lang="tr-TR" dirty="0" smtClean="0"/>
              <a:t> </a:t>
            </a:r>
            <a:r>
              <a:rPr lang="tr-TR" i="1" dirty="0" smtClean="0"/>
              <a:t>(</a:t>
            </a:r>
            <a:r>
              <a:rPr lang="tr-TR" i="1" dirty="0" err="1" smtClean="0"/>
              <a:t>Kardiak</a:t>
            </a:r>
            <a:r>
              <a:rPr lang="tr-TR" i="1" dirty="0" smtClean="0"/>
              <a:t> </a:t>
            </a:r>
            <a:r>
              <a:rPr lang="tr-TR" i="1" dirty="0" err="1" smtClean="0"/>
              <a:t>tamponat</a:t>
            </a:r>
            <a:r>
              <a:rPr lang="tr-TR" i="1" dirty="0" smtClean="0"/>
              <a:t>, tansiyon </a:t>
            </a:r>
            <a:r>
              <a:rPr lang="tr-TR" i="1" dirty="0" err="1" smtClean="0"/>
              <a:t>pnömotoraks</a:t>
            </a:r>
            <a:r>
              <a:rPr lang="tr-TR" i="1" dirty="0" smtClean="0"/>
              <a:t> veya </a:t>
            </a:r>
            <a:r>
              <a:rPr lang="tr-TR" i="1" dirty="0" err="1" smtClean="0"/>
              <a:t>travmatik</a:t>
            </a:r>
            <a:r>
              <a:rPr lang="tr-TR" i="1" dirty="0" smtClean="0"/>
              <a:t> </a:t>
            </a:r>
            <a:r>
              <a:rPr lang="tr-TR" i="1" dirty="0" err="1" smtClean="0"/>
              <a:t>diafram</a:t>
            </a:r>
            <a:r>
              <a:rPr lang="tr-TR" i="1" dirty="0" smtClean="0"/>
              <a:t> yaralanması olan </a:t>
            </a:r>
            <a:r>
              <a:rPr lang="tr-TR" i="1" dirty="0" err="1" smtClean="0"/>
              <a:t>hipovolemik</a:t>
            </a:r>
            <a:r>
              <a:rPr lang="tr-TR" i="1" dirty="0" smtClean="0"/>
              <a:t> hastada, boyun </a:t>
            </a:r>
            <a:r>
              <a:rPr lang="tr-TR" i="1" dirty="0" err="1" smtClean="0"/>
              <a:t>venlerinde</a:t>
            </a:r>
            <a:r>
              <a:rPr lang="tr-TR" i="1" dirty="0" smtClean="0"/>
              <a:t> </a:t>
            </a:r>
            <a:r>
              <a:rPr lang="tr-TR" i="1" dirty="0" err="1" smtClean="0"/>
              <a:t>distansiyon</a:t>
            </a:r>
            <a:r>
              <a:rPr lang="tr-TR" i="1" dirty="0" smtClean="0"/>
              <a:t> olmayabileceği unutulmamalıdır.)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68801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tr-TR" sz="2800" dirty="0" smtClean="0"/>
              <a:t>KARDİYAK </a:t>
            </a:r>
            <a:r>
              <a:rPr lang="en-US" sz="2800" dirty="0" smtClean="0"/>
              <a:t>MONİTÖRİZASYON </a:t>
            </a:r>
            <a:endParaRPr lang="tr-TR" sz="2800" dirty="0" smtClean="0"/>
          </a:p>
          <a:p>
            <a:pPr algn="just" eaLnBrk="1" hangingPunct="1">
              <a:lnSpc>
                <a:spcPct val="80000"/>
              </a:lnSpc>
            </a:pPr>
            <a:endParaRPr lang="tr-TR" sz="28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800" dirty="0" smtClean="0"/>
              <a:t>PULSE OKSİMETRE </a:t>
            </a:r>
            <a:endParaRPr lang="tr-TR" sz="2800" dirty="0" smtClean="0"/>
          </a:p>
          <a:p>
            <a:pPr algn="just" eaLnBrk="1" hangingPunct="1">
              <a:lnSpc>
                <a:spcPct val="80000"/>
              </a:lnSpc>
            </a:pPr>
            <a:endParaRPr lang="tr-TR" sz="2800" dirty="0" smtClean="0"/>
          </a:p>
          <a:p>
            <a:pPr algn="just" eaLnBrk="1" hangingPunct="1">
              <a:lnSpc>
                <a:spcPct val="80000"/>
              </a:lnSpc>
            </a:pPr>
            <a:r>
              <a:rPr lang="tr-TR" sz="2800" dirty="0" smtClean="0"/>
              <a:t>A</a:t>
            </a:r>
            <a:r>
              <a:rPr lang="en-US" sz="2800" dirty="0" smtClean="0"/>
              <a:t>RİTMİ</a:t>
            </a:r>
            <a:r>
              <a:rPr lang="tr-TR" sz="2800" dirty="0" smtClean="0"/>
              <a:t>? 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400" dirty="0" smtClean="0">
                <a:solidFill>
                  <a:srgbClr val="9AE6FE"/>
                </a:solidFill>
              </a:rPr>
              <a:t>   </a:t>
            </a:r>
            <a:r>
              <a:rPr lang="en-US" dirty="0" smtClean="0">
                <a:solidFill>
                  <a:srgbClr val="9AE6FE"/>
                </a:solidFill>
              </a:rPr>
              <a:t>(</a:t>
            </a:r>
            <a:r>
              <a:rPr lang="en-US" dirty="0" err="1" smtClean="0">
                <a:solidFill>
                  <a:srgbClr val="FF3300"/>
                </a:solidFill>
              </a:rPr>
              <a:t>özellikle</a:t>
            </a:r>
            <a:r>
              <a:rPr lang="en-US" dirty="0" smtClean="0">
                <a:solidFill>
                  <a:srgbClr val="FF3300"/>
                </a:solidFill>
              </a:rPr>
              <a:t> sternum </a:t>
            </a:r>
            <a:r>
              <a:rPr lang="en-US" dirty="0" err="1" smtClean="0">
                <a:solidFill>
                  <a:srgbClr val="FF3300"/>
                </a:solidFill>
              </a:rPr>
              <a:t>bölgesinde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veya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deselerasyon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yaralanmalarında</a:t>
            </a:r>
            <a:r>
              <a:rPr lang="en-US" dirty="0" smtClean="0">
                <a:solidFill>
                  <a:srgbClr val="9AE6FE"/>
                </a:solidFill>
              </a:rPr>
              <a:t>) </a:t>
            </a:r>
            <a:r>
              <a:rPr lang="tr-TR" dirty="0" smtClean="0"/>
              <a:t>(</a:t>
            </a:r>
            <a:r>
              <a:rPr lang="en-US" dirty="0" err="1" smtClean="0"/>
              <a:t>prematür</a:t>
            </a:r>
            <a:r>
              <a:rPr lang="en-US" dirty="0" smtClean="0"/>
              <a:t> </a:t>
            </a:r>
            <a:r>
              <a:rPr lang="en-US" dirty="0" err="1" smtClean="0"/>
              <a:t>ventriküler</a:t>
            </a:r>
            <a:r>
              <a:rPr lang="en-US" dirty="0" smtClean="0"/>
              <a:t> </a:t>
            </a:r>
            <a:r>
              <a:rPr lang="en-US" dirty="0" err="1" smtClean="0"/>
              <a:t>kontraksiyonlar</a:t>
            </a:r>
            <a:r>
              <a:rPr lang="tr-TR" dirty="0" smtClean="0"/>
              <a:t>) (</a:t>
            </a:r>
            <a:r>
              <a:rPr lang="en-US" dirty="0" smtClean="0"/>
              <a:t>1mg/kg </a:t>
            </a:r>
            <a:r>
              <a:rPr lang="en-US" dirty="0" err="1" smtClean="0"/>
              <a:t>ıv</a:t>
            </a:r>
            <a:r>
              <a:rPr lang="en-US" dirty="0" smtClean="0"/>
              <a:t> bolus </a:t>
            </a:r>
            <a:r>
              <a:rPr lang="en-US" dirty="0" err="1" smtClean="0"/>
              <a:t>lidokain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ardından</a:t>
            </a:r>
            <a:r>
              <a:rPr lang="en-US" dirty="0" smtClean="0"/>
              <a:t> 2-4 mg/</a:t>
            </a:r>
            <a:r>
              <a:rPr lang="en-US" dirty="0" err="1" smtClean="0"/>
              <a:t>dakika</a:t>
            </a:r>
            <a:r>
              <a:rPr lang="en-US" dirty="0" smtClean="0"/>
              <a:t> </a:t>
            </a:r>
            <a:r>
              <a:rPr lang="en-US" dirty="0" err="1" smtClean="0"/>
              <a:t>lidokain</a:t>
            </a:r>
            <a:r>
              <a:rPr lang="en-US" dirty="0" smtClean="0"/>
              <a:t> </a:t>
            </a:r>
            <a:r>
              <a:rPr lang="en-US" dirty="0" err="1" smtClean="0"/>
              <a:t>infüzyonu</a:t>
            </a:r>
            <a:r>
              <a:rPr lang="en-US" dirty="0" smtClean="0"/>
              <a:t> </a:t>
            </a:r>
            <a:r>
              <a:rPr lang="tr-TR" dirty="0" smtClean="0"/>
              <a:t>)</a:t>
            </a:r>
          </a:p>
          <a:p>
            <a:pPr algn="just" eaLnBrk="1" hangingPunct="1">
              <a:lnSpc>
                <a:spcPct val="80000"/>
              </a:lnSpc>
            </a:pPr>
            <a:endParaRPr lang="tr-TR" sz="2800" i="1" dirty="0" smtClean="0">
              <a:solidFill>
                <a:srgbClr val="9AE6FE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9AE6FE"/>
                </a:solidFill>
              </a:rPr>
              <a:t> </a:t>
            </a:r>
            <a:r>
              <a:rPr lang="en-US" sz="2800" dirty="0" smtClean="0"/>
              <a:t>NABIZSIZ ELEKTRİKSEL AKTİVİTE (NEA)</a:t>
            </a:r>
            <a:r>
              <a:rPr lang="tr-TR" sz="2800" dirty="0" smtClean="0"/>
              <a:t>?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>
                <a:solidFill>
                  <a:srgbClr val="9AE6FE"/>
                </a:solidFill>
              </a:rPr>
              <a:t>  (</a:t>
            </a:r>
            <a:r>
              <a:rPr lang="en-US" dirty="0" err="1" smtClean="0">
                <a:solidFill>
                  <a:srgbClr val="FF3300"/>
                </a:solidFill>
              </a:rPr>
              <a:t>kardiak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tamponad</a:t>
            </a:r>
            <a:r>
              <a:rPr lang="en-US" dirty="0" smtClean="0">
                <a:solidFill>
                  <a:srgbClr val="FF3300"/>
                </a:solidFill>
              </a:rPr>
              <a:t>, </a:t>
            </a:r>
            <a:r>
              <a:rPr lang="en-US" dirty="0" err="1" smtClean="0">
                <a:solidFill>
                  <a:srgbClr val="FF3300"/>
                </a:solidFill>
              </a:rPr>
              <a:t>tansiyon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pnömotoraks</a:t>
            </a:r>
            <a:r>
              <a:rPr lang="en-US" dirty="0" smtClean="0">
                <a:solidFill>
                  <a:srgbClr val="FF3300"/>
                </a:solidFill>
              </a:rPr>
              <a:t>, </a:t>
            </a:r>
            <a:r>
              <a:rPr lang="tr-TR" dirty="0" smtClean="0">
                <a:solidFill>
                  <a:srgbClr val="FF3300"/>
                </a:solidFill>
              </a:rPr>
              <a:t>ciddi </a:t>
            </a:r>
            <a:r>
              <a:rPr lang="en-US" dirty="0" err="1" smtClean="0">
                <a:solidFill>
                  <a:srgbClr val="FF3300"/>
                </a:solidFill>
              </a:rPr>
              <a:t>hipovolemi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veya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kardiak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rüptür</a:t>
            </a:r>
            <a:r>
              <a:rPr lang="tr-TR" dirty="0" smtClean="0">
                <a:solidFill>
                  <a:srgbClr val="9AE6FE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1) MASİF HEMOTORAKS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332038"/>
            <a:ext cx="8229600" cy="41211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dirty="0" smtClean="0"/>
              <a:t>1500 </a:t>
            </a:r>
            <a:r>
              <a:rPr lang="tr-TR" dirty="0" err="1" smtClean="0"/>
              <a:t>ml’den</a:t>
            </a:r>
            <a:r>
              <a:rPr lang="tr-TR" dirty="0" smtClean="0"/>
              <a:t> fazla kan</a:t>
            </a:r>
          </a:p>
          <a:p>
            <a:pPr eaLnBrk="1" hangingPunct="1">
              <a:lnSpc>
                <a:spcPct val="80000"/>
              </a:lnSpc>
            </a:pPr>
            <a:r>
              <a:rPr lang="tr-TR" dirty="0" smtClean="0"/>
              <a:t>En yaygın nedeni sistemik ya da </a:t>
            </a:r>
            <a:r>
              <a:rPr lang="tr-TR" dirty="0" err="1" smtClean="0"/>
              <a:t>hilar</a:t>
            </a:r>
            <a:r>
              <a:rPr lang="tr-TR" dirty="0" smtClean="0"/>
              <a:t> </a:t>
            </a:r>
            <a:r>
              <a:rPr lang="tr-TR" dirty="0" err="1" smtClean="0"/>
              <a:t>venlerin</a:t>
            </a:r>
            <a:r>
              <a:rPr lang="tr-TR" dirty="0" smtClean="0"/>
              <a:t> yaralanmasına neden olan </a:t>
            </a:r>
            <a:r>
              <a:rPr lang="tr-TR" dirty="0" err="1" smtClean="0"/>
              <a:t>penetran</a:t>
            </a:r>
            <a:r>
              <a:rPr lang="tr-TR" dirty="0" smtClean="0"/>
              <a:t> yaralanmalar</a:t>
            </a:r>
          </a:p>
          <a:p>
            <a:pPr eaLnBrk="1" hangingPunct="1">
              <a:lnSpc>
                <a:spcPct val="80000"/>
              </a:lnSpc>
            </a:pPr>
            <a:r>
              <a:rPr lang="tr-TR" dirty="0" smtClean="0"/>
              <a:t>Kan kaybı </a:t>
            </a:r>
            <a:r>
              <a:rPr lang="tr-TR" dirty="0" smtClean="0">
                <a:sym typeface="Wingdings" pitchFamily="2" charset="2"/>
              </a:rPr>
              <a:t></a:t>
            </a:r>
            <a:r>
              <a:rPr lang="tr-TR" dirty="0" smtClean="0"/>
              <a:t> </a:t>
            </a:r>
            <a:r>
              <a:rPr lang="tr-TR" dirty="0" err="1" smtClean="0"/>
              <a:t>hipoksi</a:t>
            </a:r>
            <a:endParaRPr lang="tr-TR" dirty="0" smtClean="0"/>
          </a:p>
          <a:p>
            <a:pPr eaLnBrk="1" hangingPunct="1">
              <a:lnSpc>
                <a:spcPct val="80000"/>
              </a:lnSpc>
            </a:pPr>
            <a:r>
              <a:rPr lang="tr-TR" dirty="0" smtClean="0"/>
              <a:t>Perküsyonda göğsün bir tarafındaki doluluk ve/veya solunum seslerinin alınmaması ile ilişkili şok olduğu zaman, masif </a:t>
            </a:r>
            <a:r>
              <a:rPr lang="tr-TR" dirty="0" err="1" smtClean="0"/>
              <a:t>hemotoraksın</a:t>
            </a:r>
            <a:r>
              <a:rPr lang="tr-TR" dirty="0" smtClean="0"/>
              <a:t> düşünülür.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chest0033b-t"/>
          <p:cNvPicPr>
            <a:picLocks noChangeAspect="1" noChangeArrowheads="1"/>
          </p:cNvPicPr>
          <p:nvPr/>
        </p:nvPicPr>
        <p:blipFill>
          <a:blip r:embed="rId2">
            <a:lum bright="-24000" contrast="34000"/>
          </a:blip>
          <a:srcRect/>
          <a:stretch>
            <a:fillRect/>
          </a:stretch>
        </p:blipFill>
        <p:spPr bwMode="auto">
          <a:xfrm>
            <a:off x="1042988" y="668338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tr-TR" dirty="0" smtClean="0"/>
              <a:t>Başlangıç  tedavisi: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tr-TR" sz="3000" dirty="0" smtClean="0">
                <a:solidFill>
                  <a:srgbClr val="FF3300"/>
                </a:solidFill>
              </a:rPr>
              <a:t>kan kaybının restorasyonu</a:t>
            </a:r>
            <a:r>
              <a:rPr lang="tr-TR" sz="3000" dirty="0" smtClean="0">
                <a:solidFill>
                  <a:srgbClr val="9AE6FE"/>
                </a:solidFill>
              </a:rPr>
              <a:t> 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3000" dirty="0" smtClean="0">
                <a:solidFill>
                  <a:srgbClr val="9AE6FE"/>
                </a:solidFill>
              </a:rPr>
              <a:t>   </a:t>
            </a:r>
            <a:r>
              <a:rPr lang="tr-TR" sz="3000" i="1" dirty="0" smtClean="0"/>
              <a:t>(</a:t>
            </a:r>
            <a:r>
              <a:rPr lang="tr-TR" sz="3000" i="1" dirty="0" err="1" smtClean="0"/>
              <a:t>kristaloid</a:t>
            </a:r>
            <a:r>
              <a:rPr lang="tr-TR" sz="3000" i="1" dirty="0" smtClean="0"/>
              <a:t> </a:t>
            </a:r>
            <a:r>
              <a:rPr lang="tr-TR" sz="3000" i="1" dirty="0" err="1" smtClean="0"/>
              <a:t>infüzyonu</a:t>
            </a:r>
            <a:r>
              <a:rPr lang="tr-TR" sz="3000" i="1" dirty="0" smtClean="0"/>
              <a:t>, Tip spesifik kan, </a:t>
            </a:r>
            <a:r>
              <a:rPr lang="tr-TR" sz="3000" i="1" dirty="0" err="1" smtClean="0"/>
              <a:t>ototransfüzyon</a:t>
            </a:r>
            <a:r>
              <a:rPr lang="tr-TR" sz="3000" i="1" dirty="0" smtClean="0"/>
              <a:t>)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tr-TR" sz="3000" dirty="0" smtClean="0">
                <a:solidFill>
                  <a:srgbClr val="FF3300"/>
                </a:solidFill>
              </a:rPr>
              <a:t>göğüs boşluğunun </a:t>
            </a:r>
            <a:r>
              <a:rPr lang="tr-TR" sz="3000" dirty="0" err="1" smtClean="0">
                <a:solidFill>
                  <a:srgbClr val="FF3300"/>
                </a:solidFill>
              </a:rPr>
              <a:t>dekompresyonu</a:t>
            </a:r>
            <a:r>
              <a:rPr lang="tr-TR" sz="3000" dirty="0" smtClean="0">
                <a:solidFill>
                  <a:srgbClr val="9AE6FE"/>
                </a:solidFill>
              </a:rPr>
              <a:t> 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3000" dirty="0" smtClean="0"/>
              <a:t>   </a:t>
            </a:r>
            <a:r>
              <a:rPr lang="tr-TR" sz="3000" i="1" dirty="0" smtClean="0"/>
              <a:t>(Basit bir göğüs tüpü, </a:t>
            </a:r>
            <a:r>
              <a:rPr lang="tr-TR" sz="3000" i="1" dirty="0" err="1" smtClean="0"/>
              <a:t>anterior</a:t>
            </a:r>
            <a:r>
              <a:rPr lang="tr-TR" sz="3000" i="1" dirty="0" smtClean="0"/>
              <a:t> ve </a:t>
            </a:r>
            <a:r>
              <a:rPr lang="tr-TR" sz="3000" i="1" dirty="0" err="1" smtClean="0"/>
              <a:t>midaxiller</a:t>
            </a:r>
            <a:r>
              <a:rPr lang="tr-TR" sz="3000" i="1" dirty="0" smtClean="0"/>
              <a:t> hat arasından, meme hizasından yerleştirilir)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dirty="0" smtClean="0">
                <a:solidFill>
                  <a:srgbClr val="FF3300"/>
                </a:solidFill>
              </a:rPr>
              <a:t>Meme hizasının </a:t>
            </a:r>
            <a:r>
              <a:rPr lang="tr-TR" dirty="0" err="1" smtClean="0">
                <a:solidFill>
                  <a:srgbClr val="FF3300"/>
                </a:solidFill>
              </a:rPr>
              <a:t>medialindeki</a:t>
            </a:r>
            <a:r>
              <a:rPr lang="tr-TR" dirty="0" smtClean="0">
                <a:solidFill>
                  <a:srgbClr val="FF3300"/>
                </a:solidFill>
              </a:rPr>
              <a:t> </a:t>
            </a:r>
            <a:r>
              <a:rPr lang="tr-TR" dirty="0" err="1" smtClean="0">
                <a:solidFill>
                  <a:srgbClr val="FF3300"/>
                </a:solidFill>
              </a:rPr>
              <a:t>anterior</a:t>
            </a:r>
            <a:r>
              <a:rPr lang="tr-TR" dirty="0" smtClean="0">
                <a:solidFill>
                  <a:srgbClr val="9AE6FE"/>
                </a:solidFill>
              </a:rPr>
              <a:t> </a:t>
            </a:r>
            <a:r>
              <a:rPr lang="tr-TR" dirty="0" smtClean="0"/>
              <a:t>ve </a:t>
            </a:r>
            <a:r>
              <a:rPr lang="tr-TR" dirty="0" err="1" smtClean="0">
                <a:solidFill>
                  <a:srgbClr val="FF3300"/>
                </a:solidFill>
              </a:rPr>
              <a:t>skapulanın</a:t>
            </a:r>
            <a:r>
              <a:rPr lang="tr-TR" dirty="0" smtClean="0">
                <a:solidFill>
                  <a:srgbClr val="FF3300"/>
                </a:solidFill>
              </a:rPr>
              <a:t> </a:t>
            </a:r>
            <a:r>
              <a:rPr lang="tr-TR" dirty="0" err="1" smtClean="0">
                <a:solidFill>
                  <a:srgbClr val="FF3300"/>
                </a:solidFill>
              </a:rPr>
              <a:t>medialindeki</a:t>
            </a:r>
            <a:r>
              <a:rPr lang="tr-TR" dirty="0" smtClean="0">
                <a:solidFill>
                  <a:srgbClr val="FF3300"/>
                </a:solidFill>
              </a:rPr>
              <a:t> </a:t>
            </a:r>
            <a:r>
              <a:rPr lang="tr-TR" dirty="0" err="1" smtClean="0">
                <a:solidFill>
                  <a:srgbClr val="FF3300"/>
                </a:solidFill>
              </a:rPr>
              <a:t>posterior</a:t>
            </a:r>
            <a:r>
              <a:rPr lang="tr-TR" dirty="0" smtClean="0">
                <a:solidFill>
                  <a:srgbClr val="9AE6FE"/>
                </a:solidFill>
              </a:rPr>
              <a:t> </a:t>
            </a:r>
            <a:r>
              <a:rPr lang="tr-TR" dirty="0" err="1" smtClean="0"/>
              <a:t>penetran</a:t>
            </a:r>
            <a:r>
              <a:rPr lang="tr-TR" dirty="0" smtClean="0"/>
              <a:t> göğüs yaralanmaları, büyük damarlar, </a:t>
            </a:r>
            <a:r>
              <a:rPr lang="tr-TR" dirty="0" err="1" smtClean="0"/>
              <a:t>hilar</a:t>
            </a:r>
            <a:r>
              <a:rPr lang="tr-TR" dirty="0" smtClean="0"/>
              <a:t> yapılar ve kalbi yaralama olasılığı nedeniyle </a:t>
            </a:r>
            <a:r>
              <a:rPr lang="tr-TR" dirty="0" err="1" smtClean="0"/>
              <a:t>torakotomi</a:t>
            </a:r>
            <a:r>
              <a:rPr lang="tr-TR" dirty="0" smtClean="0"/>
              <a:t> gerektirebilir. </a:t>
            </a:r>
          </a:p>
          <a:p>
            <a:pPr algn="just" eaLnBrk="1" hangingPunct="1">
              <a:lnSpc>
                <a:spcPct val="90000"/>
              </a:lnSpc>
            </a:pPr>
            <a:endParaRPr lang="tr-TR" dirty="0" smtClean="0">
              <a:solidFill>
                <a:srgbClr val="9AE6F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FF0000"/>
                </a:solidFill>
                <a:latin typeface="+mn-lt"/>
              </a:rPr>
              <a:t>2) KARDİAK TAMPONAD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829550" cy="452596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tr-TR" sz="2600" dirty="0" err="1" smtClean="0">
                <a:solidFill>
                  <a:srgbClr val="FF3300"/>
                </a:solidFill>
              </a:rPr>
              <a:t>Penetran</a:t>
            </a:r>
            <a:r>
              <a:rPr lang="tr-TR" sz="2600" dirty="0" smtClean="0">
                <a:solidFill>
                  <a:srgbClr val="9AE6FE"/>
                </a:solidFill>
              </a:rPr>
              <a:t> </a:t>
            </a:r>
            <a:r>
              <a:rPr lang="tr-TR" sz="2600" dirty="0" smtClean="0"/>
              <a:t>yaralanmaların en yaygın sonucudur.</a:t>
            </a:r>
          </a:p>
          <a:p>
            <a:pPr eaLnBrk="1" hangingPunct="1">
              <a:lnSpc>
                <a:spcPct val="70000"/>
              </a:lnSpc>
            </a:pPr>
            <a:endParaRPr lang="tr-TR" sz="2600" dirty="0" smtClean="0"/>
          </a:p>
          <a:p>
            <a:pPr eaLnBrk="1" hangingPunct="1">
              <a:lnSpc>
                <a:spcPct val="70000"/>
              </a:lnSpc>
            </a:pPr>
            <a:r>
              <a:rPr lang="tr-TR" sz="2600" dirty="0" err="1" smtClean="0"/>
              <a:t>Künt</a:t>
            </a:r>
            <a:r>
              <a:rPr lang="tr-TR" sz="2600" dirty="0" smtClean="0"/>
              <a:t> yaralanmalar da neden olabilir. </a:t>
            </a:r>
          </a:p>
          <a:p>
            <a:pPr eaLnBrk="1" hangingPunct="1">
              <a:lnSpc>
                <a:spcPct val="70000"/>
              </a:lnSpc>
            </a:pPr>
            <a:endParaRPr lang="tr-TR" sz="2600" dirty="0" smtClean="0"/>
          </a:p>
          <a:p>
            <a:pPr eaLnBrk="1" hangingPunct="1">
              <a:lnSpc>
                <a:spcPct val="70000"/>
              </a:lnSpc>
            </a:pPr>
            <a:r>
              <a:rPr lang="tr-TR" sz="2600" dirty="0" smtClean="0"/>
              <a:t>15-20 ml gibi az bir  miktar boşaltılması </a:t>
            </a:r>
            <a:r>
              <a:rPr lang="tr-TR" sz="2600" dirty="0" err="1" smtClean="0"/>
              <a:t>hemodinamik</a:t>
            </a:r>
            <a:r>
              <a:rPr lang="tr-TR" sz="2600" dirty="0" smtClean="0"/>
              <a:t> düzelmeyle sonuçlanır.</a:t>
            </a:r>
          </a:p>
          <a:p>
            <a:pPr eaLnBrk="1" hangingPunct="1">
              <a:lnSpc>
                <a:spcPct val="70000"/>
              </a:lnSpc>
            </a:pPr>
            <a:endParaRPr lang="tr-TR" sz="2600" dirty="0" smtClean="0">
              <a:solidFill>
                <a:srgbClr val="9AE6FE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tr-TR" sz="2600" dirty="0" err="1" smtClean="0">
                <a:solidFill>
                  <a:srgbClr val="FF0000"/>
                </a:solidFill>
              </a:rPr>
              <a:t>Beck’s</a:t>
            </a:r>
            <a:r>
              <a:rPr lang="tr-TR" sz="2600" dirty="0" smtClean="0">
                <a:solidFill>
                  <a:srgbClr val="FF0000"/>
                </a:solidFill>
              </a:rPr>
              <a:t> </a:t>
            </a:r>
            <a:r>
              <a:rPr lang="tr-TR" sz="2600" dirty="0" err="1" smtClean="0">
                <a:solidFill>
                  <a:srgbClr val="FF0000"/>
                </a:solidFill>
              </a:rPr>
              <a:t>triadı</a:t>
            </a:r>
            <a:r>
              <a:rPr lang="tr-TR" sz="2600" dirty="0" smtClean="0">
                <a:solidFill>
                  <a:srgbClr val="9AE6FE"/>
                </a:solidFill>
              </a:rPr>
              <a:t>: </a:t>
            </a:r>
            <a:r>
              <a:rPr lang="tr-TR" sz="2600" dirty="0" err="1" smtClean="0"/>
              <a:t>venöz</a:t>
            </a:r>
            <a:r>
              <a:rPr lang="tr-TR" sz="2600" dirty="0" smtClean="0"/>
              <a:t> basıncın yükselmesi, </a:t>
            </a:r>
            <a:r>
              <a:rPr lang="tr-TR" sz="2600" dirty="0" err="1" smtClean="0"/>
              <a:t>arteriel</a:t>
            </a:r>
            <a:r>
              <a:rPr lang="tr-TR" sz="2600" dirty="0" smtClean="0"/>
              <a:t> basıncın azalması ve kalp seslerinin derinden gelmesini içerir. (gürültü + </a:t>
            </a:r>
            <a:r>
              <a:rPr lang="tr-TR" sz="2600" dirty="0" err="1" smtClean="0"/>
              <a:t>hipovolemi</a:t>
            </a:r>
            <a:r>
              <a:rPr lang="tr-TR" sz="2600" dirty="0" smtClean="0"/>
              <a:t>)</a:t>
            </a:r>
          </a:p>
          <a:p>
            <a:pPr eaLnBrk="1" hangingPunct="1">
              <a:lnSpc>
                <a:spcPct val="70000"/>
              </a:lnSpc>
            </a:pPr>
            <a:endParaRPr lang="tr-TR" sz="2600" dirty="0" smtClean="0"/>
          </a:p>
          <a:p>
            <a:pPr eaLnBrk="1" hangingPunct="1">
              <a:lnSpc>
                <a:spcPct val="70000"/>
              </a:lnSpc>
            </a:pPr>
            <a:r>
              <a:rPr lang="tr-TR" sz="2600" dirty="0" err="1" smtClean="0"/>
              <a:t>Pulsus</a:t>
            </a:r>
            <a:r>
              <a:rPr lang="tr-TR" sz="2600" dirty="0" smtClean="0"/>
              <a:t> </a:t>
            </a:r>
            <a:r>
              <a:rPr lang="tr-TR" sz="2600" dirty="0" err="1" smtClean="0"/>
              <a:t>paradoksus</a:t>
            </a:r>
            <a:r>
              <a:rPr lang="tr-TR" sz="2600" dirty="0" smtClean="0"/>
              <a:t> </a:t>
            </a:r>
            <a:r>
              <a:rPr lang="tr-TR" sz="2600" i="1" dirty="0" smtClean="0"/>
              <a:t>(10 </a:t>
            </a:r>
            <a:r>
              <a:rPr lang="tr-TR" sz="2600" i="1" dirty="0" err="1" smtClean="0"/>
              <a:t>mmHg</a:t>
            </a:r>
            <a:r>
              <a:rPr lang="tr-TR" sz="2600" i="1" dirty="0" smtClean="0"/>
              <a:t> dan fazla)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295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u="sng" dirty="0">
                <a:solidFill>
                  <a:srgbClr val="FF0000"/>
                </a:solidFill>
                <a:latin typeface="+mn-lt"/>
              </a:rPr>
              <a:t>PRİMER BAKIDA DİKKAT</a:t>
            </a:r>
            <a:r>
              <a:rPr lang="tr-TR" sz="3200" u="sng" dirty="0" smtClean="0">
                <a:solidFill>
                  <a:srgbClr val="FF0000"/>
                </a:solidFill>
                <a:latin typeface="+mn-lt"/>
              </a:rPr>
              <a:t>!</a:t>
            </a:r>
            <a:endParaRPr lang="tr-TR" sz="3200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628775"/>
            <a:ext cx="7724775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3600" dirty="0" smtClean="0"/>
          </a:p>
          <a:p>
            <a:pPr algn="just" eaLnBrk="1" hangingPunct="1">
              <a:lnSpc>
                <a:spcPct val="90000"/>
              </a:lnSpc>
            </a:pPr>
            <a:r>
              <a:rPr lang="tr-TR" sz="3600" dirty="0" smtClean="0"/>
              <a:t>Havayolu obstrüksiyonu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sz="3600" dirty="0" smtClean="0"/>
              <a:t>Tansiyon </a:t>
            </a:r>
            <a:r>
              <a:rPr lang="tr-TR" sz="3600" dirty="0" err="1" smtClean="0"/>
              <a:t>pnömotoraks</a:t>
            </a:r>
            <a:endParaRPr lang="tr-TR" sz="3600" dirty="0" smtClean="0"/>
          </a:p>
          <a:p>
            <a:pPr algn="just" eaLnBrk="1" hangingPunct="1">
              <a:lnSpc>
                <a:spcPct val="90000"/>
              </a:lnSpc>
            </a:pPr>
            <a:r>
              <a:rPr lang="tr-TR" sz="3600" dirty="0" smtClean="0"/>
              <a:t>Açık </a:t>
            </a:r>
            <a:r>
              <a:rPr lang="tr-TR" sz="3600" dirty="0" err="1" smtClean="0"/>
              <a:t>pnömotoraks</a:t>
            </a:r>
            <a:endParaRPr lang="tr-TR" sz="3600" dirty="0" smtClean="0"/>
          </a:p>
          <a:p>
            <a:pPr algn="just" eaLnBrk="1" hangingPunct="1">
              <a:lnSpc>
                <a:spcPct val="90000"/>
              </a:lnSpc>
            </a:pPr>
            <a:r>
              <a:rPr lang="tr-TR" sz="3600" dirty="0" smtClean="0"/>
              <a:t>Yelken göğüs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sz="3600" dirty="0" smtClean="0"/>
              <a:t>Masif </a:t>
            </a:r>
            <a:r>
              <a:rPr lang="tr-TR" sz="3600" dirty="0" err="1" smtClean="0"/>
              <a:t>hemotoraks</a:t>
            </a:r>
            <a:endParaRPr lang="tr-TR" sz="3600" dirty="0" smtClean="0"/>
          </a:p>
          <a:p>
            <a:pPr algn="just" eaLnBrk="1" hangingPunct="1">
              <a:lnSpc>
                <a:spcPct val="90000"/>
              </a:lnSpc>
            </a:pPr>
            <a:r>
              <a:rPr lang="tr-TR" sz="3600" dirty="0" smtClean="0"/>
              <a:t>Kardiyak </a:t>
            </a:r>
            <a:r>
              <a:rPr lang="tr-TR" sz="3600" dirty="0" err="1" smtClean="0"/>
              <a:t>tamponad</a:t>
            </a:r>
            <a:endParaRPr lang="tr-TR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28600"/>
            <a:ext cx="4267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6096000" y="1524000"/>
            <a:ext cx="2514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800">
                <a:solidFill>
                  <a:srgbClr val="000000"/>
                </a:solidFill>
              </a:rPr>
              <a:t>Sağ Ventrikülde</a:t>
            </a:r>
          </a:p>
          <a:p>
            <a:pPr algn="ctr"/>
            <a:r>
              <a:rPr lang="tr-TR" sz="2800">
                <a:solidFill>
                  <a:srgbClr val="000000"/>
                </a:solidFill>
              </a:rPr>
              <a:t>Kurşun Yaralan.</a:t>
            </a:r>
            <a:endParaRPr lang="en-US"/>
          </a:p>
        </p:txBody>
      </p:sp>
      <p:sp>
        <p:nvSpPr>
          <p:cNvPr id="62467" name="Line 5"/>
          <p:cNvSpPr>
            <a:spLocks noChangeShapeType="1"/>
          </p:cNvSpPr>
          <p:nvPr/>
        </p:nvSpPr>
        <p:spPr bwMode="auto">
          <a:xfrm flipH="1">
            <a:off x="4038600" y="1981200"/>
            <a:ext cx="2057400" cy="838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8229600" cy="53276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tr-TR" sz="2600" dirty="0" smtClean="0"/>
              <a:t>Özellikle sol taraftaki tansiyon </a:t>
            </a:r>
            <a:r>
              <a:rPr lang="tr-TR" sz="2600" dirty="0" err="1" smtClean="0"/>
              <a:t>pnömotoraks</a:t>
            </a:r>
            <a:r>
              <a:rPr lang="tr-TR" sz="2600" dirty="0" smtClean="0"/>
              <a:t> </a:t>
            </a:r>
            <a:r>
              <a:rPr lang="tr-TR" sz="2600" dirty="0" err="1" smtClean="0"/>
              <a:t>kardiak</a:t>
            </a:r>
            <a:r>
              <a:rPr lang="tr-TR" sz="2600" dirty="0" smtClean="0"/>
              <a:t> </a:t>
            </a:r>
            <a:r>
              <a:rPr lang="tr-TR" sz="2600" dirty="0" err="1" smtClean="0"/>
              <a:t>tamponadı</a:t>
            </a:r>
            <a:r>
              <a:rPr lang="tr-TR" sz="2600" dirty="0" smtClean="0"/>
              <a:t> taklit edebilir. 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sz="2600" dirty="0" err="1" smtClean="0"/>
              <a:t>Kusmaul</a:t>
            </a:r>
            <a:r>
              <a:rPr lang="tr-TR" sz="2600" dirty="0" smtClean="0"/>
              <a:t> işareti </a:t>
            </a:r>
            <a:r>
              <a:rPr lang="tr-TR" sz="2600" i="1" dirty="0" smtClean="0"/>
              <a:t>(</a:t>
            </a:r>
            <a:r>
              <a:rPr lang="tr-TR" sz="2600" i="1" dirty="0" err="1" smtClean="0"/>
              <a:t>spontan</a:t>
            </a:r>
            <a:r>
              <a:rPr lang="tr-TR" sz="2600" i="1" dirty="0" smtClean="0"/>
              <a:t> solunumda </a:t>
            </a:r>
            <a:r>
              <a:rPr lang="tr-TR" sz="2600" i="1" dirty="0" err="1" smtClean="0"/>
              <a:t>inspirasyon</a:t>
            </a:r>
            <a:r>
              <a:rPr lang="tr-TR" sz="2600" i="1" dirty="0" smtClean="0"/>
              <a:t> sırasında </a:t>
            </a:r>
            <a:r>
              <a:rPr lang="tr-TR" sz="2600" i="1" dirty="0" err="1" smtClean="0"/>
              <a:t>venöz</a:t>
            </a:r>
            <a:r>
              <a:rPr lang="tr-TR" sz="2600" i="1" dirty="0" smtClean="0"/>
              <a:t> basıncın artması)</a:t>
            </a:r>
            <a:endParaRPr lang="tr-TR" sz="2600" dirty="0" smtClean="0"/>
          </a:p>
          <a:p>
            <a:pPr algn="just" eaLnBrk="1" hangingPunct="1">
              <a:lnSpc>
                <a:spcPct val="80000"/>
              </a:lnSpc>
            </a:pPr>
            <a:r>
              <a:rPr lang="tr-TR" sz="2600" dirty="0" smtClean="0"/>
              <a:t>Nabızsız elektriksel aktivite (</a:t>
            </a:r>
            <a:r>
              <a:rPr lang="tr-TR" sz="2600" dirty="0" err="1" smtClean="0"/>
              <a:t>hipovolemi</a:t>
            </a:r>
            <a:r>
              <a:rPr lang="tr-TR" sz="2600" dirty="0" smtClean="0"/>
              <a:t> ve </a:t>
            </a:r>
            <a:r>
              <a:rPr lang="tr-TR" sz="2600" dirty="0" err="1" smtClean="0"/>
              <a:t>TPnx</a:t>
            </a:r>
            <a:r>
              <a:rPr lang="tr-TR" sz="2600" dirty="0" smtClean="0"/>
              <a:t>)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sz="2600" dirty="0" err="1" smtClean="0"/>
              <a:t>Transtorasik</a:t>
            </a:r>
            <a:r>
              <a:rPr lang="tr-TR" sz="2600" dirty="0" smtClean="0"/>
              <a:t> </a:t>
            </a:r>
            <a:r>
              <a:rPr lang="tr-TR" sz="2600" dirty="0" err="1" smtClean="0"/>
              <a:t>ekokardiogram</a:t>
            </a:r>
            <a:r>
              <a:rPr lang="tr-TR" sz="2600" dirty="0" smtClean="0"/>
              <a:t>, </a:t>
            </a:r>
            <a:r>
              <a:rPr lang="tr-TR" sz="2600" i="1" dirty="0" smtClean="0"/>
              <a:t>(yanlış negatiflik %5)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sz="2600" dirty="0" err="1" smtClean="0"/>
              <a:t>Perikardiyosentez</a:t>
            </a:r>
            <a:r>
              <a:rPr lang="tr-TR" sz="2600" dirty="0" smtClean="0"/>
              <a:t> </a:t>
            </a:r>
            <a:r>
              <a:rPr lang="tr-TR" sz="2600" i="1" dirty="0" smtClean="0"/>
              <a:t>(</a:t>
            </a:r>
            <a:r>
              <a:rPr lang="tr-TR" sz="2600" i="1" dirty="0" err="1" smtClean="0"/>
              <a:t>resusitasyona</a:t>
            </a:r>
            <a:r>
              <a:rPr lang="tr-TR" sz="2600" i="1" dirty="0" smtClean="0"/>
              <a:t> cevap vermeyen kardiyak </a:t>
            </a:r>
            <a:r>
              <a:rPr lang="tr-TR" sz="2600" i="1" dirty="0" err="1" smtClean="0"/>
              <a:t>tamponat</a:t>
            </a:r>
            <a:r>
              <a:rPr lang="tr-TR" sz="2600" i="1" dirty="0" smtClean="0"/>
              <a:t> olasılığı bulunan hastalarda </a:t>
            </a:r>
            <a:r>
              <a:rPr lang="tr-TR" sz="2600" i="1" dirty="0" err="1" smtClean="0"/>
              <a:t>endike</a:t>
            </a:r>
            <a:r>
              <a:rPr lang="tr-TR" sz="2600" i="1" dirty="0" smtClean="0"/>
              <a:t>)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tr-TR" sz="2400" dirty="0" err="1" smtClean="0"/>
              <a:t>subksifoid</a:t>
            </a:r>
            <a:r>
              <a:rPr lang="tr-TR" sz="2400" dirty="0" smtClean="0"/>
              <a:t> </a:t>
            </a:r>
            <a:r>
              <a:rPr lang="tr-TR" sz="2400" dirty="0" err="1" smtClean="0"/>
              <a:t>metod</a:t>
            </a:r>
            <a:endParaRPr lang="tr-TR" sz="24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tr-TR" sz="2400" dirty="0" err="1" smtClean="0"/>
              <a:t>subksifoid</a:t>
            </a:r>
            <a:r>
              <a:rPr lang="tr-TR" sz="2400" dirty="0" smtClean="0"/>
              <a:t> </a:t>
            </a:r>
            <a:r>
              <a:rPr lang="tr-TR" sz="2400" dirty="0" err="1" smtClean="0"/>
              <a:t>perikardiyal</a:t>
            </a:r>
            <a:r>
              <a:rPr lang="tr-TR" sz="2400" dirty="0" smtClean="0"/>
              <a:t> pencere veya </a:t>
            </a:r>
            <a:r>
              <a:rPr lang="tr-TR" sz="2400" dirty="0" err="1" smtClean="0"/>
              <a:t>torakotomi</a:t>
            </a:r>
            <a:r>
              <a:rPr lang="tr-TR" sz="2400" dirty="0" smtClean="0"/>
              <a:t> ve </a:t>
            </a:r>
            <a:r>
              <a:rPr lang="tr-TR" sz="2400" dirty="0" err="1" smtClean="0"/>
              <a:t>perikardiyotomi</a:t>
            </a:r>
            <a:endParaRPr lang="tr-TR" sz="24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n-US" sz="2400" dirty="0" err="1" smtClean="0"/>
              <a:t>Elektrokardiografik</a:t>
            </a:r>
            <a:r>
              <a:rPr lang="en-US" sz="2400" dirty="0" smtClean="0"/>
              <a:t> </a:t>
            </a:r>
            <a:r>
              <a:rPr lang="en-US" sz="2400" dirty="0" err="1" smtClean="0"/>
              <a:t>monitör</a:t>
            </a:r>
            <a:r>
              <a:rPr lang="en-US" sz="2400" dirty="0" smtClean="0"/>
              <a:t> (</a:t>
            </a:r>
            <a:r>
              <a:rPr lang="en-US" sz="2400" dirty="0" err="1" smtClean="0"/>
              <a:t>iğne</a:t>
            </a:r>
            <a:r>
              <a:rPr lang="en-US" sz="2400" dirty="0" smtClean="0"/>
              <a:t> </a:t>
            </a:r>
            <a:r>
              <a:rPr lang="en-US" sz="2400" dirty="0" err="1" smtClean="0"/>
              <a:t>epikardiyuma</a:t>
            </a:r>
            <a:r>
              <a:rPr lang="en-US" sz="2400" dirty="0" smtClean="0"/>
              <a:t> </a:t>
            </a:r>
            <a:r>
              <a:rPr lang="en-US" sz="2400" dirty="0" err="1" smtClean="0"/>
              <a:t>değdiğinde</a:t>
            </a:r>
            <a:r>
              <a:rPr lang="en-US" sz="2400" dirty="0" smtClean="0"/>
              <a:t> T </a:t>
            </a:r>
            <a:r>
              <a:rPr lang="en-US" sz="2400" dirty="0" err="1" smtClean="0"/>
              <a:t>dalgasının</a:t>
            </a:r>
            <a:r>
              <a:rPr lang="en-US" sz="2400" dirty="0" smtClean="0"/>
              <a:t> </a:t>
            </a:r>
            <a:r>
              <a:rPr lang="en-US" sz="2400" dirty="0" err="1" smtClean="0"/>
              <a:t>voltajı</a:t>
            </a:r>
            <a:r>
              <a:rPr lang="en-US" sz="2400" dirty="0" smtClean="0"/>
              <a:t> </a:t>
            </a:r>
            <a:r>
              <a:rPr lang="en-US" sz="2400" dirty="0" err="1" smtClean="0"/>
              <a:t>artar</a:t>
            </a:r>
            <a:r>
              <a:rPr lang="en-US" sz="2400" dirty="0" smtClean="0"/>
              <a:t>). </a:t>
            </a:r>
            <a:endParaRPr lang="tr-TR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113" y="785813"/>
            <a:ext cx="65595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200" u="sng" dirty="0" smtClean="0">
                <a:solidFill>
                  <a:srgbClr val="FF0000"/>
                </a:solidFill>
                <a:latin typeface="+mn-lt"/>
              </a:rPr>
              <a:t>İKİNCİL BAKI</a:t>
            </a:r>
          </a:p>
        </p:txBody>
      </p:sp>
      <p:sp>
        <p:nvSpPr>
          <p:cNvPr id="2304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tr-TR" dirty="0" smtClean="0"/>
              <a:t>Daha derin fizik muayene</a:t>
            </a:r>
          </a:p>
          <a:p>
            <a:pPr algn="just" eaLnBrk="1" hangingPunct="1">
              <a:lnSpc>
                <a:spcPct val="90000"/>
              </a:lnSpc>
            </a:pPr>
            <a:endParaRPr lang="tr-TR" dirty="0" smtClean="0"/>
          </a:p>
          <a:p>
            <a:pPr algn="just" eaLnBrk="1" hangingPunct="1">
              <a:lnSpc>
                <a:spcPct val="90000"/>
              </a:lnSpc>
            </a:pPr>
            <a:r>
              <a:rPr lang="tr-TR" dirty="0" smtClean="0"/>
              <a:t>Akciğer filmi, AKG, </a:t>
            </a:r>
            <a:r>
              <a:rPr lang="tr-TR" dirty="0" err="1" smtClean="0"/>
              <a:t>pulse</a:t>
            </a:r>
            <a:r>
              <a:rPr lang="tr-TR" dirty="0" smtClean="0"/>
              <a:t> </a:t>
            </a:r>
            <a:r>
              <a:rPr lang="tr-TR" dirty="0" err="1" smtClean="0"/>
              <a:t>oksimetre</a:t>
            </a:r>
            <a:r>
              <a:rPr lang="tr-TR" dirty="0" smtClean="0"/>
              <a:t> ve EKG’ye bakılır. </a:t>
            </a:r>
          </a:p>
          <a:p>
            <a:pPr algn="just" eaLnBrk="1" hangingPunct="1">
              <a:lnSpc>
                <a:spcPct val="90000"/>
              </a:lnSpc>
            </a:pPr>
            <a:endParaRPr lang="tr-TR" dirty="0" smtClean="0"/>
          </a:p>
          <a:p>
            <a:pPr algn="just" eaLnBrk="1" hangingPunct="1">
              <a:lnSpc>
                <a:spcPct val="90000"/>
              </a:lnSpc>
            </a:pPr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kosta</a:t>
            </a:r>
            <a:r>
              <a:rPr lang="tr-TR" dirty="0" smtClean="0"/>
              <a:t> kırığı ve 1. ve/veya 2. </a:t>
            </a:r>
            <a:r>
              <a:rPr lang="tr-TR" dirty="0" err="1" smtClean="0"/>
              <a:t>kostanın</a:t>
            </a:r>
            <a:r>
              <a:rPr lang="tr-TR" dirty="0" smtClean="0"/>
              <a:t> kırılmış olması göğüs duvarı ve derin dokularını şiddetli bir travmaya maruz kaldığını düşündürür.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200" u="sng" dirty="0" smtClean="0">
                <a:solidFill>
                  <a:srgbClr val="FF0000"/>
                </a:solidFill>
                <a:latin typeface="+mn-lt"/>
              </a:rPr>
              <a:t>İKİNCİL BAKI</a:t>
            </a:r>
          </a:p>
        </p:txBody>
      </p:sp>
      <p:sp>
        <p:nvSpPr>
          <p:cNvPr id="2365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dirty="0" smtClean="0">
                <a:latin typeface="Calibri" pitchFamily="34" charset="0"/>
              </a:rPr>
              <a:t>Basit </a:t>
            </a:r>
            <a:r>
              <a:rPr lang="tr-TR" dirty="0" err="1" smtClean="0">
                <a:latin typeface="Calibri" pitchFamily="34" charset="0"/>
              </a:rPr>
              <a:t>pnömotoraks</a:t>
            </a:r>
            <a:r>
              <a:rPr lang="tr-TR" dirty="0" smtClean="0">
                <a:latin typeface="Calibri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tr-TR" dirty="0" err="1" smtClean="0">
                <a:latin typeface="Calibri" pitchFamily="34" charset="0"/>
              </a:rPr>
              <a:t>Hemotoraks</a:t>
            </a:r>
            <a:endParaRPr lang="tr-TR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dirty="0" err="1" smtClean="0">
                <a:latin typeface="Calibri" pitchFamily="34" charset="0"/>
              </a:rPr>
              <a:t>Pulmoner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kontüzyon</a:t>
            </a:r>
            <a:endParaRPr lang="tr-TR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dirty="0" err="1" smtClean="0">
                <a:latin typeface="Calibri" pitchFamily="34" charset="0"/>
              </a:rPr>
              <a:t>Trakeobronşial</a:t>
            </a:r>
            <a:r>
              <a:rPr lang="tr-TR" dirty="0" smtClean="0">
                <a:latin typeface="Calibri" pitchFamily="34" charset="0"/>
              </a:rPr>
              <a:t> yaralanma</a:t>
            </a:r>
          </a:p>
          <a:p>
            <a:pPr eaLnBrk="1" hangingPunct="1">
              <a:lnSpc>
                <a:spcPct val="90000"/>
              </a:lnSpc>
            </a:pPr>
            <a:r>
              <a:rPr lang="tr-TR" dirty="0" err="1" smtClean="0">
                <a:latin typeface="Calibri" pitchFamily="34" charset="0"/>
              </a:rPr>
              <a:t>Künt</a:t>
            </a:r>
            <a:r>
              <a:rPr lang="tr-TR" dirty="0" smtClean="0">
                <a:latin typeface="Calibri" pitchFamily="34" charset="0"/>
              </a:rPr>
              <a:t> kardiyak yaralanma</a:t>
            </a:r>
          </a:p>
          <a:p>
            <a:pPr eaLnBrk="1" hangingPunct="1">
              <a:lnSpc>
                <a:spcPct val="90000"/>
              </a:lnSpc>
            </a:pPr>
            <a:r>
              <a:rPr lang="tr-TR" dirty="0" err="1" smtClean="0">
                <a:latin typeface="Calibri" pitchFamily="34" charset="0"/>
              </a:rPr>
              <a:t>Travmatik</a:t>
            </a:r>
            <a:r>
              <a:rPr lang="tr-TR" dirty="0" smtClean="0">
                <a:latin typeface="Calibri" pitchFamily="34" charset="0"/>
              </a:rPr>
              <a:t> aort yaralanması</a:t>
            </a:r>
          </a:p>
          <a:p>
            <a:pPr eaLnBrk="1" hangingPunct="1">
              <a:lnSpc>
                <a:spcPct val="90000"/>
              </a:lnSpc>
            </a:pPr>
            <a:r>
              <a:rPr lang="tr-TR" dirty="0" err="1" smtClean="0">
                <a:latin typeface="Calibri" pitchFamily="34" charset="0"/>
              </a:rPr>
              <a:t>Travmatik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diafragmatik</a:t>
            </a:r>
            <a:r>
              <a:rPr lang="tr-TR" dirty="0" smtClean="0">
                <a:latin typeface="Calibri" pitchFamily="34" charset="0"/>
              </a:rPr>
              <a:t> yaralanma</a:t>
            </a:r>
          </a:p>
          <a:p>
            <a:pPr eaLnBrk="1" hangingPunct="1">
              <a:lnSpc>
                <a:spcPct val="90000"/>
              </a:lnSpc>
            </a:pPr>
            <a:r>
              <a:rPr lang="tr-TR" dirty="0" err="1" smtClean="0">
                <a:latin typeface="Calibri" pitchFamily="34" charset="0"/>
              </a:rPr>
              <a:t>Mediasteni</a:t>
            </a:r>
            <a:r>
              <a:rPr lang="tr-TR" dirty="0" smtClean="0">
                <a:latin typeface="Calibri" pitchFamily="34" charset="0"/>
              </a:rPr>
              <a:t> geçen yaralar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/>
          </p:cNvSpPr>
          <p:nvPr>
            <p:ph type="title"/>
          </p:nvPr>
        </p:nvSpPr>
        <p:spPr>
          <a:xfrm>
            <a:off x="395288" y="1773238"/>
            <a:ext cx="8229600" cy="2016125"/>
          </a:xfrm>
        </p:spPr>
        <p:txBody>
          <a:bodyPr/>
          <a:lstStyle/>
          <a:p>
            <a:r>
              <a:rPr lang="tr-TR" smtClean="0"/>
              <a:t>NORMAL GÖRÜNTÜ VE ÖNEMLİ ANATOMİ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İNCELEMEDE GENEL PRENSİPLER</a:t>
            </a:r>
          </a:p>
        </p:txBody>
      </p:sp>
      <p:sp>
        <p:nvSpPr>
          <p:cNvPr id="149506" name="Rectangle 3"/>
          <p:cNvSpPr>
            <a:spLocks noGrp="1"/>
          </p:cNvSpPr>
          <p:nvPr>
            <p:ph idx="1"/>
          </p:nvPr>
        </p:nvSpPr>
        <p:spPr>
          <a:xfrm>
            <a:off x="457200" y="2354263"/>
            <a:ext cx="7467600" cy="3771900"/>
          </a:xfrm>
        </p:spPr>
        <p:txBody>
          <a:bodyPr/>
          <a:lstStyle/>
          <a:p>
            <a:r>
              <a:rPr lang="tr-TR" smtClean="0"/>
              <a:t>HASTANIN KİMLİK BİLGİSİ</a:t>
            </a:r>
            <a:br>
              <a:rPr lang="tr-TR" smtClean="0"/>
            </a:br>
            <a:endParaRPr lang="tr-TR" smtClean="0"/>
          </a:p>
          <a:p>
            <a:r>
              <a:rPr lang="tr-TR" smtClean="0"/>
              <a:t>TETKİKİN TARİHİ</a:t>
            </a:r>
          </a:p>
          <a:p>
            <a:endParaRPr lang="tr-TR" smtClean="0"/>
          </a:p>
          <a:p>
            <a:r>
              <a:rPr lang="tr-TR" smtClean="0"/>
              <a:t>HASTANIN KLİNİK VE LABORATUAR</a:t>
            </a:r>
            <a:br>
              <a:rPr lang="tr-TR" smtClean="0"/>
            </a:br>
            <a:r>
              <a:rPr lang="tr-TR" smtClean="0"/>
              <a:t>BULGULARI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PA AKCİĞER GRAFİSİ-TEKNİK</a:t>
            </a:r>
          </a:p>
        </p:txBody>
      </p:sp>
      <p:sp>
        <p:nvSpPr>
          <p:cNvPr id="150530" name="Rectangle 3"/>
          <p:cNvSpPr>
            <a:spLocks noGrp="1"/>
          </p:cNvSpPr>
          <p:nvPr>
            <p:ph idx="1"/>
          </p:nvPr>
        </p:nvSpPr>
        <p:spPr>
          <a:xfrm>
            <a:off x="457200" y="2103438"/>
            <a:ext cx="7467600" cy="4022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mtClean="0"/>
              <a:t>UYGUN POZİSYON-Ayakta,eşit,omuzlar dışarıda</a:t>
            </a:r>
          </a:p>
          <a:p>
            <a:pPr>
              <a:lnSpc>
                <a:spcPct val="90000"/>
              </a:lnSpc>
            </a:pPr>
            <a:r>
              <a:rPr lang="tr-TR" smtClean="0"/>
              <a:t>DERİN İNSPİRİYUM</a:t>
            </a:r>
          </a:p>
          <a:p>
            <a:pPr>
              <a:lnSpc>
                <a:spcPct val="90000"/>
              </a:lnSpc>
            </a:pPr>
            <a:endParaRPr lang="tr-TR" smtClean="0"/>
          </a:p>
          <a:p>
            <a:pPr>
              <a:lnSpc>
                <a:spcPct val="90000"/>
              </a:lnSpc>
            </a:pPr>
            <a:r>
              <a:rPr lang="tr-TR" smtClean="0"/>
              <a:t>UYGUN EKSPOJUR DOZU-kV,mA,sn</a:t>
            </a:r>
          </a:p>
          <a:p>
            <a:pPr>
              <a:lnSpc>
                <a:spcPct val="90000"/>
              </a:lnSpc>
            </a:pPr>
            <a:endParaRPr lang="tr-TR" smtClean="0"/>
          </a:p>
          <a:p>
            <a:pPr>
              <a:lnSpc>
                <a:spcPct val="90000"/>
              </a:lnSpc>
            </a:pPr>
            <a:r>
              <a:rPr lang="tr-TR" smtClean="0"/>
              <a:t>UYGUN FİLM -SANTRALİZE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2" descr="Mvc01081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r="37787"/>
          <a:stretch>
            <a:fillRect/>
          </a:stretch>
        </p:blipFill>
        <p:spPr bwMode="auto">
          <a:xfrm>
            <a:off x="152400" y="381000"/>
            <a:ext cx="54991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79" name="Picture 2" descr="Mvc01081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61710"/>
          <a:stretch>
            <a:fillRect/>
          </a:stretch>
        </p:blipFill>
        <p:spPr bwMode="auto">
          <a:xfrm>
            <a:off x="5580063" y="404813"/>
            <a:ext cx="33845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200" dirty="0" smtClean="0">
                <a:solidFill>
                  <a:srgbClr val="FF0000"/>
                </a:solidFill>
              </a:rPr>
              <a:t>Düz Göğüs Radyografisi</a:t>
            </a:r>
          </a:p>
        </p:txBody>
      </p:sp>
      <p:sp>
        <p:nvSpPr>
          <p:cNvPr id="153602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06738" cy="4852988"/>
          </a:xfrm>
        </p:spPr>
        <p:txBody>
          <a:bodyPr/>
          <a:lstStyle/>
          <a:p>
            <a:r>
              <a:rPr lang="tr-TR" smtClean="0"/>
              <a:t>Sol ve sağ kalp sınırları iyi seçilebilmeli</a:t>
            </a:r>
          </a:p>
          <a:p>
            <a:pPr>
              <a:buFont typeface="Wingdings 2" pitchFamily="18" charset="2"/>
              <a:buNone/>
            </a:pPr>
            <a:endParaRPr lang="tr-TR" smtClean="0"/>
          </a:p>
          <a:p>
            <a:r>
              <a:rPr lang="tr-TR" smtClean="0"/>
              <a:t>Diyaframın her iki kubbesi de orta hatta kadar görülebilmeli.</a:t>
            </a:r>
          </a:p>
          <a:p>
            <a:endParaRPr lang="tr-TR" smtClean="0"/>
          </a:p>
        </p:txBody>
      </p:sp>
      <p:sp>
        <p:nvSpPr>
          <p:cNvPr id="153603" name="Rectangle 4"/>
          <p:cNvSpPr>
            <a:spLocks noGrp="1"/>
          </p:cNvSpPr>
          <p:nvPr>
            <p:ph sz="half" idx="2"/>
          </p:nvPr>
        </p:nvSpPr>
        <p:spPr>
          <a:xfrm>
            <a:off x="4260850" y="1600200"/>
            <a:ext cx="3663950" cy="4525963"/>
          </a:xfrm>
        </p:spPr>
        <p:txBody>
          <a:bodyPr/>
          <a:lstStyle/>
          <a:p>
            <a:endParaRPr lang="tr-TR" smtClean="0"/>
          </a:p>
        </p:txBody>
      </p:sp>
      <p:pic>
        <p:nvPicPr>
          <p:cNvPr id="153604" name="Picture 5" descr="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484313"/>
            <a:ext cx="525621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2800" b="1" u="sng" dirty="0" smtClean="0">
                <a:solidFill>
                  <a:srgbClr val="FF0000"/>
                </a:solidFill>
                <a:latin typeface="+mn-lt"/>
              </a:rPr>
              <a:t>SEKONDER BAKI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dirty="0" smtClean="0"/>
              <a:t>Basit </a:t>
            </a:r>
            <a:r>
              <a:rPr lang="tr-TR" dirty="0" err="1" smtClean="0"/>
              <a:t>pnömotoraks</a:t>
            </a:r>
            <a:r>
              <a:rPr lang="tr-TR" dirty="0" smtClean="0"/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tr-TR" dirty="0" err="1" smtClean="0"/>
              <a:t>Hemotoraks</a:t>
            </a:r>
            <a:endParaRPr lang="tr-TR" dirty="0" smtClean="0"/>
          </a:p>
          <a:p>
            <a:pPr eaLnBrk="1" hangingPunct="1">
              <a:lnSpc>
                <a:spcPct val="90000"/>
              </a:lnSpc>
            </a:pP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kontüzyon</a:t>
            </a:r>
            <a:endParaRPr lang="tr-TR" dirty="0" smtClean="0"/>
          </a:p>
          <a:p>
            <a:pPr eaLnBrk="1" hangingPunct="1">
              <a:lnSpc>
                <a:spcPct val="90000"/>
              </a:lnSpc>
            </a:pPr>
            <a:r>
              <a:rPr lang="tr-TR" dirty="0" err="1" smtClean="0"/>
              <a:t>Trakeobronşial</a:t>
            </a:r>
            <a:r>
              <a:rPr lang="tr-TR" dirty="0" smtClean="0"/>
              <a:t> yaralanma</a:t>
            </a:r>
          </a:p>
          <a:p>
            <a:pPr eaLnBrk="1" hangingPunct="1">
              <a:lnSpc>
                <a:spcPct val="90000"/>
              </a:lnSpc>
            </a:pPr>
            <a:r>
              <a:rPr lang="tr-TR" dirty="0" err="1" smtClean="0"/>
              <a:t>Künt</a:t>
            </a:r>
            <a:r>
              <a:rPr lang="tr-TR" dirty="0" smtClean="0"/>
              <a:t> kardiyak yaralanma</a:t>
            </a:r>
          </a:p>
          <a:p>
            <a:pPr eaLnBrk="1" hangingPunct="1">
              <a:lnSpc>
                <a:spcPct val="90000"/>
              </a:lnSpc>
            </a:pPr>
            <a:r>
              <a:rPr lang="tr-TR" dirty="0" err="1" smtClean="0"/>
              <a:t>Travmatik</a:t>
            </a:r>
            <a:r>
              <a:rPr lang="tr-TR" dirty="0" smtClean="0"/>
              <a:t> aort yaralanması</a:t>
            </a:r>
          </a:p>
          <a:p>
            <a:pPr eaLnBrk="1" hangingPunct="1">
              <a:lnSpc>
                <a:spcPct val="90000"/>
              </a:lnSpc>
            </a:pPr>
            <a:r>
              <a:rPr lang="tr-TR" dirty="0" err="1" smtClean="0"/>
              <a:t>Travmatik</a:t>
            </a:r>
            <a:r>
              <a:rPr lang="tr-TR" dirty="0" smtClean="0"/>
              <a:t> </a:t>
            </a:r>
            <a:r>
              <a:rPr lang="tr-TR" dirty="0" err="1" smtClean="0"/>
              <a:t>diafragmatik</a:t>
            </a:r>
            <a:r>
              <a:rPr lang="tr-TR" dirty="0" smtClean="0"/>
              <a:t> yaralanma</a:t>
            </a:r>
          </a:p>
          <a:p>
            <a:pPr eaLnBrk="1" hangingPunct="1">
              <a:lnSpc>
                <a:spcPct val="90000"/>
              </a:lnSpc>
            </a:pPr>
            <a:r>
              <a:rPr lang="tr-TR" dirty="0" err="1" smtClean="0"/>
              <a:t>Mediasteni</a:t>
            </a:r>
            <a:r>
              <a:rPr lang="tr-TR" dirty="0" smtClean="0"/>
              <a:t> geçen yaralar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9263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Düz Göğüs Radyografisi</a:t>
            </a:r>
          </a:p>
        </p:txBody>
      </p:sp>
      <p:sp>
        <p:nvSpPr>
          <p:cNvPr id="154625" name="Rectangle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338" cy="4852988"/>
          </a:xfrm>
        </p:spPr>
        <p:txBody>
          <a:bodyPr>
            <a:normAutofit lnSpcReduction="10000"/>
          </a:bodyPr>
          <a:lstStyle/>
          <a:p>
            <a:r>
              <a:rPr lang="tr-TR" smtClean="0"/>
              <a:t>İyi bir inspirasyon gerekir. </a:t>
            </a:r>
          </a:p>
          <a:p>
            <a:r>
              <a:rPr lang="tr-TR" smtClean="0"/>
              <a:t>Aksi takdirde;</a:t>
            </a:r>
          </a:p>
          <a:p>
            <a:pPr lvl="1">
              <a:lnSpc>
                <a:spcPct val="90000"/>
              </a:lnSpc>
            </a:pPr>
            <a:r>
              <a:rPr lang="tr-TR" smtClean="0"/>
              <a:t>Yalancı kalp genişlemesi</a:t>
            </a:r>
          </a:p>
          <a:p>
            <a:pPr lvl="1">
              <a:lnSpc>
                <a:spcPct val="90000"/>
              </a:lnSpc>
            </a:pPr>
            <a:r>
              <a:rPr lang="tr-TR" smtClean="0"/>
              <a:t>Artan bazal gölgelenme, ki akciğer konsolidasyonunu veya ödemini taklit eder.</a:t>
            </a:r>
          </a:p>
        </p:txBody>
      </p:sp>
      <p:pic>
        <p:nvPicPr>
          <p:cNvPr id="154626" name="Picture 3" descr="Resim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60350"/>
            <a:ext cx="41036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7" name="Picture 4" descr="Resim 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89350"/>
            <a:ext cx="41767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>
                <a:solidFill>
                  <a:srgbClr val="FF0000"/>
                </a:solidFill>
                <a:latin typeface="+mn-lt"/>
              </a:rPr>
              <a:t>A. BASİT PNÖMOTORAKS</a:t>
            </a:r>
            <a:endParaRPr lang="tr-TR" sz="32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81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dirty="0" err="1" smtClean="0"/>
              <a:t>Visseral</a:t>
            </a:r>
            <a:r>
              <a:rPr lang="tr-TR" sz="2400" dirty="0" smtClean="0"/>
              <a:t> ve </a:t>
            </a:r>
            <a:r>
              <a:rPr lang="tr-TR" sz="2400" dirty="0" err="1" smtClean="0"/>
              <a:t>pariyetal</a:t>
            </a:r>
            <a:r>
              <a:rPr lang="tr-TR" sz="2400" dirty="0" smtClean="0"/>
              <a:t> plevra arasındaki potansiyel boşluğa havanın girmesi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err="1" smtClean="0"/>
              <a:t>Künt</a:t>
            </a:r>
            <a:r>
              <a:rPr lang="tr-TR" sz="2400" dirty="0" smtClean="0"/>
              <a:t> travma en sık nedenidir.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Etkilenen  bölgede akciğer sesleri azalır.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Perküsyonda </a:t>
            </a:r>
            <a:r>
              <a:rPr lang="tr-TR" sz="2400" dirty="0" err="1" smtClean="0"/>
              <a:t>hiperrezonans</a:t>
            </a:r>
            <a:endParaRPr 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Ayakta + </a:t>
            </a:r>
            <a:r>
              <a:rPr lang="tr-TR" sz="2400" dirty="0" err="1" smtClean="0"/>
              <a:t>ekpirasyonda</a:t>
            </a:r>
            <a:r>
              <a:rPr lang="tr-TR" sz="2400" dirty="0" smtClean="0"/>
              <a:t> + PAAG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err="1" smtClean="0"/>
              <a:t>Anterior</a:t>
            </a:r>
            <a:r>
              <a:rPr lang="tr-TR" sz="2400" dirty="0" smtClean="0"/>
              <a:t>  ve </a:t>
            </a:r>
            <a:r>
              <a:rPr lang="tr-TR" sz="2400" dirty="0" err="1" smtClean="0"/>
              <a:t>midaksiller</a:t>
            </a:r>
            <a:r>
              <a:rPr lang="tr-TR" sz="2400" dirty="0" smtClean="0"/>
              <a:t> hat arasında 4. veya 5. </a:t>
            </a:r>
            <a:r>
              <a:rPr lang="tr-TR" sz="2400" dirty="0" err="1" smtClean="0"/>
              <a:t>interkostal</a:t>
            </a:r>
            <a:r>
              <a:rPr lang="tr-TR" sz="2400" dirty="0" smtClean="0"/>
              <a:t> aralıktan takılan göğüs tüpü ile tedavi edilir.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Gözlemi ve/veya </a:t>
            </a:r>
            <a:r>
              <a:rPr lang="tr-TR" sz="2400" dirty="0" err="1" smtClean="0"/>
              <a:t>aspirasyonu</a:t>
            </a:r>
            <a:r>
              <a:rPr lang="tr-TR" sz="2400" dirty="0" smtClean="0"/>
              <a:t> risklidir. 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Göğüs tüpü takılmadan asla genel anestezi veya pozitif basınçlı </a:t>
            </a:r>
            <a:r>
              <a:rPr lang="tr-TR" sz="2400" dirty="0" err="1" smtClean="0"/>
              <a:t>ventilasyon</a:t>
            </a:r>
            <a:r>
              <a:rPr lang="tr-TR" sz="2400" dirty="0" smtClean="0"/>
              <a:t> uygulanmamalıdır.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 Hayatı tehdit edici </a:t>
            </a:r>
            <a:r>
              <a:rPr lang="tr-TR" sz="2400" b="1" i="1" u="sng" dirty="0" smtClean="0"/>
              <a:t>tansiyon </a:t>
            </a:r>
            <a:r>
              <a:rPr lang="tr-TR" sz="2400" b="1" i="1" u="sng" dirty="0" err="1" smtClean="0"/>
              <a:t>pnömotoraksa</a:t>
            </a:r>
            <a:r>
              <a:rPr lang="tr-TR" sz="2400" b="1" i="1" u="sng" dirty="0" smtClean="0"/>
              <a:t> </a:t>
            </a:r>
            <a:r>
              <a:rPr lang="tr-TR" sz="2400" dirty="0" smtClean="0"/>
              <a:t>dönüşebilir </a:t>
            </a:r>
            <a:endParaRPr lang="tr-TR" sz="2400" b="1" dirty="0" smtClean="0"/>
          </a:p>
          <a:p>
            <a:pPr eaLnBrk="1" hangingPunct="1">
              <a:lnSpc>
                <a:spcPct val="80000"/>
              </a:lnSpc>
            </a:pPr>
            <a:endParaRPr lang="tr-TR" sz="2400" dirty="0" smtClean="0">
              <a:solidFill>
                <a:srgbClr val="9AE6F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5032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>
                <a:solidFill>
                  <a:srgbClr val="FF0000"/>
                </a:solidFill>
                <a:latin typeface="+mn-lt"/>
              </a:rPr>
              <a:t>B.HEMOTORAKS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En sık neden akciğer  laserasyonu veya </a:t>
            </a:r>
            <a:r>
              <a:rPr lang="tr-TR" sz="2800" dirty="0" err="1"/>
              <a:t>interkostal</a:t>
            </a:r>
            <a:r>
              <a:rPr lang="tr-TR" sz="2800" dirty="0"/>
              <a:t> damar veya </a:t>
            </a:r>
            <a:r>
              <a:rPr lang="tr-TR" sz="2800" dirty="0" err="1"/>
              <a:t>internal</a:t>
            </a:r>
            <a:r>
              <a:rPr lang="tr-TR" sz="2800" dirty="0"/>
              <a:t> </a:t>
            </a:r>
            <a:r>
              <a:rPr lang="tr-TR" sz="2800" dirty="0" err="1"/>
              <a:t>mammarian</a:t>
            </a:r>
            <a:r>
              <a:rPr lang="tr-TR" sz="2800" dirty="0"/>
              <a:t> arter yaralanması</a:t>
            </a: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 smtClean="0"/>
              <a:t>Genellikle </a:t>
            </a:r>
            <a:r>
              <a:rPr lang="tr-TR" sz="2800" dirty="0"/>
              <a:t>kendini sınırlar ve cerrahi </a:t>
            </a:r>
            <a:r>
              <a:rPr lang="tr-TR" sz="2800" dirty="0" err="1"/>
              <a:t>müdahele</a:t>
            </a:r>
            <a:r>
              <a:rPr lang="tr-TR" sz="2800" dirty="0"/>
              <a:t> gerektirmez.</a:t>
            </a: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Geniş çaplı göğüs tüpü </a:t>
            </a: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800" i="1" dirty="0"/>
              <a:t>    (kanı boşaltır, pıhtılı </a:t>
            </a:r>
            <a:r>
              <a:rPr lang="tr-TR" sz="2800" i="1" dirty="0" err="1"/>
              <a:t>hemotoraks</a:t>
            </a:r>
            <a:r>
              <a:rPr lang="tr-TR" sz="2800" i="1" dirty="0"/>
              <a:t> riskini azaltır ve kanamanın takibine olanak sağlar)</a:t>
            </a:r>
            <a:r>
              <a:rPr lang="tr-TR" sz="2800" dirty="0"/>
              <a:t>. </a:t>
            </a: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800" dirty="0"/>
              <a:t>   </a:t>
            </a:r>
            <a:r>
              <a:rPr lang="tr-TR" dirty="0"/>
              <a:t>Cerrahi endikasyonlar:</a:t>
            </a: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Tüp  takılır takılmaz 1500 ml kan gelmesi</a:t>
            </a: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2-4 saat botunca 200 ml/</a:t>
            </a:r>
            <a:r>
              <a:rPr lang="tr-TR" sz="2800" dirty="0" err="1"/>
              <a:t>saat’tan</a:t>
            </a:r>
            <a:r>
              <a:rPr lang="tr-TR" sz="2800" dirty="0"/>
              <a:t> fazla kanamanın devam etmesi </a:t>
            </a: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Sürekli  transfüzyon ihtiyacı varsa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>
                <a:solidFill>
                  <a:srgbClr val="FF0000"/>
                </a:solidFill>
                <a:latin typeface="+mn-lt"/>
              </a:rPr>
              <a:t>C.PULMONER KONTÜZYON</a:t>
            </a:r>
          </a:p>
        </p:txBody>
      </p:sp>
      <p:sp>
        <p:nvSpPr>
          <p:cNvPr id="1802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86688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800" dirty="0" smtClean="0"/>
              <a:t>En yaygın </a:t>
            </a:r>
            <a:r>
              <a:rPr lang="tr-TR" sz="2800" dirty="0" err="1" smtClean="0"/>
              <a:t>letal</a:t>
            </a:r>
            <a:r>
              <a:rPr lang="tr-TR" sz="2800" dirty="0" smtClean="0"/>
              <a:t> göğüs yaralanması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 err="1" smtClean="0"/>
              <a:t>Respiratuvar</a:t>
            </a:r>
            <a:r>
              <a:rPr lang="tr-TR" sz="2800" dirty="0" smtClean="0"/>
              <a:t> yetmezlik yavaş gelişebilir ve fark edilmesi güç olabilir.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 smtClean="0"/>
              <a:t>Belirgin </a:t>
            </a:r>
            <a:r>
              <a:rPr lang="tr-TR" sz="2800" dirty="0" err="1" smtClean="0"/>
              <a:t>hipoksisi</a:t>
            </a:r>
            <a:r>
              <a:rPr lang="tr-TR" sz="2800" dirty="0" smtClean="0"/>
              <a:t> olan hastalar (oda havasında PaO2&lt;65 </a:t>
            </a:r>
            <a:r>
              <a:rPr lang="tr-TR" sz="2800" dirty="0" err="1" smtClean="0"/>
              <a:t>mmHg</a:t>
            </a:r>
            <a:r>
              <a:rPr lang="tr-TR" sz="2800" dirty="0" smtClean="0"/>
              <a:t> veya SaO2&lt;%90) yaralanmadan sonraki ilk bir saat içinde </a:t>
            </a:r>
            <a:r>
              <a:rPr lang="tr-TR" sz="2800" dirty="0" err="1" smtClean="0"/>
              <a:t>entübe</a:t>
            </a:r>
            <a:r>
              <a:rPr lang="tr-TR" sz="2800" dirty="0" smtClean="0"/>
              <a:t> ve </a:t>
            </a:r>
            <a:r>
              <a:rPr lang="tr-TR" sz="2800" dirty="0" err="1" smtClean="0"/>
              <a:t>ventile</a:t>
            </a:r>
            <a:r>
              <a:rPr lang="tr-TR" sz="2800" dirty="0" smtClean="0"/>
              <a:t> edilmelidir.. 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 smtClean="0"/>
              <a:t>KOAH ve Böbrek </a:t>
            </a:r>
            <a:r>
              <a:rPr lang="tr-TR" sz="2800" dirty="0" err="1" smtClean="0"/>
              <a:t>Yetm</a:t>
            </a:r>
            <a:r>
              <a:rPr lang="tr-TR" sz="2800" dirty="0" smtClean="0"/>
              <a:t>. </a:t>
            </a:r>
            <a:r>
              <a:rPr lang="tr-TR" sz="2800" dirty="0" err="1" smtClean="0"/>
              <a:t>Entübasyon</a:t>
            </a:r>
            <a:r>
              <a:rPr lang="tr-TR" sz="2800" dirty="0" smtClean="0"/>
              <a:t> eşiği </a:t>
            </a:r>
            <a:r>
              <a:rPr lang="tr-TR" sz="3200" dirty="0" smtClean="0">
                <a:cs typeface="Arial" charset="0"/>
              </a:rPr>
              <a:t>↓↓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 smtClean="0"/>
              <a:t>Stabil hastalar </a:t>
            </a:r>
            <a:r>
              <a:rPr lang="tr-TR" sz="2800" dirty="0" err="1" smtClean="0"/>
              <a:t>entübe</a:t>
            </a:r>
            <a:r>
              <a:rPr lang="tr-TR" sz="2800" dirty="0" smtClean="0"/>
              <a:t> edilmeden izlenebilir.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 smtClean="0"/>
              <a:t>Transfer edilecek hastalar </a:t>
            </a:r>
            <a:r>
              <a:rPr lang="tr-TR" sz="2800" dirty="0" err="1" smtClean="0"/>
              <a:t>entübe</a:t>
            </a:r>
            <a:r>
              <a:rPr lang="tr-TR" sz="2800" dirty="0" smtClean="0"/>
              <a:t> ve </a:t>
            </a:r>
            <a:r>
              <a:rPr lang="tr-TR" sz="2800" dirty="0" err="1" smtClean="0"/>
              <a:t>ventile</a:t>
            </a:r>
            <a:r>
              <a:rPr lang="tr-TR" sz="2800" dirty="0" smtClean="0"/>
              <a:t> edilmelidir.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1644650"/>
            <a:ext cx="4495800" cy="4060825"/>
          </a:xfrm>
        </p:spPr>
      </p:pic>
      <p:pic>
        <p:nvPicPr>
          <p:cNvPr id="18125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676400"/>
            <a:ext cx="4343400" cy="3990975"/>
          </a:xfrm>
        </p:spPr>
      </p:pic>
      <p:sp>
        <p:nvSpPr>
          <p:cNvPr id="181251" name="Rectangle 4"/>
          <p:cNvSpPr>
            <a:spLocks noChangeArrowheads="1"/>
          </p:cNvSpPr>
          <p:nvPr/>
        </p:nvSpPr>
        <p:spPr bwMode="auto">
          <a:xfrm>
            <a:off x="457200" y="350838"/>
            <a:ext cx="8229600" cy="868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tr-TR" sz="4600" dirty="0" err="1">
                <a:solidFill>
                  <a:srgbClr val="FF0000"/>
                </a:solidFill>
                <a:latin typeface="Calibri" pitchFamily="34" charset="0"/>
              </a:rPr>
              <a:t>Pnömotoraks</a:t>
            </a:r>
            <a:r>
              <a:rPr lang="tr-TR" sz="46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3" descr="PTX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25588"/>
            <a:ext cx="4322763" cy="4646612"/>
          </a:xfrm>
        </p:spPr>
      </p:pic>
      <p:pic>
        <p:nvPicPr>
          <p:cNvPr id="182273" name="Picture 2" descr="PTX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2057400"/>
            <a:ext cx="4648200" cy="2933700"/>
          </a:xfrm>
        </p:spPr>
      </p:pic>
      <p:sp>
        <p:nvSpPr>
          <p:cNvPr id="182275" name="Rectangle 4"/>
          <p:cNvSpPr>
            <a:spLocks noChangeArrowheads="1"/>
          </p:cNvSpPr>
          <p:nvPr/>
        </p:nvSpPr>
        <p:spPr bwMode="auto">
          <a:xfrm>
            <a:off x="457200" y="350838"/>
            <a:ext cx="8229600" cy="868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tr-TR" sz="4600" dirty="0" err="1">
                <a:solidFill>
                  <a:srgbClr val="FF0000"/>
                </a:solidFill>
                <a:latin typeface="Calibri" pitchFamily="34" charset="0"/>
              </a:rPr>
              <a:t>Pnömotoraks</a:t>
            </a:r>
            <a:r>
              <a:rPr lang="tr-TR" sz="46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2" descr="cx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05000"/>
            <a:ext cx="4953000" cy="3865563"/>
          </a:xfrm>
        </p:spPr>
      </p:pic>
      <p:pic>
        <p:nvPicPr>
          <p:cNvPr id="183298" name="Picture 3" descr="ctch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0" y="2720181"/>
            <a:ext cx="3048000" cy="2286000"/>
          </a:xfrm>
        </p:spPr>
      </p:pic>
      <p:sp>
        <p:nvSpPr>
          <p:cNvPr id="183299" name="Rectangle 4"/>
          <p:cNvSpPr>
            <a:spLocks noChangeArrowheads="1"/>
          </p:cNvSpPr>
          <p:nvPr/>
        </p:nvSpPr>
        <p:spPr bwMode="auto">
          <a:xfrm>
            <a:off x="457200" y="350838"/>
            <a:ext cx="8229600" cy="868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tr-TR" sz="4600" dirty="0" err="1">
                <a:solidFill>
                  <a:srgbClr val="FF0000"/>
                </a:solidFill>
                <a:latin typeface="Calibri" pitchFamily="34" charset="0"/>
              </a:rPr>
              <a:t>Pnömotoraks</a:t>
            </a:r>
            <a:r>
              <a:rPr lang="tr-TR" sz="46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00213"/>
            <a:ext cx="4876800" cy="4122737"/>
          </a:xfrm>
        </p:spPr>
      </p:pic>
      <p:pic>
        <p:nvPicPr>
          <p:cNvPr id="18432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10101" b="5717"/>
          <a:stretch>
            <a:fillRect/>
          </a:stretch>
        </p:blipFill>
        <p:spPr>
          <a:xfrm>
            <a:off x="5334000" y="1676400"/>
            <a:ext cx="3429000" cy="4191000"/>
          </a:xfrm>
        </p:spPr>
      </p:pic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457200" y="350838"/>
            <a:ext cx="8229600" cy="868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tr-TR" sz="4600" dirty="0" err="1">
                <a:solidFill>
                  <a:srgbClr val="FF0000"/>
                </a:solidFill>
                <a:latin typeface="Calibri" pitchFamily="34" charset="0"/>
              </a:rPr>
              <a:t>Pnömotoraks</a:t>
            </a:r>
            <a:r>
              <a:rPr lang="tr-TR" sz="46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2" descr="Toraks foreign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71992"/>
            <a:ext cx="4038600" cy="3982378"/>
          </a:xfrm>
        </p:spPr>
      </p:pic>
      <p:pic>
        <p:nvPicPr>
          <p:cNvPr id="185346" name="Picture 3" descr="Toraks foreign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60850" y="1903413"/>
            <a:ext cx="3663950" cy="3919537"/>
          </a:xfrm>
        </p:spPr>
      </p:pic>
      <p:sp>
        <p:nvSpPr>
          <p:cNvPr id="185347" name="Rectangle 5"/>
          <p:cNvSpPr>
            <a:spLocks noChangeArrowheads="1"/>
          </p:cNvSpPr>
          <p:nvPr/>
        </p:nvSpPr>
        <p:spPr bwMode="auto">
          <a:xfrm>
            <a:off x="571472" y="285728"/>
            <a:ext cx="8229600" cy="868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tr-TR" sz="4600" dirty="0" err="1">
                <a:solidFill>
                  <a:srgbClr val="FF0000"/>
                </a:solidFill>
                <a:latin typeface="Calibri" pitchFamily="34" charset="0"/>
              </a:rPr>
              <a:t>Pnömotoraks</a:t>
            </a:r>
            <a:r>
              <a:rPr lang="tr-TR" sz="46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467600" cy="792163"/>
          </a:xfrm>
          <a:solidFill>
            <a:schemeClr val="bg1"/>
          </a:solidFill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Hemotoraks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6371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 t="58289" b="5717"/>
          <a:stretch>
            <a:fillRect/>
          </a:stretch>
        </p:blipFill>
        <p:spPr>
          <a:xfrm>
            <a:off x="0" y="1676400"/>
            <a:ext cx="4419600" cy="3371850"/>
          </a:xfrm>
        </p:spPr>
      </p:pic>
      <p:pic>
        <p:nvPicPr>
          <p:cNvPr id="18637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8000" contrast="12000"/>
          </a:blip>
          <a:srcRect/>
          <a:stretch>
            <a:fillRect/>
          </a:stretch>
        </p:blipFill>
        <p:spPr>
          <a:xfrm>
            <a:off x="4800600" y="2209800"/>
            <a:ext cx="4343400" cy="2801938"/>
          </a:xfrm>
        </p:spPr>
      </p:pic>
      <p:sp>
        <p:nvSpPr>
          <p:cNvPr id="186372" name="Line 5"/>
          <p:cNvSpPr>
            <a:spLocks noChangeShapeType="1"/>
          </p:cNvSpPr>
          <p:nvPr/>
        </p:nvSpPr>
        <p:spPr bwMode="auto">
          <a:xfrm flipH="1" flipV="1">
            <a:off x="3124200" y="4267200"/>
            <a:ext cx="1524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57"/>
          <p:cNvGrpSpPr>
            <a:grpSpLocks/>
          </p:cNvGrpSpPr>
          <p:nvPr/>
        </p:nvGrpSpPr>
        <p:grpSpPr bwMode="auto">
          <a:xfrm>
            <a:off x="381000" y="1143000"/>
            <a:ext cx="7924800" cy="5100638"/>
            <a:chOff x="240" y="1104"/>
            <a:chExt cx="6014" cy="2835"/>
          </a:xfrm>
        </p:grpSpPr>
        <p:grpSp>
          <p:nvGrpSpPr>
            <p:cNvPr id="22545" name="Group 54"/>
            <p:cNvGrpSpPr>
              <a:grpSpLocks/>
            </p:cNvGrpSpPr>
            <p:nvPr/>
          </p:nvGrpSpPr>
          <p:grpSpPr bwMode="auto">
            <a:xfrm>
              <a:off x="379" y="1104"/>
              <a:ext cx="5814" cy="273"/>
              <a:chOff x="379" y="1104"/>
              <a:chExt cx="5814" cy="273"/>
            </a:xfrm>
          </p:grpSpPr>
          <p:sp>
            <p:nvSpPr>
              <p:cNvPr id="180" name="Text Box 2"/>
              <p:cNvSpPr txBox="1">
                <a:spLocks noChangeArrowheads="1"/>
              </p:cNvSpPr>
              <p:nvPr/>
            </p:nvSpPr>
            <p:spPr bwMode="auto">
              <a:xfrm>
                <a:off x="379" y="1104"/>
                <a:ext cx="1057" cy="273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tr-TR" sz="16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Göğüs Duvarı Yaralanması</a:t>
                </a:r>
                <a:endParaRPr lang="en-US" sz="16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endParaRPr>
              </a:p>
            </p:txBody>
          </p:sp>
          <p:sp>
            <p:nvSpPr>
              <p:cNvPr id="181" name="Text Box 4"/>
              <p:cNvSpPr txBox="1">
                <a:spLocks noChangeArrowheads="1"/>
              </p:cNvSpPr>
              <p:nvPr/>
            </p:nvSpPr>
            <p:spPr bwMode="auto">
              <a:xfrm>
                <a:off x="1452" y="1104"/>
                <a:ext cx="1248" cy="273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tr-TR" sz="16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Havayolu Tıkanıklığı</a:t>
                </a:r>
                <a:endParaRPr lang="en-US" sz="16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endParaRPr>
              </a:p>
            </p:txBody>
          </p:sp>
          <p:sp>
            <p:nvSpPr>
              <p:cNvPr id="182" name="Text Box 5"/>
              <p:cNvSpPr txBox="1">
                <a:spLocks noChangeArrowheads="1"/>
              </p:cNvSpPr>
              <p:nvPr/>
            </p:nvSpPr>
            <p:spPr bwMode="auto">
              <a:xfrm>
                <a:off x="2741" y="1104"/>
                <a:ext cx="1142" cy="164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tr-TR" sz="16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Pnömotoraks</a:t>
                </a:r>
                <a:endParaRPr lang="en-US" sz="16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endParaRPr>
              </a:p>
            </p:txBody>
          </p:sp>
          <p:sp>
            <p:nvSpPr>
              <p:cNvPr id="183" name="Text Box 6"/>
              <p:cNvSpPr txBox="1">
                <a:spLocks noChangeArrowheads="1"/>
              </p:cNvSpPr>
              <p:nvPr/>
            </p:nvSpPr>
            <p:spPr bwMode="auto">
              <a:xfrm>
                <a:off x="4081" y="1104"/>
                <a:ext cx="840" cy="164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tr-TR" sz="16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Kanama</a:t>
                </a:r>
                <a:endParaRPr lang="en-US" sz="16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endParaRPr>
              </a:p>
            </p:txBody>
          </p:sp>
          <p:sp>
            <p:nvSpPr>
              <p:cNvPr id="184" name="Text Box 7"/>
              <p:cNvSpPr txBox="1">
                <a:spLocks noChangeArrowheads="1"/>
              </p:cNvSpPr>
              <p:nvPr/>
            </p:nvSpPr>
            <p:spPr bwMode="auto">
              <a:xfrm>
                <a:off x="4983" y="1104"/>
                <a:ext cx="1210" cy="273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tr-TR" sz="16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j-lt"/>
                    <a:cs typeface="Arial" charset="0"/>
                  </a:rPr>
                  <a:t>Kardiyak Yaralanma</a:t>
                </a:r>
                <a:endParaRPr lang="en-US" sz="16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endParaRPr>
              </a:p>
            </p:txBody>
          </p:sp>
        </p:grpSp>
        <p:sp>
          <p:nvSpPr>
            <p:cNvPr id="151" name="Text Box 8"/>
            <p:cNvSpPr txBox="1">
              <a:spLocks noChangeArrowheads="1"/>
            </p:cNvSpPr>
            <p:nvPr/>
          </p:nvSpPr>
          <p:spPr bwMode="auto">
            <a:xfrm>
              <a:off x="240" y="1668"/>
              <a:ext cx="1332" cy="599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r-TR" sz="16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Ağrı</a:t>
              </a:r>
              <a:r>
                <a:rPr lang="en-US" sz="16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, </a:t>
              </a:r>
              <a:r>
                <a:rPr lang="tr-TR" sz="1600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Sekresyonların</a:t>
              </a:r>
              <a:r>
                <a:rPr lang="tr-TR" sz="16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 Birikmesi, Atelektazi</a:t>
              </a:r>
              <a:endPara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52" name="Text Box 9"/>
            <p:cNvSpPr txBox="1">
              <a:spLocks noChangeArrowheads="1"/>
            </p:cNvSpPr>
            <p:nvPr/>
          </p:nvSpPr>
          <p:spPr bwMode="auto">
            <a:xfrm>
              <a:off x="1629" y="1668"/>
              <a:ext cx="828" cy="270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r-TR" sz="16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Yelken Göğüs</a:t>
              </a:r>
              <a:endPara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53" name="Text Box 12"/>
            <p:cNvSpPr txBox="1">
              <a:spLocks noChangeArrowheads="1"/>
            </p:cNvSpPr>
            <p:nvPr/>
          </p:nvSpPr>
          <p:spPr bwMode="auto">
            <a:xfrm>
              <a:off x="3594" y="1632"/>
              <a:ext cx="1038" cy="161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r-TR" sz="16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Hemotoraks</a:t>
              </a:r>
              <a:endPara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54" name="Text Box 13"/>
            <p:cNvSpPr txBox="1">
              <a:spLocks noChangeArrowheads="1"/>
            </p:cNvSpPr>
            <p:nvPr/>
          </p:nvSpPr>
          <p:spPr bwMode="auto">
            <a:xfrm>
              <a:off x="4240" y="2069"/>
              <a:ext cx="912" cy="161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r-TR" sz="16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Hipovolemi</a:t>
              </a:r>
              <a:endPara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55" name="Text Box 14"/>
            <p:cNvSpPr txBox="1">
              <a:spLocks noChangeArrowheads="1"/>
            </p:cNvSpPr>
            <p:nvPr/>
          </p:nvSpPr>
          <p:spPr bwMode="auto">
            <a:xfrm>
              <a:off x="5342" y="1608"/>
              <a:ext cx="912" cy="161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r-TR" sz="16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Tamponat</a:t>
              </a:r>
              <a:endPara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56" name="Text Box 15"/>
            <p:cNvSpPr txBox="1">
              <a:spLocks noChangeArrowheads="1"/>
            </p:cNvSpPr>
            <p:nvPr/>
          </p:nvSpPr>
          <p:spPr bwMode="auto">
            <a:xfrm>
              <a:off x="5340" y="1848"/>
              <a:ext cx="912" cy="270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r-TR" sz="16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Myokard Hasarı</a:t>
              </a:r>
              <a:endPara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57" name="Text Box 21"/>
            <p:cNvSpPr txBox="1">
              <a:spLocks noChangeArrowheads="1"/>
            </p:cNvSpPr>
            <p:nvPr/>
          </p:nvSpPr>
          <p:spPr bwMode="auto">
            <a:xfrm>
              <a:off x="4691" y="2720"/>
              <a:ext cx="1536" cy="270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r-TR" sz="1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Kardiyak Atım Hacminde Azalma</a:t>
              </a:r>
              <a:endParaRPr lang="en-U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58" name="Text Box 22"/>
            <p:cNvSpPr txBox="1">
              <a:spLocks noChangeArrowheads="1"/>
            </p:cNvSpPr>
            <p:nvPr/>
          </p:nvSpPr>
          <p:spPr bwMode="auto">
            <a:xfrm>
              <a:off x="2316" y="2720"/>
              <a:ext cx="1872" cy="517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r-TR" sz="1600" b="1" dirty="0" err="1">
                  <a:latin typeface="+mj-lt"/>
                  <a:cs typeface="Arial" charset="0"/>
                </a:rPr>
                <a:t>Hipoventilasyon</a:t>
              </a:r>
              <a:endParaRPr lang="en-US" sz="1600" b="1" dirty="0">
                <a:latin typeface="+mj-lt"/>
                <a:cs typeface="Arial" charset="0"/>
              </a:endParaRP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latin typeface="+mj-lt"/>
                  <a:cs typeface="Arial" charset="0"/>
                </a:rPr>
                <a:t>H</a:t>
              </a:r>
              <a:r>
                <a:rPr lang="tr-TR" sz="1600" b="1" dirty="0" err="1">
                  <a:latin typeface="+mj-lt"/>
                  <a:cs typeface="Arial" charset="0"/>
                </a:rPr>
                <a:t>ipoksemi</a:t>
              </a:r>
              <a:endParaRPr lang="en-US" sz="1600" b="1" dirty="0">
                <a:latin typeface="+mj-lt"/>
                <a:cs typeface="Arial" charset="0"/>
              </a:endParaRP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r-TR" sz="1600" b="1" dirty="0" err="1">
                  <a:latin typeface="+mj-lt"/>
                  <a:cs typeface="Arial" charset="0"/>
                </a:rPr>
                <a:t>Respiratuvar</a:t>
              </a:r>
              <a:r>
                <a:rPr lang="tr-TR" sz="1600" b="1" dirty="0">
                  <a:latin typeface="+mj-lt"/>
                  <a:cs typeface="Arial" charset="0"/>
                </a:rPr>
                <a:t> </a:t>
              </a:r>
              <a:r>
                <a:rPr lang="tr-TR" sz="1600" b="1" dirty="0" err="1">
                  <a:latin typeface="+mj-lt"/>
                  <a:cs typeface="Arial" charset="0"/>
                </a:rPr>
                <a:t>Asidoz</a:t>
              </a:r>
              <a:endParaRPr lang="en-US" sz="1600" b="1" dirty="0">
                <a:latin typeface="+mj-lt"/>
                <a:cs typeface="Arial" charset="0"/>
              </a:endParaRPr>
            </a:p>
          </p:txBody>
        </p:sp>
        <p:sp>
          <p:nvSpPr>
            <p:cNvPr id="159" name="Text Box 23"/>
            <p:cNvSpPr txBox="1">
              <a:spLocks noChangeArrowheads="1"/>
            </p:cNvSpPr>
            <p:nvPr/>
          </p:nvSpPr>
          <p:spPr bwMode="auto">
            <a:xfrm>
              <a:off x="282" y="2720"/>
              <a:ext cx="1248" cy="164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r-TR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Pulmoner </a:t>
              </a:r>
              <a:r>
                <a:rPr lang="tr-TR" sz="16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Şant</a:t>
              </a:r>
              <a:endPara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60" name="Text Box 24"/>
            <p:cNvSpPr txBox="1">
              <a:spLocks noChangeArrowheads="1"/>
            </p:cNvSpPr>
            <p:nvPr/>
          </p:nvSpPr>
          <p:spPr bwMode="auto">
            <a:xfrm>
              <a:off x="2292" y="3600"/>
              <a:ext cx="1896" cy="339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r-TR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Doku Hipoksisi</a:t>
              </a:r>
              <a:endPara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Me</a:t>
              </a:r>
              <a:r>
                <a:rPr lang="tr-TR" sz="16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tabolik</a:t>
              </a:r>
              <a:r>
                <a:rPr lang="tr-TR" sz="16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 </a:t>
              </a:r>
              <a:r>
                <a:rPr lang="tr-TR" sz="16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Arial" charset="0"/>
                </a:rPr>
                <a:t>Asidoz</a:t>
              </a:r>
              <a:endPara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endParaRPr>
            </a:p>
          </p:txBody>
        </p:sp>
        <p:cxnSp>
          <p:nvCxnSpPr>
            <p:cNvPr id="22556" name="AutoShape 36"/>
            <p:cNvCxnSpPr>
              <a:cxnSpLocks noChangeShapeType="1"/>
              <a:stCxn id="180" idx="2"/>
              <a:endCxn id="151" idx="0"/>
            </p:cNvCxnSpPr>
            <p:nvPr/>
          </p:nvCxnSpPr>
          <p:spPr bwMode="auto">
            <a:xfrm rot="5400000">
              <a:off x="761" y="1522"/>
              <a:ext cx="291" cy="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7" name="AutoShape 37"/>
            <p:cNvCxnSpPr>
              <a:cxnSpLocks noChangeShapeType="1"/>
              <a:stCxn id="151" idx="2"/>
              <a:endCxn id="159" idx="0"/>
            </p:cNvCxnSpPr>
            <p:nvPr/>
          </p:nvCxnSpPr>
          <p:spPr bwMode="auto">
            <a:xfrm rot="5400000">
              <a:off x="680" y="2493"/>
              <a:ext cx="453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8" name="AutoShape 38"/>
            <p:cNvCxnSpPr>
              <a:cxnSpLocks noChangeShapeType="1"/>
              <a:stCxn id="159" idx="2"/>
              <a:endCxn id="160" idx="1"/>
            </p:cNvCxnSpPr>
            <p:nvPr/>
          </p:nvCxnSpPr>
          <p:spPr bwMode="auto">
            <a:xfrm rot="16200000" flipH="1">
              <a:off x="1156" y="2634"/>
              <a:ext cx="886" cy="138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9" name="AutoShape 39"/>
            <p:cNvCxnSpPr>
              <a:cxnSpLocks noChangeShapeType="1"/>
              <a:stCxn id="157" idx="2"/>
              <a:endCxn id="160" idx="3"/>
            </p:cNvCxnSpPr>
            <p:nvPr/>
          </p:nvCxnSpPr>
          <p:spPr bwMode="auto">
            <a:xfrm rot="5400000">
              <a:off x="4434" y="2744"/>
              <a:ext cx="779" cy="127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60" name="AutoShape 40"/>
            <p:cNvCxnSpPr>
              <a:cxnSpLocks noChangeShapeType="1"/>
              <a:stCxn id="184" idx="3"/>
              <a:endCxn id="155" idx="3"/>
            </p:cNvCxnSpPr>
            <p:nvPr/>
          </p:nvCxnSpPr>
          <p:spPr bwMode="auto">
            <a:xfrm>
              <a:off x="6193" y="1240"/>
              <a:ext cx="61" cy="448"/>
            </a:xfrm>
            <a:prstGeom prst="bentConnector3">
              <a:avLst>
                <a:gd name="adj1" fmla="val 38439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61" name="AutoShape 41"/>
            <p:cNvCxnSpPr>
              <a:cxnSpLocks noChangeShapeType="1"/>
              <a:stCxn id="184" idx="3"/>
              <a:endCxn id="156" idx="3"/>
            </p:cNvCxnSpPr>
            <p:nvPr/>
          </p:nvCxnSpPr>
          <p:spPr bwMode="auto">
            <a:xfrm>
              <a:off x="6193" y="1240"/>
              <a:ext cx="59" cy="743"/>
            </a:xfrm>
            <a:prstGeom prst="bentConnector3">
              <a:avLst>
                <a:gd name="adj1" fmla="val 39403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62" name="AutoShape 42"/>
            <p:cNvCxnSpPr>
              <a:cxnSpLocks noChangeShapeType="1"/>
              <a:stCxn id="183" idx="2"/>
              <a:endCxn id="153" idx="0"/>
            </p:cNvCxnSpPr>
            <p:nvPr/>
          </p:nvCxnSpPr>
          <p:spPr bwMode="auto">
            <a:xfrm rot="5400000">
              <a:off x="4125" y="1256"/>
              <a:ext cx="364" cy="38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63" name="AutoShape 47"/>
            <p:cNvCxnSpPr>
              <a:cxnSpLocks noChangeShapeType="1"/>
              <a:stCxn id="154" idx="2"/>
              <a:endCxn id="157" idx="0"/>
            </p:cNvCxnSpPr>
            <p:nvPr/>
          </p:nvCxnSpPr>
          <p:spPr bwMode="auto">
            <a:xfrm rot="16200000" flipH="1">
              <a:off x="4833" y="2093"/>
              <a:ext cx="490" cy="76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64" name="AutoShape 53"/>
            <p:cNvCxnSpPr>
              <a:cxnSpLocks noChangeShapeType="1"/>
              <a:stCxn id="180" idx="2"/>
              <a:endCxn id="152" idx="0"/>
            </p:cNvCxnSpPr>
            <p:nvPr/>
          </p:nvCxnSpPr>
          <p:spPr bwMode="auto">
            <a:xfrm rot="16200000" flipH="1">
              <a:off x="1330" y="955"/>
              <a:ext cx="291" cy="113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cxnSp>
        <p:nvCxnSpPr>
          <p:cNvPr id="22530" name="208 Düz Ok Bağlayıcısı"/>
          <p:cNvCxnSpPr>
            <a:cxnSpLocks noChangeShapeType="1"/>
          </p:cNvCxnSpPr>
          <p:nvPr/>
        </p:nvCxnSpPr>
        <p:spPr bwMode="auto">
          <a:xfrm>
            <a:off x="4344988" y="1601788"/>
            <a:ext cx="11112" cy="24749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" name="211 Düz Bağlayıcı"/>
          <p:cNvCxnSpPr/>
          <p:nvPr/>
        </p:nvCxnSpPr>
        <p:spPr>
          <a:xfrm>
            <a:off x="2743200" y="1981200"/>
            <a:ext cx="1600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216 Düz Bağlayıcı"/>
          <p:cNvCxnSpPr/>
          <p:nvPr/>
        </p:nvCxnSpPr>
        <p:spPr>
          <a:xfrm rot="5400000">
            <a:off x="2591594" y="1828006"/>
            <a:ext cx="304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220 Düz Bağlayıcı"/>
          <p:cNvCxnSpPr>
            <a:stCxn id="152" idx="2"/>
          </p:cNvCxnSpPr>
          <p:nvPr/>
        </p:nvCxnSpPr>
        <p:spPr>
          <a:xfrm rot="5400000">
            <a:off x="1824038" y="3562350"/>
            <a:ext cx="1852612" cy="142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228 Düz Ok Bağlayıcısı"/>
          <p:cNvCxnSpPr>
            <a:endCxn id="158" idx="1"/>
          </p:cNvCxnSpPr>
          <p:nvPr/>
        </p:nvCxnSpPr>
        <p:spPr>
          <a:xfrm>
            <a:off x="2743200" y="4495800"/>
            <a:ext cx="373063" cy="190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232 Düz Bağlayıcı"/>
          <p:cNvCxnSpPr/>
          <p:nvPr/>
        </p:nvCxnSpPr>
        <p:spPr>
          <a:xfrm>
            <a:off x="2071688" y="2857500"/>
            <a:ext cx="671512" cy="39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239 Düz Bağlayıcı"/>
          <p:cNvCxnSpPr/>
          <p:nvPr/>
        </p:nvCxnSpPr>
        <p:spPr>
          <a:xfrm>
            <a:off x="5943600" y="1752600"/>
            <a:ext cx="1600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246 Düz Ok Bağlayıcısı"/>
          <p:cNvCxnSpPr/>
          <p:nvPr/>
        </p:nvCxnSpPr>
        <p:spPr>
          <a:xfrm rot="5400000">
            <a:off x="5715001" y="2286000"/>
            <a:ext cx="10668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252 Düz Bağlayıcı"/>
          <p:cNvCxnSpPr/>
          <p:nvPr/>
        </p:nvCxnSpPr>
        <p:spPr>
          <a:xfrm rot="5400000">
            <a:off x="7468394" y="1675606"/>
            <a:ext cx="152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254 Düz Bağlayıcı"/>
          <p:cNvCxnSpPr/>
          <p:nvPr/>
        </p:nvCxnSpPr>
        <p:spPr>
          <a:xfrm rot="5400000">
            <a:off x="6324601" y="2895600"/>
            <a:ext cx="13716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260 Düz Bağlayıcı"/>
          <p:cNvCxnSpPr/>
          <p:nvPr/>
        </p:nvCxnSpPr>
        <p:spPr>
          <a:xfrm>
            <a:off x="7010400" y="2667000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263 Düz Bağlayıcı"/>
          <p:cNvCxnSpPr/>
          <p:nvPr/>
        </p:nvCxnSpPr>
        <p:spPr>
          <a:xfrm>
            <a:off x="7010400" y="2209800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Rectangle 2"/>
          <p:cNvSpPr txBox="1">
            <a:spLocks noChangeArrowheads="1"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tr-TR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PATOFİZYOLOJİ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4"/>
          <p:cNvPicPr>
            <a:picLocks noChangeAspect="1" noChangeArrowheads="1"/>
          </p:cNvPicPr>
          <p:nvPr/>
        </p:nvPicPr>
        <p:blipFill>
          <a:blip r:embed="rId2"/>
          <a:srcRect b="27898"/>
          <a:stretch>
            <a:fillRect/>
          </a:stretch>
        </p:blipFill>
        <p:spPr bwMode="auto">
          <a:xfrm>
            <a:off x="0" y="498475"/>
            <a:ext cx="91440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2085" name="Picture 5"/>
          <p:cNvPicPr>
            <a:picLocks noChangeAspect="1" noChangeArrowheads="1"/>
          </p:cNvPicPr>
          <p:nvPr/>
        </p:nvPicPr>
        <p:blipFill>
          <a:blip r:embed="rId2"/>
          <a:srcRect t="71262"/>
          <a:stretch>
            <a:fillRect/>
          </a:stretch>
        </p:blipFill>
        <p:spPr bwMode="auto">
          <a:xfrm>
            <a:off x="0" y="4797425"/>
            <a:ext cx="91440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7467600" cy="792162"/>
          </a:xfrm>
          <a:solidFill>
            <a:schemeClr val="bg1"/>
          </a:solidFill>
        </p:spPr>
        <p:txBody>
          <a:bodyPr/>
          <a:lstStyle/>
          <a:p>
            <a:r>
              <a:rPr lang="tr-TR" sz="4200" dirty="0" smtClean="0">
                <a:solidFill>
                  <a:srgbClr val="FF0000"/>
                </a:solidFill>
              </a:rPr>
              <a:t>PULMONER KONTÜZYON</a:t>
            </a:r>
          </a:p>
        </p:txBody>
      </p:sp>
      <p:sp>
        <p:nvSpPr>
          <p:cNvPr id="188418" name="AutoShape 8" descr="C8FF9"/>
          <p:cNvSpPr>
            <a:spLocks noChangeAspect="1" noChangeArrowheads="1"/>
          </p:cNvSpPr>
          <p:nvPr/>
        </p:nvSpPr>
        <p:spPr bwMode="auto">
          <a:xfrm>
            <a:off x="155575" y="1408113"/>
            <a:ext cx="56673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8419" name="AutoShape 20" descr="C8FF9"/>
          <p:cNvSpPr>
            <a:spLocks noChangeAspect="1" noChangeArrowheads="1"/>
          </p:cNvSpPr>
          <p:nvPr/>
        </p:nvSpPr>
        <p:spPr bwMode="auto">
          <a:xfrm>
            <a:off x="1738313" y="2509838"/>
            <a:ext cx="56673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8420" name="AutoShape 22" descr="C8FF9"/>
          <p:cNvSpPr>
            <a:spLocks noChangeAspect="1" noChangeArrowheads="1"/>
          </p:cNvSpPr>
          <p:nvPr/>
        </p:nvSpPr>
        <p:spPr bwMode="auto">
          <a:xfrm>
            <a:off x="0" y="1946275"/>
            <a:ext cx="7405688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188421" name="Picture 23"/>
          <p:cNvPicPr>
            <a:picLocks noChangeAspect="1" noChangeArrowheads="1"/>
          </p:cNvPicPr>
          <p:nvPr/>
        </p:nvPicPr>
        <p:blipFill>
          <a:blip r:embed="rId2"/>
          <a:srcRect r="1711" b="37511"/>
          <a:stretch>
            <a:fillRect/>
          </a:stretch>
        </p:blipFill>
        <p:spPr bwMode="auto">
          <a:xfrm>
            <a:off x="323850" y="1169988"/>
            <a:ext cx="8208963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912" name="Picture 24"/>
          <p:cNvPicPr>
            <a:picLocks noChangeAspect="1" noChangeArrowheads="1"/>
          </p:cNvPicPr>
          <p:nvPr/>
        </p:nvPicPr>
        <p:blipFill>
          <a:blip r:embed="rId2"/>
          <a:srcRect t="65030"/>
          <a:stretch>
            <a:fillRect/>
          </a:stretch>
        </p:blipFill>
        <p:spPr bwMode="auto">
          <a:xfrm>
            <a:off x="539750" y="4868863"/>
            <a:ext cx="7777163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700" y="1557338"/>
            <a:ext cx="4222750" cy="4535487"/>
          </a:xfrm>
        </p:spPr>
      </p:pic>
      <p:pic>
        <p:nvPicPr>
          <p:cNvPr id="189441" name="Picture 3" descr="AC kont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5464" b="5263"/>
          <a:stretch>
            <a:fillRect/>
          </a:stretch>
        </p:blipFill>
        <p:spPr>
          <a:xfrm>
            <a:off x="4648200" y="1447800"/>
            <a:ext cx="4467225" cy="4648200"/>
          </a:xfrm>
        </p:spPr>
      </p:pic>
      <p:sp>
        <p:nvSpPr>
          <p:cNvPr id="189442" name="Rectangle 4"/>
          <p:cNvSpPr>
            <a:spLocks noChangeArrowheads="1"/>
          </p:cNvSpPr>
          <p:nvPr/>
        </p:nvSpPr>
        <p:spPr bwMode="auto">
          <a:xfrm>
            <a:off x="457200" y="350838"/>
            <a:ext cx="8229600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tr-TR" sz="4200" dirty="0">
                <a:solidFill>
                  <a:srgbClr val="FF0000"/>
                </a:solidFill>
                <a:latin typeface="Calibri" pitchFamily="34" charset="0"/>
              </a:rPr>
              <a:t>PULMONER KONTÜZYON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  <a:solidFill>
            <a:schemeClr val="bg1"/>
          </a:solidFill>
        </p:spPr>
        <p:txBody>
          <a:bodyPr/>
          <a:lstStyle/>
          <a:p>
            <a:r>
              <a:rPr lang="tr-TR" sz="3800" dirty="0" smtClean="0">
                <a:solidFill>
                  <a:srgbClr val="FF0000"/>
                </a:solidFill>
              </a:rPr>
              <a:t>PULMONER KONTÜZYON</a:t>
            </a:r>
          </a:p>
        </p:txBody>
      </p:sp>
      <p:pic>
        <p:nvPicPr>
          <p:cNvPr id="19046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667" t="15488" r="7500" b="3757"/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200" smtClean="0"/>
              <a:t>PULMONER KONTÜZYON</a:t>
            </a:r>
          </a:p>
        </p:txBody>
      </p:sp>
      <p:pic>
        <p:nvPicPr>
          <p:cNvPr id="19149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418" t="8563" r="22472" b="1869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>
                <a:solidFill>
                  <a:srgbClr val="FF0000"/>
                </a:solidFill>
                <a:latin typeface="+mn-lt"/>
              </a:rPr>
              <a:t>D.TRAKEABRONŞİAL AĞAÇ YARALANMALARI</a:t>
            </a:r>
          </a:p>
        </p:txBody>
      </p:sp>
      <p:sp>
        <p:nvSpPr>
          <p:cNvPr id="1925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9720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tr-TR" sz="2100" dirty="0" smtClean="0"/>
              <a:t>Nadir ancak potansiyel olarak </a:t>
            </a:r>
            <a:r>
              <a:rPr lang="tr-TR" sz="2100" dirty="0" err="1" smtClean="0"/>
              <a:t>fataldir</a:t>
            </a:r>
            <a:r>
              <a:rPr lang="tr-TR" sz="2100" dirty="0" smtClean="0"/>
              <a:t>. (</a:t>
            </a:r>
            <a:r>
              <a:rPr lang="tr-TR" sz="2100" dirty="0" err="1" smtClean="0"/>
              <a:t>Mortalite</a:t>
            </a:r>
            <a:r>
              <a:rPr lang="tr-TR" sz="2100" dirty="0" smtClean="0"/>
              <a:t> yüksek</a:t>
            </a:r>
            <a:r>
              <a:rPr lang="tr-TR" sz="2100" dirty="0" smtClean="0">
                <a:sym typeface="Symbol"/>
              </a:rPr>
              <a:t>)</a:t>
            </a:r>
            <a:endParaRPr lang="tr-TR" sz="2100" dirty="0" smtClean="0"/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tr-TR" sz="2100" dirty="0" smtClean="0"/>
              <a:t>Sıkça  gözden kaçar.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tr-TR" sz="2100" dirty="0" err="1" smtClean="0"/>
              <a:t>Künt</a:t>
            </a:r>
            <a:r>
              <a:rPr lang="tr-TR" sz="2100" dirty="0" smtClean="0"/>
              <a:t> travmada, yaralanmaların büyük bölümü karinanın 1.5 </a:t>
            </a:r>
            <a:r>
              <a:rPr lang="tr-TR" sz="2100" dirty="0" err="1" smtClean="0"/>
              <a:t>cm’lik</a:t>
            </a:r>
            <a:r>
              <a:rPr lang="tr-TR" sz="2100" dirty="0" smtClean="0"/>
              <a:t> mesafesi içinde meydana gelir.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tr-TR" sz="2100" dirty="0" err="1" smtClean="0"/>
              <a:t>Mortalite</a:t>
            </a:r>
            <a:r>
              <a:rPr lang="tr-TR" sz="2100" dirty="0" smtClean="0"/>
              <a:t> oranı yüksektir.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tr-TR" sz="2100" dirty="0" err="1" smtClean="0"/>
              <a:t>Trakeabronşial</a:t>
            </a:r>
            <a:r>
              <a:rPr lang="tr-TR" sz="2100" dirty="0" smtClean="0"/>
              <a:t> yaralanma şüphesi acil cerrahi konsültasyon gerektirir. 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tr-TR" sz="2100" dirty="0" err="1" smtClean="0"/>
              <a:t>Hemoptizi</a:t>
            </a:r>
            <a:r>
              <a:rPr lang="tr-TR" sz="2100" dirty="0" smtClean="0"/>
              <a:t>, </a:t>
            </a:r>
            <a:r>
              <a:rPr lang="tr-TR" sz="2100" dirty="0" err="1" smtClean="0"/>
              <a:t>subkutan</a:t>
            </a:r>
            <a:r>
              <a:rPr lang="tr-TR" sz="2100" dirty="0" smtClean="0"/>
              <a:t> amfizem veya </a:t>
            </a:r>
            <a:r>
              <a:rPr lang="tr-TR" sz="2100" dirty="0" err="1" smtClean="0"/>
              <a:t>mediastinal</a:t>
            </a:r>
            <a:r>
              <a:rPr lang="tr-TR" sz="2100" dirty="0" smtClean="0"/>
              <a:t> </a:t>
            </a:r>
            <a:r>
              <a:rPr lang="tr-TR" sz="2100" dirty="0" err="1" smtClean="0"/>
              <a:t>şiftle</a:t>
            </a:r>
            <a:r>
              <a:rPr lang="tr-TR" sz="2100" dirty="0" smtClean="0"/>
              <a:t> birlikte TP varsa şüphelenilmelidir.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tr-TR" sz="2100" dirty="0" smtClean="0"/>
              <a:t>Tüp </a:t>
            </a:r>
            <a:r>
              <a:rPr lang="tr-TR" sz="2100" dirty="0" err="1" smtClean="0"/>
              <a:t>torakostomi</a:t>
            </a:r>
            <a:r>
              <a:rPr lang="tr-TR" sz="2100" dirty="0" smtClean="0"/>
              <a:t> sonrası fazla miktarda hava kaçağı devam eden </a:t>
            </a:r>
            <a:r>
              <a:rPr lang="tr-TR" sz="2100" dirty="0" err="1" smtClean="0"/>
              <a:t>pnömotorakslı</a:t>
            </a:r>
            <a:r>
              <a:rPr lang="tr-TR" sz="2100" dirty="0" smtClean="0"/>
              <a:t> hastalarda </a:t>
            </a:r>
            <a:r>
              <a:rPr lang="tr-TR" sz="2100" dirty="0" err="1" smtClean="0"/>
              <a:t>trakeabronşial</a:t>
            </a:r>
            <a:r>
              <a:rPr lang="tr-TR" sz="2100" dirty="0" smtClean="0"/>
              <a:t> yaralanmadan şüphelenilmelidir. </a:t>
            </a:r>
          </a:p>
          <a:p>
            <a:pPr algn="just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tr-TR" sz="15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0"/>
            <a:ext cx="69850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5457825"/>
            <a:ext cx="72009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10" descr="c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12875"/>
            <a:ext cx="3640138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3" name="Picture 7" descr="f03000166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484313"/>
            <a:ext cx="3927475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>
            <a:normAutofit lnSpcReduction="10000"/>
          </a:bodyPr>
          <a:lstStyle/>
          <a:p>
            <a:pPr marL="420624" indent="-38404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Genellikle, hava kaçağını yenmek ve akciğeri genişletebilmek için, birden </a:t>
            </a:r>
            <a:r>
              <a:rPr lang="tr-TR" sz="2800" dirty="0" smtClean="0"/>
              <a:t>çok göğüs tüpü </a:t>
            </a:r>
            <a:r>
              <a:rPr lang="tr-TR" sz="2800" dirty="0"/>
              <a:t>takmak gerekir.</a:t>
            </a:r>
            <a:r>
              <a:rPr lang="tr-TR" sz="3600" dirty="0"/>
              <a:t> </a:t>
            </a:r>
          </a:p>
          <a:p>
            <a:pPr marL="420624" indent="-38404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 err="1"/>
              <a:t>Bronkoskopi</a:t>
            </a:r>
            <a:r>
              <a:rPr lang="tr-TR" sz="2800" dirty="0"/>
              <a:t> tanıyı doğrular.</a:t>
            </a:r>
            <a:r>
              <a:rPr lang="tr-TR" sz="2800" b="1" dirty="0"/>
              <a:t> </a:t>
            </a:r>
          </a:p>
          <a:p>
            <a:pPr marL="420624" indent="-38404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Karşı ana bronşun </a:t>
            </a:r>
            <a:r>
              <a:rPr lang="tr-TR" sz="2800" dirty="0" err="1"/>
              <a:t>entübasyonu</a:t>
            </a:r>
            <a:r>
              <a:rPr lang="tr-TR" sz="2800" dirty="0"/>
              <a:t> gerekir.</a:t>
            </a:r>
          </a:p>
          <a:p>
            <a:pPr marL="420624" indent="-38404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Zor </a:t>
            </a:r>
            <a:r>
              <a:rPr lang="tr-TR" sz="2800" dirty="0" err="1"/>
              <a:t>entübasyon</a:t>
            </a:r>
            <a:r>
              <a:rPr lang="tr-TR" sz="2800" dirty="0"/>
              <a:t>, </a:t>
            </a:r>
          </a:p>
          <a:p>
            <a:pPr marL="722376" lvl="1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2400" i="1" dirty="0" err="1" smtClean="0"/>
              <a:t>paratrakeal</a:t>
            </a:r>
            <a:r>
              <a:rPr lang="tr-TR" sz="2400" i="1" dirty="0" smtClean="0"/>
              <a:t> </a:t>
            </a:r>
            <a:r>
              <a:rPr lang="tr-TR" sz="2400" i="1" dirty="0"/>
              <a:t>hematom, </a:t>
            </a:r>
            <a:endParaRPr lang="tr-TR" sz="2400" i="1" dirty="0" smtClean="0"/>
          </a:p>
          <a:p>
            <a:pPr marL="722376" lvl="1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2400" i="1" dirty="0" smtClean="0"/>
              <a:t>eşlik </a:t>
            </a:r>
            <a:r>
              <a:rPr lang="tr-TR" sz="2400" i="1" dirty="0"/>
              <a:t>eden </a:t>
            </a:r>
            <a:r>
              <a:rPr lang="tr-TR" sz="2400" i="1" dirty="0" err="1"/>
              <a:t>orofarengial</a:t>
            </a:r>
            <a:r>
              <a:rPr lang="tr-TR" sz="2400" i="1" dirty="0"/>
              <a:t> </a:t>
            </a:r>
            <a:r>
              <a:rPr lang="tr-TR" sz="2400" i="1" dirty="0" smtClean="0"/>
              <a:t>yaralanma</a:t>
            </a:r>
          </a:p>
          <a:p>
            <a:pPr marL="722376" lvl="1" indent="-27432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2400" i="1" dirty="0" err="1" smtClean="0"/>
              <a:t>trakeobronşial</a:t>
            </a:r>
            <a:r>
              <a:rPr lang="tr-TR" sz="2400" i="1" dirty="0" smtClean="0"/>
              <a:t> </a:t>
            </a:r>
            <a:r>
              <a:rPr lang="tr-TR" sz="2400" i="1" dirty="0"/>
              <a:t>yaralanmadan kaynaklanan </a:t>
            </a:r>
            <a:r>
              <a:rPr lang="tr-TR" sz="2400" i="1" dirty="0" err="1"/>
              <a:t>anatomic</a:t>
            </a:r>
            <a:r>
              <a:rPr lang="tr-TR" sz="2400" i="1" dirty="0"/>
              <a:t> bozulmalar </a:t>
            </a:r>
            <a:r>
              <a:rPr lang="tr-TR" sz="2400" i="1" dirty="0" smtClean="0"/>
              <a:t>nedeniyle</a:t>
            </a:r>
            <a:endParaRPr lang="tr-TR" sz="2400" i="1" dirty="0"/>
          </a:p>
          <a:p>
            <a:pPr marL="420624" indent="-38404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 Çoğu hasta için acil cerrahi </a:t>
            </a:r>
            <a:r>
              <a:rPr lang="tr-TR" sz="2800" dirty="0" err="1"/>
              <a:t>endikedir</a:t>
            </a:r>
            <a:r>
              <a:rPr lang="tr-TR" sz="2800" dirty="0"/>
              <a:t>.</a:t>
            </a:r>
          </a:p>
          <a:p>
            <a:pPr marL="420624" indent="-38404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 Stabil hastalarda akut </a:t>
            </a:r>
            <a:r>
              <a:rPr lang="tr-TR" sz="2800" dirty="0" err="1"/>
              <a:t>inflamasyon</a:t>
            </a:r>
            <a:r>
              <a:rPr lang="tr-TR" sz="2800" dirty="0"/>
              <a:t> ve ödem çözülünceye kadar operasyon ertelenebilir.</a:t>
            </a:r>
          </a:p>
          <a:p>
            <a:pPr marL="420624" indent="-38404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tr-TR" sz="2800" dirty="0">
              <a:solidFill>
                <a:srgbClr val="9AE6F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>
                <a:solidFill>
                  <a:srgbClr val="FF0000"/>
                </a:solidFill>
                <a:latin typeface="+mn-lt"/>
              </a:rPr>
              <a:t>E. KÜNT KARDİAK YARALANMA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 err="1"/>
              <a:t>Myokardial</a:t>
            </a:r>
            <a:r>
              <a:rPr lang="tr-TR" sz="2800" dirty="0"/>
              <a:t> kas kontüzyonu, odacık </a:t>
            </a:r>
            <a:r>
              <a:rPr lang="tr-TR" sz="2800" dirty="0" err="1"/>
              <a:t>rüptürü</a:t>
            </a:r>
            <a:r>
              <a:rPr lang="tr-TR" sz="2800" dirty="0"/>
              <a:t>, kapak hasarı olabilir.</a:t>
            </a: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Odacık </a:t>
            </a:r>
            <a:r>
              <a:rPr lang="tr-TR" sz="2800" dirty="0" err="1"/>
              <a:t>rüptüründe</a:t>
            </a:r>
            <a:r>
              <a:rPr lang="tr-TR" sz="2800" dirty="0"/>
              <a:t> </a:t>
            </a:r>
            <a:r>
              <a:rPr lang="tr-TR" sz="2800" dirty="0">
                <a:sym typeface="Wingdings" pitchFamily="2" charset="2"/>
              </a:rPr>
              <a:t> </a:t>
            </a:r>
            <a:r>
              <a:rPr lang="tr-TR" sz="2800" dirty="0" err="1"/>
              <a:t>kardiak</a:t>
            </a:r>
            <a:r>
              <a:rPr lang="tr-TR" sz="2800" dirty="0"/>
              <a:t> </a:t>
            </a:r>
            <a:r>
              <a:rPr lang="tr-TR" sz="2800" dirty="0" err="1"/>
              <a:t>tamponad</a:t>
            </a:r>
            <a:r>
              <a:rPr lang="tr-TR" sz="2800" dirty="0"/>
              <a:t> </a:t>
            </a: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Göğüste rahatsızlık </a:t>
            </a:r>
            <a:r>
              <a:rPr lang="tr-TR" sz="2800" dirty="0" smtClean="0"/>
              <a:t>hissi ve ağrı</a:t>
            </a:r>
            <a:endParaRPr lang="tr-TR" sz="2800" dirty="0"/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Hipotansiyon, iletim anomalileri, duvar hareket anomalileri </a:t>
            </a:r>
          </a:p>
          <a:p>
            <a:pPr marL="420624" indent="-384048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EKG değişiklikleri çeşitlidir. </a:t>
            </a:r>
            <a:r>
              <a:rPr lang="tr-TR" sz="2800" dirty="0" err="1"/>
              <a:t>Monitörizasyon</a:t>
            </a:r>
            <a:r>
              <a:rPr lang="tr-TR" sz="2800" dirty="0"/>
              <a:t> gerekli</a:t>
            </a:r>
          </a:p>
          <a:p>
            <a:pPr marL="722376" lvl="1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dirty="0" err="1"/>
              <a:t>Prematür</a:t>
            </a:r>
            <a:r>
              <a:rPr lang="tr-TR" dirty="0"/>
              <a:t> </a:t>
            </a:r>
            <a:r>
              <a:rPr lang="tr-TR" dirty="0" err="1"/>
              <a:t>ventriküler</a:t>
            </a:r>
            <a:r>
              <a:rPr lang="tr-TR" dirty="0"/>
              <a:t> </a:t>
            </a:r>
            <a:r>
              <a:rPr lang="tr-TR" dirty="0" err="1"/>
              <a:t>kontraksyonlar</a:t>
            </a:r>
            <a:r>
              <a:rPr lang="tr-TR" dirty="0"/>
              <a:t>, </a:t>
            </a:r>
            <a:r>
              <a:rPr lang="tr-TR" dirty="0" err="1"/>
              <a:t>sinus</a:t>
            </a:r>
            <a:r>
              <a:rPr lang="tr-TR" dirty="0"/>
              <a:t> taşikardileri, </a:t>
            </a:r>
            <a:r>
              <a:rPr lang="tr-TR" dirty="0" err="1"/>
              <a:t>atrial</a:t>
            </a:r>
            <a:r>
              <a:rPr lang="tr-TR" dirty="0"/>
              <a:t> </a:t>
            </a:r>
            <a:r>
              <a:rPr lang="tr-TR" dirty="0" err="1"/>
              <a:t>fibrilasyon</a:t>
            </a:r>
            <a:r>
              <a:rPr lang="tr-TR" dirty="0"/>
              <a:t>,dal blokları ve ST </a:t>
            </a:r>
            <a:r>
              <a:rPr lang="tr-TR" dirty="0" err="1"/>
              <a:t>segment</a:t>
            </a:r>
            <a:r>
              <a:rPr lang="tr-TR" dirty="0"/>
              <a:t> değişiklikleri)</a:t>
            </a: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Santral venöz basınç yüksekliği sağ </a:t>
            </a:r>
            <a:r>
              <a:rPr lang="tr-TR" sz="2800" dirty="0" err="1"/>
              <a:t>ventrikül</a:t>
            </a:r>
            <a:r>
              <a:rPr lang="tr-TR" sz="2800" dirty="0"/>
              <a:t> </a:t>
            </a:r>
            <a:r>
              <a:rPr lang="tr-TR" sz="2800" dirty="0" err="1"/>
              <a:t>disfonksiyonunu</a:t>
            </a:r>
            <a:r>
              <a:rPr lang="tr-TR" sz="2800" dirty="0"/>
              <a:t> gösterir.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2800" u="sng" dirty="0" smtClean="0">
                <a:solidFill>
                  <a:srgbClr val="FF0000"/>
                </a:solidFill>
                <a:latin typeface="+mn-lt"/>
              </a:rPr>
              <a:t>İLK BAKI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r-TR" sz="4000" dirty="0" smtClean="0">
                <a:latin typeface="+mj-lt"/>
              </a:rPr>
              <a:t>A. HAVAYOLU</a:t>
            </a:r>
          </a:p>
          <a:p>
            <a:pPr algn="just" eaLnBrk="1" hangingPunct="1"/>
            <a:r>
              <a:rPr lang="tr-TR" dirty="0" smtClean="0">
                <a:latin typeface="+mj-lt"/>
              </a:rPr>
              <a:t>OROFARİNKSİ KONTROL ET. YC?</a:t>
            </a:r>
          </a:p>
          <a:p>
            <a:pPr algn="just" eaLnBrk="1" hangingPunct="1"/>
            <a:r>
              <a:rPr lang="tr-TR" dirty="0" smtClean="0">
                <a:latin typeface="+mj-lt"/>
              </a:rPr>
              <a:t>RETRAKSİYON?</a:t>
            </a:r>
          </a:p>
          <a:p>
            <a:pPr algn="just" eaLnBrk="1" hangingPunct="1"/>
            <a:r>
              <a:rPr lang="tr-TR" dirty="0" smtClean="0">
                <a:latin typeface="+mj-lt"/>
              </a:rPr>
              <a:t>LARİNGEAL YARALANMA?</a:t>
            </a:r>
          </a:p>
          <a:p>
            <a:pPr algn="just" eaLnBrk="1" hangingPunct="1"/>
            <a:r>
              <a:rPr lang="tr-TR" dirty="0" smtClean="0">
                <a:latin typeface="+mj-lt"/>
              </a:rPr>
              <a:t>İSKELET TRAVMASI? </a:t>
            </a:r>
          </a:p>
          <a:p>
            <a:pPr lvl="2" algn="just" eaLnBrk="1" hangingPunct="1">
              <a:buFontTx/>
              <a:buNone/>
            </a:pPr>
            <a:r>
              <a:rPr lang="tr-TR" i="1" dirty="0" smtClean="0">
                <a:latin typeface="+mj-lt"/>
              </a:rPr>
              <a:t>ÖZ.  STERNOKLAVİKULAR DİSLOKASYON</a:t>
            </a:r>
          </a:p>
          <a:p>
            <a:pPr lvl="2" algn="just" eaLnBrk="1" hangingPunct="1">
              <a:buFontTx/>
              <a:buNone/>
            </a:pPr>
            <a:r>
              <a:rPr lang="tr-TR" i="1" dirty="0" smtClean="0">
                <a:latin typeface="+mj-lt"/>
              </a:rPr>
              <a:t>(Redüksiyon??)  (Erken </a:t>
            </a:r>
            <a:r>
              <a:rPr lang="tr-TR" i="1" dirty="0" err="1" smtClean="0">
                <a:latin typeface="+mj-lt"/>
              </a:rPr>
              <a:t>Elektif</a:t>
            </a:r>
            <a:r>
              <a:rPr lang="tr-TR" i="1" dirty="0" smtClean="0">
                <a:latin typeface="+mj-lt"/>
              </a:rPr>
              <a:t> </a:t>
            </a:r>
            <a:r>
              <a:rPr lang="tr-TR" i="1" dirty="0" err="1" smtClean="0">
                <a:latin typeface="+mj-lt"/>
              </a:rPr>
              <a:t>Entübasyon</a:t>
            </a:r>
            <a:r>
              <a:rPr lang="tr-TR" i="1" dirty="0" smtClean="0">
                <a:latin typeface="+mj-lt"/>
              </a:rPr>
              <a:t>??)</a:t>
            </a:r>
          </a:p>
          <a:p>
            <a:pPr algn="just" eaLnBrk="1" hangingPunct="1">
              <a:buFont typeface="Wingdings" pitchFamily="2" charset="2"/>
              <a:buNone/>
            </a:pPr>
            <a:endParaRPr lang="tr-TR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Picture 4"/>
          <p:cNvPicPr>
            <a:picLocks noChangeAspect="1" noChangeArrowheads="1"/>
          </p:cNvPicPr>
          <p:nvPr/>
        </p:nvPicPr>
        <p:blipFill>
          <a:blip r:embed="rId2"/>
          <a:srcRect b="22969"/>
          <a:stretch>
            <a:fillRect/>
          </a:stretch>
        </p:blipFill>
        <p:spPr bwMode="auto">
          <a:xfrm>
            <a:off x="0" y="498475"/>
            <a:ext cx="9144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09" name="Picture 5"/>
          <p:cNvPicPr>
            <a:picLocks noChangeAspect="1" noChangeArrowheads="1"/>
          </p:cNvPicPr>
          <p:nvPr/>
        </p:nvPicPr>
        <p:blipFill>
          <a:blip r:embed="rId2"/>
          <a:srcRect t="78630"/>
          <a:stretch>
            <a:fillRect/>
          </a:stretch>
        </p:blipFill>
        <p:spPr bwMode="auto">
          <a:xfrm>
            <a:off x="0" y="5084763"/>
            <a:ext cx="91440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1" name="Picture 4"/>
          <p:cNvPicPr>
            <a:picLocks noChangeAspect="1" noChangeArrowheads="1"/>
          </p:cNvPicPr>
          <p:nvPr/>
        </p:nvPicPr>
        <p:blipFill>
          <a:blip r:embed="rId2"/>
          <a:srcRect b="32800"/>
          <a:stretch>
            <a:fillRect/>
          </a:stretch>
        </p:blipFill>
        <p:spPr bwMode="auto">
          <a:xfrm>
            <a:off x="0" y="498475"/>
            <a:ext cx="91440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3" name="Picture 5"/>
          <p:cNvPicPr>
            <a:picLocks noChangeAspect="1" noChangeArrowheads="1"/>
          </p:cNvPicPr>
          <p:nvPr/>
        </p:nvPicPr>
        <p:blipFill>
          <a:blip r:embed="rId2"/>
          <a:srcRect t="70044"/>
          <a:stretch>
            <a:fillRect/>
          </a:stretch>
        </p:blipFill>
        <p:spPr bwMode="auto">
          <a:xfrm>
            <a:off x="0" y="4581525"/>
            <a:ext cx="91440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>
                <a:solidFill>
                  <a:srgbClr val="FF0000"/>
                </a:solidFill>
                <a:latin typeface="+mn-lt"/>
              </a:rPr>
              <a:t>F. TRAVMATİK AORTİK YARALANMA</a:t>
            </a:r>
          </a:p>
        </p:txBody>
      </p:sp>
      <p:sp>
        <p:nvSpPr>
          <p:cNvPr id="20070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tr-TR" sz="2400" dirty="0" smtClean="0"/>
              <a:t>Otomobil kazaları ve yüksekten düşmelerden sonra yaygın ani ölüm nedenidir.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sz="2400" dirty="0" smtClean="0"/>
              <a:t>Kurtulan hastalarda </a:t>
            </a:r>
            <a:r>
              <a:rPr lang="tr-TR" sz="2400" dirty="0" err="1" smtClean="0"/>
              <a:t>Ligamentum</a:t>
            </a:r>
            <a:r>
              <a:rPr lang="tr-TR" sz="2400" dirty="0" smtClean="0"/>
              <a:t> </a:t>
            </a:r>
            <a:r>
              <a:rPr lang="tr-TR" sz="2400" dirty="0" err="1" smtClean="0"/>
              <a:t>arteriosumun</a:t>
            </a:r>
            <a:r>
              <a:rPr lang="tr-TR" sz="2400" dirty="0" smtClean="0"/>
              <a:t> yanından </a:t>
            </a:r>
            <a:r>
              <a:rPr lang="tr-TR" sz="2400" dirty="0" err="1" smtClean="0"/>
              <a:t>inkomplet</a:t>
            </a:r>
            <a:r>
              <a:rPr lang="tr-TR" sz="2400" dirty="0" smtClean="0"/>
              <a:t> </a:t>
            </a:r>
            <a:r>
              <a:rPr lang="tr-TR" sz="2400" dirty="0" err="1" smtClean="0"/>
              <a:t>laserasyon</a:t>
            </a:r>
            <a:endParaRPr lang="tr-TR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tr-TR" sz="2400" dirty="0" err="1" smtClean="0"/>
              <a:t>İntakt</a:t>
            </a:r>
            <a:r>
              <a:rPr lang="tr-TR" sz="2400" dirty="0" smtClean="0"/>
              <a:t> </a:t>
            </a:r>
            <a:r>
              <a:rPr lang="tr-TR" sz="2400" dirty="0" err="1" smtClean="0"/>
              <a:t>adventisyal</a:t>
            </a:r>
            <a:r>
              <a:rPr lang="tr-TR" sz="2400" dirty="0" smtClean="0"/>
              <a:t> tabaka tarafında sürdürülen devamlılık veya </a:t>
            </a:r>
            <a:r>
              <a:rPr lang="tr-TR" sz="2400" dirty="0" err="1" smtClean="0"/>
              <a:t>mediastinal</a:t>
            </a:r>
            <a:r>
              <a:rPr lang="tr-TR" sz="2400" dirty="0" smtClean="0"/>
              <a:t> </a:t>
            </a:r>
            <a:r>
              <a:rPr lang="tr-TR" sz="2400" dirty="0" err="1" smtClean="0"/>
              <a:t>hematom</a:t>
            </a:r>
            <a:r>
              <a:rPr lang="tr-TR" sz="2400" dirty="0" smtClean="0"/>
              <a:t> ani ölümü önler.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sz="2400" dirty="0" smtClean="0"/>
              <a:t>Bir miktar kan </a:t>
            </a:r>
            <a:r>
              <a:rPr lang="tr-TR" sz="2400" dirty="0" err="1" smtClean="0"/>
              <a:t>mediastinuma</a:t>
            </a:r>
            <a:r>
              <a:rPr lang="tr-TR" sz="2400" dirty="0" smtClean="0"/>
              <a:t> kaçar.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sz="2400" dirty="0" err="1" smtClean="0"/>
              <a:t>Persistan</a:t>
            </a:r>
            <a:r>
              <a:rPr lang="tr-TR" sz="2400" dirty="0" smtClean="0"/>
              <a:t> ve </a:t>
            </a:r>
            <a:r>
              <a:rPr lang="tr-TR" sz="2400" dirty="0" err="1" smtClean="0"/>
              <a:t>rekürren</a:t>
            </a:r>
            <a:r>
              <a:rPr lang="tr-TR" sz="2400" dirty="0" smtClean="0"/>
              <a:t> hipotansiyon görülür.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sz="2400" dirty="0" err="1" smtClean="0"/>
              <a:t>Aortanın</a:t>
            </a:r>
            <a:r>
              <a:rPr lang="tr-TR" sz="2400" dirty="0" smtClean="0"/>
              <a:t> serbest </a:t>
            </a:r>
            <a:r>
              <a:rPr lang="tr-TR" sz="2400" dirty="0" err="1" smtClean="0"/>
              <a:t>rüptürü</a:t>
            </a:r>
            <a:r>
              <a:rPr lang="tr-TR" sz="2400" dirty="0" smtClean="0"/>
              <a:t> hasta hızlı şekilde </a:t>
            </a:r>
            <a:r>
              <a:rPr lang="tr-TR" sz="2400" dirty="0" err="1" smtClean="0"/>
              <a:t>opere</a:t>
            </a:r>
            <a:r>
              <a:rPr lang="tr-TR" sz="2400" dirty="0" smtClean="0"/>
              <a:t> edilmez ise </a:t>
            </a:r>
            <a:r>
              <a:rPr lang="tr-TR" sz="2400" dirty="0" err="1" smtClean="0"/>
              <a:t>fataldir</a:t>
            </a:r>
            <a:r>
              <a:rPr lang="tr-TR" sz="2400" dirty="0" smtClean="0"/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sz="2400" dirty="0" smtClean="0"/>
              <a:t>Spesifik semptom ve bulgular genellikle  yoktur.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sz="2400" dirty="0" err="1" smtClean="0"/>
              <a:t>Arteriografi</a:t>
            </a:r>
            <a:r>
              <a:rPr lang="tr-TR" sz="2400" dirty="0" smtClean="0"/>
              <a:t> ve radyolojik bulgular tanısaldır.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sz="2400" dirty="0" err="1" smtClean="0"/>
              <a:t>Aortogramların</a:t>
            </a:r>
            <a:r>
              <a:rPr lang="tr-TR" sz="2400" dirty="0" smtClean="0"/>
              <a:t> yaklaşık %3 ü </a:t>
            </a:r>
            <a:r>
              <a:rPr lang="tr-TR" sz="2400" dirty="0" err="1" smtClean="0"/>
              <a:t>aortic</a:t>
            </a:r>
            <a:r>
              <a:rPr lang="tr-TR" sz="2400" dirty="0" smtClean="0"/>
              <a:t> </a:t>
            </a:r>
            <a:r>
              <a:rPr lang="tr-TR" sz="2400" dirty="0" err="1" smtClean="0"/>
              <a:t>rüptür</a:t>
            </a:r>
            <a:r>
              <a:rPr lang="tr-TR" sz="2400" dirty="0" smtClean="0"/>
              <a:t> için pozitiftir.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333375"/>
            <a:ext cx="8229600" cy="5688013"/>
          </a:xfrm>
        </p:spPr>
        <p:txBody>
          <a:bodyPr/>
          <a:lstStyle/>
          <a:p>
            <a:pPr marL="457200" indent="-457200" algn="just" eaLnBrk="1" hangingPunct="1">
              <a:lnSpc>
                <a:spcPct val="70000"/>
              </a:lnSpc>
            </a:pPr>
            <a:r>
              <a:rPr lang="tr-TR" sz="3200" dirty="0" err="1" smtClean="0">
                <a:solidFill>
                  <a:srgbClr val="FF0000"/>
                </a:solidFill>
              </a:rPr>
              <a:t>Major</a:t>
            </a:r>
            <a:r>
              <a:rPr lang="tr-TR" sz="3200" dirty="0" smtClean="0">
                <a:solidFill>
                  <a:srgbClr val="FF0000"/>
                </a:solidFill>
              </a:rPr>
              <a:t>  </a:t>
            </a:r>
            <a:r>
              <a:rPr lang="tr-TR" sz="3200" dirty="0" err="1" smtClean="0">
                <a:solidFill>
                  <a:srgbClr val="FF0000"/>
                </a:solidFill>
              </a:rPr>
              <a:t>vasküler</a:t>
            </a:r>
            <a:r>
              <a:rPr lang="tr-TR" sz="3200" dirty="0" smtClean="0">
                <a:solidFill>
                  <a:srgbClr val="FF0000"/>
                </a:solidFill>
              </a:rPr>
              <a:t> yaralanma olasılığını gösteren radyolojik bulgular:</a:t>
            </a:r>
          </a:p>
          <a:p>
            <a:pPr marL="457200" indent="-457200" algn="just" eaLnBrk="1" hangingPunct="1">
              <a:lnSpc>
                <a:spcPct val="70000"/>
              </a:lnSpc>
              <a:buFont typeface="Wingdings 2" pitchFamily="18" charset="2"/>
              <a:buNone/>
            </a:pPr>
            <a:endParaRPr lang="tr-TR" sz="3200" dirty="0" smtClean="0">
              <a:solidFill>
                <a:srgbClr val="9AE6FE"/>
              </a:solidFill>
            </a:endParaRPr>
          </a:p>
          <a:p>
            <a:pPr marL="838200" lvl="1" indent="-381000" algn="just" eaLnBrk="1" hangingPunct="1">
              <a:lnSpc>
                <a:spcPct val="70000"/>
              </a:lnSpc>
              <a:buFont typeface="Wingdings" pitchFamily="2" charset="2"/>
              <a:buAutoNum type="arabicPeriod"/>
            </a:pPr>
            <a:r>
              <a:rPr lang="tr-TR" sz="2400" dirty="0" smtClean="0"/>
              <a:t>Geniş </a:t>
            </a:r>
            <a:r>
              <a:rPr lang="tr-TR" sz="2400" dirty="0" err="1" smtClean="0"/>
              <a:t>mediastinum</a:t>
            </a:r>
            <a:endParaRPr lang="tr-TR" sz="2400" dirty="0" smtClean="0"/>
          </a:p>
          <a:p>
            <a:pPr marL="838200" lvl="1" indent="-381000" algn="just" eaLnBrk="1" hangingPunct="1">
              <a:lnSpc>
                <a:spcPct val="70000"/>
              </a:lnSpc>
              <a:buFont typeface="Wingdings" pitchFamily="2" charset="2"/>
              <a:buAutoNum type="arabicPeriod"/>
            </a:pPr>
            <a:r>
              <a:rPr lang="tr-TR" sz="2400" dirty="0" smtClean="0"/>
              <a:t>Aort topuzunun </a:t>
            </a:r>
            <a:r>
              <a:rPr lang="tr-TR" sz="2400" dirty="0" err="1" smtClean="0"/>
              <a:t>obliterasyonu</a:t>
            </a:r>
            <a:endParaRPr lang="tr-TR" sz="2400" dirty="0" smtClean="0"/>
          </a:p>
          <a:p>
            <a:pPr marL="838200" lvl="1" indent="-381000" algn="just" eaLnBrk="1" hangingPunct="1">
              <a:lnSpc>
                <a:spcPct val="70000"/>
              </a:lnSpc>
              <a:buFont typeface="Wingdings" pitchFamily="2" charset="2"/>
              <a:buAutoNum type="arabicPeriod"/>
            </a:pPr>
            <a:r>
              <a:rPr lang="tr-TR" sz="2400" dirty="0" err="1" smtClean="0"/>
              <a:t>Trakeanın</a:t>
            </a:r>
            <a:r>
              <a:rPr lang="tr-TR" sz="2400" dirty="0" smtClean="0"/>
              <a:t> sağa </a:t>
            </a:r>
            <a:r>
              <a:rPr lang="tr-TR" sz="2400" dirty="0" err="1" smtClean="0"/>
              <a:t>deviasyonu</a:t>
            </a:r>
            <a:endParaRPr lang="tr-TR" sz="2400" dirty="0" smtClean="0"/>
          </a:p>
          <a:p>
            <a:pPr marL="838200" lvl="1" indent="-381000" algn="just" eaLnBrk="1" hangingPunct="1">
              <a:lnSpc>
                <a:spcPct val="70000"/>
              </a:lnSpc>
              <a:buFont typeface="Wingdings" pitchFamily="2" charset="2"/>
              <a:buAutoNum type="arabicPeriod"/>
            </a:pPr>
            <a:r>
              <a:rPr lang="tr-TR" sz="2400" dirty="0" err="1" smtClean="0"/>
              <a:t>Pulmoner</a:t>
            </a:r>
            <a:r>
              <a:rPr lang="tr-TR" sz="2400" dirty="0" smtClean="0"/>
              <a:t> arter ve aorta arasındaki boşluğun </a:t>
            </a:r>
            <a:r>
              <a:rPr lang="tr-TR" sz="2400" dirty="0" err="1" smtClean="0"/>
              <a:t>obliterasyonu</a:t>
            </a:r>
            <a:endParaRPr lang="tr-TR" sz="2400" dirty="0" smtClean="0"/>
          </a:p>
          <a:p>
            <a:pPr marL="838200" lvl="1" indent="-381000" algn="just" eaLnBrk="1" hangingPunct="1">
              <a:lnSpc>
                <a:spcPct val="70000"/>
              </a:lnSpc>
              <a:buFont typeface="Wingdings" pitchFamily="2" charset="2"/>
              <a:buAutoNum type="arabicPeriod"/>
            </a:pPr>
            <a:r>
              <a:rPr lang="tr-TR" sz="2400" dirty="0" smtClean="0"/>
              <a:t>Sol ana </a:t>
            </a:r>
            <a:r>
              <a:rPr lang="tr-TR" sz="2400" dirty="0" err="1" smtClean="0"/>
              <a:t>bronkusun</a:t>
            </a:r>
            <a:r>
              <a:rPr lang="tr-TR" sz="2400" dirty="0" smtClean="0"/>
              <a:t> depresyonu</a:t>
            </a:r>
          </a:p>
          <a:p>
            <a:pPr marL="838200" lvl="1" indent="-381000" algn="just" eaLnBrk="1" hangingPunct="1">
              <a:lnSpc>
                <a:spcPct val="70000"/>
              </a:lnSpc>
              <a:buFont typeface="Wingdings" pitchFamily="2" charset="2"/>
              <a:buAutoNum type="arabicPeriod"/>
            </a:pPr>
            <a:r>
              <a:rPr lang="tr-TR" sz="2400" dirty="0" err="1" smtClean="0"/>
              <a:t>Özefagusun</a:t>
            </a:r>
            <a:r>
              <a:rPr lang="tr-TR" sz="2400" dirty="0" smtClean="0"/>
              <a:t> sağa </a:t>
            </a:r>
            <a:r>
              <a:rPr lang="tr-TR" sz="2400" dirty="0" err="1" smtClean="0"/>
              <a:t>deviasyonu</a:t>
            </a:r>
            <a:endParaRPr lang="tr-TR" sz="2400" dirty="0" smtClean="0"/>
          </a:p>
          <a:p>
            <a:pPr marL="838200" lvl="1" indent="-381000" algn="just" eaLnBrk="1" hangingPunct="1">
              <a:lnSpc>
                <a:spcPct val="70000"/>
              </a:lnSpc>
              <a:buFont typeface="Wingdings" pitchFamily="2" charset="2"/>
              <a:buAutoNum type="arabicPeriod"/>
            </a:pPr>
            <a:r>
              <a:rPr lang="tr-TR" sz="2400" dirty="0" smtClean="0"/>
              <a:t>Geniş </a:t>
            </a:r>
            <a:r>
              <a:rPr lang="tr-TR" sz="2400" dirty="0" err="1" smtClean="0"/>
              <a:t>paratrakeal</a:t>
            </a:r>
            <a:r>
              <a:rPr lang="tr-TR" sz="2400" dirty="0" smtClean="0"/>
              <a:t> şerit</a:t>
            </a:r>
          </a:p>
          <a:p>
            <a:pPr marL="838200" lvl="1" indent="-381000" algn="just" eaLnBrk="1" hangingPunct="1">
              <a:lnSpc>
                <a:spcPct val="70000"/>
              </a:lnSpc>
              <a:buFont typeface="Wingdings" pitchFamily="2" charset="2"/>
              <a:buAutoNum type="arabicPeriod"/>
            </a:pPr>
            <a:r>
              <a:rPr lang="tr-TR" sz="2400" dirty="0" smtClean="0"/>
              <a:t>Geniş </a:t>
            </a:r>
            <a:r>
              <a:rPr lang="tr-TR" sz="2400" dirty="0" err="1" smtClean="0"/>
              <a:t>paraspinal</a:t>
            </a:r>
            <a:r>
              <a:rPr lang="tr-TR" sz="2400" dirty="0" smtClean="0"/>
              <a:t> boşluk</a:t>
            </a:r>
          </a:p>
          <a:p>
            <a:pPr marL="838200" lvl="1" indent="-381000" algn="just" eaLnBrk="1" hangingPunct="1">
              <a:lnSpc>
                <a:spcPct val="70000"/>
              </a:lnSpc>
              <a:buFont typeface="Wingdings" pitchFamily="2" charset="2"/>
              <a:buAutoNum type="arabicPeriod"/>
            </a:pPr>
            <a:r>
              <a:rPr lang="tr-TR" sz="2400" dirty="0" err="1" smtClean="0"/>
              <a:t>Plevral</a:t>
            </a:r>
            <a:r>
              <a:rPr lang="tr-TR" sz="2400" dirty="0" smtClean="0"/>
              <a:t> yada </a:t>
            </a:r>
            <a:r>
              <a:rPr lang="tr-TR" sz="2400" dirty="0" err="1" smtClean="0"/>
              <a:t>apikal</a:t>
            </a:r>
            <a:r>
              <a:rPr lang="tr-TR" sz="2400" dirty="0" smtClean="0"/>
              <a:t> kep varlığı</a:t>
            </a:r>
          </a:p>
          <a:p>
            <a:pPr marL="838200" lvl="1" indent="-381000" algn="just" eaLnBrk="1" hangingPunct="1">
              <a:lnSpc>
                <a:spcPct val="70000"/>
              </a:lnSpc>
              <a:buFont typeface="Wingdings" pitchFamily="2" charset="2"/>
              <a:buAutoNum type="arabicPeriod"/>
            </a:pPr>
            <a:r>
              <a:rPr lang="tr-TR" sz="2400" dirty="0" smtClean="0"/>
              <a:t>Sol </a:t>
            </a:r>
            <a:r>
              <a:rPr lang="tr-TR" sz="2400" dirty="0" err="1" smtClean="0"/>
              <a:t>hemotoraks</a:t>
            </a:r>
            <a:endParaRPr lang="tr-TR" sz="2400" dirty="0" smtClean="0"/>
          </a:p>
          <a:p>
            <a:pPr marL="838200" lvl="1" indent="-381000" algn="just" eaLnBrk="1" hangingPunct="1">
              <a:lnSpc>
                <a:spcPct val="70000"/>
              </a:lnSpc>
              <a:buFont typeface="Wingdings" pitchFamily="2" charset="2"/>
              <a:buAutoNum type="arabicPeriod"/>
            </a:pPr>
            <a:r>
              <a:rPr lang="tr-TR" sz="2400" dirty="0" smtClean="0"/>
              <a:t>Birinci yada ikinci </a:t>
            </a:r>
            <a:r>
              <a:rPr lang="tr-TR" sz="2400" dirty="0" err="1" smtClean="0"/>
              <a:t>kosta</a:t>
            </a:r>
            <a:r>
              <a:rPr lang="tr-TR" sz="2400" dirty="0" smtClean="0"/>
              <a:t> yada </a:t>
            </a:r>
            <a:r>
              <a:rPr lang="tr-TR" sz="2400" dirty="0" err="1" smtClean="0"/>
              <a:t>scapula</a:t>
            </a:r>
            <a:r>
              <a:rPr lang="tr-TR" sz="2400" dirty="0" smtClean="0"/>
              <a:t> kırığı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7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37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37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37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37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37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14313"/>
            <a:ext cx="7507287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428625"/>
            <a:ext cx="56673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4 Dikdörtgen"/>
          <p:cNvSpPr>
            <a:spLocks noChangeArrowheads="1"/>
          </p:cNvSpPr>
          <p:nvPr/>
        </p:nvSpPr>
        <p:spPr bwMode="auto">
          <a:xfrm>
            <a:off x="0" y="5572125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Siyah oklar PLEVRAL  APİKAL CAP’ı, Beyaz oklar PARATRAKEAL SERİT’i gösteriyor</a:t>
            </a:r>
            <a:r>
              <a:rPr lang="en-US"/>
              <a:t>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39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>
                <a:solidFill>
                  <a:srgbClr val="FF0000"/>
                </a:solidFill>
                <a:latin typeface="+mn-lt"/>
              </a:rPr>
              <a:t>G. TRAVMATİK DİAFRAM YARALANMASI</a:t>
            </a:r>
          </a:p>
        </p:txBody>
      </p:sp>
      <p:sp>
        <p:nvSpPr>
          <p:cNvPr id="210946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0605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800" dirty="0" err="1" smtClean="0"/>
              <a:t>Rüptür</a:t>
            </a:r>
            <a:r>
              <a:rPr lang="tr-TR" sz="2800" dirty="0" smtClean="0"/>
              <a:t> genellikle solda (karaciğer </a:t>
            </a:r>
            <a:r>
              <a:rPr lang="tr-TR" sz="2800" dirty="0" err="1" smtClean="0"/>
              <a:t>diaframın</a:t>
            </a:r>
            <a:r>
              <a:rPr lang="tr-TR" sz="2800" dirty="0" smtClean="0"/>
              <a:t> sağ bölgesini korur ve ufak yırtıkları kapatır)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 err="1" smtClean="0"/>
              <a:t>Künt</a:t>
            </a:r>
            <a:r>
              <a:rPr lang="tr-TR" sz="2800" dirty="0" smtClean="0"/>
              <a:t> travma </a:t>
            </a:r>
            <a:r>
              <a:rPr lang="tr-TR" sz="2800" dirty="0" err="1" smtClean="0"/>
              <a:t>herniasyona</a:t>
            </a:r>
            <a:r>
              <a:rPr lang="tr-TR" sz="2800" dirty="0" smtClean="0"/>
              <a:t> yönelen geniş </a:t>
            </a:r>
            <a:r>
              <a:rPr lang="tr-TR" sz="2800" dirty="0" err="1" smtClean="0"/>
              <a:t>radial</a:t>
            </a:r>
            <a:r>
              <a:rPr lang="tr-TR" sz="2800" dirty="0" smtClean="0"/>
              <a:t> yırtılma oluşturur.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 err="1" smtClean="0"/>
              <a:t>Penetran</a:t>
            </a:r>
            <a:r>
              <a:rPr lang="tr-TR" sz="2800" dirty="0" smtClean="0"/>
              <a:t> travma küçük </a:t>
            </a:r>
            <a:r>
              <a:rPr lang="tr-TR" sz="2800" dirty="0" err="1" smtClean="0"/>
              <a:t>perforasyonlar</a:t>
            </a:r>
            <a:r>
              <a:rPr lang="tr-TR" sz="2800" dirty="0" smtClean="0"/>
              <a:t> oluşturur.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 err="1" smtClean="0"/>
              <a:t>Eleve</a:t>
            </a:r>
            <a:r>
              <a:rPr lang="tr-TR" sz="2800" dirty="0" smtClean="0"/>
              <a:t> </a:t>
            </a:r>
            <a:r>
              <a:rPr lang="tr-TR" sz="2800" dirty="0" err="1" smtClean="0"/>
              <a:t>diafram</a:t>
            </a:r>
            <a:r>
              <a:rPr lang="tr-TR" sz="2800" dirty="0" smtClean="0"/>
              <a:t>,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/>
              <a:t>akut </a:t>
            </a:r>
            <a:r>
              <a:rPr lang="tr-TR" dirty="0" err="1" smtClean="0"/>
              <a:t>gastric</a:t>
            </a:r>
            <a:r>
              <a:rPr lang="tr-TR" dirty="0" smtClean="0"/>
              <a:t> </a:t>
            </a:r>
            <a:r>
              <a:rPr lang="tr-TR" dirty="0" err="1" smtClean="0"/>
              <a:t>dilatasyon</a:t>
            </a:r>
            <a:r>
              <a:rPr lang="tr-TR" dirty="0" smtClean="0"/>
              <a:t>,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tr-TR" sz="2800" dirty="0" err="1" smtClean="0"/>
              <a:t>lokule</a:t>
            </a:r>
            <a:r>
              <a:rPr lang="tr-TR" sz="2800" dirty="0" smtClean="0"/>
              <a:t> </a:t>
            </a:r>
            <a:r>
              <a:rPr lang="tr-TR" sz="2800" dirty="0" err="1" smtClean="0"/>
              <a:t>pnömohemotoraks</a:t>
            </a:r>
            <a:r>
              <a:rPr lang="tr-TR" sz="2800" dirty="0" smtClean="0"/>
              <a:t>, 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800" dirty="0" err="1" smtClean="0"/>
              <a:t>subpulmoner</a:t>
            </a:r>
            <a:r>
              <a:rPr lang="tr-TR" sz="2800" dirty="0" smtClean="0"/>
              <a:t> </a:t>
            </a:r>
            <a:r>
              <a:rPr lang="tr-TR" sz="2800" dirty="0" err="1" smtClean="0"/>
              <a:t>hematomu</a:t>
            </a:r>
            <a:r>
              <a:rPr lang="tr-TR" sz="2800" dirty="0" smtClean="0"/>
              <a:t> gösteren filmlerin yanlış yorumlanmasıyla gözden kaçabilir.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000125"/>
            <a:ext cx="6213475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"/>
            <a:ext cx="8513762" cy="63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0"/>
            <a:ext cx="67151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200" dirty="0" smtClean="0">
                <a:solidFill>
                  <a:srgbClr val="FF0000"/>
                </a:solidFill>
                <a:latin typeface="+mn-lt"/>
              </a:rPr>
              <a:t>B. SOLUNUM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sz="3600" dirty="0"/>
              <a:t>BAK, DİNLE, </a:t>
            </a:r>
            <a:r>
              <a:rPr lang="tr-TR" sz="3600" dirty="0" smtClean="0"/>
              <a:t>HİSSET ?</a:t>
            </a:r>
            <a:endParaRPr lang="tr-TR" sz="36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sz="36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sz="3600" dirty="0" smtClean="0"/>
              <a:t>SOLUNUM SESLERİ </a:t>
            </a:r>
            <a:r>
              <a:rPr lang="tr-TR" sz="3600" dirty="0"/>
              <a:t>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sz="36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sz="3600" dirty="0"/>
              <a:t>SOLUNUM PATERNİ 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sz="36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tr-TR" sz="3600" dirty="0"/>
              <a:t>SİYANOZ (GEÇ BULGU)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765175"/>
            <a:ext cx="8229600" cy="4525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tr-TR" sz="2800" dirty="0" smtClean="0"/>
              <a:t>Sol </a:t>
            </a:r>
            <a:r>
              <a:rPr lang="tr-TR" sz="2800" dirty="0" err="1" smtClean="0"/>
              <a:t>diaframda</a:t>
            </a:r>
            <a:r>
              <a:rPr lang="tr-TR" sz="2800" dirty="0" smtClean="0"/>
              <a:t> şüpheli </a:t>
            </a:r>
            <a:r>
              <a:rPr lang="tr-TR" sz="2800" dirty="0" err="1" smtClean="0"/>
              <a:t>laserasyon</a:t>
            </a:r>
            <a:r>
              <a:rPr lang="tr-TR" sz="2800" dirty="0" smtClean="0"/>
              <a:t> varsa </a:t>
            </a:r>
            <a:r>
              <a:rPr lang="tr-TR" sz="2800" dirty="0" err="1" smtClean="0"/>
              <a:t>gastric</a:t>
            </a:r>
            <a:r>
              <a:rPr lang="tr-TR" sz="2800" dirty="0" smtClean="0"/>
              <a:t> tüple doğrulanmalı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sz="2800" dirty="0" smtClean="0"/>
              <a:t>Tanı kesin değilse </a:t>
            </a:r>
            <a:r>
              <a:rPr lang="tr-TR" sz="2800" dirty="0" smtClean="0">
                <a:sym typeface="Wingdings" pitchFamily="2" charset="2"/>
              </a:rPr>
              <a:t> </a:t>
            </a:r>
            <a:r>
              <a:rPr lang="tr-TR" sz="2800" dirty="0" smtClean="0"/>
              <a:t>üst </a:t>
            </a:r>
            <a:r>
              <a:rPr lang="tr-TR" sz="2800" dirty="0" err="1" smtClean="0"/>
              <a:t>gastrointestinal</a:t>
            </a:r>
            <a:r>
              <a:rPr lang="tr-TR" sz="2800" dirty="0" smtClean="0"/>
              <a:t> kontrast çalışmalar 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sz="2800" dirty="0" smtClean="0"/>
              <a:t>Göğüs tüp drenajında </a:t>
            </a:r>
            <a:r>
              <a:rPr lang="tr-TR" sz="2800" dirty="0" err="1" smtClean="0"/>
              <a:t>peritoneal</a:t>
            </a:r>
            <a:r>
              <a:rPr lang="tr-TR" sz="2800" dirty="0" smtClean="0"/>
              <a:t> lavaj sıvısının varlığı tanıyı doğrular.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sz="2800" dirty="0" smtClean="0"/>
              <a:t>Sağ </a:t>
            </a:r>
            <a:r>
              <a:rPr lang="tr-TR" sz="2800" dirty="0" err="1" smtClean="0"/>
              <a:t>diafragmatik</a:t>
            </a:r>
            <a:r>
              <a:rPr lang="tr-TR" sz="2800" dirty="0" smtClean="0"/>
              <a:t> </a:t>
            </a:r>
            <a:r>
              <a:rPr lang="tr-TR" sz="2800" dirty="0" err="1" smtClean="0"/>
              <a:t>rüptür</a:t>
            </a:r>
            <a:r>
              <a:rPr lang="tr-TR" sz="2800" dirty="0" smtClean="0"/>
              <a:t>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tr-TR" dirty="0" smtClean="0"/>
              <a:t>Nadir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tr-TR" dirty="0" smtClean="0"/>
              <a:t>Karaciğer </a:t>
            </a:r>
            <a:r>
              <a:rPr lang="tr-TR" dirty="0" err="1" smtClean="0"/>
              <a:t>abd</a:t>
            </a:r>
            <a:r>
              <a:rPr lang="tr-TR" dirty="0" smtClean="0"/>
              <a:t>. organların </a:t>
            </a:r>
            <a:r>
              <a:rPr lang="tr-TR" dirty="0" err="1" smtClean="0"/>
              <a:t>herniasyonunu</a:t>
            </a:r>
            <a:r>
              <a:rPr lang="tr-TR" dirty="0" smtClean="0"/>
              <a:t> önler.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tr-TR" dirty="0" err="1" smtClean="0"/>
              <a:t>Eleve</a:t>
            </a:r>
            <a:r>
              <a:rPr lang="tr-TR" dirty="0" smtClean="0"/>
              <a:t> sağ </a:t>
            </a:r>
            <a:r>
              <a:rPr lang="tr-TR" dirty="0" err="1" smtClean="0"/>
              <a:t>diaf</a:t>
            </a:r>
            <a:r>
              <a:rPr lang="tr-TR" dirty="0" smtClean="0"/>
              <a:t> varlığı X-</a:t>
            </a:r>
            <a:r>
              <a:rPr lang="tr-TR" dirty="0" err="1" smtClean="0"/>
              <a:t>rayde</a:t>
            </a:r>
            <a:r>
              <a:rPr lang="tr-TR" dirty="0" smtClean="0"/>
              <a:t> tek bulgu olabilir.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sz="2800" dirty="0" smtClean="0"/>
              <a:t>Tedavi cerrahi onarımdır.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39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>
                <a:solidFill>
                  <a:srgbClr val="FF0000"/>
                </a:solidFill>
                <a:latin typeface="+mn-lt"/>
              </a:rPr>
              <a:t>H. MEDİASTENİ GEÇEN YARALANMA</a:t>
            </a:r>
          </a:p>
        </p:txBody>
      </p:sp>
      <p:sp>
        <p:nvSpPr>
          <p:cNvPr id="219138" name="Rectangle 3"/>
          <p:cNvSpPr>
            <a:spLocks noGrp="1" noChangeArrowheads="1"/>
          </p:cNvSpPr>
          <p:nvPr>
            <p:ph idx="1"/>
          </p:nvPr>
        </p:nvSpPr>
        <p:spPr>
          <a:xfrm>
            <a:off x="519113" y="1600200"/>
            <a:ext cx="8229600" cy="4525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en-US" b="1" dirty="0" smtClean="0">
              <a:solidFill>
                <a:srgbClr val="9AE6FE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tr-TR" dirty="0" err="1" smtClean="0"/>
              <a:t>Penetran</a:t>
            </a:r>
            <a:r>
              <a:rPr lang="tr-TR" dirty="0" smtClean="0"/>
              <a:t> objeler </a:t>
            </a:r>
            <a:r>
              <a:rPr lang="tr-TR" dirty="0" err="1" smtClean="0"/>
              <a:t>major</a:t>
            </a:r>
            <a:r>
              <a:rPr lang="tr-TR" dirty="0" smtClean="0"/>
              <a:t> </a:t>
            </a:r>
            <a:r>
              <a:rPr lang="tr-TR" dirty="0" err="1" smtClean="0"/>
              <a:t>mediastinal</a:t>
            </a:r>
            <a:r>
              <a:rPr lang="tr-TR" dirty="0" smtClean="0"/>
              <a:t> yapılara (kalp, ana damarlar, …) zarar verebilir.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dirty="0" smtClean="0"/>
              <a:t>Cerrahi konsültasyon zorunludur.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dirty="0" err="1" smtClean="0"/>
              <a:t>Hemodinamisi</a:t>
            </a:r>
            <a:r>
              <a:rPr lang="tr-TR" dirty="0" smtClean="0"/>
              <a:t> bozuksa </a:t>
            </a:r>
            <a:r>
              <a:rPr lang="tr-TR" dirty="0" smtClean="0">
                <a:sym typeface="Wingdings" pitchFamily="2" charset="2"/>
              </a:rPr>
              <a:t></a:t>
            </a:r>
            <a:r>
              <a:rPr lang="tr-TR" dirty="0" smtClean="0"/>
              <a:t> </a:t>
            </a:r>
            <a:r>
              <a:rPr lang="tr-TR" dirty="0" err="1" smtClean="0"/>
              <a:t>torasik</a:t>
            </a:r>
            <a:r>
              <a:rPr lang="tr-TR" dirty="0" smtClean="0"/>
              <a:t> </a:t>
            </a:r>
            <a:r>
              <a:rPr lang="tr-TR" dirty="0" err="1" smtClean="0"/>
              <a:t>hemoraji</a:t>
            </a:r>
            <a:r>
              <a:rPr lang="tr-TR" dirty="0" smtClean="0"/>
              <a:t>?, TP?, </a:t>
            </a:r>
            <a:r>
              <a:rPr lang="tr-TR" dirty="0" err="1" smtClean="0"/>
              <a:t>perikardial</a:t>
            </a:r>
            <a:r>
              <a:rPr lang="tr-TR" dirty="0" smtClean="0"/>
              <a:t> </a:t>
            </a:r>
            <a:r>
              <a:rPr lang="tr-TR" dirty="0" err="1" smtClean="0"/>
              <a:t>tamponad</a:t>
            </a:r>
            <a:r>
              <a:rPr lang="tr-TR" dirty="0" smtClean="0"/>
              <a:t>?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dirty="0" err="1" smtClean="0"/>
              <a:t>Hemopnömotoraksı</a:t>
            </a:r>
            <a:r>
              <a:rPr lang="tr-TR" dirty="0" smtClean="0"/>
              <a:t>  kaldırmak ve kan kaybını takip  için </a:t>
            </a:r>
            <a:r>
              <a:rPr lang="tr-TR" dirty="0" smtClean="0">
                <a:sym typeface="Wingdings" pitchFamily="2" charset="2"/>
              </a:rPr>
              <a:t></a:t>
            </a:r>
            <a:r>
              <a:rPr lang="tr-TR" dirty="0" smtClean="0"/>
              <a:t> </a:t>
            </a:r>
            <a:r>
              <a:rPr lang="tr-TR" dirty="0" err="1" smtClean="0"/>
              <a:t>Bilat</a:t>
            </a:r>
            <a:r>
              <a:rPr lang="tr-TR" dirty="0" smtClean="0"/>
              <a:t> tüp </a:t>
            </a:r>
            <a:r>
              <a:rPr lang="tr-TR" dirty="0" err="1" smtClean="0"/>
              <a:t>torakostomi</a:t>
            </a:r>
            <a:r>
              <a:rPr lang="tr-TR" dirty="0" smtClean="0"/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dirty="0" smtClean="0"/>
              <a:t>Acil </a:t>
            </a:r>
            <a:r>
              <a:rPr lang="tr-TR" dirty="0" err="1" smtClean="0"/>
              <a:t>torakotomi</a:t>
            </a:r>
            <a:r>
              <a:rPr lang="tr-TR" dirty="0" smtClean="0"/>
              <a:t> </a:t>
            </a:r>
            <a:r>
              <a:rPr lang="tr-TR" dirty="0" err="1" smtClean="0"/>
              <a:t>endikasyonları</a:t>
            </a:r>
            <a:r>
              <a:rPr lang="tr-TR" dirty="0" smtClean="0"/>
              <a:t> = Masif </a:t>
            </a:r>
            <a:r>
              <a:rPr lang="tr-TR" dirty="0" err="1" smtClean="0"/>
              <a:t>hemotoraks</a:t>
            </a:r>
            <a:r>
              <a:rPr lang="tr-TR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tr-TR" sz="2800" dirty="0" err="1" smtClean="0"/>
              <a:t>Mediastinal</a:t>
            </a:r>
            <a:r>
              <a:rPr lang="tr-TR" sz="2800" dirty="0" smtClean="0"/>
              <a:t> amfizemi varsa </a:t>
            </a:r>
            <a:r>
              <a:rPr lang="tr-TR" sz="2800" dirty="0" smtClean="0">
                <a:sym typeface="Wingdings" pitchFamily="2" charset="2"/>
              </a:rPr>
              <a:t> </a:t>
            </a:r>
            <a:r>
              <a:rPr lang="tr-TR" sz="2800" dirty="0" err="1" smtClean="0"/>
              <a:t>özefagial</a:t>
            </a:r>
            <a:r>
              <a:rPr lang="tr-TR" sz="2800" dirty="0" smtClean="0"/>
              <a:t> ve </a:t>
            </a:r>
            <a:r>
              <a:rPr lang="tr-TR" sz="2800" dirty="0" err="1" smtClean="0"/>
              <a:t>trakeabronşial</a:t>
            </a:r>
            <a:r>
              <a:rPr lang="tr-TR" sz="2800" dirty="0" smtClean="0"/>
              <a:t> yaralanma?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sz="2800" dirty="0" err="1" smtClean="0"/>
              <a:t>Mediastinal</a:t>
            </a:r>
            <a:r>
              <a:rPr lang="tr-TR" sz="2800" dirty="0" smtClean="0"/>
              <a:t> </a:t>
            </a:r>
            <a:r>
              <a:rPr lang="tr-TR" sz="2800" dirty="0" err="1" smtClean="0"/>
              <a:t>hematom</a:t>
            </a:r>
            <a:r>
              <a:rPr lang="tr-TR" sz="2800" dirty="0" smtClean="0"/>
              <a:t> yada </a:t>
            </a:r>
            <a:r>
              <a:rPr lang="tr-TR" sz="2800" dirty="0" err="1" smtClean="0"/>
              <a:t>plevral</a:t>
            </a:r>
            <a:r>
              <a:rPr lang="tr-TR" sz="2800" dirty="0" smtClean="0"/>
              <a:t> kep </a:t>
            </a:r>
            <a:r>
              <a:rPr lang="tr-TR" sz="2800" dirty="0" smtClean="0">
                <a:sym typeface="Wingdings" pitchFamily="2" charset="2"/>
              </a:rPr>
              <a:t> </a:t>
            </a:r>
            <a:r>
              <a:rPr lang="tr-TR" sz="2800" dirty="0" smtClean="0"/>
              <a:t>büyük damar yaralanması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sz="2800" dirty="0" err="1" smtClean="0"/>
              <a:t>Nonoperatif</a:t>
            </a:r>
            <a:r>
              <a:rPr lang="tr-TR" sz="2800" dirty="0" smtClean="0"/>
              <a:t> değerlendirme planlanıyorsa </a:t>
            </a:r>
            <a:r>
              <a:rPr lang="tr-TR" sz="2800" dirty="0" smtClean="0">
                <a:sym typeface="Wingdings" pitchFamily="2" charset="2"/>
              </a:rPr>
              <a:t></a:t>
            </a:r>
            <a:r>
              <a:rPr lang="tr-TR" sz="2800" dirty="0" smtClean="0"/>
              <a:t> acil </a:t>
            </a:r>
            <a:r>
              <a:rPr lang="tr-TR" sz="2800" dirty="0" err="1" smtClean="0"/>
              <a:t>anjiografi</a:t>
            </a:r>
            <a:r>
              <a:rPr lang="tr-TR" sz="2800" dirty="0" smtClean="0"/>
              <a:t> veya </a:t>
            </a:r>
            <a:r>
              <a:rPr lang="tr-TR" sz="2800" dirty="0" err="1" smtClean="0"/>
              <a:t>helikal</a:t>
            </a:r>
            <a:r>
              <a:rPr lang="tr-TR" sz="2800" dirty="0" smtClean="0"/>
              <a:t> CT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sz="2800" dirty="0" err="1" smtClean="0"/>
              <a:t>Anjiogram</a:t>
            </a:r>
            <a:r>
              <a:rPr lang="tr-TR" sz="2800" dirty="0" smtClean="0"/>
              <a:t> negatifse </a:t>
            </a:r>
            <a:r>
              <a:rPr lang="tr-TR" sz="2800" dirty="0" smtClean="0">
                <a:sym typeface="Wingdings" pitchFamily="2" charset="2"/>
              </a:rPr>
              <a:t> </a:t>
            </a:r>
            <a:r>
              <a:rPr lang="tr-TR" sz="2800" dirty="0" smtClean="0"/>
              <a:t>suda çözünür kontrast </a:t>
            </a:r>
            <a:r>
              <a:rPr lang="tr-TR" sz="2800" dirty="0" err="1" smtClean="0"/>
              <a:t>özefagografi</a:t>
            </a:r>
            <a:r>
              <a:rPr lang="tr-TR" sz="2800" dirty="0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sz="2800" dirty="0" err="1" smtClean="0"/>
              <a:t>Trakeabronşial</a:t>
            </a:r>
            <a:r>
              <a:rPr lang="tr-TR" sz="2800" dirty="0" smtClean="0"/>
              <a:t> ağacın değerlendirilmesi için </a:t>
            </a:r>
            <a:r>
              <a:rPr lang="tr-TR" sz="2800" dirty="0" smtClean="0">
                <a:sym typeface="Wingdings" pitchFamily="2" charset="2"/>
              </a:rPr>
              <a:t> </a:t>
            </a:r>
            <a:r>
              <a:rPr lang="tr-TR" sz="2800" dirty="0" err="1" smtClean="0"/>
              <a:t>bronkoskopi</a:t>
            </a:r>
            <a:endParaRPr lang="tr-TR" sz="2800" dirty="0" smtClean="0"/>
          </a:p>
          <a:p>
            <a:pPr algn="just" eaLnBrk="1" hangingPunct="1">
              <a:lnSpc>
                <a:spcPct val="90000"/>
              </a:lnSpc>
            </a:pPr>
            <a:r>
              <a:rPr lang="tr-TR" sz="2800" dirty="0" smtClean="0"/>
              <a:t>Kalp ve </a:t>
            </a:r>
            <a:r>
              <a:rPr lang="tr-TR" sz="2800" dirty="0" err="1" smtClean="0"/>
              <a:t>perikard</a:t>
            </a:r>
            <a:r>
              <a:rPr lang="tr-TR" sz="2800" dirty="0" smtClean="0"/>
              <a:t> </a:t>
            </a:r>
            <a:r>
              <a:rPr lang="tr-TR" sz="2800" dirty="0" smtClean="0">
                <a:sym typeface="Wingdings" pitchFamily="2" charset="2"/>
              </a:rPr>
              <a:t> USG</a:t>
            </a:r>
            <a:r>
              <a:rPr lang="tr-TR" sz="2800" dirty="0" smtClean="0"/>
              <a:t> ve BT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sz="2800" dirty="0" err="1" smtClean="0"/>
              <a:t>Mortalite</a:t>
            </a:r>
            <a:r>
              <a:rPr lang="tr-TR" sz="2800" dirty="0" smtClean="0"/>
              <a:t> hızı %20</a:t>
            </a:r>
          </a:p>
          <a:p>
            <a:pPr eaLnBrk="1" hangingPunct="1">
              <a:lnSpc>
                <a:spcPct val="90000"/>
              </a:lnSpc>
            </a:pPr>
            <a:endParaRPr lang="tr-TR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>
                <a:solidFill>
                  <a:srgbClr val="FF0000"/>
                </a:solidFill>
                <a:latin typeface="+mn-lt"/>
              </a:rPr>
              <a:t>V.GÖĞÜS YARALANMASININ DİĞER ŞEKİLLERİ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9144000" cy="4525962"/>
          </a:xfrm>
        </p:spPr>
        <p:txBody>
          <a:bodyPr>
            <a:normAutofit lnSpcReduction="10000"/>
          </a:bodyPr>
          <a:lstStyle/>
          <a:p>
            <a:pPr marL="420624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dirty="0">
                <a:solidFill>
                  <a:srgbClr val="FF0000"/>
                </a:solidFill>
              </a:rPr>
              <a:t>A.SUBKUTAN AMFİZEM</a:t>
            </a:r>
          </a:p>
          <a:p>
            <a:pPr marL="420624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Havayolu yaralanması ve akciğer yaralanması sonucu oluşur.</a:t>
            </a:r>
          </a:p>
          <a:p>
            <a:pPr marL="420624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Tedavi alttaki yaralanmanın çözülmesidir</a:t>
            </a:r>
            <a:r>
              <a:rPr lang="tr-TR" sz="2800" dirty="0" smtClean="0"/>
              <a:t>.</a:t>
            </a:r>
          </a:p>
          <a:p>
            <a:pPr marL="420624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 err="1" smtClean="0"/>
              <a:t>Entübasyon</a:t>
            </a:r>
            <a:r>
              <a:rPr lang="tr-TR" sz="2800" dirty="0" smtClean="0"/>
              <a:t> gerekiyorsa tüp </a:t>
            </a:r>
            <a:r>
              <a:rPr lang="tr-TR" sz="2800" dirty="0" err="1" smtClean="0"/>
              <a:t>torakostomi</a:t>
            </a:r>
            <a:r>
              <a:rPr lang="tr-TR" sz="2800" dirty="0" smtClean="0"/>
              <a:t> ???</a:t>
            </a:r>
            <a:endParaRPr lang="tr-TR" sz="2800" dirty="0"/>
          </a:p>
          <a:p>
            <a:pPr marL="420624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2800" dirty="0">
              <a:solidFill>
                <a:srgbClr val="FF0000"/>
              </a:solidFill>
              <a:latin typeface="Calibri" pitchFamily="34" charset="0"/>
            </a:endParaRPr>
          </a:p>
          <a:p>
            <a:pPr marL="420624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dirty="0">
                <a:solidFill>
                  <a:srgbClr val="FF0000"/>
                </a:solidFill>
                <a:latin typeface="Calibri" pitchFamily="34" charset="0"/>
              </a:rPr>
              <a:t>B.GÖĞSÜ SIKIŞTIRAN YARALANMALAR</a:t>
            </a:r>
          </a:p>
          <a:p>
            <a:pPr marL="420624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Üst gövde, yüz ve kollarda </a:t>
            </a:r>
            <a:r>
              <a:rPr lang="tr-TR" sz="2800" dirty="0" err="1"/>
              <a:t>süp</a:t>
            </a:r>
            <a:r>
              <a:rPr lang="tr-TR" sz="2800" dirty="0"/>
              <a:t>. </a:t>
            </a:r>
            <a:r>
              <a:rPr lang="tr-TR" sz="2800" dirty="0" smtClean="0"/>
              <a:t>vena </a:t>
            </a:r>
            <a:r>
              <a:rPr lang="tr-TR" sz="2800" dirty="0"/>
              <a:t>kava basısına bağlı şişlik olabilir</a:t>
            </a:r>
          </a:p>
          <a:p>
            <a:pPr marL="420624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Yutma güçlüğü</a:t>
            </a:r>
          </a:p>
          <a:p>
            <a:pPr marL="420624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Serebral ödem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>
                <a:solidFill>
                  <a:srgbClr val="FF0000"/>
                </a:solidFill>
                <a:latin typeface="+mn-lt"/>
              </a:rPr>
              <a:t>C. KOSTA, STERNUM VE SKAPULAR KIRIKLAR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 err="1" smtClean="0"/>
              <a:t>Skapula</a:t>
            </a:r>
            <a:r>
              <a:rPr lang="tr-TR" sz="2800" dirty="0" smtClean="0"/>
              <a:t>,1</a:t>
            </a:r>
            <a:r>
              <a:rPr lang="tr-TR" sz="2800" dirty="0"/>
              <a:t>. </a:t>
            </a:r>
            <a:r>
              <a:rPr lang="tr-TR" sz="2800" dirty="0" smtClean="0"/>
              <a:t>- 2</a:t>
            </a:r>
            <a:r>
              <a:rPr lang="tr-TR" sz="2800" dirty="0"/>
              <a:t>. kosta veya </a:t>
            </a:r>
            <a:r>
              <a:rPr lang="tr-TR" sz="2800" dirty="0" err="1"/>
              <a:t>sternum</a:t>
            </a:r>
            <a:r>
              <a:rPr lang="tr-TR" sz="2800" dirty="0"/>
              <a:t> kırıkları </a:t>
            </a:r>
            <a:r>
              <a:rPr lang="tr-TR" sz="2800" dirty="0">
                <a:sym typeface="Wingdings" pitchFamily="2" charset="2"/>
              </a:rPr>
              <a:t> </a:t>
            </a:r>
            <a:r>
              <a:rPr lang="tr-TR" sz="2800" dirty="0"/>
              <a:t>baş, boyun, spinal kord, akciğer ve büyük damar </a:t>
            </a:r>
            <a:r>
              <a:rPr lang="tr-TR" sz="2800" dirty="0" smtClean="0"/>
              <a:t>yaralanmaları </a:t>
            </a:r>
            <a:r>
              <a:rPr lang="tr-TR" sz="2800" dirty="0" smtClean="0">
                <a:sym typeface="Symbol"/>
              </a:rPr>
              <a:t> (mort % 35)</a:t>
            </a:r>
            <a:endParaRPr lang="tr-TR" sz="2800" dirty="0"/>
          </a:p>
          <a:p>
            <a:pPr marL="420624" indent="-38404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 err="1"/>
              <a:t>Sternal</a:t>
            </a:r>
            <a:r>
              <a:rPr lang="tr-TR" sz="2800" dirty="0"/>
              <a:t> kırıklarla birlikte </a:t>
            </a:r>
            <a:r>
              <a:rPr lang="tr-TR" sz="2800" dirty="0">
                <a:sym typeface="Wingdings" pitchFamily="2" charset="2"/>
              </a:rPr>
              <a:t> </a:t>
            </a:r>
            <a:r>
              <a:rPr lang="tr-TR" sz="2800" dirty="0"/>
              <a:t>pulmoner kontüzyon </a:t>
            </a:r>
            <a:r>
              <a:rPr lang="tr-TR" sz="2800" dirty="0" smtClean="0"/>
              <a:t>ve </a:t>
            </a:r>
            <a:r>
              <a:rPr lang="tr-TR" sz="2800" dirty="0" err="1" smtClean="0"/>
              <a:t>kardiak</a:t>
            </a:r>
            <a:r>
              <a:rPr lang="tr-TR" sz="2800" dirty="0" smtClean="0"/>
              <a:t> yaralanma</a:t>
            </a:r>
          </a:p>
          <a:p>
            <a:pPr marL="420624" indent="-38404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 smtClean="0"/>
              <a:t>Genç hastalar</a:t>
            </a:r>
            <a:endParaRPr lang="tr-TR" sz="2800" dirty="0"/>
          </a:p>
          <a:p>
            <a:pPr marL="420624" indent="-38404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Lokalize ağrı, </a:t>
            </a:r>
            <a:r>
              <a:rPr lang="tr-TR" sz="2800" dirty="0" err="1"/>
              <a:t>palpasyonda</a:t>
            </a:r>
            <a:r>
              <a:rPr lang="tr-TR" sz="2800" dirty="0"/>
              <a:t> gerginlik ve </a:t>
            </a:r>
            <a:r>
              <a:rPr lang="tr-TR" sz="2800" dirty="0" err="1"/>
              <a:t>krepitasyon</a:t>
            </a:r>
            <a:r>
              <a:rPr lang="tr-TR" sz="2800" dirty="0"/>
              <a:t> </a:t>
            </a:r>
            <a:r>
              <a:rPr lang="tr-TR" sz="2800" dirty="0">
                <a:sym typeface="Wingdings" pitchFamily="2" charset="2"/>
              </a:rPr>
              <a:t></a:t>
            </a:r>
            <a:r>
              <a:rPr lang="tr-TR" sz="2800" dirty="0"/>
              <a:t> kosta yaralanması </a:t>
            </a:r>
          </a:p>
          <a:p>
            <a:pPr marL="420624" indent="-38404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 err="1"/>
              <a:t>Kostakondral</a:t>
            </a:r>
            <a:r>
              <a:rPr lang="tr-TR" sz="2800" dirty="0"/>
              <a:t> ayrılmalar X-ray ile görüntülenemez.</a:t>
            </a:r>
          </a:p>
          <a:p>
            <a:pPr marL="420624" indent="-38404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/>
              <a:t>Yeterli ventilasyon için </a:t>
            </a:r>
            <a:r>
              <a:rPr lang="tr-TR" sz="2800" dirty="0">
                <a:sym typeface="Wingdings" pitchFamily="2" charset="2"/>
              </a:rPr>
              <a:t> analjezi</a:t>
            </a:r>
            <a:endParaRPr lang="tr-TR" sz="2800" dirty="0"/>
          </a:p>
          <a:p>
            <a:pPr marL="420624" indent="-38404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tr-TR" sz="2800" dirty="0">
              <a:solidFill>
                <a:srgbClr val="9AE6FE"/>
              </a:solidFill>
            </a:endParaRPr>
          </a:p>
          <a:p>
            <a:pPr marL="420624" indent="-384048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tr-TR" sz="2800" dirty="0">
              <a:solidFill>
                <a:srgbClr val="9AE6F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tr-TR" sz="32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14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dirty="0" smtClean="0"/>
              <a:t>Travma hastasındaki basit </a:t>
            </a:r>
            <a:r>
              <a:rPr lang="tr-TR" dirty="0" err="1" smtClean="0"/>
              <a:t>pnömotoraks</a:t>
            </a:r>
            <a:r>
              <a:rPr lang="tr-TR" dirty="0" smtClean="0"/>
              <a:t> dikkate alınmaz ise </a:t>
            </a:r>
            <a:r>
              <a:rPr lang="tr-TR" dirty="0" err="1" smtClean="0"/>
              <a:t>TP’a</a:t>
            </a:r>
            <a:r>
              <a:rPr lang="tr-TR" dirty="0" smtClean="0"/>
              <a:t> neden olur.</a:t>
            </a:r>
          </a:p>
          <a:p>
            <a:pPr eaLnBrk="1" hangingPunct="1">
              <a:lnSpc>
                <a:spcPct val="80000"/>
              </a:lnSpc>
            </a:pPr>
            <a:endParaRPr lang="tr-TR" dirty="0" smtClean="0"/>
          </a:p>
          <a:p>
            <a:pPr eaLnBrk="1" hangingPunct="1">
              <a:lnSpc>
                <a:spcPct val="80000"/>
              </a:lnSpc>
            </a:pPr>
            <a:r>
              <a:rPr lang="tr-TR" dirty="0" smtClean="0"/>
              <a:t>Basit </a:t>
            </a:r>
            <a:r>
              <a:rPr lang="tr-TR" dirty="0" err="1" smtClean="0"/>
              <a:t>pnömotoraks</a:t>
            </a:r>
            <a:r>
              <a:rPr lang="tr-TR" dirty="0" smtClean="0"/>
              <a:t> tam boşaltılmazsa </a:t>
            </a:r>
            <a:r>
              <a:rPr lang="tr-TR" dirty="0" err="1" smtClean="0"/>
              <a:t>hemotoraksa</a:t>
            </a:r>
            <a:r>
              <a:rPr lang="tr-TR" dirty="0" smtClean="0"/>
              <a:t> ya da </a:t>
            </a:r>
            <a:r>
              <a:rPr lang="tr-TR" dirty="0" err="1" smtClean="0"/>
              <a:t>enfekte</a:t>
            </a:r>
            <a:r>
              <a:rPr lang="tr-TR" dirty="0" smtClean="0"/>
              <a:t> olup </a:t>
            </a:r>
            <a:r>
              <a:rPr lang="tr-TR" dirty="0" err="1" smtClean="0"/>
              <a:t>ampiyeme</a:t>
            </a:r>
            <a:r>
              <a:rPr lang="tr-TR" dirty="0" smtClean="0"/>
              <a:t> sebep olabilir. </a:t>
            </a:r>
          </a:p>
          <a:p>
            <a:pPr eaLnBrk="1" hangingPunct="1">
              <a:lnSpc>
                <a:spcPct val="80000"/>
              </a:lnSpc>
            </a:pPr>
            <a:endParaRPr lang="tr-TR" dirty="0" smtClean="0"/>
          </a:p>
          <a:p>
            <a:pPr eaLnBrk="1" hangingPunct="1">
              <a:lnSpc>
                <a:spcPct val="80000"/>
              </a:lnSpc>
            </a:pPr>
            <a:r>
              <a:rPr lang="tr-TR" dirty="0" smtClean="0"/>
              <a:t>Tanımlanmayan </a:t>
            </a:r>
            <a:r>
              <a:rPr lang="tr-TR" dirty="0" err="1" smtClean="0"/>
              <a:t>diafragma</a:t>
            </a:r>
            <a:r>
              <a:rPr lang="tr-TR" dirty="0" smtClean="0"/>
              <a:t> yaralanması </a:t>
            </a:r>
            <a:r>
              <a:rPr lang="tr-TR" dirty="0" err="1" smtClean="0"/>
              <a:t>pulmoner</a:t>
            </a:r>
            <a:r>
              <a:rPr lang="tr-TR" dirty="0" smtClean="0"/>
              <a:t> bası veya </a:t>
            </a:r>
            <a:r>
              <a:rPr lang="tr-TR" dirty="0" err="1" smtClean="0"/>
              <a:t>peritoneal</a:t>
            </a:r>
            <a:r>
              <a:rPr lang="tr-TR" dirty="0" smtClean="0"/>
              <a:t> içeriğin </a:t>
            </a:r>
            <a:r>
              <a:rPr lang="tr-TR" dirty="0" err="1" smtClean="0"/>
              <a:t>strongülasyonuna</a:t>
            </a:r>
            <a:r>
              <a:rPr lang="tr-TR" dirty="0" smtClean="0"/>
              <a:t> yol açabilir.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dirty="0" smtClean="0"/>
              <a:t>Büyük damar yaralanması olduğu düşünülen veya </a:t>
            </a:r>
            <a:r>
              <a:rPr lang="tr-TR" dirty="0" err="1" smtClean="0"/>
              <a:t>mediastinal</a:t>
            </a:r>
            <a:r>
              <a:rPr lang="tr-TR" dirty="0" smtClean="0"/>
              <a:t> genişlemesi olan hastalarda OPERASYON!!!!. </a:t>
            </a:r>
            <a:r>
              <a:rPr lang="tr-TR" dirty="0" err="1" smtClean="0"/>
              <a:t>Rüptür</a:t>
            </a:r>
            <a:r>
              <a:rPr lang="tr-TR" dirty="0" smtClean="0"/>
              <a:t> ve ani ölüm görülebilir.</a:t>
            </a:r>
          </a:p>
          <a:p>
            <a:pPr eaLnBrk="1" hangingPunct="1">
              <a:lnSpc>
                <a:spcPct val="80000"/>
              </a:lnSpc>
            </a:pPr>
            <a:endParaRPr lang="tr-TR" dirty="0" smtClean="0"/>
          </a:p>
          <a:p>
            <a:pPr eaLnBrk="1" hangingPunct="1">
              <a:lnSpc>
                <a:spcPct val="80000"/>
              </a:lnSpc>
            </a:pPr>
            <a:r>
              <a:rPr lang="tr-TR" dirty="0" smtClean="0"/>
              <a:t>Kosta kırıklarında ağrının çözülmesi anahtar tedavidir.</a:t>
            </a:r>
          </a:p>
          <a:p>
            <a:pPr eaLnBrk="1" hangingPunct="1">
              <a:lnSpc>
                <a:spcPct val="80000"/>
              </a:lnSpc>
            </a:pPr>
            <a:endParaRPr lang="tr-TR" dirty="0" smtClean="0"/>
          </a:p>
          <a:p>
            <a:pPr eaLnBrk="1" hangingPunct="1">
              <a:lnSpc>
                <a:spcPct val="80000"/>
              </a:lnSpc>
            </a:pP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kontüzyonun</a:t>
            </a:r>
            <a:r>
              <a:rPr lang="tr-TR" dirty="0" smtClean="0"/>
              <a:t> kliniği çok çeşitli olabilir. PAAG normalken altta ciddi yaralanma bulunabilir. Dikkatli takip edilmelidir. Sıklıkla mekanik </a:t>
            </a:r>
            <a:r>
              <a:rPr lang="tr-TR" dirty="0" err="1" smtClean="0"/>
              <a:t>ventilasyon</a:t>
            </a:r>
            <a:r>
              <a:rPr lang="tr-TR" dirty="0" smtClean="0"/>
              <a:t> gerekir.</a:t>
            </a:r>
          </a:p>
          <a:p>
            <a:pPr eaLnBrk="1" hangingPunct="1">
              <a:lnSpc>
                <a:spcPct val="80000"/>
              </a:lnSpc>
            </a:pPr>
            <a:endParaRPr lang="tr-TR" sz="2800" dirty="0" smtClean="0">
              <a:solidFill>
                <a:srgbClr val="9AE6F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29613" cy="1143000"/>
          </a:xfrm>
        </p:spPr>
        <p:txBody>
          <a:bodyPr>
            <a:normAutofit/>
          </a:bodyPr>
          <a:lstStyle/>
          <a:p>
            <a:pPr eaLnBrk="1" hangingPunct="1"/>
            <a:endParaRPr lang="tr-TR" sz="32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34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dirty="0" err="1" smtClean="0"/>
              <a:t>Entübasyon</a:t>
            </a:r>
            <a:r>
              <a:rPr lang="tr-TR" dirty="0" smtClean="0"/>
              <a:t>, </a:t>
            </a:r>
            <a:r>
              <a:rPr lang="tr-TR" dirty="0" err="1" smtClean="0"/>
              <a:t>ventilasyon</a:t>
            </a:r>
            <a:r>
              <a:rPr lang="tr-TR" dirty="0" smtClean="0"/>
              <a:t>, tüp </a:t>
            </a:r>
            <a:r>
              <a:rPr lang="tr-TR" dirty="0" err="1" smtClean="0"/>
              <a:t>torakostomi</a:t>
            </a:r>
            <a:r>
              <a:rPr lang="tr-TR" dirty="0" smtClean="0"/>
              <a:t>, iğne </a:t>
            </a:r>
            <a:r>
              <a:rPr lang="tr-TR" dirty="0" err="1" smtClean="0"/>
              <a:t>perikardiyosentez</a:t>
            </a:r>
            <a:r>
              <a:rPr lang="tr-TR" dirty="0" smtClean="0"/>
              <a:t> gibi basit önlemler semptomları düzeltebilir ve hayat kurtarıcıdır.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820150" cy="1139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FF0000"/>
                </a:solidFill>
                <a:latin typeface="+mn-lt"/>
              </a:rPr>
              <a:t>1) TANSİYON </a:t>
            </a:r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PNÖMOTORAKS</a:t>
            </a:r>
            <a:endParaRPr lang="tr-T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435975" cy="4065588"/>
          </a:xfrm>
        </p:spPr>
        <p:txBody>
          <a:bodyPr/>
          <a:lstStyle/>
          <a:p>
            <a:pPr algn="just" eaLnBrk="1" hangingPunct="1"/>
            <a:r>
              <a:rPr lang="tr-TR" sz="2800" dirty="0" smtClean="0"/>
              <a:t>TEK YÖNLÜ HAVA SIZINTISI</a:t>
            </a:r>
          </a:p>
          <a:p>
            <a:pPr algn="just" eaLnBrk="1" hangingPunct="1"/>
            <a:r>
              <a:rPr lang="tr-TR" sz="2800" dirty="0" smtClean="0"/>
              <a:t>ETKİLENEN TARAFTA KOLLAPS</a:t>
            </a:r>
          </a:p>
          <a:p>
            <a:pPr algn="just" eaLnBrk="1" hangingPunct="1"/>
            <a:r>
              <a:rPr lang="tr-TR" sz="2800" dirty="0" smtClean="0"/>
              <a:t>MEDİAS YER DEĞİŞTİRİR, VENÖZ DÖNÜŞ</a:t>
            </a:r>
            <a:r>
              <a:rPr lang="tr-TR" sz="3200" dirty="0" smtClean="0">
                <a:cs typeface="Arial" charset="0"/>
              </a:rPr>
              <a:t>↓↓</a:t>
            </a:r>
            <a:r>
              <a:rPr lang="tr-TR" sz="2800" dirty="0" smtClean="0"/>
              <a:t>, KARŞI TARAF KOLLABE</a:t>
            </a:r>
          </a:p>
          <a:p>
            <a:pPr algn="just" eaLnBrk="1" hangingPunct="1"/>
            <a:r>
              <a:rPr lang="tr-TR" sz="2800" dirty="0" smtClean="0"/>
              <a:t>EN SIK NEDEN </a:t>
            </a:r>
            <a:r>
              <a:rPr lang="tr-TR" sz="2800" b="1" i="1" dirty="0" smtClean="0"/>
              <a:t>POZİTİF BASINÇLI VENTİL</a:t>
            </a:r>
            <a:r>
              <a:rPr lang="tr-TR" sz="2800" dirty="0" smtClean="0"/>
              <a:t>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tr-TR" sz="2800" dirty="0" smtClean="0"/>
              <a:t>	(Basit </a:t>
            </a:r>
            <a:r>
              <a:rPr lang="tr-TR" sz="2800" dirty="0" err="1" smtClean="0"/>
              <a:t>Pnx</a:t>
            </a:r>
            <a:r>
              <a:rPr lang="tr-TR" sz="2800" dirty="0" smtClean="0"/>
              <a:t>, </a:t>
            </a:r>
            <a:r>
              <a:rPr lang="tr-TR" sz="2800" dirty="0" err="1" smtClean="0"/>
              <a:t>Kateterizasyon</a:t>
            </a:r>
            <a:r>
              <a:rPr lang="tr-TR" sz="2800" dirty="0" smtClean="0"/>
              <a:t> Sonrası, Travma)</a:t>
            </a:r>
          </a:p>
          <a:p>
            <a:pPr algn="just" eaLnBrk="1" hangingPunct="1"/>
            <a:r>
              <a:rPr lang="tr-TR" sz="2800" dirty="0" smtClean="0"/>
              <a:t>TANI </a:t>
            </a:r>
            <a:r>
              <a:rPr lang="tr-TR" sz="2800" b="1" i="1" dirty="0" smtClean="0"/>
              <a:t>KLİNİKLE</a:t>
            </a:r>
            <a:r>
              <a:rPr lang="tr-TR" sz="2800" dirty="0" smtClean="0"/>
              <a:t> KONUR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16879-7826-488D-B4C7-724C43107383}" type="slidenum">
              <a:rPr lang="tr-TR"/>
              <a:pPr>
                <a:defRPr/>
              </a:pPr>
              <a:t>9</a:t>
            </a:fld>
            <a:endParaRPr lang="tr-TR"/>
          </a:p>
        </p:txBody>
      </p:sp>
      <p:pic>
        <p:nvPicPr>
          <p:cNvPr id="30722" name="Picture 8" descr="thort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2824163"/>
            <a:ext cx="3671887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f038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5334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1729</TotalTime>
  <Words>1831</Words>
  <Application>Microsoft Office PowerPoint</Application>
  <PresentationFormat>Ekran Gösterisi (4:3)</PresentationFormat>
  <Paragraphs>356</Paragraphs>
  <Slides>77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77</vt:i4>
      </vt:variant>
    </vt:vector>
  </HeadingPairs>
  <TitlesOfParts>
    <vt:vector size="79" baseType="lpstr">
      <vt:lpstr>Ofis Teması</vt:lpstr>
      <vt:lpstr>Bitmap Image</vt:lpstr>
      <vt:lpstr>PowerPoint Sunusu</vt:lpstr>
      <vt:lpstr>SAYILAR…</vt:lpstr>
      <vt:lpstr>PRİMER BAKIDA DİKKAT!</vt:lpstr>
      <vt:lpstr>SEKONDER BAKI</vt:lpstr>
      <vt:lpstr>PowerPoint Sunusu</vt:lpstr>
      <vt:lpstr>İLK BAKI</vt:lpstr>
      <vt:lpstr>B. SOLUNUM</vt:lpstr>
      <vt:lpstr>1) TANSİYON PNÖMOTORAKS</vt:lpstr>
      <vt:lpstr>PowerPoint Sunusu</vt:lpstr>
      <vt:lpstr>PowerPoint Sunusu</vt:lpstr>
      <vt:lpstr>PowerPoint Sunusu</vt:lpstr>
      <vt:lpstr>PowerPoint Sunusu</vt:lpstr>
      <vt:lpstr>İğne Dekompresyonu</vt:lpstr>
      <vt:lpstr>2) AÇIK PNÖMOTORAKS</vt:lpstr>
      <vt:lpstr>Kapatıcı Örtüler</vt:lpstr>
      <vt:lpstr>Kapatıcı Örtüler</vt:lpstr>
      <vt:lpstr>3) YELKEN GÖĞÜS</vt:lpstr>
      <vt:lpstr>PowerPoint Sunusu</vt:lpstr>
      <vt:lpstr>PowerPoint Sunusu</vt:lpstr>
      <vt:lpstr>PowerPoint Sunusu</vt:lpstr>
      <vt:lpstr>PowerPoint Sunusu</vt:lpstr>
      <vt:lpstr>PowerPoint Sunusu</vt:lpstr>
      <vt:lpstr>4) MASİF HEMOTORAKS</vt:lpstr>
      <vt:lpstr>C. DOLAŞIM</vt:lpstr>
      <vt:lpstr>PowerPoint Sunusu</vt:lpstr>
      <vt:lpstr>1) MASİF HEMOTORAKS</vt:lpstr>
      <vt:lpstr>PowerPoint Sunusu</vt:lpstr>
      <vt:lpstr>PowerPoint Sunusu</vt:lpstr>
      <vt:lpstr>2) KARDİAK TAMPONAD</vt:lpstr>
      <vt:lpstr>PowerPoint Sunusu</vt:lpstr>
      <vt:lpstr>PowerPoint Sunusu</vt:lpstr>
      <vt:lpstr>PowerPoint Sunusu</vt:lpstr>
      <vt:lpstr>İKİNCİL BAKI</vt:lpstr>
      <vt:lpstr>İKİNCİL BAKI</vt:lpstr>
      <vt:lpstr>NORMAL GÖRÜNTÜ VE ÖNEMLİ ANATOMİ</vt:lpstr>
      <vt:lpstr>İNCELEMEDE GENEL PRENSİPLER</vt:lpstr>
      <vt:lpstr>PA AKCİĞER GRAFİSİ-TEKNİK</vt:lpstr>
      <vt:lpstr>PowerPoint Sunusu</vt:lpstr>
      <vt:lpstr>Düz Göğüs Radyografisi</vt:lpstr>
      <vt:lpstr>Düz Göğüs Radyografisi</vt:lpstr>
      <vt:lpstr>A. BASİT PNÖMOTORAKS</vt:lpstr>
      <vt:lpstr>B.HEMOTORAKS</vt:lpstr>
      <vt:lpstr>C.PULMONER KONTÜZYON</vt:lpstr>
      <vt:lpstr>PowerPoint Sunusu</vt:lpstr>
      <vt:lpstr>PowerPoint Sunusu</vt:lpstr>
      <vt:lpstr>PowerPoint Sunusu</vt:lpstr>
      <vt:lpstr>PowerPoint Sunusu</vt:lpstr>
      <vt:lpstr>PowerPoint Sunusu</vt:lpstr>
      <vt:lpstr>Hemotoraks </vt:lpstr>
      <vt:lpstr>PowerPoint Sunusu</vt:lpstr>
      <vt:lpstr>PULMONER KONTÜZYON</vt:lpstr>
      <vt:lpstr>PowerPoint Sunusu</vt:lpstr>
      <vt:lpstr>PULMONER KONTÜZYON</vt:lpstr>
      <vt:lpstr>PULMONER KONTÜZYON</vt:lpstr>
      <vt:lpstr>D.TRAKEABRONŞİAL AĞAÇ YARALANMALARI</vt:lpstr>
      <vt:lpstr>PowerPoint Sunusu</vt:lpstr>
      <vt:lpstr>PowerPoint Sunusu</vt:lpstr>
      <vt:lpstr>PowerPoint Sunusu</vt:lpstr>
      <vt:lpstr>E. KÜNT KARDİAK YARALANMA</vt:lpstr>
      <vt:lpstr>PowerPoint Sunusu</vt:lpstr>
      <vt:lpstr>PowerPoint Sunusu</vt:lpstr>
      <vt:lpstr>F. TRAVMATİK AORTİK YARALANMA</vt:lpstr>
      <vt:lpstr>PowerPoint Sunusu</vt:lpstr>
      <vt:lpstr>PowerPoint Sunusu</vt:lpstr>
      <vt:lpstr>PowerPoint Sunusu</vt:lpstr>
      <vt:lpstr>G. TRAVMATİK DİAFRAM YARALANMASI</vt:lpstr>
      <vt:lpstr>PowerPoint Sunusu</vt:lpstr>
      <vt:lpstr>PowerPoint Sunusu</vt:lpstr>
      <vt:lpstr>PowerPoint Sunusu</vt:lpstr>
      <vt:lpstr>PowerPoint Sunusu</vt:lpstr>
      <vt:lpstr>H. MEDİASTENİ GEÇEN YARALANMA</vt:lpstr>
      <vt:lpstr>PowerPoint Sunusu</vt:lpstr>
      <vt:lpstr>V.GÖĞÜS YARALANMASININ DİĞER ŞEKİLLERİ</vt:lpstr>
      <vt:lpstr>C. KOSTA, STERNUM VE SKAPULAR KIRIKLAR</vt:lpstr>
      <vt:lpstr>PowerPoint Sunusu</vt:lpstr>
      <vt:lpstr>PowerPoint Sunusu</vt:lpstr>
      <vt:lpstr>PowerPoint Sunusu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LENOVO</cp:lastModifiedBy>
  <cp:revision>117</cp:revision>
  <cp:lastPrinted>1601-01-01T00:00:00Z</cp:lastPrinted>
  <dcterms:created xsi:type="dcterms:W3CDTF">2003-05-14T00:47:51Z</dcterms:created>
  <dcterms:modified xsi:type="dcterms:W3CDTF">2015-11-19T07:31:46Z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