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7" r:id="rId20"/>
    <p:sldId id="278" r:id="rId21"/>
    <p:sldId id="279" r:id="rId22"/>
    <p:sldId id="280" r:id="rId23"/>
    <p:sldId id="281" r:id="rId24"/>
    <p:sldId id="282" r:id="rId25"/>
    <p:sldId id="283" r:id="rId26"/>
    <p:sldId id="284" r:id="rId27"/>
    <p:sldId id="273" r:id="rId28"/>
    <p:sldId id="285" r:id="rId29"/>
    <p:sldId id="275" r:id="rId30"/>
    <p:sldId id="276"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12.12.2014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zem.neu.edu.tr/"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senaykocakoyun@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7 Metin kutusu"/>
          <p:cNvSpPr txBox="1">
            <a:spLocks noChangeArrowheads="1"/>
          </p:cNvSpPr>
          <p:nvPr/>
        </p:nvSpPr>
        <p:spPr bwMode="auto">
          <a:xfrm>
            <a:off x="611560" y="5229200"/>
            <a:ext cx="7920880" cy="1446550"/>
          </a:xfrm>
          <a:prstGeom prst="rect">
            <a:avLst/>
          </a:prstGeom>
          <a:noFill/>
          <a:ln w="9525">
            <a:noFill/>
            <a:miter lim="800000"/>
            <a:headEnd/>
            <a:tailEnd/>
          </a:ln>
        </p:spPr>
        <p:txBody>
          <a:bodyPr wrap="square">
            <a:spAutoFit/>
          </a:bodyPr>
          <a:lstStyle/>
          <a:p>
            <a:endParaRPr lang="tr-TR" sz="1100" dirty="0"/>
          </a:p>
          <a:p>
            <a:pPr algn="just"/>
            <a:r>
              <a:rPr lang="tr-TR" sz="1100" dirty="0"/>
              <a:t>Bu ders içeriğinin basım, yayım ve satış hakları Yakın Doğu Üniversitesi Uzaktan Eğitim Merkezi’ne aittir. Bu ders içeriğinin bütün hakları saklıdır. İlgili kuruluştan izin almadan ders çeriğinin tümü ya da bölümleri mekanik, elektronik, fotokopi, manyetik kayıt veya başka şekillerde çoğaltılamaz, basılamaz ve dağıtılamaz. </a:t>
            </a:r>
          </a:p>
          <a:p>
            <a:pPr algn="ctr"/>
            <a:endParaRPr lang="tr-TR" sz="1100" dirty="0"/>
          </a:p>
          <a:p>
            <a:pPr algn="ctr"/>
            <a:r>
              <a:rPr lang="tr-TR" sz="1100" dirty="0"/>
              <a:t>Her hakkı saklıdır © 2014 Yakın Doğu Üniversitesi Uzaktan Eğitim Merkezi </a:t>
            </a:r>
            <a:r>
              <a:rPr lang="tr-TR" sz="1100" dirty="0">
                <a:hlinkClick r:id="rId3"/>
              </a:rPr>
              <a:t>uzem.neu.edu.tr</a:t>
            </a:r>
            <a:endParaRPr lang="tr-TR" sz="1100" dirty="0"/>
          </a:p>
          <a:p>
            <a:pPr algn="ctr"/>
            <a:endParaRPr lang="tr-TR" sz="1100" dirty="0"/>
          </a:p>
          <a:p>
            <a:endParaRPr lang="tr-TR" sz="1100" dirty="0"/>
          </a:p>
        </p:txBody>
      </p:sp>
      <p:sp>
        <p:nvSpPr>
          <p:cNvPr id="5" name="Rectangle 2"/>
          <p:cNvSpPr txBox="1">
            <a:spLocks noChangeArrowheads="1"/>
          </p:cNvSpPr>
          <p:nvPr/>
        </p:nvSpPr>
        <p:spPr bwMode="auto">
          <a:xfrm>
            <a:off x="683568" y="1700808"/>
            <a:ext cx="7772400" cy="1470025"/>
          </a:xfrm>
          <a:prstGeom prst="rect">
            <a:avLst/>
          </a:prstGeom>
          <a:noFill/>
          <a:ln w="9525">
            <a:noFill/>
            <a:miter lim="800000"/>
            <a:headEnd/>
            <a:tailEnd/>
          </a:ln>
        </p:spPr>
        <p:txBody>
          <a:bodyPr anchor="ctr">
            <a:normAutofit fontScale="97500"/>
          </a:bodyPr>
          <a:lstStyle/>
          <a:p>
            <a:pPr algn="r" fontAlgn="auto">
              <a:spcAft>
                <a:spcPts val="0"/>
              </a:spcAft>
              <a:defRPr/>
            </a:pPr>
            <a:r>
              <a:rPr lang="tr-TR" sz="4800" b="1" i="1" dirty="0" smtClean="0">
                <a:latin typeface="+mj-lt"/>
                <a:ea typeface="+mj-ea"/>
                <a:cs typeface="+mj-cs"/>
              </a:rPr>
              <a:t>Eğitimde</a:t>
            </a:r>
            <a:r>
              <a:rPr lang="tr-TR" sz="4400" b="1" i="1" dirty="0" smtClean="0">
                <a:latin typeface="+mj-lt"/>
                <a:ea typeface="+mj-ea"/>
                <a:cs typeface="+mj-cs"/>
              </a:rPr>
              <a:t> </a:t>
            </a:r>
            <a:r>
              <a:rPr lang="tr-TR" sz="4400" b="1" i="1" dirty="0">
                <a:solidFill>
                  <a:srgbClr val="C00000"/>
                </a:solidFill>
                <a:latin typeface="+mj-lt"/>
                <a:ea typeface="+mj-ea"/>
                <a:cs typeface="+mj-cs"/>
              </a:rPr>
              <a:t>Teknoloji </a:t>
            </a:r>
            <a:r>
              <a:rPr lang="tr-TR" sz="4400" b="1" i="1" dirty="0" smtClean="0">
                <a:solidFill>
                  <a:srgbClr val="C00000"/>
                </a:solidFill>
                <a:latin typeface="+mj-lt"/>
                <a:ea typeface="+mj-ea"/>
                <a:cs typeface="+mj-cs"/>
              </a:rPr>
              <a:t> </a:t>
            </a:r>
          </a:p>
          <a:p>
            <a:pPr algn="r" fontAlgn="auto">
              <a:spcAft>
                <a:spcPts val="0"/>
              </a:spcAft>
              <a:defRPr/>
            </a:pPr>
            <a:r>
              <a:rPr lang="tr-TR" sz="4400" b="1" i="1" dirty="0" smtClean="0">
                <a:solidFill>
                  <a:schemeClr val="bg1">
                    <a:lumMod val="50000"/>
                  </a:schemeClr>
                </a:solidFill>
                <a:latin typeface="+mj-lt"/>
                <a:ea typeface="+mj-ea"/>
                <a:cs typeface="+mj-cs"/>
              </a:rPr>
              <a:t>Kullanımı</a:t>
            </a:r>
            <a:endParaRPr lang="tr-TR" sz="4400" b="1" i="1" dirty="0">
              <a:solidFill>
                <a:schemeClr val="bg1">
                  <a:lumMod val="50000"/>
                </a:schemeClr>
              </a:solidFill>
              <a:latin typeface="+mj-lt"/>
              <a:ea typeface="+mj-ea"/>
              <a:cs typeface="+mj-cs"/>
            </a:endParaRPr>
          </a:p>
        </p:txBody>
      </p:sp>
      <p:sp>
        <p:nvSpPr>
          <p:cNvPr id="6" name="Rectangle 3"/>
          <p:cNvSpPr txBox="1">
            <a:spLocks noChangeArrowheads="1"/>
          </p:cNvSpPr>
          <p:nvPr/>
        </p:nvSpPr>
        <p:spPr bwMode="auto">
          <a:xfrm>
            <a:off x="2124075" y="3573463"/>
            <a:ext cx="6400800" cy="1752600"/>
          </a:xfrm>
          <a:prstGeom prst="rect">
            <a:avLst/>
          </a:prstGeom>
          <a:noFill/>
          <a:ln w="9525">
            <a:noFill/>
            <a:miter lim="800000"/>
            <a:headEnd/>
            <a:tailEnd/>
          </a:ln>
        </p:spPr>
        <p:txBody>
          <a:bodyPr>
            <a:normAutofit/>
          </a:bodyPr>
          <a:lstStyle/>
          <a:p>
            <a:pPr marL="342900" indent="-342900" algn="r" fontAlgn="auto">
              <a:spcBef>
                <a:spcPct val="20000"/>
              </a:spcBef>
              <a:spcAft>
                <a:spcPts val="0"/>
              </a:spcAft>
              <a:buFont typeface="Arial" pitchFamily="34" charset="0"/>
              <a:buNone/>
              <a:defRPr/>
            </a:pPr>
            <a:r>
              <a:rPr lang="tr-TR" sz="2400" b="1" i="1" dirty="0">
                <a:solidFill>
                  <a:schemeClr val="bg1">
                    <a:lumMod val="50000"/>
                  </a:schemeClr>
                </a:solidFill>
                <a:latin typeface="+mj-lt"/>
              </a:rPr>
              <a:t>Uz. Şenay KOCAKOYUN</a:t>
            </a:r>
          </a:p>
          <a:p>
            <a:pPr marL="342900" indent="-342900" algn="r" fontAlgn="auto">
              <a:spcBef>
                <a:spcPct val="20000"/>
              </a:spcBef>
              <a:spcAft>
                <a:spcPts val="0"/>
              </a:spcAft>
              <a:defRPr/>
            </a:pPr>
            <a:r>
              <a:rPr lang="en-US" sz="1500" dirty="0">
                <a:latin typeface="+mn-lt"/>
              </a:rPr>
              <a:t>Distance Learning Center </a:t>
            </a:r>
            <a:br>
              <a:rPr lang="en-US" sz="1500" dirty="0">
                <a:latin typeface="+mn-lt"/>
              </a:rPr>
            </a:br>
            <a:r>
              <a:rPr lang="en-US" sz="1500" dirty="0">
                <a:latin typeface="+mn-lt"/>
              </a:rPr>
              <a:t>Near East University</a:t>
            </a:r>
            <a:br>
              <a:rPr lang="en-US" sz="1500" dirty="0">
                <a:latin typeface="+mn-lt"/>
              </a:rPr>
            </a:br>
            <a:r>
              <a:rPr lang="en-US" sz="1500" dirty="0">
                <a:latin typeface="+mn-lt"/>
              </a:rPr>
              <a:t>Nicosia, </a:t>
            </a:r>
            <a:r>
              <a:rPr lang="en-US" sz="1500" b="1" dirty="0">
                <a:latin typeface="+mn-lt"/>
              </a:rPr>
              <a:t>Northern Cyprus</a:t>
            </a:r>
            <a:br>
              <a:rPr lang="en-US" sz="1500" b="1" dirty="0">
                <a:latin typeface="+mn-lt"/>
              </a:rPr>
            </a:br>
            <a:r>
              <a:rPr lang="en-US" sz="1500" dirty="0">
                <a:latin typeface="+mn-lt"/>
              </a:rPr>
              <a:t>e-mail: </a:t>
            </a:r>
            <a:r>
              <a:rPr lang="en-US" sz="1500" i="1" u="sng" dirty="0">
                <a:latin typeface="+mn-lt"/>
                <a:hlinkClick r:id="rId4"/>
              </a:rPr>
              <a:t>senaykocakoyun@gmail.com</a:t>
            </a:r>
            <a:endParaRPr lang="tr-TR" sz="1500" b="1" i="1" dirty="0">
              <a:solidFill>
                <a:schemeClr val="bg1">
                  <a:lumMod val="50000"/>
                </a:schemeClr>
              </a:solidFill>
              <a:latin typeface="+mj-lt"/>
            </a:endParaRPr>
          </a:p>
        </p:txBody>
      </p:sp>
    </p:spTree>
    <p:extLst>
      <p:ext uri="{BB962C8B-B14F-4D97-AF65-F5344CB8AC3E}">
        <p14:creationId xmlns:p14="http://schemas.microsoft.com/office/powerpoint/2010/main" xmlns="" val="226601575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t>Etkileşim Uzaklığı Kuramı</a:t>
            </a:r>
            <a:endParaRPr lang="tr-TR" dirty="0"/>
          </a:p>
        </p:txBody>
      </p:sp>
      <p:sp>
        <p:nvSpPr>
          <p:cNvPr id="3" name="İçerik Yer Tutucusu 2"/>
          <p:cNvSpPr>
            <a:spLocks noGrp="1"/>
          </p:cNvSpPr>
          <p:nvPr>
            <p:ph idx="1"/>
          </p:nvPr>
        </p:nvSpPr>
        <p:spPr/>
        <p:txBody>
          <a:bodyPr>
            <a:normAutofit/>
          </a:bodyPr>
          <a:lstStyle/>
          <a:p>
            <a:pPr algn="just"/>
            <a:r>
              <a:rPr lang="tr-TR" sz="2200" smtClean="0"/>
              <a:t>Bu kuram bugün yaygın bir biçimde kullanılmaktadır. Moore (1990), açık ve uzaktan öğrenmeye dayalı eğitim programlarını sınıflandırmaya çalışmış; öğrenen ile öğreten arasındaki uzaklık ve öğrenen özerkliği kavramlarını bu sınıflamada temel değişkenler olarak ele almıştır.</a:t>
            </a:r>
          </a:p>
          <a:p>
            <a:pPr algn="just">
              <a:buNone/>
            </a:pPr>
            <a:r>
              <a:rPr lang="tr-TR" sz="2200" smtClean="0"/>
              <a:t>Moore uzaklık kavramının ölçülebilen iki unsurdan oluştuğunu savunmuştur. </a:t>
            </a:r>
          </a:p>
          <a:p>
            <a:pPr marL="457200" indent="-457200" algn="just">
              <a:buFont typeface="+mj-lt"/>
              <a:buAutoNum type="arabicPeriod"/>
            </a:pPr>
            <a:r>
              <a:rPr lang="tr-TR" sz="2200" smtClean="0"/>
              <a:t>İki yönlü iletişimin ne ölçüde sağlandığının belirlenmesi</a:t>
            </a:r>
          </a:p>
          <a:p>
            <a:pPr marL="457200" indent="-457200" algn="just">
              <a:buFont typeface="+mj-lt"/>
              <a:buAutoNum type="arabicPeriod"/>
            </a:pPr>
            <a:r>
              <a:rPr lang="tr-TR" sz="2200" smtClean="0"/>
              <a:t>Bireysel öğrenen ihtiyaçlarını karşılama düzeyidir.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Öğretimin Endüstrileşmesi </a:t>
            </a:r>
            <a:r>
              <a:rPr lang="tr-TR" b="1" smtClean="0"/>
              <a:t>Kuramı</a:t>
            </a:r>
            <a:endParaRPr lang="tr-TR" b="1" dirty="0"/>
          </a:p>
        </p:txBody>
      </p:sp>
      <p:sp>
        <p:nvSpPr>
          <p:cNvPr id="3" name="İçerik Yer Tutucusu 2"/>
          <p:cNvSpPr>
            <a:spLocks noGrp="1"/>
          </p:cNvSpPr>
          <p:nvPr>
            <p:ph idx="1"/>
          </p:nvPr>
        </p:nvSpPr>
        <p:spPr/>
        <p:txBody>
          <a:bodyPr>
            <a:normAutofit/>
          </a:bodyPr>
          <a:lstStyle/>
          <a:p>
            <a:pPr algn="just"/>
            <a:r>
              <a:rPr lang="tr-TR" sz="2200" smtClean="0"/>
              <a:t>Peters, açık ve uzaktan öğrenmenin eğitim boyutu yerine yönetim biçimi üzerine odaklanmış; ekonomi ve endüstriyel kuramlarını eğitim ve öğretim süreçlerinde kullanmıştır.</a:t>
            </a:r>
          </a:p>
          <a:p>
            <a:pPr algn="just">
              <a:buNone/>
            </a:pPr>
            <a:endParaRPr lang="tr-TR" sz="2200" smtClean="0"/>
          </a:p>
          <a:p>
            <a:pPr algn="just">
              <a:buNone/>
            </a:pPr>
            <a:r>
              <a:rPr lang="tr-TR" sz="2200" smtClean="0"/>
              <a:t>Bu kuram bağlamında açık ve uzaktan öğrenme uygulamalarının çözümlenmesinde şu kavramların kullanılabileceği belirtilmiştir:</a:t>
            </a:r>
          </a:p>
          <a:p>
            <a:pPr algn="just"/>
            <a:endParaRPr lang="tr-TR" sz="2200" smtClean="0"/>
          </a:p>
          <a:p>
            <a:pPr algn="just">
              <a:buNone/>
            </a:pPr>
            <a:r>
              <a:rPr lang="tr-TR" sz="2200" smtClean="0"/>
              <a:t>	Gerekçelendirme, işbölümü, iş hazırlama, mekanikleşme, montaj hattı, kitlesel üretim,  planlama, organizasyon, bilmisel kontrol yöntemleri, somutlaştırma, standardizasyon,  işlev değişimi, yoğunlaşma ve merkezileşme.</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Etkileşim ve İletişim </a:t>
            </a:r>
            <a:r>
              <a:rPr lang="tr-TR" b="1" smtClean="0"/>
              <a:t>Kuramı</a:t>
            </a:r>
            <a:endParaRPr lang="tr-TR" b="1" dirty="0"/>
          </a:p>
        </p:txBody>
      </p:sp>
      <p:sp>
        <p:nvSpPr>
          <p:cNvPr id="3" name="İçerik Yer Tutucusu 2"/>
          <p:cNvSpPr>
            <a:spLocks noGrp="1"/>
          </p:cNvSpPr>
          <p:nvPr>
            <p:ph idx="1"/>
          </p:nvPr>
        </p:nvSpPr>
        <p:spPr/>
        <p:txBody>
          <a:bodyPr>
            <a:normAutofit/>
          </a:bodyPr>
          <a:lstStyle/>
          <a:p>
            <a:pPr algn="just"/>
            <a:r>
              <a:rPr lang="tr-TR" sz="2200" smtClean="0"/>
              <a:t>Aslında ‘didaktik görüşmeler’ adıyla tanıtılan bu kuram teknoloji aracılığıyla gerçekleştirilen iletişim süreçlerindeki; sorular sorma, cevaplar arama ve tartışma gibi etkileşim süreçlerinin yanı sıra öğretimin etkililiği ile ait olma duygusu arasındaki ilişkiyi açıklaması bakımından öenmli bir değere sahiptir.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Yetişkinlerin</a:t>
            </a:r>
            <a:r>
              <a:rPr lang="tr-TR" b="1" smtClean="0"/>
              <a:t> Öğrenmesi</a:t>
            </a:r>
            <a:endParaRPr lang="tr-TR" b="1" dirty="0"/>
          </a:p>
        </p:txBody>
      </p:sp>
      <p:sp>
        <p:nvSpPr>
          <p:cNvPr id="3" name="İçerik Yer Tutucusu 2"/>
          <p:cNvSpPr>
            <a:spLocks noGrp="1"/>
          </p:cNvSpPr>
          <p:nvPr>
            <p:ph idx="1"/>
          </p:nvPr>
        </p:nvSpPr>
        <p:spPr>
          <a:xfrm>
            <a:off x="457200" y="1600200"/>
            <a:ext cx="8229600" cy="4925144"/>
          </a:xfrm>
        </p:spPr>
        <p:txBody>
          <a:bodyPr>
            <a:normAutofit lnSpcReduction="10000"/>
          </a:bodyPr>
          <a:lstStyle/>
          <a:p>
            <a:pPr algn="just">
              <a:buNone/>
            </a:pPr>
            <a:r>
              <a:rPr lang="tr-TR" sz="2200" smtClean="0"/>
              <a:t>Açık ve uzaktan öğrenenelerin genellikle yetişkin olmaları nedeniyle, kuram bu alanda yaygın kabul görmüş ve kullanılmıştır. </a:t>
            </a:r>
          </a:p>
          <a:p>
            <a:pPr algn="just">
              <a:buNone/>
            </a:pPr>
            <a:endParaRPr lang="tr-TR" sz="2200" smtClean="0"/>
          </a:p>
          <a:p>
            <a:pPr algn="just"/>
            <a:r>
              <a:rPr lang="tr-TR" sz="2200" smtClean="0"/>
              <a:t>Bu süreç aşağıda sıralanan yedi öğeden oluşmaktadır. </a:t>
            </a:r>
          </a:p>
          <a:p>
            <a:pPr algn="just"/>
            <a:r>
              <a:rPr lang="tr-TR" sz="2200" smtClean="0"/>
              <a:t>Karşılıklı saygı, işbirliğ, güven içeren psikolojik ortamın sunulması</a:t>
            </a:r>
          </a:p>
          <a:p>
            <a:pPr algn="just"/>
            <a:r>
              <a:rPr lang="tr-TR" sz="2200" smtClean="0"/>
              <a:t>Katılımcı öğrenmeye uygun örgütsel yapı</a:t>
            </a:r>
          </a:p>
          <a:p>
            <a:pPr algn="just"/>
            <a:r>
              <a:rPr lang="tr-TR" sz="2200" smtClean="0"/>
              <a:t>İhtiyaçların doğru belirlenmesi</a:t>
            </a:r>
          </a:p>
          <a:p>
            <a:pPr algn="just"/>
            <a:r>
              <a:rPr lang="tr-TR" sz="2200" smtClean="0"/>
              <a:t>Öğrenem hedef ve amaçlarının açık biçimde sunulması</a:t>
            </a:r>
          </a:p>
          <a:p>
            <a:pPr algn="just"/>
            <a:r>
              <a:rPr lang="tr-TR" sz="2200" smtClean="0"/>
              <a:t>Amaçlara ulaşmak için gerekli kaynak  ve stratejileri açık biçimde ortaya koyan etkniliklerin tasarımlanması</a:t>
            </a:r>
          </a:p>
          <a:p>
            <a:pPr algn="just"/>
            <a:r>
              <a:rPr lang="tr-TR" sz="2200" smtClean="0"/>
              <a:t>Başarıya ulaşıldığını gösteren bir pşanın geliştirilmesi</a:t>
            </a:r>
          </a:p>
          <a:p>
            <a:pPr algn="just"/>
            <a:r>
              <a:rPr lang="tr-TR" sz="2200" smtClean="0"/>
              <a:t>Öğrenme ihtiyaçlarının yeniden tanımlanmasını sağlayan nitel ve nicel değerlendirmelerin kullanılmasıdır.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normAutofit/>
          </a:bodyPr>
          <a:lstStyle/>
          <a:p>
            <a:r>
              <a:rPr lang="tr-TR" sz="3000" b="1" smtClean="0"/>
              <a:t>Hilary Perraton’un Uzaktan Eğitim Kuramı</a:t>
            </a:r>
            <a:endParaRPr lang="tr-TR" sz="3000" b="1" dirty="0"/>
          </a:p>
        </p:txBody>
      </p:sp>
      <p:sp>
        <p:nvSpPr>
          <p:cNvPr id="3" name="İçerik Yer Tutucusu 2"/>
          <p:cNvSpPr>
            <a:spLocks noGrp="1"/>
          </p:cNvSpPr>
          <p:nvPr>
            <p:ph idx="1"/>
          </p:nvPr>
        </p:nvSpPr>
        <p:spPr>
          <a:xfrm>
            <a:off x="467544" y="1988840"/>
            <a:ext cx="8229600" cy="4525963"/>
          </a:xfrm>
        </p:spPr>
        <p:txBody>
          <a:bodyPr/>
          <a:lstStyle/>
          <a:p>
            <a:pPr>
              <a:buNone/>
            </a:pPr>
            <a:r>
              <a:rPr lang="tr-TR" b="1" smtClean="0"/>
              <a:t>“</a:t>
            </a:r>
            <a:r>
              <a:rPr lang="tr-TR" b="1" smtClean="0">
                <a:solidFill>
                  <a:srgbClr val="C00000"/>
                </a:solidFill>
              </a:rPr>
              <a:t>geribildirim uzaktan eğitimin olmazsa olmaz bir parçasıdır</a:t>
            </a:r>
            <a:r>
              <a:rPr lang="tr-TR" b="1" smtClean="0"/>
              <a:t>” </a:t>
            </a:r>
          </a:p>
          <a:p>
            <a:pPr>
              <a:buNone/>
            </a:pPr>
            <a:endParaRPr lang="tr-TR" b="1" smtClean="0">
              <a:solidFill>
                <a:srgbClr val="C00000"/>
              </a:solidFill>
            </a:endParaRPr>
          </a:p>
          <a:p>
            <a:pPr>
              <a:buNone/>
            </a:pPr>
            <a:r>
              <a:rPr lang="tr-TR" b="1" smtClean="0"/>
              <a:t>“</a:t>
            </a:r>
            <a:r>
              <a:rPr lang="tr-TR" b="1" smtClean="0">
                <a:solidFill>
                  <a:srgbClr val="C00000"/>
                </a:solidFill>
              </a:rPr>
              <a:t>uzaktan öğretim diyalogu içerecek biçimde düzenlenebilir</a:t>
            </a:r>
            <a:r>
              <a:rPr lang="tr-TR" b="1" smtClean="0"/>
              <a:t>”</a:t>
            </a:r>
            <a:endParaRPr lang="tr-TR" smtClean="0"/>
          </a:p>
          <a:p>
            <a:pPr>
              <a:buNone/>
            </a:pPr>
            <a:r>
              <a:rPr lang="tr-TR" sz="2200" smtClean="0"/>
              <a:t>	</a:t>
            </a:r>
          </a:p>
          <a:p>
            <a:pPr>
              <a:buNone/>
            </a:pPr>
            <a:r>
              <a:rPr lang="tr-TR" sz="2200" smtClean="0"/>
              <a:t>gibi önermeler bu grupta yer almaktadır.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Eşdeğerlik Kuramı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gn="just">
              <a:buNone/>
            </a:pPr>
            <a:r>
              <a:rPr lang="tr-TR" sz="2200" smtClean="0"/>
              <a:t>Bu kuramın odağında </a:t>
            </a:r>
            <a:r>
              <a:rPr lang="tr-TR" sz="2200" smtClean="0">
                <a:solidFill>
                  <a:srgbClr val="C00000"/>
                </a:solidFill>
              </a:rPr>
              <a:t>eşitlik</a:t>
            </a:r>
            <a:r>
              <a:rPr lang="tr-TR" sz="2200" smtClean="0"/>
              <a:t> kavramı yer almaktadır.</a:t>
            </a:r>
          </a:p>
          <a:p>
            <a:pPr algn="just"/>
            <a:r>
              <a:rPr lang="tr-TR" sz="2200" smtClean="0"/>
              <a:t>Öğretim programı yetelilikleri yüz yüze benzerleriyle aynı olmalı.</a:t>
            </a:r>
          </a:p>
          <a:p>
            <a:pPr algn="just"/>
            <a:endParaRPr lang="tr-TR" sz="2200" smtClean="0"/>
          </a:p>
          <a:p>
            <a:pPr algn="just">
              <a:buNone/>
            </a:pPr>
            <a:r>
              <a:rPr lang="tr-TR" sz="2200" smtClean="0"/>
              <a:t>Bu kuramın diğer önemli bir bileşeni ise </a:t>
            </a:r>
            <a:r>
              <a:rPr lang="tr-TR" sz="2200" smtClean="0">
                <a:solidFill>
                  <a:srgbClr val="C00000"/>
                </a:solidFill>
              </a:rPr>
              <a:t>öğrenme deneyimi </a:t>
            </a:r>
            <a:r>
              <a:rPr lang="tr-TR" sz="2200" smtClean="0"/>
              <a:t>kavramıdır. Öğrenem deneyimi  öğrenmeyi sağlayan gözlemler, hisler ya da yapılan etkinliklerdir. Farklı yerlerde çeşitli zamanlarda öğrenme gerçekleştiren öğrenciler, farklı öğrenme deneyimlerinin birlikte bulunduğu karama deneyimlere gerek duyabilirler.</a:t>
            </a:r>
          </a:p>
          <a:p>
            <a:pPr algn="just"/>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noAutofit/>
          </a:bodyPr>
          <a:lstStyle/>
          <a:p>
            <a:r>
              <a:rPr lang="tr-TR" sz="3600" b="1" smtClean="0"/>
              <a:t>Desmon Keegan’ın </a:t>
            </a:r>
            <a:r>
              <a:rPr lang="tr-TR" sz="3600" b="1" smtClean="0">
                <a:solidFill>
                  <a:srgbClr val="C00000"/>
                </a:solidFill>
              </a:rPr>
              <a:t>Kuramsal Çerçevesi</a:t>
            </a:r>
            <a:endParaRPr lang="tr-TR" sz="3600" b="1" dirty="0">
              <a:solidFill>
                <a:srgbClr val="C00000"/>
              </a:solidFill>
            </a:endParaRPr>
          </a:p>
        </p:txBody>
      </p:sp>
      <p:sp>
        <p:nvSpPr>
          <p:cNvPr id="3" name="İçerik Yer Tutucusu 2"/>
          <p:cNvSpPr>
            <a:spLocks noGrp="1"/>
          </p:cNvSpPr>
          <p:nvPr>
            <p:ph idx="1"/>
          </p:nvPr>
        </p:nvSpPr>
        <p:spPr>
          <a:xfrm>
            <a:off x="467544" y="2060848"/>
            <a:ext cx="8507288" cy="4525963"/>
          </a:xfrm>
        </p:spPr>
        <p:txBody>
          <a:bodyPr>
            <a:normAutofit/>
          </a:bodyPr>
          <a:lstStyle/>
          <a:p>
            <a:pPr algn="just"/>
            <a:r>
              <a:rPr lang="tr-TR" sz="2200" smtClean="0"/>
              <a:t>Açık ve uzaktan öğrenmeye yönelik bir kuram oluşturmadan önce 3 soruya cevap verilmesi gerektiği görüşüne dayanmaktadır. </a:t>
            </a:r>
          </a:p>
          <a:p>
            <a:pPr algn="just"/>
            <a:endParaRPr lang="tr-TR" sz="2200" smtClean="0"/>
          </a:p>
          <a:p>
            <a:pPr marL="457200" indent="-457200" algn="just">
              <a:buFont typeface="+mj-lt"/>
              <a:buAutoNum type="arabicPeriod"/>
            </a:pPr>
            <a:r>
              <a:rPr lang="tr-TR" sz="2200" smtClean="0"/>
              <a:t>Açık ve uzaktan öğrenme bir eğitim etkinliği midir?</a:t>
            </a:r>
          </a:p>
          <a:p>
            <a:pPr marL="457200" indent="-457200" algn="just">
              <a:buFont typeface="+mj-lt"/>
              <a:buAutoNum type="arabicPeriod"/>
            </a:pPr>
            <a:r>
              <a:rPr lang="tr-TR" sz="2200" smtClean="0"/>
              <a:t>Açık ve uzaktan öğrenme, geleneksel eğitimin farklı bir biçimi midir?</a:t>
            </a:r>
          </a:p>
          <a:p>
            <a:pPr marL="457200" indent="-457200" algn="just">
              <a:buFont typeface="+mj-lt"/>
              <a:buAutoNum type="arabicPeriod"/>
            </a:pPr>
            <a:r>
              <a:rPr lang="tr-TR" sz="2200" smtClean="0"/>
              <a:t>Açık ve uzaktan eğitim mümkün müdür yoksa bir çelişki midir?</a:t>
            </a:r>
          </a:p>
          <a:p>
            <a:pPr marL="457200" indent="-457200" algn="just">
              <a:buFont typeface="+mj-lt"/>
              <a:buAutoNum type="arabicPeriod"/>
            </a:pP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Modeller</a:t>
            </a:r>
            <a:endParaRPr lang="tr-TR" b="1" dirty="0">
              <a:solidFill>
                <a:srgbClr val="C00000"/>
              </a:solidFill>
            </a:endParaRPr>
          </a:p>
        </p:txBody>
      </p:sp>
      <p:sp>
        <p:nvSpPr>
          <p:cNvPr id="3" name="İçerik Yer Tutucusu 2"/>
          <p:cNvSpPr>
            <a:spLocks noGrp="1"/>
          </p:cNvSpPr>
          <p:nvPr>
            <p:ph idx="1"/>
          </p:nvPr>
        </p:nvSpPr>
        <p:spPr/>
        <p:txBody>
          <a:bodyPr>
            <a:noAutofit/>
          </a:bodyPr>
          <a:lstStyle/>
          <a:p>
            <a:pPr algn="just"/>
            <a:r>
              <a:rPr lang="tr-TR" sz="2200" smtClean="0"/>
              <a:t>Model ve kuram arasındaki teme fark modelin ele aldığı olguya ilişkin yol gösterici, kuramın ise daha betimleyici ya da tasvir edici olmasıdır.</a:t>
            </a:r>
          </a:p>
          <a:p>
            <a:pPr algn="just"/>
            <a:r>
              <a:rPr lang="tr-TR" sz="2200" smtClean="0"/>
              <a:t>Her kurum, imkanları ve içinde yer aldığı bağlam doğrultusunda kendi açık ve uzaktan öğrenme modelini uygulamaktadır.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92696"/>
            <a:ext cx="9144000" cy="4525963"/>
          </a:xfrm>
        </p:spPr>
        <p:txBody>
          <a:bodyPr>
            <a:normAutofit/>
          </a:bodyPr>
          <a:lstStyle/>
          <a:p>
            <a:pPr algn="ctr">
              <a:buNone/>
            </a:pPr>
            <a:r>
              <a:rPr lang="tr-TR" sz="2200" smtClean="0"/>
              <a:t>Açık ve Uzaktan Öğrenme Modelleri ve Modellerde Başat Olan Teknolojiler</a:t>
            </a:r>
            <a:endParaRPr lang="tr-TR" sz="2200" dirty="0"/>
          </a:p>
        </p:txBody>
      </p:sp>
      <p:pic>
        <p:nvPicPr>
          <p:cNvPr id="1026" name="Picture 2" descr="C:\Users\lnv\Documents\Bluetooth Folder\20141207_142815.jpg"/>
          <p:cNvPicPr>
            <a:picLocks noChangeAspect="1" noChangeArrowheads="1"/>
          </p:cNvPicPr>
          <p:nvPr/>
        </p:nvPicPr>
        <p:blipFill>
          <a:blip r:embed="rId2" cstate="print"/>
          <a:srcRect l="6001" t="4000" b="6656"/>
          <a:stretch>
            <a:fillRect/>
          </a:stretch>
        </p:blipFill>
        <p:spPr bwMode="auto">
          <a:xfrm>
            <a:off x="323528" y="1196752"/>
            <a:ext cx="8280920" cy="5301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29600" cy="6048672"/>
          </a:xfrm>
        </p:spPr>
        <p:txBody>
          <a:bodyPr>
            <a:normAutofit/>
          </a:bodyPr>
          <a:lstStyle/>
          <a:p>
            <a:pPr>
              <a:buNone/>
            </a:pPr>
            <a:r>
              <a:rPr lang="tr-TR" sz="2200" smtClean="0"/>
              <a:t>Peters (2003) toplam yedi açık ve uzaktan öğrenme modelinden söz etmektedir:</a:t>
            </a:r>
          </a:p>
          <a:p>
            <a:pPr>
              <a:buNone/>
            </a:pPr>
            <a:endParaRPr lang="tr-TR" sz="2200" smtClean="0"/>
          </a:p>
          <a:p>
            <a:pPr>
              <a:buNone/>
            </a:pPr>
            <a:r>
              <a:rPr lang="tr-TR" sz="2200" b="1" smtClean="0">
                <a:solidFill>
                  <a:srgbClr val="C00000"/>
                </a:solidFill>
              </a:rPr>
              <a:t>Geçmişe ait modeller</a:t>
            </a:r>
          </a:p>
          <a:p>
            <a:pPr lvl="1"/>
            <a:r>
              <a:rPr lang="tr-TR" sz="1800" smtClean="0"/>
              <a:t>Sınava hazırlık modeli</a:t>
            </a:r>
          </a:p>
          <a:p>
            <a:pPr lvl="1"/>
            <a:r>
              <a:rPr lang="tr-TR" sz="1800" smtClean="0"/>
              <a:t>Mektupla eğitim modeli</a:t>
            </a:r>
          </a:p>
          <a:p>
            <a:pPr lvl="1"/>
            <a:r>
              <a:rPr lang="tr-TR" sz="1800" smtClean="0"/>
              <a:t>Grupla uzaktan eğitim modeli</a:t>
            </a:r>
          </a:p>
          <a:p>
            <a:pPr lvl="1"/>
            <a:r>
              <a:rPr lang="tr-TR" sz="1800" smtClean="0"/>
              <a:t>Öğrenci merkezli model</a:t>
            </a:r>
          </a:p>
          <a:p>
            <a:pPr lvl="1"/>
            <a:r>
              <a:rPr lang="tr-TR" sz="1800" smtClean="0"/>
              <a:t>Çoklu ortamlar modeli</a:t>
            </a:r>
          </a:p>
          <a:p>
            <a:pPr lvl="1"/>
            <a:endParaRPr lang="tr-TR" sz="1800" smtClean="0"/>
          </a:p>
          <a:p>
            <a:pPr>
              <a:buNone/>
            </a:pPr>
            <a:r>
              <a:rPr lang="tr-TR" sz="2200" b="1" smtClean="0">
                <a:solidFill>
                  <a:srgbClr val="C00000"/>
                </a:solidFill>
              </a:rPr>
              <a:t>Günümüzün Modelleri</a:t>
            </a:r>
          </a:p>
          <a:p>
            <a:pPr lvl="1"/>
            <a:r>
              <a:rPr lang="tr-TR" sz="1800" smtClean="0"/>
              <a:t>Bilgisayar ağlarına dayalı model</a:t>
            </a:r>
          </a:p>
          <a:p>
            <a:pPr lvl="1"/>
            <a:r>
              <a:rPr lang="tr-TR" sz="1800" smtClean="0"/>
              <a:t>Teknolojiyle genişletilmiş sınıf modeli</a:t>
            </a:r>
          </a:p>
          <a:p>
            <a:pPr lvl="1"/>
            <a:endParaRPr lang="tr-TR" sz="1800" smtClean="0"/>
          </a:p>
          <a:p>
            <a:pPr>
              <a:buNone/>
            </a:pPr>
            <a:r>
              <a:rPr lang="tr-TR" sz="2200" b="1" smtClean="0">
                <a:solidFill>
                  <a:srgbClr val="C00000"/>
                </a:solidFill>
              </a:rPr>
              <a:t>Geleceğin Sanal Üniversitesi</a:t>
            </a:r>
          </a:p>
          <a:p>
            <a:pPr>
              <a:buNone/>
            </a:pPr>
            <a:endParaRPr lang="tr-TR" sz="2200" smtClean="0"/>
          </a:p>
          <a:p>
            <a:pPr>
              <a:buNone/>
            </a:pPr>
            <a:endParaRPr lang="tr-TR" sz="2200"/>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22048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smtClean="0">
                <a:latin typeface="+mj-lt"/>
                <a:ea typeface="+mj-ea"/>
                <a:cs typeface="+mj-cs"/>
              </a:rPr>
              <a:t>10</a:t>
            </a:r>
            <a:r>
              <a:rPr kumimoji="0" lang="tr-TR" sz="4400" b="1" i="0" u="none" strike="noStrike" kern="1200" cap="none" spc="0" normalizeH="0" baseline="0" noProof="0" smtClean="0">
                <a:ln>
                  <a:noFill/>
                </a:ln>
                <a:solidFill>
                  <a:schemeClr val="tx1"/>
                </a:solidFill>
                <a:effectLst/>
                <a:uLnTx/>
                <a:uFillTx/>
                <a:latin typeface="+mj-lt"/>
                <a:ea typeface="+mj-ea"/>
                <a:cs typeface="+mj-cs"/>
              </a:rPr>
              <a:t>. </a:t>
            </a:r>
            <a:r>
              <a:rPr kumimoji="0" lang="tr-TR" sz="4400" b="1" i="0" u="none" strike="noStrike" kern="1200" cap="none" spc="0" normalizeH="0" baseline="0" noProof="0" dirty="0" smtClean="0">
                <a:ln>
                  <a:noFill/>
                </a:ln>
                <a:solidFill>
                  <a:schemeClr val="tx1"/>
                </a:solidFill>
                <a:effectLst/>
                <a:uLnTx/>
                <a:uFillTx/>
                <a:latin typeface="+mj-lt"/>
                <a:ea typeface="+mj-ea"/>
                <a:cs typeface="+mj-cs"/>
              </a:rPr>
              <a:t>DERS</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İçerik Yer Tutucusu 2"/>
          <p:cNvSpPr txBox="1">
            <a:spLocks/>
          </p:cNvSpPr>
          <p:nvPr/>
        </p:nvSpPr>
        <p:spPr>
          <a:xfrm>
            <a:off x="539552" y="3356992"/>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noProof="0" smtClean="0"/>
              <a:t>Açık ve Uzaktan Öğrenmenin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noProof="0" smtClean="0"/>
              <a:t>Temelleri</a:t>
            </a:r>
          </a:p>
        </p:txBody>
      </p:sp>
      <p:sp>
        <p:nvSpPr>
          <p:cNvPr id="6" name="1 Başlık"/>
          <p:cNvSpPr txBox="1">
            <a:spLocks/>
          </p:cNvSpPr>
          <p:nvPr/>
        </p:nvSpPr>
        <p:spPr>
          <a:xfrm>
            <a:off x="467544" y="6926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1" i="1" u="none" strike="noStrike" kern="1200" cap="none" spc="0" normalizeH="0" baseline="0" noProof="0" dirty="0" smtClean="0">
                <a:ln>
                  <a:noFill/>
                </a:ln>
                <a:solidFill>
                  <a:schemeClr val="tx1"/>
                </a:solidFill>
                <a:effectLst/>
                <a:uLnTx/>
                <a:uFillTx/>
                <a:latin typeface="+mj-lt"/>
                <a:ea typeface="+mj-ea"/>
                <a:cs typeface="+mj-cs"/>
              </a:rPr>
              <a:t>Eğitimde</a:t>
            </a:r>
            <a:r>
              <a:rPr kumimoji="0" lang="tr-TR" sz="4400" b="1" i="1" u="none" strike="noStrike" kern="1200" cap="none" spc="0" normalizeH="0" baseline="0" noProof="0" dirty="0" smtClean="0">
                <a:ln>
                  <a:noFill/>
                </a:ln>
                <a:solidFill>
                  <a:schemeClr val="tx1"/>
                </a:solidFill>
                <a:effectLst/>
                <a:uLnTx/>
                <a:uFillTx/>
                <a:latin typeface="+mj-lt"/>
                <a:ea typeface="+mj-ea"/>
                <a:cs typeface="+mj-cs"/>
              </a:rPr>
              <a:t> </a:t>
            </a:r>
            <a:r>
              <a:rPr kumimoji="0" lang="tr-TR" sz="4400" b="1" i="1" u="none" strike="noStrike" kern="1200" cap="none" spc="0" normalizeH="0" baseline="0" noProof="0" dirty="0" smtClean="0">
                <a:ln>
                  <a:noFill/>
                </a:ln>
                <a:solidFill>
                  <a:srgbClr val="C00000"/>
                </a:solidFill>
                <a:effectLst/>
                <a:uLnTx/>
                <a:uFillTx/>
                <a:latin typeface="+mj-lt"/>
                <a:ea typeface="+mj-ea"/>
                <a:cs typeface="+mj-cs"/>
              </a:rPr>
              <a:t>Teknoloji  </a:t>
            </a:r>
            <a:r>
              <a:rPr kumimoji="0" lang="tr-TR" sz="4400" b="1" i="1" u="none" strike="noStrike" kern="1200" cap="none" spc="0" normalizeH="0" baseline="0" noProof="0" dirty="0" smtClean="0">
                <a:ln>
                  <a:noFill/>
                </a:ln>
                <a:solidFill>
                  <a:schemeClr val="bg1">
                    <a:lumMod val="50000"/>
                  </a:schemeClr>
                </a:solidFill>
                <a:effectLst/>
                <a:uLnTx/>
                <a:uFillTx/>
                <a:latin typeface="+mj-lt"/>
                <a:ea typeface="+mj-ea"/>
                <a:cs typeface="+mj-cs"/>
              </a:rPr>
              <a:t>Kullanımı</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372886507"/>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pPr marL="342900" lvl="1" indent="-342900" algn="just">
              <a:buFont typeface="Arial" pitchFamily="34" charset="0"/>
              <a:buChar char="•"/>
            </a:pPr>
            <a:r>
              <a:rPr lang="tr-TR" sz="2200" smtClean="0">
                <a:solidFill>
                  <a:srgbClr val="C00000"/>
                </a:solidFill>
              </a:rPr>
              <a:t>Sınava hazırlık modeli: </a:t>
            </a:r>
            <a:r>
              <a:rPr lang="tr-TR" sz="2200" smtClean="0"/>
              <a:t>Öğrencilerin kendilerine önerilen basılı materyalleri çalışarak genelde yüz yüze gerçekleştirilen sınavları kapsamaktadır.</a:t>
            </a:r>
          </a:p>
          <a:p>
            <a:pPr marL="342900" lvl="1" indent="-342900" algn="just">
              <a:buFont typeface="Arial" pitchFamily="34" charset="0"/>
              <a:buChar char="•"/>
            </a:pPr>
            <a:r>
              <a:rPr lang="tr-TR" sz="2200" smtClean="0">
                <a:solidFill>
                  <a:srgbClr val="C00000"/>
                </a:solidFill>
              </a:rPr>
              <a:t>Mektupla eğitim modeli: </a:t>
            </a:r>
            <a:r>
              <a:rPr lang="tr-TR" sz="2200" smtClean="0"/>
              <a:t>Bilinen en eski ve en sık kullanılan modeldir. Yazışmalı eğitim modelidir. </a:t>
            </a:r>
          </a:p>
          <a:p>
            <a:pPr marL="342900" lvl="1" indent="-342900" algn="just">
              <a:buFont typeface="Arial" pitchFamily="34" charset="0"/>
              <a:buChar char="•"/>
            </a:pPr>
            <a:r>
              <a:rPr lang="tr-TR" sz="2200" smtClean="0">
                <a:solidFill>
                  <a:srgbClr val="C00000"/>
                </a:solidFill>
              </a:rPr>
              <a:t>Grupla uzaktan eğitim modeli: </a:t>
            </a:r>
            <a:r>
              <a:rPr lang="tr-TR" sz="2200" smtClean="0"/>
              <a:t>Öğrenciler belli merkezlerde toplanarak televizyon veya radyo aracılığıyla sunulan dersleri izleyerek öğrenme gerçekleştirirler.</a:t>
            </a:r>
          </a:p>
          <a:p>
            <a:pPr marL="342900" lvl="1" indent="-342900" algn="just">
              <a:buFont typeface="Arial" pitchFamily="34" charset="0"/>
              <a:buChar char="•"/>
            </a:pPr>
            <a:r>
              <a:rPr lang="tr-TR" sz="2200" smtClean="0">
                <a:solidFill>
                  <a:srgbClr val="C00000"/>
                </a:solidFill>
              </a:rPr>
              <a:t>Öğrenci merkezli model:</a:t>
            </a:r>
            <a:r>
              <a:rPr lang="tr-TR" sz="2200" smtClean="0"/>
              <a:t> Yüze eğitim veren kurumların daha fazla öğrenciye ulaşmak için ve öğrencilere esnek bir öğrenme imkanı sunmak için geliştirdikleri bir modeldir.</a:t>
            </a:r>
          </a:p>
          <a:p>
            <a:pPr marL="342900" lvl="1" indent="-342900" algn="just">
              <a:buFont typeface="Arial" pitchFamily="34" charset="0"/>
              <a:buChar char="•"/>
            </a:pPr>
            <a:r>
              <a:rPr lang="tr-TR" sz="2200" smtClean="0">
                <a:solidFill>
                  <a:srgbClr val="C00000"/>
                </a:solidFill>
              </a:rPr>
              <a:t>Çoklu ortamlar modeli: </a:t>
            </a:r>
            <a:r>
              <a:rPr lang="tr-TR" sz="2200" smtClean="0"/>
              <a:t>Basılı malzemelere dayalı öğretimin televizyon vb. ve yüz yüze danışmanlık hizmeyleriyle zenginleştirilmesi modelidir.</a:t>
            </a:r>
          </a:p>
          <a:p>
            <a:pPr marL="342900" lvl="1" indent="-342900" algn="just">
              <a:buFont typeface="Arial" pitchFamily="34" charset="0"/>
              <a:buChar char="•"/>
            </a:pPr>
            <a:endParaRPr lang="tr-TR" sz="2200" smtClean="0">
              <a:solidFill>
                <a:srgbClr val="C00000"/>
              </a:solidFill>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marL="342900" lvl="1" indent="-342900" algn="just">
              <a:buFont typeface="Arial" pitchFamily="34" charset="0"/>
              <a:buChar char="•"/>
            </a:pPr>
            <a:r>
              <a:rPr lang="tr-TR" sz="2200" smtClean="0">
                <a:solidFill>
                  <a:srgbClr val="C00000"/>
                </a:solidFill>
              </a:rPr>
              <a:t>Bilgisayar ağlarına dayalı model: </a:t>
            </a:r>
            <a:r>
              <a:rPr lang="tr-TR" sz="2200" smtClean="0"/>
              <a:t>İnternet yardımıyla bilgi kaynaklarına eriştiği, birbirleriyle ve öğretim elemanları ile eşzamanlı ya da eşzamansız çevrimiçi araçları kullanarak etkişleşim kurdukları genellikle çoklu ortam özellikleri içeren çevrimiçi  ya da çevrimdışı inceleyebildikleri bir öğrenme modelidir.</a:t>
            </a:r>
          </a:p>
          <a:p>
            <a:pPr marL="342900" lvl="1" indent="-342900" algn="just">
              <a:buFont typeface="Arial" pitchFamily="34" charset="0"/>
              <a:buChar char="•"/>
            </a:pPr>
            <a:r>
              <a:rPr lang="tr-TR" sz="2200" smtClean="0">
                <a:solidFill>
                  <a:srgbClr val="C00000"/>
                </a:solidFill>
              </a:rPr>
              <a:t>Teknolojiyle genişletilmiş sınıf modeli: </a:t>
            </a:r>
            <a:r>
              <a:rPr lang="tr-TR" sz="2200" smtClean="0"/>
              <a:t>Geleneksel eğitim veren öğretim elemanlarının farklı mekanlarda bulunan sınıflardaki öğrenciler tarafından da izlenmesini içeren bir modeldir. Genellikle </a:t>
            </a:r>
            <a:r>
              <a:rPr lang="tr-TR" sz="2200" b="1" smtClean="0">
                <a:solidFill>
                  <a:srgbClr val="C00000"/>
                </a:solidFill>
              </a:rPr>
              <a:t>telekonferans sistemleri, sanal sınıf teknolojileri </a:t>
            </a:r>
            <a:r>
              <a:rPr lang="tr-TR" sz="2200" smtClean="0"/>
              <a:t>bu modelde kullanılmaktadır.</a:t>
            </a:r>
          </a:p>
          <a:p>
            <a:pPr marL="342900" lvl="1" indent="-342900" algn="just">
              <a:buFont typeface="Arial" pitchFamily="34" charset="0"/>
              <a:buChar char="•"/>
            </a:pPr>
            <a:endParaRPr lang="tr-TR" sz="2200" smtClean="0"/>
          </a:p>
          <a:p>
            <a:pPr algn="just"/>
            <a:endParaRPr lang="tr-TR" sz="2200"/>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r>
              <a:rPr lang="tr-TR" sz="2200" b="1" smtClean="0">
                <a:solidFill>
                  <a:srgbClr val="C00000"/>
                </a:solidFill>
              </a:rPr>
              <a:t>Anadolu Üniversitesi Açıköğretim </a:t>
            </a:r>
            <a:r>
              <a:rPr lang="tr-TR" sz="2200" smtClean="0"/>
              <a:t>sistemi Peters’ın </a:t>
            </a:r>
            <a:r>
              <a:rPr lang="tr-TR" sz="3000" i="1" smtClean="0"/>
              <a:t>çoklu ortam modeline </a:t>
            </a:r>
            <a:r>
              <a:rPr lang="tr-TR" sz="2200" smtClean="0"/>
              <a:t>dayanmaktadır. </a:t>
            </a:r>
          </a:p>
          <a:p>
            <a:pPr algn="just"/>
            <a:r>
              <a:rPr lang="tr-TR" sz="2200" smtClean="0"/>
              <a:t>Basılı malzemeler temel eğitim ortamıdır. Öğrencilerden adreslerine gönderilen bu malzemeleri kendi kendilerine çalışmaları ve merkezi olarak ülke genelinde yılda üç kez düzenlenen yüz yüze sınavlara katılmaları beklenir.  Öğrenciler isterse destek için sunulan teelvizyon programlarını da izleyebilir. </a:t>
            </a:r>
            <a:endParaRPr lang="tr-TR" sz="220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r>
              <a:rPr lang="tr-TR" sz="2200" smtClean="0"/>
              <a:t>Türkiye’de uzaktan eğitim adı altında, </a:t>
            </a:r>
            <a:r>
              <a:rPr lang="tr-TR" sz="3000" b="1" smtClean="0">
                <a:solidFill>
                  <a:srgbClr val="C00000"/>
                </a:solidFill>
              </a:rPr>
              <a:t>bilgisayar ağlarına dayalı model</a:t>
            </a:r>
            <a:r>
              <a:rPr lang="tr-TR" sz="2200" smtClean="0"/>
              <a:t> kullanılmaktadır. </a:t>
            </a:r>
          </a:p>
          <a:p>
            <a:pPr algn="just"/>
            <a:endParaRPr lang="tr-TR" sz="2200" smtClean="0"/>
          </a:p>
          <a:p>
            <a:pPr algn="just"/>
            <a:r>
              <a:rPr lang="tr-TR" sz="2200" smtClean="0"/>
              <a:t>Genellikle çoklu ortam yazılımı ya da video biçiminde hazırlanan öğrenme malzemeleri çeşitli öğrenme yönetim sistemleri (LMS) içine konularak öğrencilere sunulmaktadır.  Bu yönetim sistemleri içine yerleştirilen sohbet odası, eposta, forum gibi iletişim araçlarıyla öğrencilerin birbirleriyle iletişim kurması sağlanmaktadır. </a:t>
            </a:r>
            <a:endParaRPr lang="tr-TR" sz="2200"/>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4000" b="1" smtClean="0">
                <a:solidFill>
                  <a:srgbClr val="C00000"/>
                </a:solidFill>
              </a:rPr>
              <a:t>Dünyada </a:t>
            </a:r>
            <a:r>
              <a:rPr lang="tr-TR" sz="4000" b="1" smtClean="0"/>
              <a:t>Açık ve Uzaktan Öğrenme</a:t>
            </a:r>
            <a:endParaRPr lang="tr-TR" sz="4000" b="1"/>
          </a:p>
        </p:txBody>
      </p:sp>
      <p:sp>
        <p:nvSpPr>
          <p:cNvPr id="3" name="2 İçerik Yer Tutucusu"/>
          <p:cNvSpPr>
            <a:spLocks noGrp="1"/>
          </p:cNvSpPr>
          <p:nvPr>
            <p:ph idx="1"/>
          </p:nvPr>
        </p:nvSpPr>
        <p:spPr/>
        <p:txBody>
          <a:bodyPr>
            <a:normAutofit/>
          </a:bodyPr>
          <a:lstStyle/>
          <a:p>
            <a:pPr algn="just"/>
            <a:r>
              <a:rPr lang="tr-TR" sz="2200" smtClean="0"/>
              <a:t>2009 yılında ABD’de yüksek öğretim kurumlarındaki öğrencilerin %30’u en az bir dersini uzaktan almıştır. </a:t>
            </a:r>
          </a:p>
          <a:p>
            <a:pPr algn="just"/>
            <a:endParaRPr lang="tr-TR" sz="2200" smtClean="0"/>
          </a:p>
          <a:p>
            <a:pPr algn="just"/>
            <a:r>
              <a:rPr lang="tr-TR" sz="2200" smtClean="0"/>
              <a:t>2010 yılında Çin Açık Üniversitesi olarak değiştirilen Çin Merkezi Rasyon ve Televizyon Üniversitesi 2009 yılına kadar altı milyondan fazla mezun veren ve halen yaklaşık iki milyon bireye açık ve uzaktan öğrenme imkanı sunan mega üniversitelerden biridir.</a:t>
            </a:r>
            <a:endParaRPr lang="tr-TR" sz="220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r>
              <a:rPr lang="tr-TR" b="1" smtClean="0">
                <a:solidFill>
                  <a:srgbClr val="C00000"/>
                </a:solidFill>
              </a:rPr>
              <a:t>Türkiye’de</a:t>
            </a:r>
            <a:r>
              <a:rPr lang="tr-TR" b="1" smtClean="0"/>
              <a:t> Açık ve Uzaktan Öğrenme</a:t>
            </a:r>
            <a:endParaRPr lang="tr-TR" b="1"/>
          </a:p>
        </p:txBody>
      </p:sp>
      <p:sp>
        <p:nvSpPr>
          <p:cNvPr id="3" name="2 İçerik Yer Tutucusu"/>
          <p:cNvSpPr>
            <a:spLocks noGrp="1"/>
          </p:cNvSpPr>
          <p:nvPr>
            <p:ph idx="1"/>
          </p:nvPr>
        </p:nvSpPr>
        <p:spPr/>
        <p:txBody>
          <a:bodyPr>
            <a:normAutofit/>
          </a:bodyPr>
          <a:lstStyle/>
          <a:p>
            <a:pPr algn="just">
              <a:buNone/>
            </a:pPr>
            <a:r>
              <a:rPr lang="tr-TR" sz="2200" smtClean="0"/>
              <a:t>Gelişimi birbiriyle bağlantılı iki kapsamda incelemek yerinde olacaktır.</a:t>
            </a:r>
          </a:p>
          <a:p>
            <a:pPr algn="just">
              <a:buNone/>
            </a:pPr>
            <a:endParaRPr lang="tr-TR" sz="2200" smtClean="0"/>
          </a:p>
          <a:p>
            <a:pPr algn="just">
              <a:buNone/>
            </a:pPr>
            <a:endParaRPr lang="tr-TR" sz="2200" smtClean="0"/>
          </a:p>
          <a:p>
            <a:pPr marL="514350" indent="-514350" algn="just">
              <a:buFont typeface="+mj-lt"/>
              <a:buAutoNum type="arabicPeriod"/>
            </a:pPr>
            <a:r>
              <a:rPr lang="tr-TR" sz="3000" smtClean="0"/>
              <a:t>1980’den bugüne; Anadolu Üniversitesi Açıköğretim sistemi</a:t>
            </a:r>
          </a:p>
          <a:p>
            <a:pPr marL="514350" indent="-514350" algn="just">
              <a:buFont typeface="+mj-lt"/>
              <a:buAutoNum type="arabicPeriod"/>
            </a:pPr>
            <a:endParaRPr lang="tr-TR" sz="3000" smtClean="0"/>
          </a:p>
          <a:p>
            <a:pPr marL="514350" indent="-514350" algn="just">
              <a:buFont typeface="+mj-lt"/>
              <a:buAutoNum type="arabicPeriod"/>
            </a:pPr>
            <a:r>
              <a:rPr lang="tr-TR" sz="3000" smtClean="0"/>
              <a:t>2000’li yılardan itibaren ortaya çıkan daha küçükü gruplara odaklanan bilgisayar ağlarına dayalı yürütülen programlardır.</a:t>
            </a:r>
            <a:endParaRPr lang="tr-TR" sz="300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nv\Documents\Bluetooth Folder\20141207_150329.jpg"/>
          <p:cNvPicPr>
            <a:picLocks noChangeAspect="1" noChangeArrowheads="1"/>
          </p:cNvPicPr>
          <p:nvPr/>
        </p:nvPicPr>
        <p:blipFill>
          <a:blip r:embed="rId2" cstate="print"/>
          <a:srcRect t="69341" b="6656"/>
          <a:stretch>
            <a:fillRect/>
          </a:stretch>
        </p:blipFill>
        <p:spPr bwMode="auto">
          <a:xfrm>
            <a:off x="0" y="1484784"/>
            <a:ext cx="9200000"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İçerik Yer Tutucusu"/>
          <p:cNvSpPr>
            <a:spLocks noGrp="1"/>
          </p:cNvSpPr>
          <p:nvPr>
            <p:ph idx="1"/>
          </p:nvPr>
        </p:nvSpPr>
        <p:spPr>
          <a:xfrm>
            <a:off x="539552" y="836712"/>
            <a:ext cx="8229600" cy="5616624"/>
          </a:xfrm>
        </p:spPr>
        <p:txBody>
          <a:bodyPr>
            <a:normAutofit lnSpcReduction="10000"/>
          </a:bodyPr>
          <a:lstStyle/>
          <a:p>
            <a:pPr algn="ctr">
              <a:buNone/>
            </a:pPr>
            <a:r>
              <a:rPr lang="tr-TR" sz="2200" smtClean="0">
                <a:solidFill>
                  <a:srgbClr val="C00000"/>
                </a:solidFill>
              </a:rPr>
              <a:t>Türkiye’de Uzaktan Eğitim Veren Üniversiteler ve öğrenciler</a:t>
            </a:r>
          </a:p>
          <a:p>
            <a:pPr algn="ctr">
              <a:buNone/>
            </a:pPr>
            <a:endParaRPr lang="tr-TR" sz="2200" smtClean="0">
              <a:solidFill>
                <a:srgbClr val="C00000"/>
              </a:solidFill>
            </a:endParaRPr>
          </a:p>
          <a:p>
            <a:pPr algn="ctr">
              <a:buNone/>
            </a:pPr>
            <a:endParaRPr lang="tr-TR" sz="2200" smtClean="0">
              <a:solidFill>
                <a:srgbClr val="C00000"/>
              </a:solidFill>
            </a:endParaRPr>
          </a:p>
          <a:p>
            <a:pPr algn="ctr">
              <a:buNone/>
            </a:pPr>
            <a:endParaRPr lang="tr-TR" sz="2200" smtClean="0">
              <a:solidFill>
                <a:srgbClr val="C00000"/>
              </a:solidFill>
            </a:endParaRPr>
          </a:p>
          <a:p>
            <a:pPr algn="ctr">
              <a:buNone/>
            </a:pPr>
            <a:endParaRPr lang="tr-TR" sz="2200" smtClean="0">
              <a:solidFill>
                <a:srgbClr val="C00000"/>
              </a:solidFill>
            </a:endParaRPr>
          </a:p>
          <a:p>
            <a:pPr algn="ctr">
              <a:buNone/>
            </a:pPr>
            <a:endParaRPr lang="tr-TR" sz="2200" smtClean="0">
              <a:solidFill>
                <a:srgbClr val="C00000"/>
              </a:solidFill>
            </a:endParaRPr>
          </a:p>
          <a:p>
            <a:pPr algn="ctr">
              <a:buNone/>
            </a:pPr>
            <a:endParaRPr lang="tr-TR" sz="2200" smtClean="0">
              <a:solidFill>
                <a:srgbClr val="C00000"/>
              </a:solidFill>
            </a:endParaRPr>
          </a:p>
          <a:p>
            <a:pPr>
              <a:buNone/>
            </a:pPr>
            <a:endParaRPr lang="tr-TR" sz="2200" smtClean="0">
              <a:solidFill>
                <a:srgbClr val="C00000"/>
              </a:solidFill>
            </a:endParaRPr>
          </a:p>
          <a:p>
            <a:pPr>
              <a:buNone/>
            </a:pPr>
            <a:r>
              <a:rPr lang="tr-TR" sz="2200" smtClean="0">
                <a:solidFill>
                  <a:srgbClr val="C00000"/>
                </a:solidFill>
              </a:rPr>
              <a:t>Yılda ortalama 300.000 – 450.000 öğrenci açık ve uzaktan öğrenme sistemine kayıt olmaya devam etmektedir. </a:t>
            </a:r>
          </a:p>
          <a:p>
            <a:pPr>
              <a:buNone/>
            </a:pPr>
            <a:r>
              <a:rPr lang="tr-TR" sz="2200" smtClean="0">
                <a:solidFill>
                  <a:srgbClr val="C00000"/>
                </a:solidFill>
              </a:rPr>
              <a:t>Türkiye’de 2011-2012 akademik yılında 35 üniversite açık ve uzaktan öğrenme imkanı sunmaktadır.  Bu üniversitelerin üçte ikisi (23) devlet üniversitesidir.</a:t>
            </a:r>
          </a:p>
          <a:p>
            <a:pPr>
              <a:buNone/>
            </a:pPr>
            <a:r>
              <a:rPr lang="tr-TR" sz="2200" smtClean="0">
                <a:solidFill>
                  <a:srgbClr val="C00000"/>
                </a:solidFill>
              </a:rPr>
              <a:t>Anadolu Üniversitesi 43’ü önlisans, 12’si lisans, 1 lisans tamamlama, 4 yüksek lisans olmak üzere 60 programla en fazla öğrenme imkanı veren üniversitedir. </a:t>
            </a: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solidFill>
                  <a:srgbClr val="C00000"/>
                </a:solidFill>
              </a:rPr>
              <a:t>KKTC’de</a:t>
            </a:r>
            <a:r>
              <a:rPr lang="tr-TR" smtClean="0"/>
              <a:t> Uzaktan Eğitim</a:t>
            </a:r>
            <a:endParaRPr lang="tr-TR" dirty="0"/>
          </a:p>
        </p:txBody>
      </p:sp>
      <p:sp>
        <p:nvSpPr>
          <p:cNvPr id="3" name="İçerik Yer Tutucusu 2"/>
          <p:cNvSpPr>
            <a:spLocks noGrp="1"/>
          </p:cNvSpPr>
          <p:nvPr>
            <p:ph idx="1"/>
          </p:nvPr>
        </p:nvSpPr>
        <p:spPr/>
        <p:txBody>
          <a:bodyPr>
            <a:normAutofit/>
          </a:bodyPr>
          <a:lstStyle/>
          <a:p>
            <a:pPr algn="just"/>
            <a:r>
              <a:rPr lang="tr-TR" sz="2200" smtClean="0"/>
              <a:t>KKTC’de Uzaktan Eğitim adına 2013-2014 güz döneminde Yakın Doğu Üniversitesi büyük bir adım atarak Atatürk İlkeleri ve İnkılap Tarihi dersini Uzaktan Eğitim modeliyle vermeye başlamıştır. Tarih dersine kayıtlı 2500 kişinin uzaktan sistemi ile dersleri takip etmesi sağlanmıştır. Tarih dersinde elde edilen başarıdan sonra 2013-2014 bahar döneminde Türk Dili dersleri de Uzaktan Eğitim şeklinde verilmeye başlanmıştır.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lstStyle/>
          <a:p>
            <a:r>
              <a:rPr lang="tr-TR" smtClean="0">
                <a:solidFill>
                  <a:srgbClr val="C00000"/>
                </a:solidFill>
              </a:rPr>
              <a:t>Eğilimler</a:t>
            </a:r>
            <a:r>
              <a:rPr lang="tr-TR" smtClean="0"/>
              <a:t> Ve sorunlar </a:t>
            </a:r>
            <a:endParaRPr lang="tr-TR"/>
          </a:p>
        </p:txBody>
      </p:sp>
      <p:sp>
        <p:nvSpPr>
          <p:cNvPr id="3" name="2 İçerik Yer Tutucusu"/>
          <p:cNvSpPr>
            <a:spLocks noGrp="1"/>
          </p:cNvSpPr>
          <p:nvPr>
            <p:ph idx="1"/>
          </p:nvPr>
        </p:nvSpPr>
        <p:spPr/>
        <p:txBody>
          <a:bodyPr>
            <a:normAutofit/>
          </a:bodyPr>
          <a:lstStyle/>
          <a:p>
            <a:pPr algn="just">
              <a:buNone/>
            </a:pPr>
            <a:r>
              <a:rPr lang="tr-TR" sz="2200" smtClean="0"/>
              <a:t>Açık ve uzaktan öğrenme alanında yaşanan </a:t>
            </a:r>
            <a:r>
              <a:rPr lang="tr-TR" sz="2200" b="1" smtClean="0">
                <a:solidFill>
                  <a:srgbClr val="C00000"/>
                </a:solidFill>
              </a:rPr>
              <a:t>eğilimlere ilişkin araştırma </a:t>
            </a:r>
            <a:r>
              <a:rPr lang="tr-TR" sz="2200" smtClean="0"/>
              <a:t>sonuçları aşağıda verilmiştir.</a:t>
            </a:r>
          </a:p>
          <a:p>
            <a:pPr lvl="1" algn="just"/>
            <a:r>
              <a:rPr lang="tr-TR" sz="1800" smtClean="0"/>
              <a:t>Açık ve uzaktan öğrenmeyi tercih eden öğrencilerin sayısı artmakta ve profilleri çeşitlenmektedir.</a:t>
            </a:r>
          </a:p>
          <a:p>
            <a:pPr lvl="1" algn="just"/>
            <a:r>
              <a:rPr lang="tr-TR" sz="1800" smtClean="0"/>
              <a:t>Öğrencilere standart süreçler sunmak yerine daha esnek öğrenme imkanları tanınmaktadır. </a:t>
            </a:r>
          </a:p>
          <a:p>
            <a:pPr lvl="1" algn="just"/>
            <a:r>
              <a:rPr lang="tr-TR" sz="1800" smtClean="0"/>
              <a:t>Açık kaynak kodlu programlar ve Web 2.0 araçları daha fazla kullanılmaya başlanmıştır. </a:t>
            </a:r>
          </a:p>
          <a:p>
            <a:pPr lvl="1" algn="just"/>
            <a:r>
              <a:rPr lang="tr-TR" sz="1800" smtClean="0"/>
              <a:t>Stratejik işbiliklerinin sayısı artmaktadır. Kurumlar farklı kurum ve kuruluşlarla işbirlikli yaparak farklı pazarlara açılmaya çalışmaktadır.</a:t>
            </a:r>
          </a:p>
          <a:p>
            <a:pPr lvl="1" algn="just"/>
            <a:r>
              <a:rPr lang="tr-TR" sz="1800" smtClean="0"/>
              <a:t>Standart uygulamalar yerine karma öğrenme gibi model ve stratejiler farklı hedef kitlelere uygulanmaktadır.</a:t>
            </a:r>
            <a:endParaRPr lang="tr-TR" sz="2200" smtClean="0"/>
          </a:p>
          <a:p>
            <a:pPr lvl="1" algn="just"/>
            <a:r>
              <a:rPr lang="tr-TR" sz="1800" smtClean="0"/>
              <a:t>Bulut bilgisayar kullanımı, mobil öğrenme, e-kitap gibi teknolojiler daha fazla yer bulmaya başlamıştır.</a:t>
            </a: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200" smtClean="0"/>
              <a:t>Uluslar arası Uzaktan Eğitim Konseyi hemen her kurumun yaşadığı iu sorun alanlarını belirlemiştir:</a:t>
            </a:r>
          </a:p>
          <a:p>
            <a:pPr algn="just"/>
            <a:r>
              <a:rPr lang="tr-TR" sz="2200" smtClean="0"/>
              <a:t>Yetersiz siyasi idare</a:t>
            </a:r>
          </a:p>
          <a:p>
            <a:pPr algn="just"/>
            <a:r>
              <a:rPr lang="tr-TR" sz="2200" smtClean="0"/>
              <a:t>Finansman sınırlılıkları</a:t>
            </a:r>
          </a:p>
          <a:p>
            <a:pPr algn="just"/>
            <a:r>
              <a:rPr lang="tr-TR" sz="2200" smtClean="0"/>
              <a:t>İşbirliği eksiklikleri</a:t>
            </a:r>
          </a:p>
          <a:p>
            <a:pPr algn="just"/>
            <a:r>
              <a:rPr lang="tr-TR" sz="2200" smtClean="0"/>
              <a:t>Kurumsal sorunlar</a:t>
            </a:r>
          </a:p>
          <a:p>
            <a:pPr algn="just"/>
            <a:r>
              <a:rPr lang="tr-TR" sz="2200" smtClean="0"/>
              <a:t>Mesleki yetersizlikler</a:t>
            </a:r>
          </a:p>
          <a:p>
            <a:pPr algn="just"/>
            <a:r>
              <a:rPr lang="tr-TR" sz="2200" smtClean="0"/>
              <a:t>Öğrencilere ilişkin sorunlar</a:t>
            </a:r>
          </a:p>
          <a:p>
            <a:pPr algn="just"/>
            <a:r>
              <a:rPr lang="tr-TR" sz="2200" smtClean="0"/>
              <a:t>Teknolojik altyapı eksikliği</a:t>
            </a:r>
            <a:endParaRPr lang="tr-TR" sz="2200" dirty="0"/>
          </a:p>
        </p:txBody>
      </p:sp>
      <p:sp>
        <p:nvSpPr>
          <p:cNvPr id="4" name="1 Başlık"/>
          <p:cNvSpPr>
            <a:spLocks noGrp="1"/>
          </p:cNvSpPr>
          <p:nvPr>
            <p:ph type="title"/>
          </p:nvPr>
        </p:nvSpPr>
        <p:spPr>
          <a:xfrm>
            <a:off x="467544" y="476672"/>
            <a:ext cx="8229600" cy="1143000"/>
          </a:xfrm>
        </p:spPr>
        <p:txBody>
          <a:bodyPr/>
          <a:lstStyle/>
          <a:p>
            <a:r>
              <a:rPr lang="tr-TR" smtClean="0">
                <a:solidFill>
                  <a:srgbClr val="C00000"/>
                </a:solidFill>
              </a:rPr>
              <a:t>Eğilimler</a:t>
            </a:r>
            <a:r>
              <a:rPr lang="tr-TR" smtClean="0"/>
              <a:t> Ve sorunlar </a:t>
            </a:r>
            <a:endParaRPr lang="tr-TR"/>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buNone/>
            </a:pPr>
            <a:r>
              <a:rPr lang="tr-TR" sz="2200" b="1" smtClean="0">
                <a:solidFill>
                  <a:srgbClr val="C00000"/>
                </a:solidFill>
              </a:rPr>
              <a:t>Giriş</a:t>
            </a:r>
          </a:p>
          <a:p>
            <a:pPr algn="just"/>
            <a:r>
              <a:rPr lang="tr-TR" sz="2200" smtClean="0"/>
              <a:t>Açık ve uzaktan öğrenme tüm dünyada ilgi çekmekte ve yangınlaşmaktadır. </a:t>
            </a:r>
          </a:p>
          <a:p>
            <a:pPr algn="just"/>
            <a:r>
              <a:rPr lang="tr-TR" sz="2200" smtClean="0"/>
              <a:t>İlk örneği 1969 yılında kurulup 1974’te eğitime başlayan İngiliz Açık Üniversitesi olan açık üniversite modeli, daha sonra birçok ülkede benimsenmiş özellikle Asya ve Avrupa’da </a:t>
            </a:r>
            <a:r>
              <a:rPr lang="tr-TR" sz="2200" smtClean="0"/>
              <a:t>birçok </a:t>
            </a:r>
            <a:r>
              <a:rPr lang="tr-TR" sz="2200" smtClean="0"/>
              <a:t>açık üniversite açılmıştır. Günümüzde açık üniversitelerin sayısı 60’ı geçmiştir. </a:t>
            </a:r>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solidFill>
                  <a:srgbClr val="C00000"/>
                </a:solidFill>
              </a:rPr>
              <a:t>Sonuç</a:t>
            </a:r>
            <a:endParaRPr lang="tr-TR" dirty="0">
              <a:solidFill>
                <a:srgbClr val="C00000"/>
              </a:solidFill>
            </a:endParaRPr>
          </a:p>
        </p:txBody>
      </p:sp>
      <p:sp>
        <p:nvSpPr>
          <p:cNvPr id="3" name="İçerik Yer Tutucusu 2"/>
          <p:cNvSpPr>
            <a:spLocks noGrp="1"/>
          </p:cNvSpPr>
          <p:nvPr>
            <p:ph idx="1"/>
          </p:nvPr>
        </p:nvSpPr>
        <p:spPr/>
        <p:txBody>
          <a:bodyPr>
            <a:normAutofit/>
          </a:bodyPr>
          <a:lstStyle/>
          <a:p>
            <a:pPr>
              <a:buNone/>
            </a:pPr>
            <a:endParaRPr lang="tr-TR" sz="2200" smtClean="0"/>
          </a:p>
          <a:p>
            <a:pPr>
              <a:buNone/>
            </a:pPr>
            <a:r>
              <a:rPr lang="tr-TR" sz="2200" i="1" smtClean="0">
                <a:solidFill>
                  <a:srgbClr val="C00000"/>
                </a:solidFill>
              </a:rPr>
              <a:t>Uzaktan eğitimde farklı çalışmaların yapılması gerekmektedir. </a:t>
            </a:r>
          </a:p>
          <a:p>
            <a:pPr>
              <a:buNone/>
            </a:pPr>
            <a:endParaRPr lang="tr-TR" sz="2200" smtClean="0"/>
          </a:p>
          <a:p>
            <a:pPr algn="just"/>
            <a:r>
              <a:rPr lang="tr-TR" sz="2200" smtClean="0"/>
              <a:t>Etkileşimli öğrenme sistemlerine dayalı ders geliştirme öğelerini belirlemek</a:t>
            </a:r>
          </a:p>
          <a:p>
            <a:pPr algn="just"/>
            <a:r>
              <a:rPr lang="tr-TR" sz="2200" smtClean="0"/>
              <a:t>Uzaktan öğrenenlerin özellikleri ile teknolojilerin ya da ortamların özelliklerinin arasındaki ilişkiyi keşfetmeye çalışmak</a:t>
            </a:r>
          </a:p>
          <a:p>
            <a:pPr algn="just"/>
            <a:r>
              <a:rPr lang="tr-TR" sz="2200" smtClean="0"/>
              <a:t>Uluslar arası araştırma veritabanının oluşturulmasına katkı sağlamak gibi...</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sz="2200" smtClean="0">
                <a:solidFill>
                  <a:srgbClr val="C00000"/>
                </a:solidFill>
              </a:rPr>
              <a:t>Bunlara ek olarak;</a:t>
            </a:r>
          </a:p>
          <a:p>
            <a:endParaRPr lang="tr-TR" sz="2200" smtClean="0"/>
          </a:p>
          <a:p>
            <a:pPr algn="just"/>
            <a:r>
              <a:rPr lang="tr-TR" sz="2200" smtClean="0"/>
              <a:t>Her yıl düzenli olarak açık ve uzaktan öğrenme konulu sempozyumların düzenlenmesi,</a:t>
            </a:r>
          </a:p>
          <a:p>
            <a:pPr algn="just"/>
            <a:r>
              <a:rPr lang="tr-TR" sz="2200" smtClean="0"/>
              <a:t>Açık ve uzaktan öğrenmenin başta yeni öğrenci kitleleri, eğitimciler ve yöneticiler olmak üzere tüm kamuya doğru biçimde tanıtılması gerekir.</a:t>
            </a:r>
            <a:endParaRPr lang="tr-TR" sz="2200"/>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r>
              <a:rPr lang="tr-TR" sz="2200" smtClean="0"/>
              <a:t>Bu yaygınlaşmanın nedenleri, kurumsal nedenler ve ülke gereksinimleri biçiminde iki boyutta ele alınabilir. </a:t>
            </a:r>
          </a:p>
          <a:p>
            <a:pPr algn="just">
              <a:buNone/>
            </a:pPr>
            <a:endParaRPr lang="tr-TR" sz="2200" b="1" smtClean="0">
              <a:solidFill>
                <a:srgbClr val="C00000"/>
              </a:solidFill>
            </a:endParaRPr>
          </a:p>
          <a:p>
            <a:pPr algn="just">
              <a:buNone/>
            </a:pPr>
            <a:r>
              <a:rPr lang="tr-TR" sz="2200" b="1" smtClean="0">
                <a:solidFill>
                  <a:srgbClr val="C00000"/>
                </a:solidFill>
              </a:rPr>
              <a:t>Kuramsal boyutta temel nedenler aşağıda sıralanmıştır.</a:t>
            </a:r>
          </a:p>
          <a:p>
            <a:pPr algn="just">
              <a:buNone/>
            </a:pPr>
            <a:endParaRPr lang="tr-TR" sz="2200" smtClean="0"/>
          </a:p>
          <a:p>
            <a:pPr algn="just"/>
            <a:r>
              <a:rPr lang="tr-TR" sz="2200" smtClean="0"/>
              <a:t>Erişimi yaygınlaştırmak</a:t>
            </a:r>
          </a:p>
          <a:p>
            <a:pPr algn="just"/>
            <a:r>
              <a:rPr lang="tr-TR" sz="2200" smtClean="0"/>
              <a:t>Öğrencilere esneklik sağlamak</a:t>
            </a:r>
          </a:p>
          <a:p>
            <a:pPr algn="just"/>
            <a:r>
              <a:rPr lang="tr-TR" sz="2200" smtClean="0"/>
              <a:t>Maliyetleri düşürmek</a:t>
            </a:r>
          </a:p>
          <a:p>
            <a:pPr algn="just"/>
            <a:r>
              <a:rPr lang="tr-TR" sz="2200" smtClean="0"/>
              <a:t>Farklı Pazarlara ulaşmak</a:t>
            </a:r>
          </a:p>
          <a:p>
            <a:pPr algn="just"/>
            <a:r>
              <a:rPr lang="tr-TR" sz="2200" smtClean="0"/>
              <a:t>Yeni teknolojileri ve yöntemleri uyarmak</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t>Türkiye’de </a:t>
            </a:r>
            <a:r>
              <a:rPr lang="tr-TR" b="1" smtClean="0">
                <a:solidFill>
                  <a:srgbClr val="C00000"/>
                </a:solidFill>
              </a:rPr>
              <a:t>Durum?</a:t>
            </a:r>
            <a:endParaRPr lang="tr-TR" b="1" dirty="0">
              <a:solidFill>
                <a:srgbClr val="C00000"/>
              </a:solidFill>
            </a:endParaRPr>
          </a:p>
        </p:txBody>
      </p:sp>
      <p:sp>
        <p:nvSpPr>
          <p:cNvPr id="3" name="İçerik Yer Tutucusu 2"/>
          <p:cNvSpPr>
            <a:spLocks noGrp="1"/>
          </p:cNvSpPr>
          <p:nvPr>
            <p:ph idx="1"/>
          </p:nvPr>
        </p:nvSpPr>
        <p:spPr>
          <a:xfrm>
            <a:off x="467544" y="1916832"/>
            <a:ext cx="8229600" cy="4525963"/>
          </a:xfrm>
        </p:spPr>
        <p:txBody>
          <a:bodyPr>
            <a:normAutofit/>
          </a:bodyPr>
          <a:lstStyle/>
          <a:p>
            <a:pPr algn="just"/>
            <a:r>
              <a:rPr lang="tr-TR" sz="2200" smtClean="0"/>
              <a:t>Türkiye’de her ne kadar yeni açılan üniversiteler talebi bir ölçüde karşılamaya yardımcı olsa da, çok sayıda öğrenci açık ve uzaktan öğrenme sistemine kayıt olmaya devam etmektedir. 2012-2013 öğretim yılında yüksek öğretim kurumlarına kayıtlı üç milyondan fazla öğrencinin %50’ye yakını açık ve uzaktan öğrenme yoluyla eğitim almaktadır.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sz="2200" smtClean="0"/>
              <a:t>Türkiye’deki uygulamalar dikkate alındığında Simonson ve diğerlerinin tanımı şu şekildedir:</a:t>
            </a:r>
          </a:p>
          <a:p>
            <a:pPr algn="just"/>
            <a:endParaRPr lang="tr-TR" sz="2200" smtClean="0"/>
          </a:p>
          <a:p>
            <a:pPr algn="just"/>
            <a:r>
              <a:rPr lang="tr-TR" sz="2600" i="1" smtClean="0">
                <a:solidFill>
                  <a:srgbClr val="C00000"/>
                </a:solidFill>
              </a:rPr>
              <a:t>Açık ve uzaktan öğrenme, </a:t>
            </a:r>
            <a:r>
              <a:rPr lang="tr-TR" sz="2600" i="1" smtClean="0"/>
              <a:t>öğrenenlerin birbirinden ve öğrenme kaynaklarından zaman ve/veya mekan bağlamında uzaktan olduğu, birbirleriyle ve öğrenme kaynaklarıyla etkileşimlerinin uzaktan iletişim sistemlerine sayalı olarak gerçekleştirildiği öğrenme sürecidir. </a:t>
            </a:r>
            <a:endParaRPr lang="tr-TR" sz="2600" i="1"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t>K</a:t>
            </a:r>
            <a:r>
              <a:rPr lang="tr-TR" b="1" smtClean="0">
                <a:solidFill>
                  <a:srgbClr val="C00000"/>
                </a:solidFill>
              </a:rPr>
              <a:t>uramlar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gn="just"/>
            <a:r>
              <a:rPr lang="tr-TR" sz="2200" smtClean="0"/>
              <a:t>Tüm bilim dallarında olduğu gibi açık ve uzaktan öğrenme alanında da kendine özgü kavramlar ve bu kavramlar arasındaki ilişkileri açıklamaya çalışan kuramlar geliştirilmiştir (Schlosser ve Simonson, 2002). </a:t>
            </a:r>
          </a:p>
          <a:p>
            <a:pPr algn="just"/>
            <a:endParaRPr lang="tr-TR" sz="2200" smtClean="0"/>
          </a:p>
          <a:p>
            <a:pPr algn="just">
              <a:buNone/>
            </a:pPr>
            <a:r>
              <a:rPr lang="tr-TR" sz="2200" b="1" smtClean="0"/>
              <a:t>Açık ve uzaktan öğrenme alanındaki kuramlar üç başık altında toplanmıştır (Keegan, 1986).</a:t>
            </a:r>
          </a:p>
          <a:p>
            <a:pPr algn="just">
              <a:buNone/>
            </a:pPr>
            <a:endParaRPr lang="tr-TR" sz="2200" smtClean="0"/>
          </a:p>
          <a:p>
            <a:pPr algn="just"/>
            <a:r>
              <a:rPr lang="tr-TR" sz="2200" smtClean="0"/>
              <a:t>Bağımsızlık ve özerklik kuramları</a:t>
            </a:r>
          </a:p>
          <a:p>
            <a:pPr algn="just"/>
            <a:r>
              <a:rPr lang="tr-TR" sz="2200" smtClean="0"/>
              <a:t>Öğretimin endüstrileşmesi kuramları</a:t>
            </a:r>
          </a:p>
          <a:p>
            <a:pPr algn="just"/>
            <a:r>
              <a:rPr lang="tr-TR" sz="2200" smtClean="0"/>
              <a:t>Etkileşim ve iletişim kuramları</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Bağımsız Çalışma </a:t>
            </a:r>
            <a:r>
              <a:rPr lang="tr-TR" b="1" smtClean="0"/>
              <a:t>Kuramı</a:t>
            </a:r>
            <a:endParaRPr lang="tr-TR" b="1" dirty="0"/>
          </a:p>
        </p:txBody>
      </p:sp>
      <p:sp>
        <p:nvSpPr>
          <p:cNvPr id="3" name="İçerik Yer Tutucusu 2"/>
          <p:cNvSpPr>
            <a:spLocks noGrp="1"/>
          </p:cNvSpPr>
          <p:nvPr>
            <p:ph idx="1"/>
          </p:nvPr>
        </p:nvSpPr>
        <p:spPr>
          <a:xfrm>
            <a:off x="457200" y="1600200"/>
            <a:ext cx="8229600" cy="4925144"/>
          </a:xfrm>
        </p:spPr>
        <p:txBody>
          <a:bodyPr>
            <a:normAutofit lnSpcReduction="10000"/>
          </a:bodyPr>
          <a:lstStyle/>
          <a:p>
            <a:pPr algn="just"/>
            <a:r>
              <a:rPr lang="tr-TR" sz="2200" smtClean="0"/>
              <a:t>Bağımsız çalışma açık ve uzaktan öğrenmenin özünü oluşturmaktadır.  Bu kuram ile öğrencilere bağımsız çalışma imkanı sunan ve bu amaçla teknoloji kullanımını gerektiren bir sistem önerilmektedir. Bu sistem aşağıda sıralanan temel işlevleri yerine getirebilmelidir. </a:t>
            </a:r>
          </a:p>
          <a:p>
            <a:pPr algn="just"/>
            <a:endParaRPr lang="tr-TR" sz="2200" smtClean="0"/>
          </a:p>
          <a:p>
            <a:pPr marL="457200" indent="-457200" algn="just">
              <a:buFont typeface="+mj-lt"/>
              <a:buAutoNum type="arabicPeriod"/>
            </a:pPr>
            <a:r>
              <a:rPr lang="tr-TR" sz="2200" smtClean="0"/>
              <a:t>Zaman ve mekandan bağımsız hizmet sunmak</a:t>
            </a:r>
          </a:p>
          <a:p>
            <a:pPr marL="457200" indent="-457200" algn="just">
              <a:buFont typeface="+mj-lt"/>
              <a:buAutoNum type="arabicPeriod"/>
            </a:pPr>
            <a:r>
              <a:rPr lang="tr-TR" sz="2200" smtClean="0"/>
              <a:t>Öğrenme sorumluluğunu öğrenene vermek</a:t>
            </a:r>
          </a:p>
          <a:p>
            <a:pPr marL="457200" indent="-457200" algn="just">
              <a:buFont typeface="+mj-lt"/>
              <a:buAutoNum type="arabicPeriod"/>
            </a:pPr>
            <a:r>
              <a:rPr lang="tr-TR" sz="2200" smtClean="0"/>
              <a:t>Öğretim üyelerine yönetim faaliyetleri yüklemek ve öğrenmeyi kolaylaştırma işlevini yerine getirmeyi sağlamak</a:t>
            </a:r>
          </a:p>
          <a:p>
            <a:pPr marL="457200" indent="-457200" algn="just">
              <a:buFont typeface="+mj-lt"/>
              <a:buAutoNum type="arabicPeriod"/>
            </a:pPr>
            <a:r>
              <a:rPr lang="tr-TR" sz="2200" smtClean="0"/>
              <a:t>Öğrencilere çeşitli ders, biçim ya da yöntemle öğrenme imkanı sunmak</a:t>
            </a:r>
          </a:p>
          <a:p>
            <a:pPr marL="457200" indent="-457200" algn="just">
              <a:buFont typeface="+mj-lt"/>
              <a:buAutoNum type="arabicPeriod"/>
            </a:pPr>
            <a:r>
              <a:rPr lang="tr-TR" sz="2200" smtClean="0"/>
              <a:t>Etkililiği kanıtlanmış bütün öğretim ortamı ve yöntemlerini uygun şekilde kullanmak</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b="1" smtClean="0">
                <a:solidFill>
                  <a:srgbClr val="C00000"/>
                </a:solidFill>
              </a:rPr>
              <a:t>Bağımsız Çalışma </a:t>
            </a:r>
            <a:r>
              <a:rPr lang="tr-TR" b="1" smtClean="0"/>
              <a:t>Kuramı</a:t>
            </a:r>
            <a:endParaRPr lang="tr-TR" b="1" dirty="0"/>
          </a:p>
        </p:txBody>
      </p:sp>
      <p:sp>
        <p:nvSpPr>
          <p:cNvPr id="3" name="İçerik Yer Tutucusu 2"/>
          <p:cNvSpPr>
            <a:spLocks noGrp="1"/>
          </p:cNvSpPr>
          <p:nvPr>
            <p:ph idx="1"/>
          </p:nvPr>
        </p:nvSpPr>
        <p:spPr>
          <a:xfrm>
            <a:off x="539552" y="1772816"/>
            <a:ext cx="8229600" cy="4525963"/>
          </a:xfrm>
        </p:spPr>
        <p:txBody>
          <a:bodyPr>
            <a:normAutofit/>
          </a:bodyPr>
          <a:lstStyle/>
          <a:p>
            <a:pPr marL="457200" indent="-457200" algn="just">
              <a:buAutoNum type="arabicPeriod" startAt="7"/>
            </a:pPr>
            <a:r>
              <a:rPr lang="tr-TR" sz="2200" smtClean="0"/>
              <a:t>Dersleri sürekli olarak tekrar tasarımlamak ve geliştirmek</a:t>
            </a:r>
          </a:p>
          <a:p>
            <a:pPr marL="457200" indent="-457200" algn="just">
              <a:buAutoNum type="arabicPeriod" startAt="7"/>
            </a:pPr>
            <a:r>
              <a:rPr lang="tr-TR" sz="2200" smtClean="0"/>
              <a:t>Bireysel farklılıkları göz önünde bulundurmak</a:t>
            </a:r>
          </a:p>
          <a:p>
            <a:pPr marL="457200" indent="-457200" algn="just">
              <a:buAutoNum type="arabicPeriod" startAt="7"/>
            </a:pPr>
            <a:r>
              <a:rPr lang="tr-TR" sz="2200" smtClean="0"/>
              <a:t>Öğrenci başarısını, mekan, öğrenme hızı, yöntem ya da sıralama gibi engeller koymadan basit biçimde değerlendirmek</a:t>
            </a:r>
          </a:p>
          <a:p>
            <a:pPr marL="457200" indent="-457200" algn="just">
              <a:buAutoNum type="arabicPeriod" startAt="7"/>
            </a:pPr>
            <a:r>
              <a:rPr lang="tr-TR" sz="2200" smtClean="0"/>
              <a:t>Öğrencilerin kendi hızlarında öğrenmelerine izin vermek.</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1621</Words>
  <Application>Microsoft Office PowerPoint</Application>
  <PresentationFormat>Ekran Gösterisi (4:3)</PresentationFormat>
  <Paragraphs>174</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Slayt 1</vt:lpstr>
      <vt:lpstr>Slayt 2</vt:lpstr>
      <vt:lpstr>Slayt 3</vt:lpstr>
      <vt:lpstr>Slayt 4</vt:lpstr>
      <vt:lpstr>Türkiye’de Durum?</vt:lpstr>
      <vt:lpstr>Slayt 6</vt:lpstr>
      <vt:lpstr>Kuramlar</vt:lpstr>
      <vt:lpstr>Bağımsız Çalışma Kuramı</vt:lpstr>
      <vt:lpstr>Bağımsız Çalışma Kuramı</vt:lpstr>
      <vt:lpstr>Etkileşim Uzaklığı Kuramı</vt:lpstr>
      <vt:lpstr>Öğretimin Endüstrileşmesi Kuramı</vt:lpstr>
      <vt:lpstr>Etkileşim ve İletişim Kuramı</vt:lpstr>
      <vt:lpstr>Yetişkinlerin Öğrenmesi</vt:lpstr>
      <vt:lpstr>Hilary Perraton’un Uzaktan Eğitim Kuramı</vt:lpstr>
      <vt:lpstr>Eşdeğerlik Kuramı</vt:lpstr>
      <vt:lpstr>Desmon Keegan’ın Kuramsal Çerçevesi</vt:lpstr>
      <vt:lpstr>Modeller</vt:lpstr>
      <vt:lpstr>Slayt 18</vt:lpstr>
      <vt:lpstr>Slayt 19</vt:lpstr>
      <vt:lpstr>Slayt 20</vt:lpstr>
      <vt:lpstr>Slayt 21</vt:lpstr>
      <vt:lpstr>Slayt 22</vt:lpstr>
      <vt:lpstr>Slayt 23</vt:lpstr>
      <vt:lpstr>Dünyada Açık ve Uzaktan Öğrenme</vt:lpstr>
      <vt:lpstr>Türkiye’de Açık ve Uzaktan Öğrenme</vt:lpstr>
      <vt:lpstr>Slayt 26</vt:lpstr>
      <vt:lpstr>KKTC’de Uzaktan Eğitim</vt:lpstr>
      <vt:lpstr>Eğilimler Ve sorunlar </vt:lpstr>
      <vt:lpstr>Eğilimler Ve sorunlar </vt:lpstr>
      <vt:lpstr>Sonuç</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CALISKAN</dc:creator>
  <cp:lastModifiedBy>lnv</cp:lastModifiedBy>
  <cp:revision>35</cp:revision>
  <dcterms:created xsi:type="dcterms:W3CDTF">2014-10-23T08:56:42Z</dcterms:created>
  <dcterms:modified xsi:type="dcterms:W3CDTF">2014-12-12T08:27:04Z</dcterms:modified>
</cp:coreProperties>
</file>