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58" r:id="rId7"/>
    <p:sldId id="262" r:id="rId8"/>
    <p:sldId id="263" r:id="rId9"/>
    <p:sldId id="264" r:id="rId10"/>
    <p:sldId id="265" r:id="rId11"/>
    <p:sldId id="266" r:id="rId12"/>
    <p:sldId id="267" r:id="rId13"/>
    <p:sldId id="277" r:id="rId14"/>
    <p:sldId id="268" r:id="rId15"/>
    <p:sldId id="269" r:id="rId16"/>
    <p:sldId id="270" r:id="rId17"/>
    <p:sldId id="271" r:id="rId18"/>
    <p:sldId id="272" r:id="rId19"/>
    <p:sldId id="273" r:id="rId20"/>
    <p:sldId id="274" r:id="rId21"/>
    <p:sldId id="275" r:id="rId22"/>
    <p:sldId id="281" r:id="rId23"/>
    <p:sldId id="276" r:id="rId24"/>
    <p:sldId id="278" r:id="rId25"/>
    <p:sldId id="279"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26.12.2014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26.12.2014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26.12.2014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26.12.2014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26.12.2014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26.12.2014</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26.12.2014</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26.12.2014</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26.12.2014</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26.12.2014</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26.12.2014</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26.12.2014</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zem.neu.edu.tr/"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mailto:senaykocakoyun@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download.moodl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7 Metin kutusu"/>
          <p:cNvSpPr txBox="1">
            <a:spLocks noChangeArrowheads="1"/>
          </p:cNvSpPr>
          <p:nvPr/>
        </p:nvSpPr>
        <p:spPr bwMode="auto">
          <a:xfrm>
            <a:off x="611560" y="5229200"/>
            <a:ext cx="7920880" cy="1446550"/>
          </a:xfrm>
          <a:prstGeom prst="rect">
            <a:avLst/>
          </a:prstGeom>
          <a:noFill/>
          <a:ln w="9525">
            <a:noFill/>
            <a:miter lim="800000"/>
            <a:headEnd/>
            <a:tailEnd/>
          </a:ln>
        </p:spPr>
        <p:txBody>
          <a:bodyPr wrap="square">
            <a:spAutoFit/>
          </a:bodyPr>
          <a:lstStyle/>
          <a:p>
            <a:endParaRPr lang="tr-TR" sz="1100" dirty="0"/>
          </a:p>
          <a:p>
            <a:pPr algn="just"/>
            <a:r>
              <a:rPr lang="tr-TR" sz="1100" dirty="0"/>
              <a:t>Bu ders içeriğinin basım, yayım ve satış hakları Yakın Doğu Üniversitesi Uzaktan Eğitim Merkezi’ne aittir. Bu ders içeriğinin bütün hakları saklıdır. İlgili kuruluştan izin almadan ders çeriğinin tümü ya da bölümleri mekanik, elektronik, fotokopi, manyetik kayıt veya başka şekillerde çoğaltılamaz, basılamaz ve dağıtılamaz. </a:t>
            </a:r>
          </a:p>
          <a:p>
            <a:pPr algn="ctr"/>
            <a:endParaRPr lang="tr-TR" sz="1100" dirty="0"/>
          </a:p>
          <a:p>
            <a:pPr algn="ctr"/>
            <a:r>
              <a:rPr lang="tr-TR" sz="1100" dirty="0"/>
              <a:t>Her hakkı saklıdır © 2014 Yakın Doğu Üniversitesi Uzaktan Eğitim Merkezi </a:t>
            </a:r>
            <a:r>
              <a:rPr lang="tr-TR" sz="1100" dirty="0">
                <a:hlinkClick r:id="rId3"/>
              </a:rPr>
              <a:t>uzem.neu.edu.tr</a:t>
            </a:r>
            <a:endParaRPr lang="tr-TR" sz="1100" dirty="0"/>
          </a:p>
          <a:p>
            <a:pPr algn="ctr"/>
            <a:endParaRPr lang="tr-TR" sz="1100" dirty="0"/>
          </a:p>
          <a:p>
            <a:endParaRPr lang="tr-TR" sz="1100" dirty="0"/>
          </a:p>
        </p:txBody>
      </p:sp>
      <p:sp>
        <p:nvSpPr>
          <p:cNvPr id="5" name="Rectangle 2"/>
          <p:cNvSpPr txBox="1">
            <a:spLocks noChangeArrowheads="1"/>
          </p:cNvSpPr>
          <p:nvPr/>
        </p:nvSpPr>
        <p:spPr bwMode="auto">
          <a:xfrm>
            <a:off x="683568" y="1700808"/>
            <a:ext cx="7772400" cy="1470025"/>
          </a:xfrm>
          <a:prstGeom prst="rect">
            <a:avLst/>
          </a:prstGeom>
          <a:noFill/>
          <a:ln w="9525">
            <a:noFill/>
            <a:miter lim="800000"/>
            <a:headEnd/>
            <a:tailEnd/>
          </a:ln>
        </p:spPr>
        <p:txBody>
          <a:bodyPr anchor="ctr">
            <a:normAutofit fontScale="97500"/>
          </a:bodyPr>
          <a:lstStyle/>
          <a:p>
            <a:pPr algn="r" fontAlgn="auto">
              <a:spcAft>
                <a:spcPts val="0"/>
              </a:spcAft>
              <a:defRPr/>
            </a:pPr>
            <a:r>
              <a:rPr lang="tr-TR" sz="4800" b="1" i="1" dirty="0" smtClean="0">
                <a:latin typeface="+mj-lt"/>
                <a:ea typeface="+mj-ea"/>
                <a:cs typeface="+mj-cs"/>
              </a:rPr>
              <a:t>Eğitimde</a:t>
            </a:r>
            <a:r>
              <a:rPr lang="tr-TR" sz="4400" b="1" i="1" dirty="0" smtClean="0">
                <a:latin typeface="+mj-lt"/>
                <a:ea typeface="+mj-ea"/>
                <a:cs typeface="+mj-cs"/>
              </a:rPr>
              <a:t> </a:t>
            </a:r>
            <a:r>
              <a:rPr lang="tr-TR" sz="4400" b="1" i="1" dirty="0">
                <a:solidFill>
                  <a:srgbClr val="C00000"/>
                </a:solidFill>
                <a:latin typeface="+mj-lt"/>
                <a:ea typeface="+mj-ea"/>
                <a:cs typeface="+mj-cs"/>
              </a:rPr>
              <a:t>Teknoloji </a:t>
            </a:r>
            <a:r>
              <a:rPr lang="tr-TR" sz="4400" b="1" i="1" dirty="0" smtClean="0">
                <a:solidFill>
                  <a:srgbClr val="C00000"/>
                </a:solidFill>
                <a:latin typeface="+mj-lt"/>
                <a:ea typeface="+mj-ea"/>
                <a:cs typeface="+mj-cs"/>
              </a:rPr>
              <a:t> </a:t>
            </a:r>
          </a:p>
          <a:p>
            <a:pPr algn="r" fontAlgn="auto">
              <a:spcAft>
                <a:spcPts val="0"/>
              </a:spcAft>
              <a:defRPr/>
            </a:pPr>
            <a:r>
              <a:rPr lang="tr-TR" sz="4400" b="1" i="1" dirty="0" smtClean="0">
                <a:solidFill>
                  <a:schemeClr val="bg1">
                    <a:lumMod val="50000"/>
                  </a:schemeClr>
                </a:solidFill>
                <a:latin typeface="+mj-lt"/>
                <a:ea typeface="+mj-ea"/>
                <a:cs typeface="+mj-cs"/>
              </a:rPr>
              <a:t>Kullanımı</a:t>
            </a:r>
            <a:endParaRPr lang="tr-TR" sz="4400" b="1" i="1" dirty="0">
              <a:solidFill>
                <a:schemeClr val="bg1">
                  <a:lumMod val="50000"/>
                </a:schemeClr>
              </a:solidFill>
              <a:latin typeface="+mj-lt"/>
              <a:ea typeface="+mj-ea"/>
              <a:cs typeface="+mj-cs"/>
            </a:endParaRPr>
          </a:p>
        </p:txBody>
      </p:sp>
      <p:sp>
        <p:nvSpPr>
          <p:cNvPr id="6" name="Rectangle 3"/>
          <p:cNvSpPr txBox="1">
            <a:spLocks noChangeArrowheads="1"/>
          </p:cNvSpPr>
          <p:nvPr/>
        </p:nvSpPr>
        <p:spPr bwMode="auto">
          <a:xfrm>
            <a:off x="2124075" y="3573463"/>
            <a:ext cx="6400800" cy="1752600"/>
          </a:xfrm>
          <a:prstGeom prst="rect">
            <a:avLst/>
          </a:prstGeom>
          <a:noFill/>
          <a:ln w="9525">
            <a:noFill/>
            <a:miter lim="800000"/>
            <a:headEnd/>
            <a:tailEnd/>
          </a:ln>
        </p:spPr>
        <p:txBody>
          <a:bodyPr>
            <a:normAutofit/>
          </a:bodyPr>
          <a:lstStyle/>
          <a:p>
            <a:pPr marL="342900" indent="-342900" algn="r" fontAlgn="auto">
              <a:spcBef>
                <a:spcPct val="20000"/>
              </a:spcBef>
              <a:spcAft>
                <a:spcPts val="0"/>
              </a:spcAft>
              <a:buFont typeface="Arial" pitchFamily="34" charset="0"/>
              <a:buNone/>
              <a:defRPr/>
            </a:pPr>
            <a:r>
              <a:rPr lang="tr-TR" sz="2400" b="1" i="1" dirty="0">
                <a:solidFill>
                  <a:schemeClr val="bg1">
                    <a:lumMod val="50000"/>
                  </a:schemeClr>
                </a:solidFill>
                <a:latin typeface="+mj-lt"/>
              </a:rPr>
              <a:t>Uz. Şenay KOCAKOYUN</a:t>
            </a:r>
          </a:p>
          <a:p>
            <a:pPr marL="342900" indent="-342900" algn="r" fontAlgn="auto">
              <a:spcBef>
                <a:spcPct val="20000"/>
              </a:spcBef>
              <a:spcAft>
                <a:spcPts val="0"/>
              </a:spcAft>
              <a:defRPr/>
            </a:pPr>
            <a:r>
              <a:rPr lang="en-US" sz="1500" dirty="0">
                <a:latin typeface="+mn-lt"/>
              </a:rPr>
              <a:t>Distance Learning Center </a:t>
            </a:r>
            <a:br>
              <a:rPr lang="en-US" sz="1500" dirty="0">
                <a:latin typeface="+mn-lt"/>
              </a:rPr>
            </a:br>
            <a:r>
              <a:rPr lang="en-US" sz="1500" dirty="0">
                <a:latin typeface="+mn-lt"/>
              </a:rPr>
              <a:t>Near East University</a:t>
            </a:r>
            <a:br>
              <a:rPr lang="en-US" sz="1500" dirty="0">
                <a:latin typeface="+mn-lt"/>
              </a:rPr>
            </a:br>
            <a:r>
              <a:rPr lang="en-US" sz="1500" dirty="0">
                <a:latin typeface="+mn-lt"/>
              </a:rPr>
              <a:t>Nicosia, </a:t>
            </a:r>
            <a:r>
              <a:rPr lang="en-US" sz="1500" b="1" dirty="0">
                <a:latin typeface="+mn-lt"/>
              </a:rPr>
              <a:t>Northern Cyprus</a:t>
            </a:r>
            <a:br>
              <a:rPr lang="en-US" sz="1500" b="1" dirty="0">
                <a:latin typeface="+mn-lt"/>
              </a:rPr>
            </a:br>
            <a:r>
              <a:rPr lang="en-US" sz="1500" dirty="0">
                <a:latin typeface="+mn-lt"/>
              </a:rPr>
              <a:t>e-mail: </a:t>
            </a:r>
            <a:r>
              <a:rPr lang="en-US" sz="1500" i="1" u="sng" dirty="0">
                <a:latin typeface="+mn-lt"/>
                <a:hlinkClick r:id="rId4"/>
              </a:rPr>
              <a:t>senaykocakoyun@gmail.com</a:t>
            </a:r>
            <a:endParaRPr lang="tr-TR" sz="1500" b="1" i="1" dirty="0">
              <a:solidFill>
                <a:schemeClr val="bg1">
                  <a:lumMod val="50000"/>
                </a:schemeClr>
              </a:solidFill>
              <a:latin typeface="+mj-lt"/>
            </a:endParaRPr>
          </a:p>
        </p:txBody>
      </p:sp>
    </p:spTree>
    <p:extLst>
      <p:ext uri="{BB962C8B-B14F-4D97-AF65-F5344CB8AC3E}">
        <p14:creationId xmlns:p14="http://schemas.microsoft.com/office/powerpoint/2010/main" xmlns="" val="2266015755"/>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endParaRPr lang="tr-TR" dirty="0"/>
          </a:p>
        </p:txBody>
      </p:sp>
      <p:sp>
        <p:nvSpPr>
          <p:cNvPr id="3" name="İçerik Yer Tutucusu 2"/>
          <p:cNvSpPr>
            <a:spLocks noGrp="1"/>
          </p:cNvSpPr>
          <p:nvPr>
            <p:ph idx="1"/>
          </p:nvPr>
        </p:nvSpPr>
        <p:spPr/>
        <p:txBody>
          <a:bodyPr>
            <a:normAutofit/>
          </a:bodyPr>
          <a:lstStyle/>
          <a:p>
            <a:r>
              <a:rPr lang="tr-TR" sz="2200" b="1" smtClean="0"/>
              <a:t>Çevrimiçi Öğrenme Ortamları?</a:t>
            </a:r>
          </a:p>
          <a:p>
            <a:endParaRPr lang="tr-TR" sz="2200" b="1" smtClean="0"/>
          </a:p>
          <a:p>
            <a:pPr algn="just"/>
            <a:r>
              <a:rPr lang="tr-TR" sz="2200" smtClean="0"/>
              <a:t>Öğrenen hangi öğrenme teorisi göz önününde bulundurulursa bulundurulsun öğrenme ortamının merkezinde yer alan aktif aktörlerden ilkidir. </a:t>
            </a:r>
          </a:p>
          <a:p>
            <a:pPr algn="just"/>
            <a:r>
              <a:rPr lang="tr-TR" sz="2200" smtClean="0"/>
              <a:t>Öğretmen, görev olarak artık bilgi aktaran rolünden çıkıp rehber rolüne bürünmektedir. </a:t>
            </a:r>
          </a:p>
          <a:p>
            <a:pPr algn="just"/>
            <a:r>
              <a:rPr lang="tr-TR" sz="2200" smtClean="0"/>
              <a:t>Araçlar,  öğrenme materyali dışında kalan öğrenenin öğrenme sürecini kolaylaştıracak araçlar olarak tanımlanmaktadır. </a:t>
            </a:r>
          </a:p>
          <a:p>
            <a:pPr algn="just"/>
            <a:r>
              <a:rPr lang="tr-TR" sz="2200" smtClean="0"/>
              <a:t>Bilgi kaynakları olarak tanımlanan varlık öğrenme materyali içerisinde (kapsamında) bulunmayan konu ile ilgili bilgi içeren erişebilir kaynaklar şeklinde tanımlanmaktadır. </a:t>
            </a:r>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endParaRPr lang="tr-TR" dirty="0"/>
          </a:p>
        </p:txBody>
      </p:sp>
      <p:sp>
        <p:nvSpPr>
          <p:cNvPr id="3" name="İçerik Yer Tutucusu 2"/>
          <p:cNvSpPr>
            <a:spLocks noGrp="1"/>
          </p:cNvSpPr>
          <p:nvPr>
            <p:ph idx="1"/>
          </p:nvPr>
        </p:nvSpPr>
        <p:spPr/>
        <p:txBody>
          <a:bodyPr>
            <a:normAutofit lnSpcReduction="10000"/>
          </a:bodyPr>
          <a:lstStyle/>
          <a:p>
            <a:pPr algn="just"/>
            <a:r>
              <a:rPr lang="tr-TR" sz="2200" b="1" smtClean="0">
                <a:solidFill>
                  <a:srgbClr val="C00000"/>
                </a:solidFill>
              </a:rPr>
              <a:t>Çevrimiçi Öğrenme Ortamları?</a:t>
            </a:r>
          </a:p>
          <a:p>
            <a:pPr algn="just"/>
            <a:endParaRPr lang="tr-TR" sz="2200" smtClean="0"/>
          </a:p>
          <a:p>
            <a:pPr algn="just"/>
            <a:r>
              <a:rPr lang="tr-TR" sz="2200" smtClean="0"/>
              <a:t>Öğrenme materyali, kitaplardan eğitsel televizyon programlarına, çoklu ortam yazılımlarından benzetimlere kadar geniş bir yelpazede örneklendirilebilecek çeşitliliktedir. </a:t>
            </a:r>
          </a:p>
          <a:p>
            <a:pPr algn="just"/>
            <a:endParaRPr lang="tr-TR" sz="2200" smtClean="0"/>
          </a:p>
          <a:p>
            <a:pPr algn="just"/>
            <a:r>
              <a:rPr lang="tr-TR" sz="2200" smtClean="0"/>
              <a:t>Öğrenme ortamı tasarımcısı,</a:t>
            </a:r>
            <a:r>
              <a:rPr lang="tr-TR" sz="2200"/>
              <a:t> </a:t>
            </a:r>
            <a:r>
              <a:rPr lang="tr-TR" sz="2200" smtClean="0"/>
              <a:t>öğrenme ortamının (özellikle bilgisayar yazılımları ve web siteleri göz önünde bulundurularak) ve öğrenme ortamı bileşenlerinin tasarlanmasından sorumludur. </a:t>
            </a:r>
          </a:p>
          <a:p>
            <a:pPr algn="just"/>
            <a:endParaRPr lang="tr-TR" sz="2200" smtClean="0"/>
          </a:p>
          <a:p>
            <a:pPr algn="just"/>
            <a:r>
              <a:rPr lang="tr-TR" sz="2200" smtClean="0"/>
              <a:t>Sosyal-kültürel alan,  öğrencinin yaşadığı ve öğrendiği en geniş alanı temsil etmektedir. Bu alana yer verilmesinin nedeni sosyali tarihsel  ve politik bakış açılarının da eğitime etki etmesindendir.</a:t>
            </a:r>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20688"/>
            <a:ext cx="8229600" cy="1143000"/>
          </a:xfrm>
        </p:spPr>
        <p:txBody>
          <a:bodyPr>
            <a:normAutofit/>
          </a:bodyPr>
          <a:lstStyle/>
          <a:p>
            <a:r>
              <a:rPr lang="tr-TR" smtClean="0">
                <a:solidFill>
                  <a:srgbClr val="C00000"/>
                </a:solidFill>
              </a:rPr>
              <a:t>Çevrimiçi Öğrenme Ortamları</a:t>
            </a:r>
            <a:endParaRPr lang="tr-TR" dirty="0">
              <a:solidFill>
                <a:srgbClr val="C00000"/>
              </a:solidFill>
            </a:endParaRPr>
          </a:p>
        </p:txBody>
      </p:sp>
      <p:sp>
        <p:nvSpPr>
          <p:cNvPr id="3" name="İçerik Yer Tutucusu 2"/>
          <p:cNvSpPr>
            <a:spLocks noGrp="1"/>
          </p:cNvSpPr>
          <p:nvPr>
            <p:ph idx="1"/>
          </p:nvPr>
        </p:nvSpPr>
        <p:spPr>
          <a:xfrm>
            <a:off x="467544" y="1628800"/>
            <a:ext cx="8229600" cy="4525963"/>
          </a:xfrm>
        </p:spPr>
        <p:txBody>
          <a:bodyPr>
            <a:normAutofit/>
          </a:bodyPr>
          <a:lstStyle/>
          <a:p>
            <a:pPr algn="just"/>
            <a:r>
              <a:rPr lang="tr-TR" sz="2200" smtClean="0"/>
              <a:t>Çevrimiçi Öğrenme Ortamları bir öğrenme ortamında bulunan bileşenlerin çevrimiçi olarak desteklenmesini gerektirmektedir. </a:t>
            </a:r>
          </a:p>
          <a:p>
            <a:endParaRPr lang="tr-TR" sz="2200" smtClean="0"/>
          </a:p>
          <a:p>
            <a:pPr algn="just"/>
            <a:r>
              <a:rPr lang="tr-TR" sz="2200" smtClean="0"/>
              <a:t>Çevrimiçi Öğrenme Ortamları öncelikli olarak öğretimin dağıtılması ve iletişimin sağlanması için çeşitli çevrimiçi teknoloji araçlarından yaralanır. </a:t>
            </a:r>
          </a:p>
          <a:p>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548680"/>
            <a:ext cx="8229600" cy="1143000"/>
          </a:xfrm>
        </p:spPr>
        <p:txBody>
          <a:bodyPr>
            <a:normAutofit/>
          </a:bodyPr>
          <a:lstStyle/>
          <a:p>
            <a:r>
              <a:rPr lang="tr-TR" sz="3000" smtClean="0">
                <a:solidFill>
                  <a:srgbClr val="C00000"/>
                </a:solidFill>
              </a:rPr>
              <a:t>Çevrimiçi Öğrenme Ortamı Bileşenleri</a:t>
            </a:r>
            <a:endParaRPr lang="tr-TR" sz="3000"/>
          </a:p>
        </p:txBody>
      </p:sp>
      <p:sp>
        <p:nvSpPr>
          <p:cNvPr id="3" name="2 İçerik Yer Tutucusu"/>
          <p:cNvSpPr>
            <a:spLocks noGrp="1"/>
          </p:cNvSpPr>
          <p:nvPr>
            <p:ph idx="1"/>
          </p:nvPr>
        </p:nvSpPr>
        <p:spPr/>
        <p:txBody>
          <a:bodyPr/>
          <a:lstStyle/>
          <a:p>
            <a:endParaRPr lang="tr-TR"/>
          </a:p>
        </p:txBody>
      </p:sp>
      <p:pic>
        <p:nvPicPr>
          <p:cNvPr id="5" name="Picture 2" descr="C:\Users\lnv\Documents\Bluetooth Folder\20141225_185250.jpg"/>
          <p:cNvPicPr>
            <a:picLocks noChangeAspect="1" noChangeArrowheads="1"/>
          </p:cNvPicPr>
          <p:nvPr/>
        </p:nvPicPr>
        <p:blipFill>
          <a:blip r:embed="rId2" cstate="print"/>
          <a:srcRect/>
          <a:stretch>
            <a:fillRect/>
          </a:stretch>
        </p:blipFill>
        <p:spPr bwMode="auto">
          <a:xfrm>
            <a:off x="1196008" y="1610400"/>
            <a:ext cx="7200000" cy="540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endParaRPr lang="tr-TR" dirty="0"/>
          </a:p>
        </p:txBody>
      </p:sp>
      <p:sp>
        <p:nvSpPr>
          <p:cNvPr id="3" name="İçerik Yer Tutucusu 2"/>
          <p:cNvSpPr>
            <a:spLocks noGrp="1"/>
          </p:cNvSpPr>
          <p:nvPr>
            <p:ph idx="1"/>
          </p:nvPr>
        </p:nvSpPr>
        <p:spPr/>
        <p:txBody>
          <a:bodyPr>
            <a:normAutofit/>
          </a:bodyPr>
          <a:lstStyle/>
          <a:p>
            <a:pPr algn="just">
              <a:buNone/>
            </a:pPr>
            <a:r>
              <a:rPr lang="tr-TR" sz="2200" smtClean="0">
                <a:solidFill>
                  <a:srgbClr val="C00000"/>
                </a:solidFill>
              </a:rPr>
              <a:t>Çevrimiçi Öğrenme Ortamları</a:t>
            </a:r>
          </a:p>
          <a:p>
            <a:pPr algn="just"/>
            <a:endParaRPr lang="tr-TR" sz="2200" smtClean="0"/>
          </a:p>
          <a:p>
            <a:pPr algn="just"/>
            <a:r>
              <a:rPr lang="tr-TR" sz="2200" smtClean="0"/>
              <a:t>Çevrimiçi Öğrenme Ortamları  öğrencinin, öğrenci merkezli paradigmanın önerdiği öğrenme deneyimlerini yaşayabileceği şekilde tasarlanmalıdır. </a:t>
            </a:r>
          </a:p>
          <a:p>
            <a:pPr algn="just"/>
            <a:endParaRPr lang="tr-TR" sz="2200" smtClean="0"/>
          </a:p>
          <a:p>
            <a:pPr algn="just"/>
            <a:r>
              <a:rPr lang="tr-TR" sz="2200" smtClean="0"/>
              <a:t>Bu nedenle,öğrenci merkezli öğrenme ortamlarında olduğu gibi çevrimiçi ortamlarında da öğrenen bileşenlerin ortasında yer almaktadır.</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endParaRPr lang="tr-TR" dirty="0"/>
          </a:p>
        </p:txBody>
      </p:sp>
      <p:sp>
        <p:nvSpPr>
          <p:cNvPr id="3" name="İçerik Yer Tutucusu 2"/>
          <p:cNvSpPr>
            <a:spLocks noGrp="1"/>
          </p:cNvSpPr>
          <p:nvPr>
            <p:ph idx="1"/>
          </p:nvPr>
        </p:nvSpPr>
        <p:spPr/>
        <p:txBody>
          <a:bodyPr>
            <a:normAutofit/>
          </a:bodyPr>
          <a:lstStyle/>
          <a:p>
            <a:pPr algn="just">
              <a:buNone/>
            </a:pPr>
            <a:r>
              <a:rPr lang="tr-TR" sz="2200" b="1" smtClean="0">
                <a:solidFill>
                  <a:srgbClr val="C00000"/>
                </a:solidFill>
              </a:rPr>
              <a:t>Çevrimiçi Öğrenme Ortamları için Yazılımlar</a:t>
            </a:r>
          </a:p>
          <a:p>
            <a:pPr algn="just">
              <a:buNone/>
            </a:pPr>
            <a:r>
              <a:rPr lang="tr-TR" sz="2200" b="1" smtClean="0">
                <a:solidFill>
                  <a:srgbClr val="C00000"/>
                </a:solidFill>
              </a:rPr>
              <a:t>Öğrenme Yönetim Sistemleri</a:t>
            </a:r>
          </a:p>
          <a:p>
            <a:pPr algn="just">
              <a:buNone/>
            </a:pPr>
            <a:endParaRPr lang="tr-TR" sz="2200" smtClean="0">
              <a:solidFill>
                <a:srgbClr val="C00000"/>
              </a:solidFill>
            </a:endParaRPr>
          </a:p>
          <a:p>
            <a:pPr algn="just">
              <a:buNone/>
            </a:pPr>
            <a:r>
              <a:rPr lang="tr-TR" sz="2200" smtClean="0"/>
              <a:t>Çevrimiçi öğrenme ortamını öğrenen ve öğreteni teknik ve sosyal açıdan çevreleyen -sistem- olarak tanımlanmaktadır. Bu sistemin çalışmasını ise yazılımlar gerçekleştirmektedir.</a:t>
            </a:r>
          </a:p>
          <a:p>
            <a:pPr algn="just">
              <a:buNone/>
            </a:pPr>
            <a:endParaRPr lang="tr-TR" sz="2200" smtClean="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endParaRPr lang="tr-TR" dirty="0"/>
          </a:p>
        </p:txBody>
      </p:sp>
      <p:sp>
        <p:nvSpPr>
          <p:cNvPr id="3" name="İçerik Yer Tutucusu 2"/>
          <p:cNvSpPr>
            <a:spLocks noGrp="1"/>
          </p:cNvSpPr>
          <p:nvPr>
            <p:ph idx="1"/>
          </p:nvPr>
        </p:nvSpPr>
        <p:spPr/>
        <p:txBody>
          <a:bodyPr>
            <a:normAutofit/>
          </a:bodyPr>
          <a:lstStyle/>
          <a:p>
            <a:pPr algn="just">
              <a:buNone/>
            </a:pPr>
            <a:r>
              <a:rPr lang="tr-TR" sz="2200" b="1" smtClean="0">
                <a:solidFill>
                  <a:srgbClr val="C00000"/>
                </a:solidFill>
              </a:rPr>
              <a:t>Çevrimiçi Öğrenme Ortamları için Yazılımlar</a:t>
            </a:r>
          </a:p>
          <a:p>
            <a:pPr algn="just">
              <a:buNone/>
            </a:pPr>
            <a:r>
              <a:rPr lang="tr-TR" sz="2200" b="1" smtClean="0">
                <a:solidFill>
                  <a:srgbClr val="C00000"/>
                </a:solidFill>
              </a:rPr>
              <a:t>Öğrenme Yönetim Sistemleri</a:t>
            </a:r>
          </a:p>
          <a:p>
            <a:pPr algn="just"/>
            <a:endParaRPr lang="tr-TR" sz="2200" smtClean="0"/>
          </a:p>
          <a:p>
            <a:pPr algn="just"/>
            <a:endParaRPr lang="tr-TR" sz="2200" smtClean="0"/>
          </a:p>
          <a:p>
            <a:pPr algn="just"/>
            <a:r>
              <a:rPr lang="tr-TR" sz="2200" smtClean="0"/>
              <a:t>Çevrimiçi öğrenme ortamı kavramının bu şekilde doğrudan doğruya yazılımları işaret etmesinin nedeni elektronik ortamda gerçekleştirmek üzere konulan çabaların eninde sonunda öğrenme öğretme süreçlerinin yönetilmesi ile ilgili otomasyon araçlarının ortaya çıkmasıyla sonuçlanacak olmasıdır. </a:t>
            </a:r>
          </a:p>
          <a:p>
            <a:pPr algn="just"/>
            <a:endParaRPr lang="tr-TR" sz="2200" smtClean="0"/>
          </a:p>
          <a:p>
            <a:pPr algn="just"/>
            <a:r>
              <a:rPr lang="tr-TR" sz="2200" smtClean="0"/>
              <a:t>Bu otomasyon yazılımları yaygın olarak Öğrenme Yönetim Sistemleri (Learning Management Systems) olarak  adlandırılmaktadır. </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endParaRPr lang="tr-TR" dirty="0"/>
          </a:p>
        </p:txBody>
      </p:sp>
      <p:sp>
        <p:nvSpPr>
          <p:cNvPr id="3" name="İçerik Yer Tutucusu 2"/>
          <p:cNvSpPr>
            <a:spLocks noGrp="1"/>
          </p:cNvSpPr>
          <p:nvPr>
            <p:ph idx="1"/>
          </p:nvPr>
        </p:nvSpPr>
        <p:spPr/>
        <p:txBody>
          <a:bodyPr>
            <a:normAutofit/>
          </a:bodyPr>
          <a:lstStyle/>
          <a:p>
            <a:pPr algn="just">
              <a:buNone/>
            </a:pPr>
            <a:r>
              <a:rPr lang="tr-TR" sz="2200" b="1" smtClean="0">
                <a:solidFill>
                  <a:srgbClr val="C00000"/>
                </a:solidFill>
              </a:rPr>
              <a:t>Çevrimiçi Öğrenme Ortamları için Yazılımlar</a:t>
            </a:r>
          </a:p>
          <a:p>
            <a:pPr algn="just">
              <a:buNone/>
            </a:pPr>
            <a:r>
              <a:rPr lang="tr-TR" sz="2200" b="1" smtClean="0">
                <a:solidFill>
                  <a:srgbClr val="C00000"/>
                </a:solidFill>
              </a:rPr>
              <a:t>Öğrenme Yönetim Sistemleri</a:t>
            </a:r>
          </a:p>
          <a:p>
            <a:pPr algn="just"/>
            <a:endParaRPr lang="tr-TR" sz="2200" smtClean="0"/>
          </a:p>
          <a:p>
            <a:pPr algn="just"/>
            <a:endParaRPr lang="tr-TR" sz="2200" smtClean="0"/>
          </a:p>
          <a:p>
            <a:pPr algn="just"/>
            <a:r>
              <a:rPr lang="tr-TR" sz="2200" smtClean="0"/>
              <a:t>Ozan (2008) makalesinde 50’den fazla açık kaynak kodlu öğrenme yönetim sistemini listelemiştir. </a:t>
            </a:r>
          </a:p>
          <a:p>
            <a:pPr algn="just"/>
            <a:r>
              <a:rPr lang="tr-TR" sz="2200" smtClean="0"/>
              <a:t>Genellikle sık kullanılan açık kaynak kodlu öğrenme yönetim sistemleri </a:t>
            </a:r>
            <a:r>
              <a:rPr lang="tr-TR" sz="2200" b="1" smtClean="0">
                <a:solidFill>
                  <a:srgbClr val="C00000"/>
                </a:solidFill>
              </a:rPr>
              <a:t>Moodle, Atutor, eFront, Sakai, OLAT </a:t>
            </a:r>
            <a:r>
              <a:rPr lang="tr-TR" sz="2200" smtClean="0"/>
              <a:t>olarak listelenmektedir.</a:t>
            </a:r>
            <a:r>
              <a:rPr lang="tr-TR" sz="2200"/>
              <a:t> </a:t>
            </a:r>
            <a:r>
              <a:rPr lang="tr-TR" sz="2200" smtClean="0"/>
              <a:t>Bunlar en çok tercih edilenler arasındadır. </a:t>
            </a:r>
          </a:p>
          <a:p>
            <a:pPr algn="just"/>
            <a:endParaRPr lang="tr-TR" sz="2200" smtClean="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noAutofit/>
          </a:bodyPr>
          <a:lstStyle/>
          <a:p>
            <a:r>
              <a:rPr lang="tr-TR" sz="2500" smtClean="0">
                <a:solidFill>
                  <a:srgbClr val="C00000"/>
                </a:solidFill>
              </a:rPr>
              <a:t>Türkiye’de Üniversitelerin Kullandığı Öğrenme Yönetim Sistemlerine Örnekler</a:t>
            </a:r>
            <a:br>
              <a:rPr lang="tr-TR" sz="2500" smtClean="0">
                <a:solidFill>
                  <a:srgbClr val="C00000"/>
                </a:solidFill>
              </a:rPr>
            </a:br>
            <a:endParaRPr lang="tr-TR" sz="2500" dirty="0">
              <a:solidFill>
                <a:srgbClr val="C00000"/>
              </a:solidFill>
            </a:endParaRPr>
          </a:p>
        </p:txBody>
      </p:sp>
      <p:pic>
        <p:nvPicPr>
          <p:cNvPr id="2050" name="Picture 2" descr="C:\Users\lnv\Documents\Bluetooth Folder\20141225_191255.jpg"/>
          <p:cNvPicPr>
            <a:picLocks noChangeAspect="1" noChangeArrowheads="1"/>
          </p:cNvPicPr>
          <p:nvPr/>
        </p:nvPicPr>
        <p:blipFill>
          <a:blip r:embed="rId2" cstate="print"/>
          <a:srcRect t="6667" r="17991"/>
          <a:stretch>
            <a:fillRect/>
          </a:stretch>
        </p:blipFill>
        <p:spPr bwMode="auto">
          <a:xfrm>
            <a:off x="1547664" y="1628800"/>
            <a:ext cx="5904656" cy="5039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r>
              <a:rPr lang="tr-TR" smtClean="0">
                <a:solidFill>
                  <a:srgbClr val="C00000"/>
                </a:solidFill>
              </a:rPr>
              <a:t>Moodle</a:t>
            </a:r>
            <a:endParaRPr lang="tr-TR" dirty="0">
              <a:solidFill>
                <a:srgbClr val="C00000"/>
              </a:solidFill>
            </a:endParaRPr>
          </a:p>
        </p:txBody>
      </p:sp>
      <p:sp>
        <p:nvSpPr>
          <p:cNvPr id="3" name="İçerik Yer Tutucusu 2"/>
          <p:cNvSpPr>
            <a:spLocks noGrp="1"/>
          </p:cNvSpPr>
          <p:nvPr>
            <p:ph idx="1"/>
          </p:nvPr>
        </p:nvSpPr>
        <p:spPr/>
        <p:txBody>
          <a:bodyPr>
            <a:normAutofit/>
          </a:bodyPr>
          <a:lstStyle/>
          <a:p>
            <a:pPr algn="just"/>
            <a:r>
              <a:rPr lang="tr-TR" sz="2200" smtClean="0"/>
              <a:t>Moodle, herkesce kullanılabilecek bir çevrimiçi ders yönetim sistemidir. Moodle açık kaynak kodlu ve ücretsiz bir yazılımdır. Moodle, Esnek (Modüler) Nesne Yönelimli Dinamik Öğrenme Ortamı olarak çevrilebilir.</a:t>
            </a:r>
          </a:p>
          <a:p>
            <a:pPr algn="just"/>
            <a:endParaRPr lang="tr-TR" sz="2200" smtClean="0"/>
          </a:p>
          <a:p>
            <a:pPr algn="just"/>
            <a:r>
              <a:rPr lang="tr-TR" sz="2200" smtClean="0"/>
              <a:t>Moodle açık kaynak kodlu olarak ücretsiz sunulan öğrenme yönetim sistemi yazılımlarından en çok kullanılandır. Şu anda aktif olarak Moodle sürümleri </a:t>
            </a:r>
            <a:r>
              <a:rPr lang="tr-TR" sz="2200" smtClean="0">
                <a:hlinkClick r:id="rId2"/>
              </a:rPr>
              <a:t>http://download.moodle.org/</a:t>
            </a:r>
            <a:r>
              <a:rPr lang="tr-TR" sz="2200" smtClean="0"/>
              <a:t> adresinden indirilebilir durumdadır.</a:t>
            </a:r>
          </a:p>
          <a:p>
            <a:pPr algn="just"/>
            <a:r>
              <a:rPr lang="tr-TR" sz="2200" smtClean="0"/>
              <a:t>Moodle resmi sistesinde açıkladığı bilgilere göre 216 farklı ülkeden 66.734 kayıtlı site üzerinde bulunan 6.191.799 ders ve 1.277.932 eğitmen ile 58.024.346 öğrenci tarafından kullanılmaktadır.</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611560" y="220486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b="1" dirty="0" smtClean="0">
                <a:latin typeface="+mj-lt"/>
                <a:ea typeface="+mj-ea"/>
                <a:cs typeface="+mj-cs"/>
              </a:rPr>
              <a:t>11</a:t>
            </a:r>
            <a:r>
              <a:rPr kumimoji="0" lang="tr-TR" sz="4400" b="1" i="0" u="none" strike="noStrike" kern="1200" cap="none" spc="0" normalizeH="0" baseline="0" noProof="0" dirty="0" smtClean="0">
                <a:ln>
                  <a:noFill/>
                </a:ln>
                <a:solidFill>
                  <a:schemeClr val="tx1"/>
                </a:solidFill>
                <a:effectLst/>
                <a:uLnTx/>
                <a:uFillTx/>
                <a:latin typeface="+mj-lt"/>
                <a:ea typeface="+mj-ea"/>
                <a:cs typeface="+mj-cs"/>
              </a:rPr>
              <a:t>. DERS</a:t>
            </a:r>
            <a:endParaRPr kumimoji="0" lang="tr-TR"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İçerik Yer Tutucusu 2"/>
          <p:cNvSpPr txBox="1">
            <a:spLocks/>
          </p:cNvSpPr>
          <p:nvPr/>
        </p:nvSpPr>
        <p:spPr>
          <a:xfrm>
            <a:off x="539552" y="3356992"/>
            <a:ext cx="82296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lang="tr-TR" sz="3200" b="1" smtClean="0"/>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lang="tr-TR" sz="3200" b="1" smtClean="0"/>
              <a:t>Çevrimiçi Öğrenme Ortamları</a:t>
            </a:r>
            <a:endParaRPr lang="tr-TR" sz="3200" b="1" dirty="0" smtClean="0"/>
          </a:p>
        </p:txBody>
      </p:sp>
      <p:sp>
        <p:nvSpPr>
          <p:cNvPr id="6" name="1 Başlık"/>
          <p:cNvSpPr txBox="1">
            <a:spLocks/>
          </p:cNvSpPr>
          <p:nvPr/>
        </p:nvSpPr>
        <p:spPr>
          <a:xfrm>
            <a:off x="467544" y="69269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800" b="1" i="1" u="none" strike="noStrike" kern="1200" cap="none" spc="0" normalizeH="0" baseline="0" noProof="0" dirty="0" smtClean="0">
                <a:ln>
                  <a:noFill/>
                </a:ln>
                <a:solidFill>
                  <a:schemeClr val="tx1"/>
                </a:solidFill>
                <a:effectLst/>
                <a:uLnTx/>
                <a:uFillTx/>
                <a:latin typeface="+mj-lt"/>
                <a:ea typeface="+mj-ea"/>
                <a:cs typeface="+mj-cs"/>
              </a:rPr>
              <a:t>Eğitimde</a:t>
            </a:r>
            <a:r>
              <a:rPr kumimoji="0" lang="tr-TR" sz="4400" b="1" i="1" u="none" strike="noStrike" kern="1200" cap="none" spc="0" normalizeH="0" baseline="0" noProof="0" dirty="0" smtClean="0">
                <a:ln>
                  <a:noFill/>
                </a:ln>
                <a:solidFill>
                  <a:schemeClr val="tx1"/>
                </a:solidFill>
                <a:effectLst/>
                <a:uLnTx/>
                <a:uFillTx/>
                <a:latin typeface="+mj-lt"/>
                <a:ea typeface="+mj-ea"/>
                <a:cs typeface="+mj-cs"/>
              </a:rPr>
              <a:t> </a:t>
            </a:r>
            <a:r>
              <a:rPr kumimoji="0" lang="tr-TR" sz="4400" b="1" i="1" u="none" strike="noStrike" kern="1200" cap="none" spc="0" normalizeH="0" baseline="0" noProof="0" dirty="0" smtClean="0">
                <a:ln>
                  <a:noFill/>
                </a:ln>
                <a:solidFill>
                  <a:srgbClr val="C00000"/>
                </a:solidFill>
                <a:effectLst/>
                <a:uLnTx/>
                <a:uFillTx/>
                <a:latin typeface="+mj-lt"/>
                <a:ea typeface="+mj-ea"/>
                <a:cs typeface="+mj-cs"/>
              </a:rPr>
              <a:t>Teknoloji  </a:t>
            </a:r>
            <a:r>
              <a:rPr kumimoji="0" lang="tr-TR" sz="4400" b="1" i="1" u="none" strike="noStrike" kern="1200" cap="none" spc="0" normalizeH="0" baseline="0" noProof="0" dirty="0" smtClean="0">
                <a:ln>
                  <a:noFill/>
                </a:ln>
                <a:solidFill>
                  <a:schemeClr val="bg1">
                    <a:lumMod val="50000"/>
                  </a:schemeClr>
                </a:solidFill>
                <a:effectLst/>
                <a:uLnTx/>
                <a:uFillTx/>
                <a:latin typeface="+mj-lt"/>
                <a:ea typeface="+mj-ea"/>
                <a:cs typeface="+mj-cs"/>
              </a:rPr>
              <a:t>Kullanımı</a:t>
            </a: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372886507"/>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nv\Documents\Bluetooth Folder\20141225_191830.jpg"/>
          <p:cNvPicPr>
            <a:picLocks noChangeAspect="1" noChangeArrowheads="1"/>
          </p:cNvPicPr>
          <p:nvPr/>
        </p:nvPicPr>
        <p:blipFill>
          <a:blip r:embed="rId2" cstate="print"/>
          <a:srcRect l="20002" t="12001"/>
          <a:stretch>
            <a:fillRect/>
          </a:stretch>
        </p:blipFill>
        <p:spPr bwMode="auto">
          <a:xfrm>
            <a:off x="0" y="681449"/>
            <a:ext cx="9144000" cy="6176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Başlık 1"/>
          <p:cNvSpPr>
            <a:spLocks noGrp="1"/>
          </p:cNvSpPr>
          <p:nvPr>
            <p:ph type="title"/>
          </p:nvPr>
        </p:nvSpPr>
        <p:spPr>
          <a:xfrm>
            <a:off x="0" y="5715000"/>
            <a:ext cx="6264696" cy="1143000"/>
          </a:xfrm>
        </p:spPr>
        <p:txBody>
          <a:bodyPr>
            <a:normAutofit/>
          </a:bodyPr>
          <a:lstStyle/>
          <a:p>
            <a:r>
              <a:rPr lang="tr-TR" sz="2400" smtClean="0">
                <a:solidFill>
                  <a:schemeClr val="bg1">
                    <a:lumMod val="95000"/>
                  </a:schemeClr>
                </a:solidFill>
              </a:rPr>
              <a:t>Moodle öğrenme yönetim sisteminin desteklediği eğitim-öğretim bileşenleri</a:t>
            </a:r>
            <a:endParaRPr lang="tr-TR" sz="2400" dirty="0">
              <a:solidFill>
                <a:schemeClr val="bg1">
                  <a:lumMod val="95000"/>
                </a:schemeClr>
              </a:solidFill>
            </a:endParaRPr>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557808"/>
            <a:ext cx="8229600" cy="1143000"/>
          </a:xfrm>
        </p:spPr>
        <p:txBody>
          <a:bodyPr>
            <a:normAutofit/>
          </a:bodyPr>
          <a:lstStyle/>
          <a:p>
            <a:r>
              <a:rPr lang="tr-TR" sz="2200" b="1" smtClean="0"/>
              <a:t>Çevrimiçi Öğrenme Ortamı Bileşenleri ile Moodle Tarafından Desteklenen Eğitim Öğretim Bileşenlerinin Karşılaştırılması</a:t>
            </a:r>
            <a:endParaRPr lang="tr-TR" sz="2200" b="1" dirty="0"/>
          </a:p>
        </p:txBody>
      </p:sp>
      <p:sp>
        <p:nvSpPr>
          <p:cNvPr id="3" name="İçerik Yer Tutucusu 2"/>
          <p:cNvSpPr>
            <a:spLocks noGrp="1"/>
          </p:cNvSpPr>
          <p:nvPr>
            <p:ph idx="1"/>
          </p:nvPr>
        </p:nvSpPr>
        <p:spPr/>
        <p:txBody>
          <a:bodyPr/>
          <a:lstStyle/>
          <a:p>
            <a:endParaRPr lang="tr-TR" dirty="0"/>
          </a:p>
        </p:txBody>
      </p:sp>
      <p:pic>
        <p:nvPicPr>
          <p:cNvPr id="4098" name="Picture 2" descr="C:\Users\lnv\Documents\Bluetooth Folder\20141225_193024.jpg"/>
          <p:cNvPicPr>
            <a:picLocks noChangeAspect="1" noChangeArrowheads="1"/>
          </p:cNvPicPr>
          <p:nvPr/>
        </p:nvPicPr>
        <p:blipFill>
          <a:blip r:embed="rId2" cstate="print"/>
          <a:srcRect t="30670"/>
          <a:stretch>
            <a:fillRect/>
          </a:stretch>
        </p:blipFill>
        <p:spPr bwMode="auto">
          <a:xfrm>
            <a:off x="0" y="1556792"/>
            <a:ext cx="9144000" cy="4754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29600" cy="1143000"/>
          </a:xfrm>
        </p:spPr>
        <p:txBody>
          <a:bodyPr>
            <a:normAutofit/>
          </a:bodyPr>
          <a:lstStyle/>
          <a:p>
            <a:r>
              <a:rPr lang="tr-TR" sz="3000" smtClean="0">
                <a:solidFill>
                  <a:srgbClr val="C00000"/>
                </a:solidFill>
              </a:rPr>
              <a:t>Çevrimiçi Öğrenme Ortamı Araştırmaları</a:t>
            </a:r>
            <a:endParaRPr lang="tr-TR" sz="3000">
              <a:solidFill>
                <a:srgbClr val="C00000"/>
              </a:solidFill>
            </a:endParaRPr>
          </a:p>
        </p:txBody>
      </p:sp>
      <p:sp>
        <p:nvSpPr>
          <p:cNvPr id="3" name="2 İçerik Yer Tutucusu"/>
          <p:cNvSpPr>
            <a:spLocks noGrp="1"/>
          </p:cNvSpPr>
          <p:nvPr>
            <p:ph idx="1"/>
          </p:nvPr>
        </p:nvSpPr>
        <p:spPr/>
        <p:txBody>
          <a:bodyPr>
            <a:normAutofit/>
          </a:bodyPr>
          <a:lstStyle/>
          <a:p>
            <a:pPr algn="just"/>
            <a:r>
              <a:rPr lang="tr-TR" sz="2200" smtClean="0"/>
              <a:t>Sosyal İletişim Ağlarının Facebook Twitter gibi ağlar aracılığıyla popüler olmasıyla beraber bu ortamların da çevrimiçi öğrenme ortamı olarak kullanılmasına yönelik uygulamalar ve araştırmalar artmıştır.</a:t>
            </a:r>
            <a:endParaRPr lang="tr-TR" sz="2200"/>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r>
              <a:rPr lang="tr-TR" smtClean="0">
                <a:solidFill>
                  <a:srgbClr val="C00000"/>
                </a:solidFill>
              </a:rPr>
              <a:t>Sanal Öğrenme Ortamları</a:t>
            </a:r>
            <a:endParaRPr lang="tr-TR" dirty="0">
              <a:solidFill>
                <a:srgbClr val="C00000"/>
              </a:solidFill>
            </a:endParaRPr>
          </a:p>
        </p:txBody>
      </p:sp>
      <p:sp>
        <p:nvSpPr>
          <p:cNvPr id="3" name="İçerik Yer Tutucusu 2"/>
          <p:cNvSpPr>
            <a:spLocks noGrp="1"/>
          </p:cNvSpPr>
          <p:nvPr>
            <p:ph idx="1"/>
          </p:nvPr>
        </p:nvSpPr>
        <p:spPr>
          <a:xfrm>
            <a:off x="457200" y="1600200"/>
            <a:ext cx="8229600" cy="5257800"/>
          </a:xfrm>
        </p:spPr>
        <p:txBody>
          <a:bodyPr>
            <a:normAutofit/>
          </a:bodyPr>
          <a:lstStyle/>
          <a:p>
            <a:pPr algn="just"/>
            <a:r>
              <a:rPr lang="tr-TR" sz="2200" smtClean="0"/>
              <a:t>Sanal öğrenme ortamı, bilgisayar ve Internet’i öğrenme sürecine dahil ederek, öğrencilerin öğrenme deneyimini zenginleştirmek için tasarlanmış çevrimiçi öğretme ve öğrenme platformudur. </a:t>
            </a:r>
          </a:p>
          <a:p>
            <a:pPr algn="just"/>
            <a:endParaRPr lang="tr-TR" sz="2200" smtClean="0"/>
          </a:p>
          <a:p>
            <a:pPr algn="just"/>
            <a:r>
              <a:rPr lang="tr-TR" sz="2200" smtClean="0"/>
              <a:t>Sanal öğrenme ortamının temel bileşenleri, eğitim programı haritası (eğitim programını atanabilecek ve değerlendirilebilecek bölümlere ayırmak), öğrenci kaydı, çevrimiçi destek (hem öğretmen hem öğrenci için), elektronik iletişim (e-posta, izlekli tartışma, sohbet, Web yayıncılığı) ve eğitim programı dışında kalan kaynaklar için Internet bağlantıları olarak sıralanabilir. </a:t>
            </a:r>
          </a:p>
          <a:p>
            <a:pPr algn="just"/>
            <a:endParaRPr lang="tr-TR" sz="2200" smtClean="0"/>
          </a:p>
          <a:p>
            <a:pPr algn="just"/>
            <a:r>
              <a:rPr lang="tr-TR" sz="2200" smtClean="0"/>
              <a:t>Blackboard, WebCT, Lotus Learning Space gibi sanal öğrenme ortamı yazılım paketleri bulunmaktadır.</a:t>
            </a:r>
          </a:p>
          <a:p>
            <a:pPr algn="just"/>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Autofit/>
          </a:bodyPr>
          <a:lstStyle/>
          <a:p>
            <a:pPr>
              <a:buNone/>
            </a:pPr>
            <a:r>
              <a:rPr lang="tr-TR" sz="2200" b="1" smtClean="0">
                <a:solidFill>
                  <a:srgbClr val="C00000"/>
                </a:solidFill>
              </a:rPr>
              <a:t>Sanal öğrenme ortamı, öğrenene yardımcı olabilecek birçok araç içerir. Örneğin;</a:t>
            </a:r>
          </a:p>
          <a:p>
            <a:pPr>
              <a:buNone/>
            </a:pPr>
            <a:endParaRPr lang="tr-TR" sz="2200" smtClean="0"/>
          </a:p>
          <a:p>
            <a:r>
              <a:rPr lang="tr-TR" sz="2200" smtClean="0"/>
              <a:t>Öğretmen ders materyalini elektronik dosya olarak sanal öğrenme ortamına koyabilir. Öğrenci de dosyayı indirerek kendisine verilen görevi yerine getirebilir.</a:t>
            </a:r>
          </a:p>
          <a:p>
            <a:r>
              <a:rPr lang="tr-TR" sz="2200" smtClean="0"/>
              <a:t>Öğrenciler yaptıkları ödevleri, öğretmenin değerlendirme yapması amacıyla, sanal öğrenme ortamına yükleyebilir.</a:t>
            </a:r>
          </a:p>
          <a:p>
            <a:r>
              <a:rPr lang="tr-TR" sz="2200" smtClean="0"/>
              <a:t>Sanal öğrenme ortamında öğrencilerin kullanabileceği küçük sınavlar ve testler yer alabilir.</a:t>
            </a:r>
          </a:p>
          <a:p>
            <a:r>
              <a:rPr lang="tr-TR" sz="2200" smtClean="0"/>
              <a:t>Öğrenciler yaptıklarını paylaşabilir ve bir proje için grup çalışması yapabilirler.</a:t>
            </a:r>
          </a:p>
          <a:p>
            <a:pPr>
              <a:buNone/>
            </a:pPr>
            <a:endParaRPr lang="tr-TR" sz="2200"/>
          </a:p>
        </p:txBody>
      </p:sp>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76672"/>
            <a:ext cx="8229600" cy="1143000"/>
          </a:xfrm>
        </p:spPr>
        <p:txBody>
          <a:bodyPr/>
          <a:lstStyle/>
          <a:p>
            <a:r>
              <a:rPr lang="tr-TR" smtClean="0"/>
              <a:t>Sonuç</a:t>
            </a:r>
            <a:endParaRPr lang="tr-TR"/>
          </a:p>
        </p:txBody>
      </p:sp>
      <p:sp>
        <p:nvSpPr>
          <p:cNvPr id="3" name="2 İçerik Yer Tutucusu"/>
          <p:cNvSpPr>
            <a:spLocks noGrp="1"/>
          </p:cNvSpPr>
          <p:nvPr>
            <p:ph idx="1"/>
          </p:nvPr>
        </p:nvSpPr>
        <p:spPr/>
        <p:txBody>
          <a:bodyPr>
            <a:normAutofit/>
          </a:bodyPr>
          <a:lstStyle/>
          <a:p>
            <a:pPr algn="just">
              <a:buNone/>
            </a:pPr>
            <a:r>
              <a:rPr lang="tr-TR" sz="2200" b="1" smtClean="0">
                <a:solidFill>
                  <a:srgbClr val="C00000"/>
                </a:solidFill>
              </a:rPr>
              <a:t>Sanal öğrenme ortamı,</a:t>
            </a:r>
          </a:p>
          <a:p>
            <a:pPr algn="just">
              <a:buNone/>
            </a:pPr>
            <a:endParaRPr lang="tr-TR" sz="2200" smtClean="0"/>
          </a:p>
          <a:p>
            <a:pPr algn="just"/>
            <a:r>
              <a:rPr lang="tr-TR" sz="2200" smtClean="0"/>
              <a:t>Öğrenciler, diğer öğrencilere ve/veya öğretmene e-posta/ mesaj gönderebilir.</a:t>
            </a:r>
          </a:p>
          <a:p>
            <a:pPr algn="just"/>
            <a:r>
              <a:rPr lang="tr-TR" sz="2200" smtClean="0"/>
              <a:t>Forum, Wiki gibi sosyal öğrenme ortamları oluşturulabilir.</a:t>
            </a:r>
          </a:p>
          <a:p>
            <a:pPr algn="just"/>
            <a:r>
              <a:rPr lang="tr-TR" sz="2200" smtClean="0"/>
              <a:t>Öğrenciler, sanal öğrenme ortamına evlerinden ya da bulundukları yerden erişebilirler. Bu, öğrencilerin ödevlerini/ projelerini evden tamamlamalarına olanak tanır. Bir dersi kaçırırlarsa, evlerinden/ bulundukları yerden bu derse erişebilirler.</a:t>
            </a:r>
          </a:p>
          <a:p>
            <a:pPr algn="just"/>
            <a:endParaRPr lang="tr-TR" sz="2200"/>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endParaRPr lang="tr-TR" dirty="0"/>
          </a:p>
        </p:txBody>
      </p:sp>
      <p:sp>
        <p:nvSpPr>
          <p:cNvPr id="3" name="İçerik Yer Tutucusu 2"/>
          <p:cNvSpPr>
            <a:spLocks noGrp="1"/>
          </p:cNvSpPr>
          <p:nvPr>
            <p:ph idx="1"/>
          </p:nvPr>
        </p:nvSpPr>
        <p:spPr/>
        <p:txBody>
          <a:bodyPr/>
          <a:lstStyle/>
          <a:p>
            <a:pPr algn="r">
              <a:buNone/>
            </a:pPr>
            <a:r>
              <a:rPr lang="tr-TR" b="1" smtClean="0">
                <a:solidFill>
                  <a:srgbClr val="C00000"/>
                </a:solidFill>
              </a:rPr>
              <a:t>Uzaktan Eğitim?</a:t>
            </a:r>
          </a:p>
          <a:p>
            <a:pPr algn="r">
              <a:buNone/>
            </a:pPr>
            <a:r>
              <a:rPr lang="tr-TR" b="1" smtClean="0"/>
              <a:t>E-öğrenme?</a:t>
            </a:r>
          </a:p>
          <a:p>
            <a:pPr algn="r">
              <a:buNone/>
            </a:pPr>
            <a:r>
              <a:rPr lang="tr-TR" b="1" smtClean="0">
                <a:solidFill>
                  <a:srgbClr val="C00000"/>
                </a:solidFill>
              </a:rPr>
              <a:t>Çevrimiçi Öğrenme?</a:t>
            </a:r>
          </a:p>
          <a:p>
            <a:pPr algn="r">
              <a:buNone/>
            </a:pPr>
            <a:r>
              <a:rPr lang="tr-TR" b="1" smtClean="0"/>
              <a:t>Çevrimiçi Öğrenme Ortamları?</a:t>
            </a:r>
          </a:p>
          <a:p>
            <a:pPr algn="r">
              <a:buNone/>
            </a:pPr>
            <a:r>
              <a:rPr lang="tr-TR" b="1" smtClean="0">
                <a:solidFill>
                  <a:srgbClr val="C00000"/>
                </a:solidFill>
              </a:rPr>
              <a:t>Öğrenme Yönetim Sistemleri?</a:t>
            </a:r>
          </a:p>
          <a:p>
            <a:endParaRPr lang="tr-TR"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endParaRPr lang="tr-TR" dirty="0"/>
          </a:p>
        </p:txBody>
      </p:sp>
      <p:sp>
        <p:nvSpPr>
          <p:cNvPr id="3" name="İçerik Yer Tutucusu 2"/>
          <p:cNvSpPr>
            <a:spLocks noGrp="1"/>
          </p:cNvSpPr>
          <p:nvPr>
            <p:ph idx="1"/>
          </p:nvPr>
        </p:nvSpPr>
        <p:spPr/>
        <p:txBody>
          <a:bodyPr>
            <a:normAutofit/>
          </a:bodyPr>
          <a:lstStyle/>
          <a:p>
            <a:pPr algn="just">
              <a:buNone/>
            </a:pPr>
            <a:r>
              <a:rPr lang="tr-TR" b="1" smtClean="0">
                <a:solidFill>
                  <a:srgbClr val="C00000"/>
                </a:solidFill>
              </a:rPr>
              <a:t>Uzaktan Eğitim?</a:t>
            </a:r>
          </a:p>
          <a:p>
            <a:pPr algn="just">
              <a:buNone/>
            </a:pPr>
            <a:endParaRPr lang="tr-TR" b="1" smtClean="0">
              <a:solidFill>
                <a:srgbClr val="C00000"/>
              </a:solidFill>
            </a:endParaRPr>
          </a:p>
          <a:p>
            <a:pPr algn="just">
              <a:buNone/>
            </a:pPr>
            <a:r>
              <a:rPr lang="tr-TR" sz="2200" smtClean="0"/>
              <a:t>Aynı zamanda- aynı yerde</a:t>
            </a:r>
          </a:p>
          <a:p>
            <a:pPr algn="just">
              <a:buNone/>
            </a:pPr>
            <a:r>
              <a:rPr lang="tr-TR" sz="2200" smtClean="0"/>
              <a:t>Farklı zamanda- aynı yerde</a:t>
            </a:r>
          </a:p>
          <a:p>
            <a:pPr algn="just">
              <a:buNone/>
            </a:pPr>
            <a:r>
              <a:rPr lang="tr-TR" sz="2200" smtClean="0"/>
              <a:t>Aynı zamanda-farklı yerde</a:t>
            </a:r>
          </a:p>
          <a:p>
            <a:pPr algn="just">
              <a:buNone/>
            </a:pPr>
            <a:r>
              <a:rPr lang="tr-TR" sz="2200" smtClean="0"/>
              <a:t>Farklı zamanda-farklı yerde</a:t>
            </a:r>
          </a:p>
          <a:p>
            <a:pPr algn="just">
              <a:buNone/>
            </a:pPr>
            <a:endParaRPr lang="tr-TR" sz="2200" smtClean="0"/>
          </a:p>
          <a:p>
            <a:pPr algn="just">
              <a:buNone/>
            </a:pPr>
            <a:r>
              <a:rPr lang="tr-TR" sz="2200" smtClean="0"/>
              <a:t>Mektupla eğitimden.... Web tabanlı eğitime/öğretime olan ilgi son beş yıldır gittikçe artmaktadır. </a:t>
            </a:r>
          </a:p>
          <a:p>
            <a:endParaRPr lang="tr-TR"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endParaRPr lang="tr-TR" dirty="0"/>
          </a:p>
        </p:txBody>
      </p:sp>
      <p:sp>
        <p:nvSpPr>
          <p:cNvPr id="3" name="İçerik Yer Tutucusu 2"/>
          <p:cNvSpPr>
            <a:spLocks noGrp="1"/>
          </p:cNvSpPr>
          <p:nvPr>
            <p:ph idx="1"/>
          </p:nvPr>
        </p:nvSpPr>
        <p:spPr/>
        <p:txBody>
          <a:bodyPr/>
          <a:lstStyle/>
          <a:p>
            <a:r>
              <a:rPr lang="tr-TR" b="1" smtClean="0"/>
              <a:t>E-öğrenme?</a:t>
            </a:r>
          </a:p>
          <a:p>
            <a:endParaRPr lang="tr-TR" smtClean="0"/>
          </a:p>
          <a:p>
            <a:pPr algn="just"/>
            <a:r>
              <a:rPr lang="tr-TR" sz="2200" smtClean="0"/>
              <a:t>Web kavramına vurgu yapılırken, web-tabanlı, web-dağıtımlı gibi web ortamının kullanımı ile sağlanan öğrenme olarak tanımlanmaktadır. </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endParaRPr lang="tr-TR" dirty="0"/>
          </a:p>
        </p:txBody>
      </p:sp>
      <p:sp>
        <p:nvSpPr>
          <p:cNvPr id="3" name="İçerik Yer Tutucusu 2"/>
          <p:cNvSpPr>
            <a:spLocks noGrp="1"/>
          </p:cNvSpPr>
          <p:nvPr>
            <p:ph idx="1"/>
          </p:nvPr>
        </p:nvSpPr>
        <p:spPr/>
        <p:txBody>
          <a:bodyPr>
            <a:normAutofit/>
          </a:bodyPr>
          <a:lstStyle/>
          <a:p>
            <a:pPr algn="just"/>
            <a:r>
              <a:rPr lang="tr-TR" sz="2200" b="1" dirty="0" smtClean="0">
                <a:solidFill>
                  <a:srgbClr val="C00000"/>
                </a:solidFill>
              </a:rPr>
              <a:t>Çevrimiçi öğrenme ortamı, </a:t>
            </a:r>
            <a:r>
              <a:rPr lang="tr-TR" sz="2200" dirty="0" smtClean="0"/>
              <a:t>bir öğrenme ortamının ve varlıklarını ve bunlar arasındaki iletişim ve etkileşimin çevrimiçi olarak </a:t>
            </a:r>
            <a:r>
              <a:rPr lang="tr-TR" sz="2200" smtClean="0"/>
              <a:t>gerçekleşmesini sağlayan ortam olarak değerlendirilmektedir. </a:t>
            </a:r>
          </a:p>
          <a:p>
            <a:pPr algn="just"/>
            <a:r>
              <a:rPr lang="tr-TR" sz="2200" smtClean="0"/>
              <a:t>Bu ortamlarda farklı teknolojik araçların kullanılması gerekmektedir. </a:t>
            </a:r>
          </a:p>
          <a:p>
            <a:pPr algn="just"/>
            <a:endParaRPr lang="tr-TR" sz="2200" smtClean="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endParaRPr lang="tr-TR" dirty="0"/>
          </a:p>
        </p:txBody>
      </p:sp>
      <p:sp>
        <p:nvSpPr>
          <p:cNvPr id="3" name="İçerik Yer Tutucusu 2"/>
          <p:cNvSpPr>
            <a:spLocks noGrp="1"/>
          </p:cNvSpPr>
          <p:nvPr>
            <p:ph idx="1"/>
          </p:nvPr>
        </p:nvSpPr>
        <p:spPr/>
        <p:txBody>
          <a:bodyPr>
            <a:normAutofit/>
          </a:bodyPr>
          <a:lstStyle/>
          <a:p>
            <a:r>
              <a:rPr lang="tr-TR" sz="2200" b="1" smtClean="0">
                <a:solidFill>
                  <a:srgbClr val="C00000"/>
                </a:solidFill>
              </a:rPr>
              <a:t>Çevrimiçi Öğrenme?</a:t>
            </a:r>
          </a:p>
          <a:p>
            <a:endParaRPr lang="tr-TR" sz="2200" smtClean="0"/>
          </a:p>
          <a:p>
            <a:pPr algn="just"/>
            <a:r>
              <a:rPr lang="tr-TR" sz="2200" smtClean="0"/>
              <a:t>Öğrenme deneyiminin bazı teknolojilerin kullanılarak gerçekleştirilmesidir. </a:t>
            </a:r>
          </a:p>
          <a:p>
            <a:pPr algn="just"/>
            <a:r>
              <a:rPr lang="tr-TR" sz="2200" smtClean="0"/>
              <a:t>Çevrimiçi öğrenme genellikle sınıf içi öğretim ortamının elektronik biçimi olarak algılanmaktadır.</a:t>
            </a:r>
          </a:p>
          <a:p>
            <a:pPr algn="just"/>
            <a:r>
              <a:rPr lang="tr-TR" sz="2200" smtClean="0"/>
              <a:t>Çevrimiçi öğrenme, uzaktan eğitimde kaynakların eş zamanlı ve eş zamansız kullanımına imkan sağlayan dağıtım modeli olarak tanımlanmaktadır.</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8229600" cy="1143000"/>
          </a:xfrm>
        </p:spPr>
        <p:txBody>
          <a:bodyPr/>
          <a:lstStyle/>
          <a:p>
            <a:endParaRPr lang="tr-TR" dirty="0"/>
          </a:p>
        </p:txBody>
      </p:sp>
      <p:sp>
        <p:nvSpPr>
          <p:cNvPr id="3" name="İçerik Yer Tutucusu 2"/>
          <p:cNvSpPr>
            <a:spLocks noGrp="1"/>
          </p:cNvSpPr>
          <p:nvPr>
            <p:ph idx="1"/>
          </p:nvPr>
        </p:nvSpPr>
        <p:spPr/>
        <p:txBody>
          <a:bodyPr/>
          <a:lstStyle/>
          <a:p>
            <a:r>
              <a:rPr lang="tr-TR" b="1" smtClean="0"/>
              <a:t>Çevrimiçi Öğrenme Ortamları?</a:t>
            </a:r>
          </a:p>
          <a:p>
            <a:endParaRPr lang="tr-TR" smtClean="0"/>
          </a:p>
          <a:p>
            <a:pPr algn="just"/>
            <a:r>
              <a:rPr lang="tr-TR" sz="2200" b="1" smtClean="0"/>
              <a:t>Öğrenme ortamı = </a:t>
            </a:r>
            <a:r>
              <a:rPr lang="tr-TR" sz="2200" smtClean="0"/>
              <a:t>bireylerin kaynaklardan yararlanarak çıkarımlarda bulunabilmesine ve anlamlı bilgi oluşturabilmesine olanak sağlayan yer olarak tanımlanmaktadır.</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nv\Documents\Bluetooth Folder\20141225_005725.jpg"/>
          <p:cNvPicPr>
            <a:picLocks noChangeAspect="1" noChangeArrowheads="1"/>
          </p:cNvPicPr>
          <p:nvPr/>
        </p:nvPicPr>
        <p:blipFill>
          <a:blip r:embed="rId2" cstate="print"/>
          <a:srcRect l="10001" t="13335" r="15991" b="10656"/>
          <a:stretch>
            <a:fillRect/>
          </a:stretch>
        </p:blipFill>
        <p:spPr bwMode="auto">
          <a:xfrm>
            <a:off x="1115616" y="620688"/>
            <a:ext cx="7011305" cy="5400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İçerik Yer Tutucusu 2"/>
          <p:cNvSpPr>
            <a:spLocks noGrp="1"/>
          </p:cNvSpPr>
          <p:nvPr>
            <p:ph idx="1"/>
          </p:nvPr>
        </p:nvSpPr>
        <p:spPr>
          <a:xfrm>
            <a:off x="467544" y="5961037"/>
            <a:ext cx="8229600" cy="896963"/>
          </a:xfrm>
        </p:spPr>
        <p:txBody>
          <a:bodyPr>
            <a:normAutofit/>
          </a:bodyPr>
          <a:lstStyle/>
          <a:p>
            <a:pPr algn="ctr"/>
            <a:r>
              <a:rPr lang="tr-TR" sz="2200" smtClean="0"/>
              <a:t>Öğrenme Ortamı Bileşenleri (Wasson, 1997, s 573)</a:t>
            </a:r>
            <a:endParaRPr lang="tr-TR" sz="2200" dirty="0"/>
          </a:p>
        </p:txBody>
      </p:sp>
    </p:spTree>
    <p:extLst>
      <p:ext uri="{BB962C8B-B14F-4D97-AF65-F5344CB8AC3E}">
        <p14:creationId xmlns:p14="http://schemas.microsoft.com/office/powerpoint/2010/main" xmlns="" val="2958066015"/>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981</Words>
  <Application>Microsoft Office PowerPoint</Application>
  <PresentationFormat>Ekran Gösterisi (4:3)</PresentationFormat>
  <Paragraphs>108</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Çevrimiçi Öğrenme Ortamları</vt:lpstr>
      <vt:lpstr>Çevrimiçi Öğrenme Ortamı Bileşenleri</vt:lpstr>
      <vt:lpstr>Slayt 14</vt:lpstr>
      <vt:lpstr>Slayt 15</vt:lpstr>
      <vt:lpstr>Slayt 16</vt:lpstr>
      <vt:lpstr>Slayt 17</vt:lpstr>
      <vt:lpstr>Türkiye’de Üniversitelerin Kullandığı Öğrenme Yönetim Sistemlerine Örnekler </vt:lpstr>
      <vt:lpstr>Moodle</vt:lpstr>
      <vt:lpstr>Moodle öğrenme yönetim sisteminin desteklediği eğitim-öğretim bileşenleri</vt:lpstr>
      <vt:lpstr>Çevrimiçi Öğrenme Ortamı Bileşenleri ile Moodle Tarafından Desteklenen Eğitim Öğretim Bileşenlerinin Karşılaştırılması</vt:lpstr>
      <vt:lpstr>Çevrimiçi Öğrenme Ortamı Araştırmaları</vt:lpstr>
      <vt:lpstr>Sanal Öğrenme Ortamları</vt:lpstr>
      <vt:lpstr>Slayt 24</vt:lpstr>
      <vt:lpstr>Sonuç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CALISKAN</dc:creator>
  <cp:lastModifiedBy>lnv</cp:lastModifiedBy>
  <cp:revision>17</cp:revision>
  <dcterms:created xsi:type="dcterms:W3CDTF">2014-10-23T08:56:42Z</dcterms:created>
  <dcterms:modified xsi:type="dcterms:W3CDTF">2014-12-26T08:15:07Z</dcterms:modified>
</cp:coreProperties>
</file>