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76"/>
  </p:notesMasterIdLst>
  <p:sldIdLst>
    <p:sldId id="256" r:id="rId4"/>
    <p:sldId id="257" r:id="rId5"/>
    <p:sldId id="260"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8" r:id="rId26"/>
    <p:sldId id="279" r:id="rId27"/>
    <p:sldId id="280" r:id="rId28"/>
    <p:sldId id="281" r:id="rId29"/>
    <p:sldId id="282" r:id="rId30"/>
    <p:sldId id="283" r:id="rId31"/>
    <p:sldId id="303" r:id="rId32"/>
    <p:sldId id="304" r:id="rId33"/>
    <p:sldId id="305" r:id="rId34"/>
    <p:sldId id="306" r:id="rId35"/>
    <p:sldId id="307" r:id="rId36"/>
    <p:sldId id="308" r:id="rId37"/>
    <p:sldId id="309" r:id="rId38"/>
    <p:sldId id="310" r:id="rId39"/>
    <p:sldId id="311" r:id="rId40"/>
    <p:sldId id="312" r:id="rId41"/>
    <p:sldId id="284" r:id="rId42"/>
    <p:sldId id="285" r:id="rId43"/>
    <p:sldId id="286" r:id="rId44"/>
    <p:sldId id="287" r:id="rId45"/>
    <p:sldId id="288" r:id="rId46"/>
    <p:sldId id="289" r:id="rId47"/>
    <p:sldId id="290" r:id="rId48"/>
    <p:sldId id="291" r:id="rId49"/>
    <p:sldId id="292" r:id="rId50"/>
    <p:sldId id="293" r:id="rId51"/>
    <p:sldId id="294" r:id="rId52"/>
    <p:sldId id="301" r:id="rId53"/>
    <p:sldId id="302" r:id="rId54"/>
    <p:sldId id="295" r:id="rId55"/>
    <p:sldId id="296" r:id="rId56"/>
    <p:sldId id="297" r:id="rId57"/>
    <p:sldId id="300" r:id="rId58"/>
    <p:sldId id="298" r:id="rId59"/>
    <p:sldId id="299" r:id="rId60"/>
    <p:sldId id="314" r:id="rId61"/>
    <p:sldId id="316" r:id="rId62"/>
    <p:sldId id="317" r:id="rId63"/>
    <p:sldId id="319" r:id="rId64"/>
    <p:sldId id="321" r:id="rId65"/>
    <p:sldId id="323" r:id="rId66"/>
    <p:sldId id="325" r:id="rId67"/>
    <p:sldId id="327" r:id="rId68"/>
    <p:sldId id="329" r:id="rId69"/>
    <p:sldId id="331" r:id="rId70"/>
    <p:sldId id="333" r:id="rId71"/>
    <p:sldId id="335" r:id="rId72"/>
    <p:sldId id="337" r:id="rId73"/>
    <p:sldId id="339" r:id="rId74"/>
    <p:sldId id="340"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33CC33"/>
    <a:srgbClr val="BD11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7529A-8445-41A6-BEBF-1CBA1E2F5A7C}" type="doc">
      <dgm:prSet loTypeId="urn:microsoft.com/office/officeart/2005/8/layout/vList2" loCatId="list" qsTypeId="urn:microsoft.com/office/officeart/2005/8/quickstyle/3d3" qsCatId="3D" csTypeId="urn:microsoft.com/office/officeart/2005/8/colors/accent3_4" csCatId="accent3" phldr="1"/>
      <dgm:spPr/>
      <dgm:t>
        <a:bodyPr/>
        <a:lstStyle/>
        <a:p>
          <a:endParaRPr lang="tr-TR"/>
        </a:p>
      </dgm:t>
    </dgm:pt>
    <dgm:pt modelId="{1E9650F6-EF15-489A-B9F4-A994FEB480A4}">
      <dgm:prSet phldrT="[Text]" custT="1"/>
      <dgm:spPr/>
      <dgm:t>
        <a:bodyPr/>
        <a:lstStyle/>
        <a:p>
          <a:r>
            <a:rPr lang="tr-TR" sz="2400" b="1" dirty="0" smtClean="0"/>
            <a:t>Rejeneratif Tıp        Yaş, hastalık, hasar veya konjenital defektler yüzünden fonksiyonunu kaybetmiş doku veya organların rejenerasyonu, tamiri veya yerine canlı fonksiyonel dokuların konulmasını amaçlayan karşıt disiplinlerin kombine edilmesidir.</a:t>
          </a:r>
          <a:endParaRPr lang="tr-TR" sz="2400" dirty="0"/>
        </a:p>
      </dgm:t>
    </dgm:pt>
    <dgm:pt modelId="{88709D65-893B-41DA-9073-A236D347E84D}" type="parTrans" cxnId="{7776AA1B-9243-4228-927F-FAB3BFA2DF6C}">
      <dgm:prSet/>
      <dgm:spPr/>
      <dgm:t>
        <a:bodyPr/>
        <a:lstStyle/>
        <a:p>
          <a:endParaRPr lang="tr-TR"/>
        </a:p>
      </dgm:t>
    </dgm:pt>
    <dgm:pt modelId="{03B14602-97D4-4247-88D2-7425618A59F0}" type="sibTrans" cxnId="{7776AA1B-9243-4228-927F-FAB3BFA2DF6C}">
      <dgm:prSet/>
      <dgm:spPr/>
      <dgm:t>
        <a:bodyPr/>
        <a:lstStyle/>
        <a:p>
          <a:endParaRPr lang="tr-TR"/>
        </a:p>
      </dgm:t>
    </dgm:pt>
    <dgm:pt modelId="{87C6C5F9-1267-4C21-A76E-48502710328D}">
      <dgm:prSet phldrT="[Text]" phldr="1"/>
      <dgm:spPr/>
      <dgm:t>
        <a:bodyPr/>
        <a:lstStyle/>
        <a:p>
          <a:endParaRPr lang="tr-TR" dirty="0"/>
        </a:p>
      </dgm:t>
    </dgm:pt>
    <dgm:pt modelId="{40A27D79-56AD-4A86-92CD-28850CD40D2A}" type="parTrans" cxnId="{5EDAB8F6-AF9B-40D4-9B83-D6583892C15F}">
      <dgm:prSet/>
      <dgm:spPr/>
      <dgm:t>
        <a:bodyPr/>
        <a:lstStyle/>
        <a:p>
          <a:endParaRPr lang="tr-TR"/>
        </a:p>
      </dgm:t>
    </dgm:pt>
    <dgm:pt modelId="{C04C8062-BEA5-496D-865B-BB97CC01EFA1}" type="sibTrans" cxnId="{5EDAB8F6-AF9B-40D4-9B83-D6583892C15F}">
      <dgm:prSet/>
      <dgm:spPr/>
      <dgm:t>
        <a:bodyPr/>
        <a:lstStyle/>
        <a:p>
          <a:endParaRPr lang="tr-TR"/>
        </a:p>
      </dgm:t>
    </dgm:pt>
    <dgm:pt modelId="{C21C72D5-FD26-433E-BCE1-A75A3243FB07}">
      <dgm:prSet phldrT="[Text]" custT="1"/>
      <dgm:spPr/>
      <dgm:t>
        <a:bodyPr/>
        <a:lstStyle/>
        <a:p>
          <a:pPr algn="l"/>
          <a:r>
            <a:rPr lang="tr-TR" sz="2400" b="1" dirty="0" smtClean="0">
              <a:solidFill>
                <a:schemeClr val="tx1">
                  <a:lumMod val="95000"/>
                  <a:lumOff val="5000"/>
                </a:schemeClr>
              </a:solidFill>
              <a:latin typeface="Times New Roman" pitchFamily="18" charset="0"/>
              <a:cs typeface="Times New Roman" pitchFamily="18" charset="0"/>
            </a:rPr>
            <a:t>Rejeneratif Endodonti          Dentin, pulpa, sement ve periodontal dokuyu içine alan bozulmuş dental dokuların yeniden kazanılmasını ifade eder. </a:t>
          </a:r>
        </a:p>
      </dgm:t>
    </dgm:pt>
    <dgm:pt modelId="{03792DE3-57F3-4C9F-8F55-B8B73B97D318}" type="parTrans" cxnId="{5E7C23D8-5B9E-4B86-814D-247AAE973B82}">
      <dgm:prSet/>
      <dgm:spPr/>
      <dgm:t>
        <a:bodyPr/>
        <a:lstStyle/>
        <a:p>
          <a:endParaRPr lang="tr-TR"/>
        </a:p>
      </dgm:t>
    </dgm:pt>
    <dgm:pt modelId="{CFBA0A52-DBD5-40C8-8F8A-2C9FE6AF5950}" type="sibTrans" cxnId="{5E7C23D8-5B9E-4B86-814D-247AAE973B82}">
      <dgm:prSet/>
      <dgm:spPr/>
      <dgm:t>
        <a:bodyPr/>
        <a:lstStyle/>
        <a:p>
          <a:endParaRPr lang="tr-TR"/>
        </a:p>
      </dgm:t>
    </dgm:pt>
    <dgm:pt modelId="{C91BF460-4082-419C-A71A-9F14CDCADA19}">
      <dgm:prSet phldrT="[Text]" phldr="1"/>
      <dgm:spPr/>
      <dgm:t>
        <a:bodyPr/>
        <a:lstStyle/>
        <a:p>
          <a:endParaRPr lang="tr-TR" dirty="0"/>
        </a:p>
      </dgm:t>
    </dgm:pt>
    <dgm:pt modelId="{DE910A75-0D94-4FAC-8232-F096B7DB2B80}" type="parTrans" cxnId="{2F623174-F93C-4BD4-8FD0-D9949FF39A8B}">
      <dgm:prSet/>
      <dgm:spPr/>
      <dgm:t>
        <a:bodyPr/>
        <a:lstStyle/>
        <a:p>
          <a:endParaRPr lang="tr-TR"/>
        </a:p>
      </dgm:t>
    </dgm:pt>
    <dgm:pt modelId="{536B00AD-7E7B-43D2-8938-546109F46823}" type="sibTrans" cxnId="{2F623174-F93C-4BD4-8FD0-D9949FF39A8B}">
      <dgm:prSet/>
      <dgm:spPr/>
      <dgm:t>
        <a:bodyPr/>
        <a:lstStyle/>
        <a:p>
          <a:endParaRPr lang="tr-TR"/>
        </a:p>
      </dgm:t>
    </dgm:pt>
    <dgm:pt modelId="{7E8881FA-7448-45EC-ABCA-1C6783582448}" type="pres">
      <dgm:prSet presAssocID="{FAB7529A-8445-41A6-BEBF-1CBA1E2F5A7C}" presName="linear" presStyleCnt="0">
        <dgm:presLayoutVars>
          <dgm:animLvl val="lvl"/>
          <dgm:resizeHandles val="exact"/>
        </dgm:presLayoutVars>
      </dgm:prSet>
      <dgm:spPr/>
      <dgm:t>
        <a:bodyPr/>
        <a:lstStyle/>
        <a:p>
          <a:endParaRPr lang="tr-TR"/>
        </a:p>
      </dgm:t>
    </dgm:pt>
    <dgm:pt modelId="{1CA09500-1F3A-4ED0-AFBB-B9B2E0A717C0}" type="pres">
      <dgm:prSet presAssocID="{1E9650F6-EF15-489A-B9F4-A994FEB480A4}" presName="parentText" presStyleLbl="node1" presStyleIdx="0" presStyleCnt="2">
        <dgm:presLayoutVars>
          <dgm:chMax val="0"/>
          <dgm:bulletEnabled val="1"/>
        </dgm:presLayoutVars>
      </dgm:prSet>
      <dgm:spPr/>
      <dgm:t>
        <a:bodyPr/>
        <a:lstStyle/>
        <a:p>
          <a:endParaRPr lang="tr-TR"/>
        </a:p>
      </dgm:t>
    </dgm:pt>
    <dgm:pt modelId="{5EB37193-B582-4DDE-ACB6-3EDCB80C855C}" type="pres">
      <dgm:prSet presAssocID="{1E9650F6-EF15-489A-B9F4-A994FEB480A4}" presName="childText" presStyleLbl="revTx" presStyleIdx="0" presStyleCnt="2">
        <dgm:presLayoutVars>
          <dgm:bulletEnabled val="1"/>
        </dgm:presLayoutVars>
      </dgm:prSet>
      <dgm:spPr/>
      <dgm:t>
        <a:bodyPr/>
        <a:lstStyle/>
        <a:p>
          <a:endParaRPr lang="tr-TR"/>
        </a:p>
      </dgm:t>
    </dgm:pt>
    <dgm:pt modelId="{48963F02-D3E2-44FC-9BDC-0BF08E651B46}" type="pres">
      <dgm:prSet presAssocID="{C21C72D5-FD26-433E-BCE1-A75A3243FB07}" presName="parentText" presStyleLbl="node1" presStyleIdx="1" presStyleCnt="2" custLinFactY="56668" custLinFactNeighborX="-348" custLinFactNeighborY="100000">
        <dgm:presLayoutVars>
          <dgm:chMax val="0"/>
          <dgm:bulletEnabled val="1"/>
        </dgm:presLayoutVars>
      </dgm:prSet>
      <dgm:spPr/>
      <dgm:t>
        <a:bodyPr/>
        <a:lstStyle/>
        <a:p>
          <a:endParaRPr lang="tr-TR"/>
        </a:p>
      </dgm:t>
    </dgm:pt>
    <dgm:pt modelId="{2F037CA2-9D51-43CE-AB1C-1C33B2CDDF48}" type="pres">
      <dgm:prSet presAssocID="{C21C72D5-FD26-433E-BCE1-A75A3243FB07}" presName="childText" presStyleLbl="revTx" presStyleIdx="1" presStyleCnt="2">
        <dgm:presLayoutVars>
          <dgm:bulletEnabled val="1"/>
        </dgm:presLayoutVars>
      </dgm:prSet>
      <dgm:spPr/>
      <dgm:t>
        <a:bodyPr/>
        <a:lstStyle/>
        <a:p>
          <a:endParaRPr lang="tr-TR"/>
        </a:p>
      </dgm:t>
    </dgm:pt>
  </dgm:ptLst>
  <dgm:cxnLst>
    <dgm:cxn modelId="{A0565A17-4051-43AC-97A8-05D91A452E80}" type="presOf" srcId="{C21C72D5-FD26-433E-BCE1-A75A3243FB07}" destId="{48963F02-D3E2-44FC-9BDC-0BF08E651B46}" srcOrd="0" destOrd="0" presId="urn:microsoft.com/office/officeart/2005/8/layout/vList2"/>
    <dgm:cxn modelId="{7776AA1B-9243-4228-927F-FAB3BFA2DF6C}" srcId="{FAB7529A-8445-41A6-BEBF-1CBA1E2F5A7C}" destId="{1E9650F6-EF15-489A-B9F4-A994FEB480A4}" srcOrd="0" destOrd="0" parTransId="{88709D65-893B-41DA-9073-A236D347E84D}" sibTransId="{03B14602-97D4-4247-88D2-7425618A59F0}"/>
    <dgm:cxn modelId="{AD2369CB-5D21-4701-A8F9-AE104C0B64EA}" type="presOf" srcId="{87C6C5F9-1267-4C21-A76E-48502710328D}" destId="{5EB37193-B582-4DDE-ACB6-3EDCB80C855C}" srcOrd="0" destOrd="0" presId="urn:microsoft.com/office/officeart/2005/8/layout/vList2"/>
    <dgm:cxn modelId="{5EDAB8F6-AF9B-40D4-9B83-D6583892C15F}" srcId="{1E9650F6-EF15-489A-B9F4-A994FEB480A4}" destId="{87C6C5F9-1267-4C21-A76E-48502710328D}" srcOrd="0" destOrd="0" parTransId="{40A27D79-56AD-4A86-92CD-28850CD40D2A}" sibTransId="{C04C8062-BEA5-496D-865B-BB97CC01EFA1}"/>
    <dgm:cxn modelId="{E4D8E314-3983-40F6-85F7-3C6A092EB212}" type="presOf" srcId="{C91BF460-4082-419C-A71A-9F14CDCADA19}" destId="{2F037CA2-9D51-43CE-AB1C-1C33B2CDDF48}" srcOrd="0" destOrd="0" presId="urn:microsoft.com/office/officeart/2005/8/layout/vList2"/>
    <dgm:cxn modelId="{5E7C23D8-5B9E-4B86-814D-247AAE973B82}" srcId="{FAB7529A-8445-41A6-BEBF-1CBA1E2F5A7C}" destId="{C21C72D5-FD26-433E-BCE1-A75A3243FB07}" srcOrd="1" destOrd="0" parTransId="{03792DE3-57F3-4C9F-8F55-B8B73B97D318}" sibTransId="{CFBA0A52-DBD5-40C8-8F8A-2C9FE6AF5950}"/>
    <dgm:cxn modelId="{A13A6FE0-5860-4D98-B4F0-D4745421C806}" type="presOf" srcId="{1E9650F6-EF15-489A-B9F4-A994FEB480A4}" destId="{1CA09500-1F3A-4ED0-AFBB-B9B2E0A717C0}" srcOrd="0" destOrd="0" presId="urn:microsoft.com/office/officeart/2005/8/layout/vList2"/>
    <dgm:cxn modelId="{CF07150A-12BE-442D-8990-389CEF88379A}" type="presOf" srcId="{FAB7529A-8445-41A6-BEBF-1CBA1E2F5A7C}" destId="{7E8881FA-7448-45EC-ABCA-1C6783582448}" srcOrd="0" destOrd="0" presId="urn:microsoft.com/office/officeart/2005/8/layout/vList2"/>
    <dgm:cxn modelId="{2F623174-F93C-4BD4-8FD0-D9949FF39A8B}" srcId="{C21C72D5-FD26-433E-BCE1-A75A3243FB07}" destId="{C91BF460-4082-419C-A71A-9F14CDCADA19}" srcOrd="0" destOrd="0" parTransId="{DE910A75-0D94-4FAC-8232-F096B7DB2B80}" sibTransId="{536B00AD-7E7B-43D2-8938-546109F46823}"/>
    <dgm:cxn modelId="{10AEED03-3FDF-4550-AD06-36FC53A26B05}" type="presParOf" srcId="{7E8881FA-7448-45EC-ABCA-1C6783582448}" destId="{1CA09500-1F3A-4ED0-AFBB-B9B2E0A717C0}" srcOrd="0" destOrd="0" presId="urn:microsoft.com/office/officeart/2005/8/layout/vList2"/>
    <dgm:cxn modelId="{E7542C16-FD27-458F-9FED-81F4E5D16F2E}" type="presParOf" srcId="{7E8881FA-7448-45EC-ABCA-1C6783582448}" destId="{5EB37193-B582-4DDE-ACB6-3EDCB80C855C}" srcOrd="1" destOrd="0" presId="urn:microsoft.com/office/officeart/2005/8/layout/vList2"/>
    <dgm:cxn modelId="{68CCDD49-D87E-4564-823C-A4F67EBEDABE}" type="presParOf" srcId="{7E8881FA-7448-45EC-ABCA-1C6783582448}" destId="{48963F02-D3E2-44FC-9BDC-0BF08E651B46}" srcOrd="2" destOrd="0" presId="urn:microsoft.com/office/officeart/2005/8/layout/vList2"/>
    <dgm:cxn modelId="{E1E41C7D-E795-4963-96EC-2CC431FC0C8D}" type="presParOf" srcId="{7E8881FA-7448-45EC-ABCA-1C6783582448}" destId="{2F037CA2-9D51-43CE-AB1C-1C33B2CDDF48}"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B6D40F9E-24CC-4DA8-8EE5-208761EECD7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ED9FB233-75DA-4384-93AA-70F907EE2A06}">
      <dgm:prSet phldrT="[Text]" custT="1"/>
      <dgm:spPr/>
      <dgm:t>
        <a:bodyPr/>
        <a:lstStyle/>
        <a:p>
          <a:r>
            <a:rPr lang="tr-TR" sz="2400" b="1" dirty="0" smtClean="0">
              <a:latin typeface="Times New Roman" pitchFamily="18" charset="0"/>
              <a:cs typeface="Times New Roman" pitchFamily="18" charset="0"/>
            </a:rPr>
            <a:t>ZAMAN İÇERİSİNDE GELİŞEN TEKNOLOJİ İLE BİRLİKTE</a:t>
          </a:r>
          <a:endParaRPr lang="tr-TR" sz="2400" dirty="0">
            <a:latin typeface="Times New Roman" pitchFamily="18" charset="0"/>
            <a:cs typeface="Times New Roman" pitchFamily="18" charset="0"/>
          </a:endParaRPr>
        </a:p>
      </dgm:t>
    </dgm:pt>
    <dgm:pt modelId="{2FC87887-48A7-47F5-9D70-A81EDA780311}" type="parTrans" cxnId="{A322B7AF-C284-414B-877D-C7165B8653BA}">
      <dgm:prSet/>
      <dgm:spPr/>
      <dgm:t>
        <a:bodyPr/>
        <a:lstStyle/>
        <a:p>
          <a:endParaRPr lang="tr-TR"/>
        </a:p>
      </dgm:t>
    </dgm:pt>
    <dgm:pt modelId="{A24E6D14-6F1B-4211-A285-E17D083AF59D}" type="sibTrans" cxnId="{A322B7AF-C284-414B-877D-C7165B8653BA}">
      <dgm:prSet/>
      <dgm:spPr/>
      <dgm:t>
        <a:bodyPr/>
        <a:lstStyle/>
        <a:p>
          <a:endParaRPr lang="tr-TR"/>
        </a:p>
      </dgm:t>
    </dgm:pt>
    <dgm:pt modelId="{33C9C282-9E95-493F-852B-D651DB8D150D}">
      <dgm:prSet phldrT="[Text]" custT="1"/>
      <dgm:spPr/>
      <dgm:t>
        <a:bodyPr/>
        <a:lstStyle/>
        <a:p>
          <a:r>
            <a:rPr lang="tr-TR" sz="2000" b="1" dirty="0" smtClean="0">
              <a:latin typeface="Times New Roman" pitchFamily="18" charset="0"/>
              <a:cs typeface="Times New Roman" pitchFamily="18" charset="0"/>
            </a:rPr>
            <a:t>KÖK GELİŞİMİNİN DEVAMLILIĞINA İZİN VEREN SAĞLIKLI BİR PULPA- DENTİN KOMPLEKSİNİN REJENERE EDİLMESİ</a:t>
          </a:r>
          <a:endParaRPr lang="tr-TR" sz="2000" dirty="0"/>
        </a:p>
      </dgm:t>
    </dgm:pt>
    <dgm:pt modelId="{D62B69E1-1AA8-4627-B845-C9A6FF57C483}" type="parTrans" cxnId="{8B7367ED-0CA2-4C6C-92EB-57A3D38C36A8}">
      <dgm:prSet/>
      <dgm:spPr/>
      <dgm:t>
        <a:bodyPr/>
        <a:lstStyle/>
        <a:p>
          <a:endParaRPr lang="tr-TR"/>
        </a:p>
      </dgm:t>
    </dgm:pt>
    <dgm:pt modelId="{19AA1D44-FC1D-4CC9-8184-0E66918048FF}" type="sibTrans" cxnId="{8B7367ED-0CA2-4C6C-92EB-57A3D38C36A8}">
      <dgm:prSet/>
      <dgm:spPr/>
      <dgm:t>
        <a:bodyPr/>
        <a:lstStyle/>
        <a:p>
          <a:endParaRPr lang="tr-TR"/>
        </a:p>
      </dgm:t>
    </dgm:pt>
    <dgm:pt modelId="{695B4560-CBCF-448D-BE5C-B095164821D8}">
      <dgm:prSet phldrT="[Text]" custT="1"/>
      <dgm:spPr/>
      <dgm:t>
        <a:bodyPr/>
        <a:lstStyle/>
        <a:p>
          <a:pPr algn="l"/>
          <a:r>
            <a:rPr lang="tr-TR" sz="2400" b="1" dirty="0" smtClean="0">
              <a:latin typeface="Times New Roman" pitchFamily="18" charset="0"/>
              <a:cs typeface="Times New Roman" pitchFamily="18" charset="0"/>
            </a:rPr>
            <a:t>REVASKÜLARİZASYON</a:t>
          </a:r>
        </a:p>
      </dgm:t>
    </dgm:pt>
    <dgm:pt modelId="{98BBE722-96B1-4A75-A312-907799BFF9D3}" type="parTrans" cxnId="{BE2DBDC2-3058-48AC-BFDC-A0A90EAB3E9C}">
      <dgm:prSet/>
      <dgm:spPr/>
      <dgm:t>
        <a:bodyPr/>
        <a:lstStyle/>
        <a:p>
          <a:endParaRPr lang="tr-TR"/>
        </a:p>
      </dgm:t>
    </dgm:pt>
    <dgm:pt modelId="{8DA272BE-49E8-49AE-8912-B33B42F2943C}" type="sibTrans" cxnId="{BE2DBDC2-3058-48AC-BFDC-A0A90EAB3E9C}">
      <dgm:prSet/>
      <dgm:spPr/>
      <dgm:t>
        <a:bodyPr/>
        <a:lstStyle/>
        <a:p>
          <a:endParaRPr lang="tr-TR"/>
        </a:p>
      </dgm:t>
    </dgm:pt>
    <dgm:pt modelId="{EC9A45B8-7EA1-4FC1-861E-7D9AAADB0519}" type="pres">
      <dgm:prSet presAssocID="{B6D40F9E-24CC-4DA8-8EE5-208761EECD78}" presName="outerComposite" presStyleCnt="0">
        <dgm:presLayoutVars>
          <dgm:chMax val="5"/>
          <dgm:dir/>
          <dgm:resizeHandles val="exact"/>
        </dgm:presLayoutVars>
      </dgm:prSet>
      <dgm:spPr/>
      <dgm:t>
        <a:bodyPr/>
        <a:lstStyle/>
        <a:p>
          <a:endParaRPr lang="tr-TR"/>
        </a:p>
      </dgm:t>
    </dgm:pt>
    <dgm:pt modelId="{9E2EFFFF-C920-4B20-BBD0-FF6C4EC77874}" type="pres">
      <dgm:prSet presAssocID="{B6D40F9E-24CC-4DA8-8EE5-208761EECD78}" presName="dummyMaxCanvas" presStyleCnt="0">
        <dgm:presLayoutVars/>
      </dgm:prSet>
      <dgm:spPr/>
    </dgm:pt>
    <dgm:pt modelId="{3BAD8B8E-E2B6-4043-8B6C-1C68D4B1E28D}" type="pres">
      <dgm:prSet presAssocID="{B6D40F9E-24CC-4DA8-8EE5-208761EECD78}" presName="ThreeNodes_1" presStyleLbl="node1" presStyleIdx="0" presStyleCnt="3" custLinFactNeighborY="-17578">
        <dgm:presLayoutVars>
          <dgm:bulletEnabled val="1"/>
        </dgm:presLayoutVars>
      </dgm:prSet>
      <dgm:spPr/>
      <dgm:t>
        <a:bodyPr/>
        <a:lstStyle/>
        <a:p>
          <a:endParaRPr lang="tr-TR"/>
        </a:p>
      </dgm:t>
    </dgm:pt>
    <dgm:pt modelId="{A276A1D1-3969-4863-9685-A95737F01833}" type="pres">
      <dgm:prSet presAssocID="{B6D40F9E-24CC-4DA8-8EE5-208761EECD78}" presName="ThreeNodes_2" presStyleLbl="node1" presStyleIdx="1" presStyleCnt="3" custScaleX="117647" custScaleY="135420">
        <dgm:presLayoutVars>
          <dgm:bulletEnabled val="1"/>
        </dgm:presLayoutVars>
      </dgm:prSet>
      <dgm:spPr/>
      <dgm:t>
        <a:bodyPr/>
        <a:lstStyle/>
        <a:p>
          <a:endParaRPr lang="tr-TR"/>
        </a:p>
      </dgm:t>
    </dgm:pt>
    <dgm:pt modelId="{4EA8C156-9FBD-4925-A5E8-CD86EB1F6C70}" type="pres">
      <dgm:prSet presAssocID="{B6D40F9E-24CC-4DA8-8EE5-208761EECD78}" presName="ThreeNodes_3" presStyleLbl="node1" presStyleIdx="2" presStyleCnt="3">
        <dgm:presLayoutVars>
          <dgm:bulletEnabled val="1"/>
        </dgm:presLayoutVars>
      </dgm:prSet>
      <dgm:spPr/>
      <dgm:t>
        <a:bodyPr/>
        <a:lstStyle/>
        <a:p>
          <a:endParaRPr lang="tr-TR"/>
        </a:p>
      </dgm:t>
    </dgm:pt>
    <dgm:pt modelId="{FF6F2B1A-85A5-43FF-B703-0C6D0DA83D04}" type="pres">
      <dgm:prSet presAssocID="{B6D40F9E-24CC-4DA8-8EE5-208761EECD78}" presName="ThreeConn_1-2" presStyleLbl="fgAccFollowNode1" presStyleIdx="0" presStyleCnt="2">
        <dgm:presLayoutVars>
          <dgm:bulletEnabled val="1"/>
        </dgm:presLayoutVars>
      </dgm:prSet>
      <dgm:spPr/>
      <dgm:t>
        <a:bodyPr/>
        <a:lstStyle/>
        <a:p>
          <a:endParaRPr lang="tr-TR"/>
        </a:p>
      </dgm:t>
    </dgm:pt>
    <dgm:pt modelId="{743AB121-26F1-463D-A001-33BA472F9F85}" type="pres">
      <dgm:prSet presAssocID="{B6D40F9E-24CC-4DA8-8EE5-208761EECD78}" presName="ThreeConn_2-3" presStyleLbl="fgAccFollowNode1" presStyleIdx="1" presStyleCnt="2">
        <dgm:presLayoutVars>
          <dgm:bulletEnabled val="1"/>
        </dgm:presLayoutVars>
      </dgm:prSet>
      <dgm:spPr/>
      <dgm:t>
        <a:bodyPr/>
        <a:lstStyle/>
        <a:p>
          <a:endParaRPr lang="tr-TR"/>
        </a:p>
      </dgm:t>
    </dgm:pt>
    <dgm:pt modelId="{DD61A499-72AE-46A2-9BB3-4B06C5C7E4B9}" type="pres">
      <dgm:prSet presAssocID="{B6D40F9E-24CC-4DA8-8EE5-208761EECD78}" presName="ThreeNodes_1_text" presStyleLbl="node1" presStyleIdx="2" presStyleCnt="3">
        <dgm:presLayoutVars>
          <dgm:bulletEnabled val="1"/>
        </dgm:presLayoutVars>
      </dgm:prSet>
      <dgm:spPr/>
      <dgm:t>
        <a:bodyPr/>
        <a:lstStyle/>
        <a:p>
          <a:endParaRPr lang="tr-TR"/>
        </a:p>
      </dgm:t>
    </dgm:pt>
    <dgm:pt modelId="{1D98BF0B-550F-405B-932E-1E8AFBD21C66}" type="pres">
      <dgm:prSet presAssocID="{B6D40F9E-24CC-4DA8-8EE5-208761EECD78}" presName="ThreeNodes_2_text" presStyleLbl="node1" presStyleIdx="2" presStyleCnt="3">
        <dgm:presLayoutVars>
          <dgm:bulletEnabled val="1"/>
        </dgm:presLayoutVars>
      </dgm:prSet>
      <dgm:spPr/>
      <dgm:t>
        <a:bodyPr/>
        <a:lstStyle/>
        <a:p>
          <a:endParaRPr lang="tr-TR"/>
        </a:p>
      </dgm:t>
    </dgm:pt>
    <dgm:pt modelId="{820AE2D1-670F-4856-9B24-D46E72D3EAF1}" type="pres">
      <dgm:prSet presAssocID="{B6D40F9E-24CC-4DA8-8EE5-208761EECD78}" presName="ThreeNodes_3_text" presStyleLbl="node1" presStyleIdx="2" presStyleCnt="3">
        <dgm:presLayoutVars>
          <dgm:bulletEnabled val="1"/>
        </dgm:presLayoutVars>
      </dgm:prSet>
      <dgm:spPr/>
      <dgm:t>
        <a:bodyPr/>
        <a:lstStyle/>
        <a:p>
          <a:endParaRPr lang="tr-TR"/>
        </a:p>
      </dgm:t>
    </dgm:pt>
  </dgm:ptLst>
  <dgm:cxnLst>
    <dgm:cxn modelId="{AA7550D4-A21B-480F-A9AE-0BB96B28636C}" type="presOf" srcId="{A24E6D14-6F1B-4211-A285-E17D083AF59D}" destId="{FF6F2B1A-85A5-43FF-B703-0C6D0DA83D04}" srcOrd="0" destOrd="0" presId="urn:microsoft.com/office/officeart/2005/8/layout/vProcess5"/>
    <dgm:cxn modelId="{A322B7AF-C284-414B-877D-C7165B8653BA}" srcId="{B6D40F9E-24CC-4DA8-8EE5-208761EECD78}" destId="{ED9FB233-75DA-4384-93AA-70F907EE2A06}" srcOrd="0" destOrd="0" parTransId="{2FC87887-48A7-47F5-9D70-A81EDA780311}" sibTransId="{A24E6D14-6F1B-4211-A285-E17D083AF59D}"/>
    <dgm:cxn modelId="{12065AFE-79D3-4BFF-8261-E9D41CDD6CB1}" type="presOf" srcId="{ED9FB233-75DA-4384-93AA-70F907EE2A06}" destId="{DD61A499-72AE-46A2-9BB3-4B06C5C7E4B9}" srcOrd="1" destOrd="0" presId="urn:microsoft.com/office/officeart/2005/8/layout/vProcess5"/>
    <dgm:cxn modelId="{4C83E62B-4006-4A21-A053-FCC7B63600E4}" type="presOf" srcId="{19AA1D44-FC1D-4CC9-8184-0E66918048FF}" destId="{743AB121-26F1-463D-A001-33BA472F9F85}" srcOrd="0" destOrd="0" presId="urn:microsoft.com/office/officeart/2005/8/layout/vProcess5"/>
    <dgm:cxn modelId="{73C36784-E3A9-4E6F-8040-0EE8C782E4AC}" type="presOf" srcId="{695B4560-CBCF-448D-BE5C-B095164821D8}" destId="{4EA8C156-9FBD-4925-A5E8-CD86EB1F6C70}" srcOrd="0" destOrd="0" presId="urn:microsoft.com/office/officeart/2005/8/layout/vProcess5"/>
    <dgm:cxn modelId="{4FF425DC-79D7-430D-B0E6-6856F3FDDA69}" type="presOf" srcId="{33C9C282-9E95-493F-852B-D651DB8D150D}" destId="{1D98BF0B-550F-405B-932E-1E8AFBD21C66}" srcOrd="1" destOrd="0" presId="urn:microsoft.com/office/officeart/2005/8/layout/vProcess5"/>
    <dgm:cxn modelId="{4CA8034D-E044-474D-AA81-76D1D93652C0}" type="presOf" srcId="{ED9FB233-75DA-4384-93AA-70F907EE2A06}" destId="{3BAD8B8E-E2B6-4043-8B6C-1C68D4B1E28D}" srcOrd="0" destOrd="0" presId="urn:microsoft.com/office/officeart/2005/8/layout/vProcess5"/>
    <dgm:cxn modelId="{BE2DBDC2-3058-48AC-BFDC-A0A90EAB3E9C}" srcId="{B6D40F9E-24CC-4DA8-8EE5-208761EECD78}" destId="{695B4560-CBCF-448D-BE5C-B095164821D8}" srcOrd="2" destOrd="0" parTransId="{98BBE722-96B1-4A75-A312-907799BFF9D3}" sibTransId="{8DA272BE-49E8-49AE-8912-B33B42F2943C}"/>
    <dgm:cxn modelId="{72553165-53D8-4781-95FB-E2E0C84FE462}" type="presOf" srcId="{33C9C282-9E95-493F-852B-D651DB8D150D}" destId="{A276A1D1-3969-4863-9685-A95737F01833}" srcOrd="0" destOrd="0" presId="urn:microsoft.com/office/officeart/2005/8/layout/vProcess5"/>
    <dgm:cxn modelId="{796FD74D-4C1B-4037-B190-871A96EF9F9B}" type="presOf" srcId="{695B4560-CBCF-448D-BE5C-B095164821D8}" destId="{820AE2D1-670F-4856-9B24-D46E72D3EAF1}" srcOrd="1" destOrd="0" presId="urn:microsoft.com/office/officeart/2005/8/layout/vProcess5"/>
    <dgm:cxn modelId="{9B8278D8-C079-4831-B3DA-09934ABD9705}" type="presOf" srcId="{B6D40F9E-24CC-4DA8-8EE5-208761EECD78}" destId="{EC9A45B8-7EA1-4FC1-861E-7D9AAADB0519}" srcOrd="0" destOrd="0" presId="urn:microsoft.com/office/officeart/2005/8/layout/vProcess5"/>
    <dgm:cxn modelId="{8B7367ED-0CA2-4C6C-92EB-57A3D38C36A8}" srcId="{B6D40F9E-24CC-4DA8-8EE5-208761EECD78}" destId="{33C9C282-9E95-493F-852B-D651DB8D150D}" srcOrd="1" destOrd="0" parTransId="{D62B69E1-1AA8-4627-B845-C9A6FF57C483}" sibTransId="{19AA1D44-FC1D-4CC9-8184-0E66918048FF}"/>
    <dgm:cxn modelId="{2DEAD90B-F0CA-4585-A176-E3E371D4D8FC}" type="presParOf" srcId="{EC9A45B8-7EA1-4FC1-861E-7D9AAADB0519}" destId="{9E2EFFFF-C920-4B20-BBD0-FF6C4EC77874}" srcOrd="0" destOrd="0" presId="urn:microsoft.com/office/officeart/2005/8/layout/vProcess5"/>
    <dgm:cxn modelId="{9AD714D6-6604-4632-A586-ADCB77CE8D7F}" type="presParOf" srcId="{EC9A45B8-7EA1-4FC1-861E-7D9AAADB0519}" destId="{3BAD8B8E-E2B6-4043-8B6C-1C68D4B1E28D}" srcOrd="1" destOrd="0" presId="urn:microsoft.com/office/officeart/2005/8/layout/vProcess5"/>
    <dgm:cxn modelId="{279AD3B9-6147-4781-86F0-E036493AE81F}" type="presParOf" srcId="{EC9A45B8-7EA1-4FC1-861E-7D9AAADB0519}" destId="{A276A1D1-3969-4863-9685-A95737F01833}" srcOrd="2" destOrd="0" presId="urn:microsoft.com/office/officeart/2005/8/layout/vProcess5"/>
    <dgm:cxn modelId="{5CB67AE6-FDDE-486A-A4BA-C65BDED24227}" type="presParOf" srcId="{EC9A45B8-7EA1-4FC1-861E-7D9AAADB0519}" destId="{4EA8C156-9FBD-4925-A5E8-CD86EB1F6C70}" srcOrd="3" destOrd="0" presId="urn:microsoft.com/office/officeart/2005/8/layout/vProcess5"/>
    <dgm:cxn modelId="{AB4A804E-3ADB-4309-8D55-D14FE7BF41FA}" type="presParOf" srcId="{EC9A45B8-7EA1-4FC1-861E-7D9AAADB0519}" destId="{FF6F2B1A-85A5-43FF-B703-0C6D0DA83D04}" srcOrd="4" destOrd="0" presId="urn:microsoft.com/office/officeart/2005/8/layout/vProcess5"/>
    <dgm:cxn modelId="{9BEF977A-7A64-4FFE-ABDE-6D8039139254}" type="presParOf" srcId="{EC9A45B8-7EA1-4FC1-861E-7D9AAADB0519}" destId="{743AB121-26F1-463D-A001-33BA472F9F85}" srcOrd="5" destOrd="0" presId="urn:microsoft.com/office/officeart/2005/8/layout/vProcess5"/>
    <dgm:cxn modelId="{A291213A-D959-465F-A56F-7F0E940C5F2E}" type="presParOf" srcId="{EC9A45B8-7EA1-4FC1-861E-7D9AAADB0519}" destId="{DD61A499-72AE-46A2-9BB3-4B06C5C7E4B9}" srcOrd="6" destOrd="0" presId="urn:microsoft.com/office/officeart/2005/8/layout/vProcess5"/>
    <dgm:cxn modelId="{A17AE13A-4AC6-449E-9236-12C0C2663C03}" type="presParOf" srcId="{EC9A45B8-7EA1-4FC1-861E-7D9AAADB0519}" destId="{1D98BF0B-550F-405B-932E-1E8AFBD21C66}" srcOrd="7" destOrd="0" presId="urn:microsoft.com/office/officeart/2005/8/layout/vProcess5"/>
    <dgm:cxn modelId="{31059D2C-B9AD-49BF-90CC-02597A71E135}" type="presParOf" srcId="{EC9A45B8-7EA1-4FC1-861E-7D9AAADB0519}" destId="{820AE2D1-670F-4856-9B24-D46E72D3EAF1}" srcOrd="8"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F456BE26-0563-4209-9F9F-464C29D251E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2C7061C8-08EE-48E2-93E1-E620EC57117E}">
      <dgm:prSet phldrT="[Text]" custT="1"/>
      <dgm:spPr/>
      <dgm:t>
        <a:bodyPr/>
        <a:lstStyle/>
        <a:p>
          <a:r>
            <a:rPr lang="tr-TR" sz="1800" b="1" dirty="0" smtClean="0">
              <a:solidFill>
                <a:schemeClr val="tx1">
                  <a:lumMod val="95000"/>
                  <a:lumOff val="5000"/>
                </a:schemeClr>
              </a:solidFill>
              <a:latin typeface="Times New Roman" pitchFamily="18" charset="0"/>
              <a:cs typeface="Times New Roman" pitchFamily="18" charset="0"/>
            </a:rPr>
            <a:t>1. TAP ( Triple antibiotic paste/ Üçlü Antibiyotik Pat)</a:t>
          </a:r>
          <a:endParaRPr lang="tr-TR" sz="1800" dirty="0">
            <a:solidFill>
              <a:schemeClr val="tx1">
                <a:lumMod val="95000"/>
                <a:lumOff val="5000"/>
              </a:schemeClr>
            </a:solidFill>
            <a:latin typeface="Times New Roman" pitchFamily="18" charset="0"/>
            <a:cs typeface="Times New Roman" pitchFamily="18" charset="0"/>
          </a:endParaRPr>
        </a:p>
      </dgm:t>
    </dgm:pt>
    <dgm:pt modelId="{4465D925-5E8A-4B2D-B169-FBBF4FDA8E19}" type="parTrans" cxnId="{A64E8D31-4270-470E-97CC-84BA3319B8C2}">
      <dgm:prSet/>
      <dgm:spPr/>
      <dgm:t>
        <a:bodyPr/>
        <a:lstStyle/>
        <a:p>
          <a:endParaRPr lang="tr-TR"/>
        </a:p>
      </dgm:t>
    </dgm:pt>
    <dgm:pt modelId="{58D7C9C3-30FB-441E-BC5C-EB21737A4436}" type="sibTrans" cxnId="{A64E8D31-4270-470E-97CC-84BA3319B8C2}">
      <dgm:prSet/>
      <dgm:spPr/>
      <dgm:t>
        <a:bodyPr/>
        <a:lstStyle/>
        <a:p>
          <a:endParaRPr lang="tr-TR"/>
        </a:p>
      </dgm:t>
    </dgm:pt>
    <dgm:pt modelId="{0427DD2E-E2A5-4090-8B1A-9E07D976A953}">
      <dgm:prSet phldrT="[Text]" custT="1"/>
      <dgm:spPr/>
      <dgm:t>
        <a:bodyPr/>
        <a:lstStyle/>
        <a:p>
          <a:r>
            <a:rPr lang="tr-TR" sz="1800" b="1" dirty="0" smtClean="0">
              <a:latin typeface="Times New Roman" pitchFamily="18" charset="0"/>
              <a:cs typeface="Times New Roman" pitchFamily="18" charset="0"/>
            </a:rPr>
            <a:t>Metronidazole</a:t>
          </a:r>
          <a:endParaRPr lang="tr-TR" sz="1800" b="1" dirty="0">
            <a:latin typeface="Times New Roman" pitchFamily="18" charset="0"/>
            <a:cs typeface="Times New Roman" pitchFamily="18" charset="0"/>
          </a:endParaRPr>
        </a:p>
      </dgm:t>
    </dgm:pt>
    <dgm:pt modelId="{AFB99829-8C7B-4391-A99C-265A38DC930B}" type="parTrans" cxnId="{77D7EDD2-4EF0-4349-BBC2-39F4049E77FD}">
      <dgm:prSet/>
      <dgm:spPr/>
      <dgm:t>
        <a:bodyPr/>
        <a:lstStyle/>
        <a:p>
          <a:endParaRPr lang="tr-TR"/>
        </a:p>
      </dgm:t>
    </dgm:pt>
    <dgm:pt modelId="{44E0DADB-96E9-4244-8A1C-A5D88A495FD8}" type="sibTrans" cxnId="{77D7EDD2-4EF0-4349-BBC2-39F4049E77FD}">
      <dgm:prSet/>
      <dgm:spPr/>
      <dgm:t>
        <a:bodyPr/>
        <a:lstStyle/>
        <a:p>
          <a:endParaRPr lang="tr-TR"/>
        </a:p>
      </dgm:t>
    </dgm:pt>
    <dgm:pt modelId="{D6BEE61D-0267-4216-9D31-C190BBD2C2C5}">
      <dgm:prSet phldrT="[Text]" custT="1"/>
      <dgm:spPr/>
      <dgm:t>
        <a:bodyPr/>
        <a:lstStyle/>
        <a:p>
          <a:r>
            <a:rPr lang="tr-TR" sz="1800" b="1" dirty="0" smtClean="0">
              <a:latin typeface="Times New Roman" pitchFamily="18" charset="0"/>
              <a:cs typeface="Times New Roman" pitchFamily="18" charset="0"/>
            </a:rPr>
            <a:t>Ciprofloxacin</a:t>
          </a:r>
          <a:endParaRPr lang="tr-TR" sz="1800" b="1" dirty="0">
            <a:latin typeface="Times New Roman" pitchFamily="18" charset="0"/>
            <a:cs typeface="Times New Roman" pitchFamily="18" charset="0"/>
          </a:endParaRPr>
        </a:p>
      </dgm:t>
    </dgm:pt>
    <dgm:pt modelId="{1D68BE2A-94A8-4305-8FFA-A4C27275313D}" type="parTrans" cxnId="{D34B9804-7C4B-46DE-8616-FBD3BBF56B44}">
      <dgm:prSet/>
      <dgm:spPr/>
      <dgm:t>
        <a:bodyPr/>
        <a:lstStyle/>
        <a:p>
          <a:endParaRPr lang="tr-TR"/>
        </a:p>
      </dgm:t>
    </dgm:pt>
    <dgm:pt modelId="{8BECAF7F-E392-47A8-BE0E-E4AEA5AE7E59}" type="sibTrans" cxnId="{D34B9804-7C4B-46DE-8616-FBD3BBF56B44}">
      <dgm:prSet/>
      <dgm:spPr/>
      <dgm:t>
        <a:bodyPr/>
        <a:lstStyle/>
        <a:p>
          <a:endParaRPr lang="tr-TR"/>
        </a:p>
      </dgm:t>
    </dgm:pt>
    <dgm:pt modelId="{F09AB2F4-8650-4F9A-8B84-6184F23A58C7}">
      <dgm:prSet phldrT="[Text]" custT="1"/>
      <dgm:spPr/>
      <dgm:t>
        <a:bodyPr/>
        <a:lstStyle/>
        <a:p>
          <a:r>
            <a:rPr lang="tr-TR" sz="1800" b="1" dirty="0" smtClean="0">
              <a:latin typeface="Times New Roman" pitchFamily="18" charset="0"/>
              <a:cs typeface="Times New Roman" pitchFamily="18" charset="0"/>
            </a:rPr>
            <a:t>Minocycline</a:t>
          </a:r>
          <a:endParaRPr lang="tr-TR" sz="1800" b="1" dirty="0">
            <a:latin typeface="Times New Roman" pitchFamily="18" charset="0"/>
            <a:cs typeface="Times New Roman" pitchFamily="18" charset="0"/>
          </a:endParaRPr>
        </a:p>
      </dgm:t>
    </dgm:pt>
    <dgm:pt modelId="{94C4F4C1-C4FA-4863-A00F-700C03B88ABD}" type="parTrans" cxnId="{0605E5B4-DF9E-4379-B9B8-5DD4FCC1CCDF}">
      <dgm:prSet/>
      <dgm:spPr/>
      <dgm:t>
        <a:bodyPr/>
        <a:lstStyle/>
        <a:p>
          <a:endParaRPr lang="tr-TR"/>
        </a:p>
      </dgm:t>
    </dgm:pt>
    <dgm:pt modelId="{D22A2FD8-D9B8-4AA2-ACA0-DE4B1B0E30CE}" type="sibTrans" cxnId="{0605E5B4-DF9E-4379-B9B8-5DD4FCC1CCDF}">
      <dgm:prSet/>
      <dgm:spPr/>
      <dgm:t>
        <a:bodyPr/>
        <a:lstStyle/>
        <a:p>
          <a:endParaRPr lang="tr-TR"/>
        </a:p>
      </dgm:t>
    </dgm:pt>
    <dgm:pt modelId="{118B75A0-1E9B-4E82-B917-6C0FE5A8567C}" type="pres">
      <dgm:prSet presAssocID="{F456BE26-0563-4209-9F9F-464C29D251E5}" presName="cycle" presStyleCnt="0">
        <dgm:presLayoutVars>
          <dgm:chMax val="1"/>
          <dgm:dir/>
          <dgm:animLvl val="ctr"/>
          <dgm:resizeHandles val="exact"/>
        </dgm:presLayoutVars>
      </dgm:prSet>
      <dgm:spPr/>
      <dgm:t>
        <a:bodyPr/>
        <a:lstStyle/>
        <a:p>
          <a:endParaRPr lang="tr-TR"/>
        </a:p>
      </dgm:t>
    </dgm:pt>
    <dgm:pt modelId="{7316A18B-DDDF-40F3-AC15-6034BDC22411}" type="pres">
      <dgm:prSet presAssocID="{2C7061C8-08EE-48E2-93E1-E620EC57117E}" presName="centerShape" presStyleLbl="node0" presStyleIdx="0" presStyleCnt="1"/>
      <dgm:spPr/>
      <dgm:t>
        <a:bodyPr/>
        <a:lstStyle/>
        <a:p>
          <a:endParaRPr lang="tr-TR"/>
        </a:p>
      </dgm:t>
    </dgm:pt>
    <dgm:pt modelId="{71215ABB-F7C5-4ABF-A173-E07E75BA7817}" type="pres">
      <dgm:prSet presAssocID="{AFB99829-8C7B-4391-A99C-265A38DC930B}" presName="parTrans" presStyleLbl="bgSibTrans2D1" presStyleIdx="0" presStyleCnt="3"/>
      <dgm:spPr/>
      <dgm:t>
        <a:bodyPr/>
        <a:lstStyle/>
        <a:p>
          <a:endParaRPr lang="tr-TR"/>
        </a:p>
      </dgm:t>
    </dgm:pt>
    <dgm:pt modelId="{72346646-3CDA-498F-8A7C-856ABA0228EE}" type="pres">
      <dgm:prSet presAssocID="{0427DD2E-E2A5-4090-8B1A-9E07D976A953}" presName="node" presStyleLbl="node1" presStyleIdx="0" presStyleCnt="3">
        <dgm:presLayoutVars>
          <dgm:bulletEnabled val="1"/>
        </dgm:presLayoutVars>
      </dgm:prSet>
      <dgm:spPr/>
      <dgm:t>
        <a:bodyPr/>
        <a:lstStyle/>
        <a:p>
          <a:endParaRPr lang="tr-TR"/>
        </a:p>
      </dgm:t>
    </dgm:pt>
    <dgm:pt modelId="{A36D9DB5-7A65-424B-918D-438BE9739414}" type="pres">
      <dgm:prSet presAssocID="{1D68BE2A-94A8-4305-8FFA-A4C27275313D}" presName="parTrans" presStyleLbl="bgSibTrans2D1" presStyleIdx="1" presStyleCnt="3"/>
      <dgm:spPr/>
      <dgm:t>
        <a:bodyPr/>
        <a:lstStyle/>
        <a:p>
          <a:endParaRPr lang="tr-TR"/>
        </a:p>
      </dgm:t>
    </dgm:pt>
    <dgm:pt modelId="{32BEEC99-7458-4189-96AE-F7FE160EDFE0}" type="pres">
      <dgm:prSet presAssocID="{D6BEE61D-0267-4216-9D31-C190BBD2C2C5}" presName="node" presStyleLbl="node1" presStyleIdx="1" presStyleCnt="3">
        <dgm:presLayoutVars>
          <dgm:bulletEnabled val="1"/>
        </dgm:presLayoutVars>
      </dgm:prSet>
      <dgm:spPr/>
      <dgm:t>
        <a:bodyPr/>
        <a:lstStyle/>
        <a:p>
          <a:endParaRPr lang="tr-TR"/>
        </a:p>
      </dgm:t>
    </dgm:pt>
    <dgm:pt modelId="{534CBE55-5C3E-4995-B252-532B1239C954}" type="pres">
      <dgm:prSet presAssocID="{94C4F4C1-C4FA-4863-A00F-700C03B88ABD}" presName="parTrans" presStyleLbl="bgSibTrans2D1" presStyleIdx="2" presStyleCnt="3"/>
      <dgm:spPr/>
      <dgm:t>
        <a:bodyPr/>
        <a:lstStyle/>
        <a:p>
          <a:endParaRPr lang="tr-TR"/>
        </a:p>
      </dgm:t>
    </dgm:pt>
    <dgm:pt modelId="{DAC6FCF5-C625-45E3-803E-F2DAF43F8FB6}" type="pres">
      <dgm:prSet presAssocID="{F09AB2F4-8650-4F9A-8B84-6184F23A58C7}" presName="node" presStyleLbl="node1" presStyleIdx="2" presStyleCnt="3">
        <dgm:presLayoutVars>
          <dgm:bulletEnabled val="1"/>
        </dgm:presLayoutVars>
      </dgm:prSet>
      <dgm:spPr/>
      <dgm:t>
        <a:bodyPr/>
        <a:lstStyle/>
        <a:p>
          <a:endParaRPr lang="tr-TR"/>
        </a:p>
      </dgm:t>
    </dgm:pt>
  </dgm:ptLst>
  <dgm:cxnLst>
    <dgm:cxn modelId="{D34B9804-7C4B-46DE-8616-FBD3BBF56B44}" srcId="{2C7061C8-08EE-48E2-93E1-E620EC57117E}" destId="{D6BEE61D-0267-4216-9D31-C190BBD2C2C5}" srcOrd="1" destOrd="0" parTransId="{1D68BE2A-94A8-4305-8FFA-A4C27275313D}" sibTransId="{8BECAF7F-E392-47A8-BE0E-E4AEA5AE7E59}"/>
    <dgm:cxn modelId="{5E57D377-34B0-48D5-806C-7BBBE038B669}" type="presOf" srcId="{AFB99829-8C7B-4391-A99C-265A38DC930B}" destId="{71215ABB-F7C5-4ABF-A173-E07E75BA7817}" srcOrd="0" destOrd="0" presId="urn:microsoft.com/office/officeart/2005/8/layout/radial4"/>
    <dgm:cxn modelId="{905E8C8B-AC50-43B7-B5A9-FC7BAA293B72}" type="presOf" srcId="{D6BEE61D-0267-4216-9D31-C190BBD2C2C5}" destId="{32BEEC99-7458-4189-96AE-F7FE160EDFE0}" srcOrd="0" destOrd="0" presId="urn:microsoft.com/office/officeart/2005/8/layout/radial4"/>
    <dgm:cxn modelId="{3225B942-F6B0-4E46-863A-7F06C3596103}" type="presOf" srcId="{2C7061C8-08EE-48E2-93E1-E620EC57117E}" destId="{7316A18B-DDDF-40F3-AC15-6034BDC22411}" srcOrd="0" destOrd="0" presId="urn:microsoft.com/office/officeart/2005/8/layout/radial4"/>
    <dgm:cxn modelId="{01F7C25F-46EB-43E2-BBAB-8B4E2F29630F}" type="presOf" srcId="{0427DD2E-E2A5-4090-8B1A-9E07D976A953}" destId="{72346646-3CDA-498F-8A7C-856ABA0228EE}" srcOrd="0" destOrd="0" presId="urn:microsoft.com/office/officeart/2005/8/layout/radial4"/>
    <dgm:cxn modelId="{BB1A484A-F87C-4A2E-895B-60A742732A58}" type="presOf" srcId="{F456BE26-0563-4209-9F9F-464C29D251E5}" destId="{118B75A0-1E9B-4E82-B917-6C0FE5A8567C}" srcOrd="0" destOrd="0" presId="urn:microsoft.com/office/officeart/2005/8/layout/radial4"/>
    <dgm:cxn modelId="{98464696-73F2-4824-9776-40EF5E7AEA7A}" type="presOf" srcId="{F09AB2F4-8650-4F9A-8B84-6184F23A58C7}" destId="{DAC6FCF5-C625-45E3-803E-F2DAF43F8FB6}" srcOrd="0" destOrd="0" presId="urn:microsoft.com/office/officeart/2005/8/layout/radial4"/>
    <dgm:cxn modelId="{139B6117-40C7-41A2-9856-D7D8D0A58694}" type="presOf" srcId="{1D68BE2A-94A8-4305-8FFA-A4C27275313D}" destId="{A36D9DB5-7A65-424B-918D-438BE9739414}" srcOrd="0" destOrd="0" presId="urn:microsoft.com/office/officeart/2005/8/layout/radial4"/>
    <dgm:cxn modelId="{0605E5B4-DF9E-4379-B9B8-5DD4FCC1CCDF}" srcId="{2C7061C8-08EE-48E2-93E1-E620EC57117E}" destId="{F09AB2F4-8650-4F9A-8B84-6184F23A58C7}" srcOrd="2" destOrd="0" parTransId="{94C4F4C1-C4FA-4863-A00F-700C03B88ABD}" sibTransId="{D22A2FD8-D9B8-4AA2-ACA0-DE4B1B0E30CE}"/>
    <dgm:cxn modelId="{BCF7BD2A-058B-471D-80F9-6DB072714AA6}" type="presOf" srcId="{94C4F4C1-C4FA-4863-A00F-700C03B88ABD}" destId="{534CBE55-5C3E-4995-B252-532B1239C954}" srcOrd="0" destOrd="0" presId="urn:microsoft.com/office/officeart/2005/8/layout/radial4"/>
    <dgm:cxn modelId="{77D7EDD2-4EF0-4349-BBC2-39F4049E77FD}" srcId="{2C7061C8-08EE-48E2-93E1-E620EC57117E}" destId="{0427DD2E-E2A5-4090-8B1A-9E07D976A953}" srcOrd="0" destOrd="0" parTransId="{AFB99829-8C7B-4391-A99C-265A38DC930B}" sibTransId="{44E0DADB-96E9-4244-8A1C-A5D88A495FD8}"/>
    <dgm:cxn modelId="{A64E8D31-4270-470E-97CC-84BA3319B8C2}" srcId="{F456BE26-0563-4209-9F9F-464C29D251E5}" destId="{2C7061C8-08EE-48E2-93E1-E620EC57117E}" srcOrd="0" destOrd="0" parTransId="{4465D925-5E8A-4B2D-B169-FBBF4FDA8E19}" sibTransId="{58D7C9C3-30FB-441E-BC5C-EB21737A4436}"/>
    <dgm:cxn modelId="{BCD27E80-DD81-4392-BFE7-81A10C36AF11}" type="presParOf" srcId="{118B75A0-1E9B-4E82-B917-6C0FE5A8567C}" destId="{7316A18B-DDDF-40F3-AC15-6034BDC22411}" srcOrd="0" destOrd="0" presId="urn:microsoft.com/office/officeart/2005/8/layout/radial4"/>
    <dgm:cxn modelId="{A1B7420C-B41C-4D87-A1BB-12597BBF5FF4}" type="presParOf" srcId="{118B75A0-1E9B-4E82-B917-6C0FE5A8567C}" destId="{71215ABB-F7C5-4ABF-A173-E07E75BA7817}" srcOrd="1" destOrd="0" presId="urn:microsoft.com/office/officeart/2005/8/layout/radial4"/>
    <dgm:cxn modelId="{8ACE576C-86B0-4019-9854-A9247A0D02C0}" type="presParOf" srcId="{118B75A0-1E9B-4E82-B917-6C0FE5A8567C}" destId="{72346646-3CDA-498F-8A7C-856ABA0228EE}" srcOrd="2" destOrd="0" presId="urn:microsoft.com/office/officeart/2005/8/layout/radial4"/>
    <dgm:cxn modelId="{25BC78EB-729C-4072-A75D-53C5A62DB42B}" type="presParOf" srcId="{118B75A0-1E9B-4E82-B917-6C0FE5A8567C}" destId="{A36D9DB5-7A65-424B-918D-438BE9739414}" srcOrd="3" destOrd="0" presId="urn:microsoft.com/office/officeart/2005/8/layout/radial4"/>
    <dgm:cxn modelId="{6F7783D6-82C7-4712-8893-03CDCCAAEE0F}" type="presParOf" srcId="{118B75A0-1E9B-4E82-B917-6C0FE5A8567C}" destId="{32BEEC99-7458-4189-96AE-F7FE160EDFE0}" srcOrd="4" destOrd="0" presId="urn:microsoft.com/office/officeart/2005/8/layout/radial4"/>
    <dgm:cxn modelId="{57640D9C-5825-472E-9340-1B5CA7082FDF}" type="presParOf" srcId="{118B75A0-1E9B-4E82-B917-6C0FE5A8567C}" destId="{534CBE55-5C3E-4995-B252-532B1239C954}" srcOrd="5" destOrd="0" presId="urn:microsoft.com/office/officeart/2005/8/layout/radial4"/>
    <dgm:cxn modelId="{3B8F049A-BA55-4E88-AD24-9E86C2321BFF}" type="presParOf" srcId="{118B75A0-1E9B-4E82-B917-6C0FE5A8567C}" destId="{DAC6FCF5-C625-45E3-803E-F2DAF43F8FB6}" srcOrd="6" destOrd="0" presId="urn:microsoft.com/office/officeart/2005/8/layout/radial4"/>
  </dgm:cxnLst>
  <dgm:bg>
    <a:noFill/>
  </dgm:bg>
  <dgm:whole/>
</dgm:dataModel>
</file>

<file path=ppt/diagrams/data4.xml><?xml version="1.0" encoding="utf-8"?>
<dgm:dataModel xmlns:dgm="http://schemas.openxmlformats.org/drawingml/2006/diagram" xmlns:a="http://schemas.openxmlformats.org/drawingml/2006/main">
  <dgm:ptLst>
    <dgm:pt modelId="{671DFC54-39EA-41E0-8F7C-7CD14E6E6E8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13357149-6E15-489D-BBB2-FD11B3C56441}">
      <dgm:prSet phldrT="[Text]" custT="1"/>
      <dgm:spPr/>
      <dgm:t>
        <a:bodyPr/>
        <a:lstStyle/>
        <a:p>
          <a:pPr algn="ctr"/>
          <a:r>
            <a:rPr lang="tr-TR" sz="2800" b="1" i="1" dirty="0" smtClean="0">
              <a:latin typeface="Times New Roman" pitchFamily="18" charset="0"/>
              <a:cs typeface="Times New Roman" pitchFamily="18" charset="0"/>
            </a:rPr>
            <a:t>Nekrötik Pulpalı Ve Açık Apeksli Dişlerin Revaskülarizasyonunda Trombositten Zengin Fibrin (TZF) / ( Platelet Rich Fibrin- PRF) Kullanımı</a:t>
          </a:r>
        </a:p>
        <a:p>
          <a:pPr algn="l"/>
          <a:endParaRPr lang="tr-TR" sz="2800" b="1" dirty="0">
            <a:latin typeface="Times New Roman" pitchFamily="18" charset="0"/>
            <a:cs typeface="Times New Roman" pitchFamily="18" charset="0"/>
          </a:endParaRPr>
        </a:p>
      </dgm:t>
    </dgm:pt>
    <dgm:pt modelId="{E1B6AD6F-7960-4267-B6DC-BF66ACAA4C5F}" type="parTrans" cxnId="{8B51A7E5-4B34-4093-8C7A-48BBB0511710}">
      <dgm:prSet/>
      <dgm:spPr/>
      <dgm:t>
        <a:bodyPr/>
        <a:lstStyle/>
        <a:p>
          <a:endParaRPr lang="tr-TR"/>
        </a:p>
      </dgm:t>
    </dgm:pt>
    <dgm:pt modelId="{A019DA98-26BD-4ABA-A527-709DB340839D}" type="sibTrans" cxnId="{8B51A7E5-4B34-4093-8C7A-48BBB0511710}">
      <dgm:prSet/>
      <dgm:spPr/>
      <dgm:t>
        <a:bodyPr/>
        <a:lstStyle/>
        <a:p>
          <a:endParaRPr lang="tr-TR"/>
        </a:p>
      </dgm:t>
    </dgm:pt>
    <dgm:pt modelId="{6B062484-5C94-4C82-9157-CED03ED5E65B}" type="pres">
      <dgm:prSet presAssocID="{671DFC54-39EA-41E0-8F7C-7CD14E6E6E8D}" presName="linear" presStyleCnt="0">
        <dgm:presLayoutVars>
          <dgm:animLvl val="lvl"/>
          <dgm:resizeHandles val="exact"/>
        </dgm:presLayoutVars>
      </dgm:prSet>
      <dgm:spPr/>
      <dgm:t>
        <a:bodyPr/>
        <a:lstStyle/>
        <a:p>
          <a:endParaRPr lang="tr-TR"/>
        </a:p>
      </dgm:t>
    </dgm:pt>
    <dgm:pt modelId="{2248677F-81DE-490F-87D5-EE2AD564FB4D}" type="pres">
      <dgm:prSet presAssocID="{13357149-6E15-489D-BBB2-FD11B3C56441}" presName="parentText" presStyleLbl="node1" presStyleIdx="0" presStyleCnt="1" custLinFactNeighborY="-36010">
        <dgm:presLayoutVars>
          <dgm:chMax val="0"/>
          <dgm:bulletEnabled val="1"/>
        </dgm:presLayoutVars>
      </dgm:prSet>
      <dgm:spPr/>
      <dgm:t>
        <a:bodyPr/>
        <a:lstStyle/>
        <a:p>
          <a:endParaRPr lang="tr-TR"/>
        </a:p>
      </dgm:t>
    </dgm:pt>
  </dgm:ptLst>
  <dgm:cxnLst>
    <dgm:cxn modelId="{8B51A7E5-4B34-4093-8C7A-48BBB0511710}" srcId="{671DFC54-39EA-41E0-8F7C-7CD14E6E6E8D}" destId="{13357149-6E15-489D-BBB2-FD11B3C56441}" srcOrd="0" destOrd="0" parTransId="{E1B6AD6F-7960-4267-B6DC-BF66ACAA4C5F}" sibTransId="{A019DA98-26BD-4ABA-A527-709DB340839D}"/>
    <dgm:cxn modelId="{A51EE1B7-6EA3-4423-A53A-53CF06BD9AFA}" type="presOf" srcId="{13357149-6E15-489D-BBB2-FD11B3C56441}" destId="{2248677F-81DE-490F-87D5-EE2AD564FB4D}" srcOrd="0" destOrd="0" presId="urn:microsoft.com/office/officeart/2005/8/layout/vList2"/>
    <dgm:cxn modelId="{5BF17A6B-68A2-4518-A4EC-F5224E4BEB9D}" type="presOf" srcId="{671DFC54-39EA-41E0-8F7C-7CD14E6E6E8D}" destId="{6B062484-5C94-4C82-9157-CED03ED5E65B}" srcOrd="0" destOrd="0" presId="urn:microsoft.com/office/officeart/2005/8/layout/vList2"/>
    <dgm:cxn modelId="{B9348B3C-2C8C-450C-A88D-FBF868F2E054}" type="presParOf" srcId="{6B062484-5C94-4C82-9157-CED03ED5E65B}" destId="{2248677F-81DE-490F-87D5-EE2AD564FB4D}"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4D3C1F1C-018D-42FA-A3A0-9E5BD0E70B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79B3993-4470-4450-824D-F768CCC6DC90}">
      <dgm:prSet phldrT="[Text]" custT="1"/>
      <dgm:spPr/>
      <dgm:t>
        <a:bodyPr/>
        <a:lstStyle/>
        <a:p>
          <a:pPr algn="ctr"/>
          <a:r>
            <a:rPr lang="tr-TR" sz="2400" b="1" dirty="0" smtClean="0">
              <a:latin typeface="Times New Roman" pitchFamily="18" charset="0"/>
              <a:cs typeface="Times New Roman" pitchFamily="18" charset="0"/>
            </a:rPr>
            <a:t>Trombositten Zengin Plazma (TZP)- Platelet Rich Plasma (PRP) </a:t>
          </a:r>
          <a:endParaRPr lang="tr-TR" sz="2400" b="1" dirty="0">
            <a:latin typeface="Times New Roman" pitchFamily="18" charset="0"/>
            <a:cs typeface="Times New Roman" pitchFamily="18" charset="0"/>
          </a:endParaRPr>
        </a:p>
      </dgm:t>
    </dgm:pt>
    <dgm:pt modelId="{AC7C2F07-A8B9-4FAB-A109-A61FDFE2F86F}" type="parTrans" cxnId="{BB8E16F2-F5C9-4A84-AC6D-5DEBA4F669BD}">
      <dgm:prSet/>
      <dgm:spPr/>
      <dgm:t>
        <a:bodyPr/>
        <a:lstStyle/>
        <a:p>
          <a:endParaRPr lang="tr-TR"/>
        </a:p>
      </dgm:t>
    </dgm:pt>
    <dgm:pt modelId="{05C43B8B-BEE5-4EA4-9203-420061DDDEEE}" type="sibTrans" cxnId="{BB8E16F2-F5C9-4A84-AC6D-5DEBA4F669BD}">
      <dgm:prSet/>
      <dgm:spPr/>
      <dgm:t>
        <a:bodyPr/>
        <a:lstStyle/>
        <a:p>
          <a:endParaRPr lang="tr-TR"/>
        </a:p>
      </dgm:t>
    </dgm:pt>
    <dgm:pt modelId="{99614635-19AE-496D-9F3F-68D78DB40E6E}">
      <dgm:prSet phldrT="[Text]" custT="1"/>
      <dgm:spPr/>
      <dgm:t>
        <a:bodyPr/>
        <a:lstStyle/>
        <a:p>
          <a:pPr algn="just"/>
          <a:r>
            <a:rPr lang="tr-TR" sz="2000" b="1" dirty="0" smtClean="0">
              <a:latin typeface="Times New Roman" pitchFamily="18" charset="0"/>
              <a:cs typeface="Times New Roman" pitchFamily="18" charset="0"/>
            </a:rPr>
            <a:t>Hastadan alınan trombositlerle zenginleştirilmiş plazma.  PRP kullanımı, rejeneratif endodonti terapisi için ideal bir temel oluşturmaktadır</a:t>
          </a:r>
          <a:r>
            <a:rPr lang="tr-TR" sz="2400" b="1" dirty="0" smtClean="0">
              <a:latin typeface="Times New Roman" pitchFamily="18" charset="0"/>
              <a:cs typeface="Times New Roman" pitchFamily="18" charset="0"/>
            </a:rPr>
            <a:t>.</a:t>
          </a:r>
          <a:endParaRPr lang="tr-TR" sz="2400" b="1" dirty="0">
            <a:latin typeface="Times New Roman" pitchFamily="18" charset="0"/>
            <a:cs typeface="Times New Roman" pitchFamily="18" charset="0"/>
          </a:endParaRPr>
        </a:p>
      </dgm:t>
    </dgm:pt>
    <dgm:pt modelId="{1FF7B090-425F-4AC9-90EF-87931C3A7068}" type="parTrans" cxnId="{8DE328C0-8574-4786-984F-A7379510C81E}">
      <dgm:prSet/>
      <dgm:spPr/>
      <dgm:t>
        <a:bodyPr/>
        <a:lstStyle/>
        <a:p>
          <a:endParaRPr lang="tr-TR"/>
        </a:p>
      </dgm:t>
    </dgm:pt>
    <dgm:pt modelId="{879E73DB-C956-4138-A13E-55A776B32172}" type="sibTrans" cxnId="{8DE328C0-8574-4786-984F-A7379510C81E}">
      <dgm:prSet/>
      <dgm:spPr/>
      <dgm:t>
        <a:bodyPr/>
        <a:lstStyle/>
        <a:p>
          <a:endParaRPr lang="tr-TR"/>
        </a:p>
      </dgm:t>
    </dgm:pt>
    <dgm:pt modelId="{23FC5AFD-135A-4FA4-8A86-F972A4BB9787}">
      <dgm:prSet phldrT="[Text]" custT="1"/>
      <dgm:spPr/>
      <dgm:t>
        <a:bodyPr/>
        <a:lstStyle/>
        <a:p>
          <a:pPr algn="ctr"/>
          <a:r>
            <a:rPr lang="tr-TR" sz="2400" b="1" dirty="0" smtClean="0">
              <a:latin typeface="Times New Roman" pitchFamily="18" charset="0"/>
              <a:cs typeface="Times New Roman" pitchFamily="18" charset="0"/>
            </a:rPr>
            <a:t>Trombositten Zengin Fibrin (TZF)- Platelet Rich Fibrin (PRF) </a:t>
          </a:r>
          <a:endParaRPr lang="tr-TR" sz="2400" dirty="0">
            <a:latin typeface="Times New Roman" pitchFamily="18" charset="0"/>
            <a:cs typeface="Times New Roman" pitchFamily="18" charset="0"/>
          </a:endParaRPr>
        </a:p>
      </dgm:t>
    </dgm:pt>
    <dgm:pt modelId="{621911AF-535B-4854-B307-805E2BF97438}" type="parTrans" cxnId="{D17A8FCE-7669-4CCB-8BEB-256B0FC10AB7}">
      <dgm:prSet/>
      <dgm:spPr/>
      <dgm:t>
        <a:bodyPr/>
        <a:lstStyle/>
        <a:p>
          <a:endParaRPr lang="tr-TR"/>
        </a:p>
      </dgm:t>
    </dgm:pt>
    <dgm:pt modelId="{59C00DD4-2F36-4DA5-936E-D6F869103816}" type="sibTrans" cxnId="{D17A8FCE-7669-4CCB-8BEB-256B0FC10AB7}">
      <dgm:prSet/>
      <dgm:spPr/>
      <dgm:t>
        <a:bodyPr/>
        <a:lstStyle/>
        <a:p>
          <a:endParaRPr lang="tr-TR"/>
        </a:p>
      </dgm:t>
    </dgm:pt>
    <dgm:pt modelId="{B2A8B3E6-A6E6-49A8-AF4A-202FAEE9DBC8}">
      <dgm:prSet phldrT="[Text]" custT="1"/>
      <dgm:spPr/>
      <dgm:t>
        <a:bodyPr/>
        <a:lstStyle/>
        <a:p>
          <a:pPr algn="just"/>
          <a:r>
            <a:rPr lang="tr-TR" sz="2000" b="1" dirty="0" smtClean="0">
              <a:latin typeface="Times New Roman" pitchFamily="18" charset="0"/>
              <a:cs typeface="Times New Roman" pitchFamily="18" charset="0"/>
            </a:rPr>
            <a:t>PRP aktivasyonu için kullanılan sığır trombini; Choukroun’ s  Platelet Rich Fibrin (PRF)’ i olarak isimlendirilen ikinci jenerasyon trombosit konsantrasyonunun gelişmesini sağlamıştır.</a:t>
          </a:r>
          <a:endParaRPr lang="tr-TR" sz="2000" b="1" dirty="0">
            <a:latin typeface="Times New Roman" pitchFamily="18" charset="0"/>
            <a:cs typeface="Times New Roman" pitchFamily="18" charset="0"/>
          </a:endParaRPr>
        </a:p>
      </dgm:t>
    </dgm:pt>
    <dgm:pt modelId="{50D4F283-50EF-4BCC-9833-AFD01A0AE830}" type="parTrans" cxnId="{EC9FF27C-9BF3-4D6B-A340-407D3436FA8A}">
      <dgm:prSet/>
      <dgm:spPr/>
      <dgm:t>
        <a:bodyPr/>
        <a:lstStyle/>
        <a:p>
          <a:endParaRPr lang="tr-TR"/>
        </a:p>
      </dgm:t>
    </dgm:pt>
    <dgm:pt modelId="{0778A712-1084-44F8-A5E4-46F68B277DE7}" type="sibTrans" cxnId="{EC9FF27C-9BF3-4D6B-A340-407D3436FA8A}">
      <dgm:prSet/>
      <dgm:spPr/>
      <dgm:t>
        <a:bodyPr/>
        <a:lstStyle/>
        <a:p>
          <a:endParaRPr lang="tr-TR"/>
        </a:p>
      </dgm:t>
    </dgm:pt>
    <dgm:pt modelId="{65FF71B1-B191-4771-8163-E01063FC60DD}" type="pres">
      <dgm:prSet presAssocID="{4D3C1F1C-018D-42FA-A3A0-9E5BD0E70B5E}" presName="linear" presStyleCnt="0">
        <dgm:presLayoutVars>
          <dgm:animLvl val="lvl"/>
          <dgm:resizeHandles val="exact"/>
        </dgm:presLayoutVars>
      </dgm:prSet>
      <dgm:spPr/>
      <dgm:t>
        <a:bodyPr/>
        <a:lstStyle/>
        <a:p>
          <a:endParaRPr lang="tr-TR"/>
        </a:p>
      </dgm:t>
    </dgm:pt>
    <dgm:pt modelId="{198E343F-FA66-455D-B8C0-DBDF1D5EEE18}" type="pres">
      <dgm:prSet presAssocID="{D79B3993-4470-4450-824D-F768CCC6DC90}" presName="parentText" presStyleLbl="node1" presStyleIdx="0" presStyleCnt="2">
        <dgm:presLayoutVars>
          <dgm:chMax val="0"/>
          <dgm:bulletEnabled val="1"/>
        </dgm:presLayoutVars>
      </dgm:prSet>
      <dgm:spPr/>
      <dgm:t>
        <a:bodyPr/>
        <a:lstStyle/>
        <a:p>
          <a:endParaRPr lang="tr-TR"/>
        </a:p>
      </dgm:t>
    </dgm:pt>
    <dgm:pt modelId="{C398C066-D7E5-446D-A8C7-E10A59E13743}" type="pres">
      <dgm:prSet presAssocID="{D79B3993-4470-4450-824D-F768CCC6DC90}" presName="childText" presStyleLbl="revTx" presStyleIdx="0" presStyleCnt="2">
        <dgm:presLayoutVars>
          <dgm:bulletEnabled val="1"/>
        </dgm:presLayoutVars>
      </dgm:prSet>
      <dgm:spPr/>
      <dgm:t>
        <a:bodyPr/>
        <a:lstStyle/>
        <a:p>
          <a:endParaRPr lang="tr-TR"/>
        </a:p>
      </dgm:t>
    </dgm:pt>
    <dgm:pt modelId="{F65E80EA-9590-4F8B-A00A-89857E0CA2A5}" type="pres">
      <dgm:prSet presAssocID="{23FC5AFD-135A-4FA4-8A86-F972A4BB9787}" presName="parentText" presStyleLbl="node1" presStyleIdx="1" presStyleCnt="2">
        <dgm:presLayoutVars>
          <dgm:chMax val="0"/>
          <dgm:bulletEnabled val="1"/>
        </dgm:presLayoutVars>
      </dgm:prSet>
      <dgm:spPr/>
      <dgm:t>
        <a:bodyPr/>
        <a:lstStyle/>
        <a:p>
          <a:endParaRPr lang="tr-TR"/>
        </a:p>
      </dgm:t>
    </dgm:pt>
    <dgm:pt modelId="{FF05446D-6C2D-4E05-AE18-D57F8C7E7C28}" type="pres">
      <dgm:prSet presAssocID="{23FC5AFD-135A-4FA4-8A86-F972A4BB9787}" presName="childText" presStyleLbl="revTx" presStyleIdx="1" presStyleCnt="2">
        <dgm:presLayoutVars>
          <dgm:bulletEnabled val="1"/>
        </dgm:presLayoutVars>
      </dgm:prSet>
      <dgm:spPr/>
      <dgm:t>
        <a:bodyPr/>
        <a:lstStyle/>
        <a:p>
          <a:endParaRPr lang="tr-TR"/>
        </a:p>
      </dgm:t>
    </dgm:pt>
  </dgm:ptLst>
  <dgm:cxnLst>
    <dgm:cxn modelId="{35102AD3-AB5C-4C00-ACD8-8E76872D66B3}" type="presOf" srcId="{D79B3993-4470-4450-824D-F768CCC6DC90}" destId="{198E343F-FA66-455D-B8C0-DBDF1D5EEE18}" srcOrd="0" destOrd="0" presId="urn:microsoft.com/office/officeart/2005/8/layout/vList2"/>
    <dgm:cxn modelId="{EC9FF27C-9BF3-4D6B-A340-407D3436FA8A}" srcId="{23FC5AFD-135A-4FA4-8A86-F972A4BB9787}" destId="{B2A8B3E6-A6E6-49A8-AF4A-202FAEE9DBC8}" srcOrd="0" destOrd="0" parTransId="{50D4F283-50EF-4BCC-9833-AFD01A0AE830}" sibTransId="{0778A712-1084-44F8-A5E4-46F68B277DE7}"/>
    <dgm:cxn modelId="{B9A57815-7EB0-44A2-8196-91B89475ACED}" type="presOf" srcId="{99614635-19AE-496D-9F3F-68D78DB40E6E}" destId="{C398C066-D7E5-446D-A8C7-E10A59E13743}" srcOrd="0" destOrd="0" presId="urn:microsoft.com/office/officeart/2005/8/layout/vList2"/>
    <dgm:cxn modelId="{BA43B742-DEA1-42C0-B47D-86C4BE08C345}" type="presOf" srcId="{23FC5AFD-135A-4FA4-8A86-F972A4BB9787}" destId="{F65E80EA-9590-4F8B-A00A-89857E0CA2A5}" srcOrd="0" destOrd="0" presId="urn:microsoft.com/office/officeart/2005/8/layout/vList2"/>
    <dgm:cxn modelId="{BB8E16F2-F5C9-4A84-AC6D-5DEBA4F669BD}" srcId="{4D3C1F1C-018D-42FA-A3A0-9E5BD0E70B5E}" destId="{D79B3993-4470-4450-824D-F768CCC6DC90}" srcOrd="0" destOrd="0" parTransId="{AC7C2F07-A8B9-4FAB-A109-A61FDFE2F86F}" sibTransId="{05C43B8B-BEE5-4EA4-9203-420061DDDEEE}"/>
    <dgm:cxn modelId="{BB3B621C-6273-42A2-971C-12527CE44B70}" type="presOf" srcId="{4D3C1F1C-018D-42FA-A3A0-9E5BD0E70B5E}" destId="{65FF71B1-B191-4771-8163-E01063FC60DD}" srcOrd="0" destOrd="0" presId="urn:microsoft.com/office/officeart/2005/8/layout/vList2"/>
    <dgm:cxn modelId="{D17A8FCE-7669-4CCB-8BEB-256B0FC10AB7}" srcId="{4D3C1F1C-018D-42FA-A3A0-9E5BD0E70B5E}" destId="{23FC5AFD-135A-4FA4-8A86-F972A4BB9787}" srcOrd="1" destOrd="0" parTransId="{621911AF-535B-4854-B307-805E2BF97438}" sibTransId="{59C00DD4-2F36-4DA5-936E-D6F869103816}"/>
    <dgm:cxn modelId="{8DE328C0-8574-4786-984F-A7379510C81E}" srcId="{D79B3993-4470-4450-824D-F768CCC6DC90}" destId="{99614635-19AE-496D-9F3F-68D78DB40E6E}" srcOrd="0" destOrd="0" parTransId="{1FF7B090-425F-4AC9-90EF-87931C3A7068}" sibTransId="{879E73DB-C956-4138-A13E-55A776B32172}"/>
    <dgm:cxn modelId="{D6B2D6BB-5A85-4078-BB60-5B55670A2B4C}" type="presOf" srcId="{B2A8B3E6-A6E6-49A8-AF4A-202FAEE9DBC8}" destId="{FF05446D-6C2D-4E05-AE18-D57F8C7E7C28}" srcOrd="0" destOrd="0" presId="urn:microsoft.com/office/officeart/2005/8/layout/vList2"/>
    <dgm:cxn modelId="{F9A8200C-976F-49D0-A212-07A8C9B8DCB6}" type="presParOf" srcId="{65FF71B1-B191-4771-8163-E01063FC60DD}" destId="{198E343F-FA66-455D-B8C0-DBDF1D5EEE18}" srcOrd="0" destOrd="0" presId="urn:microsoft.com/office/officeart/2005/8/layout/vList2"/>
    <dgm:cxn modelId="{FA4C4648-2EB6-4A2F-8FD2-ACB0C02E7A14}" type="presParOf" srcId="{65FF71B1-B191-4771-8163-E01063FC60DD}" destId="{C398C066-D7E5-446D-A8C7-E10A59E13743}" srcOrd="1" destOrd="0" presId="urn:microsoft.com/office/officeart/2005/8/layout/vList2"/>
    <dgm:cxn modelId="{C28DA80A-D0F3-4259-93CD-570C86C3F159}" type="presParOf" srcId="{65FF71B1-B191-4771-8163-E01063FC60DD}" destId="{F65E80EA-9590-4F8B-A00A-89857E0CA2A5}" srcOrd="2" destOrd="0" presId="urn:microsoft.com/office/officeart/2005/8/layout/vList2"/>
    <dgm:cxn modelId="{7ACA9A50-48F8-43F8-9EAE-974D9B20B39C}" type="presParOf" srcId="{65FF71B1-B191-4771-8163-E01063FC60DD}" destId="{FF05446D-6C2D-4E05-AE18-D57F8C7E7C28}" srcOrd="3"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697FF5AF-B6F9-4B17-AFBE-8B9ACDE60C2A}"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tr-TR"/>
        </a:p>
      </dgm:t>
    </dgm:pt>
    <dgm:pt modelId="{FCE8182A-D67F-47D3-939A-AF8E15953568}">
      <dgm:prSet phldrT="[Text]" custT="1"/>
      <dgm:spPr/>
      <dgm:t>
        <a:bodyPr/>
        <a:lstStyle/>
        <a:p>
          <a:r>
            <a:rPr lang="tr-TR" sz="2000" b="1" dirty="0" smtClean="0"/>
            <a:t>Dentin- pulpa kompleksinin rejenerasyonu için ideal bir biomateryaldir</a:t>
          </a:r>
          <a:endParaRPr lang="tr-TR" sz="2000" dirty="0">
            <a:latin typeface="Times New Roman" pitchFamily="18" charset="0"/>
            <a:cs typeface="Times New Roman" pitchFamily="18" charset="0"/>
          </a:endParaRPr>
        </a:p>
      </dgm:t>
    </dgm:pt>
    <dgm:pt modelId="{4F69A2E3-45E3-478E-A04A-6DAA8635897B}" type="parTrans" cxnId="{EEEAE347-B471-4E73-8BB9-E83529293320}">
      <dgm:prSet/>
      <dgm:spPr/>
      <dgm:t>
        <a:bodyPr/>
        <a:lstStyle/>
        <a:p>
          <a:endParaRPr lang="tr-TR"/>
        </a:p>
      </dgm:t>
    </dgm:pt>
    <dgm:pt modelId="{44F99662-807D-4E5A-810F-3A68C1302CC3}" type="sibTrans" cxnId="{EEEAE347-B471-4E73-8BB9-E83529293320}">
      <dgm:prSet/>
      <dgm:spPr/>
      <dgm:t>
        <a:bodyPr/>
        <a:lstStyle/>
        <a:p>
          <a:endParaRPr lang="tr-TR"/>
        </a:p>
      </dgm:t>
    </dgm:pt>
    <dgm:pt modelId="{8D877D8B-C51E-48C9-AB19-F57CC1B227D5}">
      <dgm:prSet phldrT="[Text]" custT="1"/>
      <dgm:spPr/>
      <dgm:t>
        <a:bodyPr/>
        <a:lstStyle/>
        <a:p>
          <a:r>
            <a:rPr lang="tr-TR" sz="2000" b="1" dirty="0" smtClean="0"/>
            <a:t>Periapikal dokularda biokimyasal bir işleme gerek yoktur</a:t>
          </a:r>
          <a:endParaRPr lang="tr-TR" sz="2000" b="1" dirty="0">
            <a:latin typeface="Times New Roman" pitchFamily="18" charset="0"/>
            <a:cs typeface="Times New Roman" pitchFamily="18" charset="0"/>
          </a:endParaRPr>
        </a:p>
      </dgm:t>
    </dgm:pt>
    <dgm:pt modelId="{92256FB6-09CB-44BC-A336-9C105CD435DE}" type="parTrans" cxnId="{B39C0901-E5CA-42E6-87D8-812E2E81F16E}">
      <dgm:prSet/>
      <dgm:spPr/>
      <dgm:t>
        <a:bodyPr/>
        <a:lstStyle/>
        <a:p>
          <a:endParaRPr lang="tr-TR"/>
        </a:p>
      </dgm:t>
    </dgm:pt>
    <dgm:pt modelId="{9DA28E3D-E873-40D9-8DCC-98EB912EA709}" type="sibTrans" cxnId="{B39C0901-E5CA-42E6-87D8-812E2E81F16E}">
      <dgm:prSet/>
      <dgm:spPr/>
      <dgm:t>
        <a:bodyPr/>
        <a:lstStyle/>
        <a:p>
          <a:endParaRPr lang="tr-TR"/>
        </a:p>
      </dgm:t>
    </dgm:pt>
    <dgm:pt modelId="{131B33B0-24BB-4143-A217-29CAA5313F74}">
      <dgm:prSet phldrT="[Text]" custT="1"/>
      <dgm:spPr/>
      <dgm:t>
        <a:bodyPr/>
        <a:lstStyle/>
        <a:p>
          <a:r>
            <a:rPr lang="tr-TR" sz="2000" b="1" dirty="0" smtClean="0"/>
            <a:t>Tamamen otolog bir tekniktir</a:t>
          </a:r>
          <a:endParaRPr lang="tr-TR" sz="2000" dirty="0">
            <a:latin typeface="Times New Roman" pitchFamily="18" charset="0"/>
            <a:cs typeface="Times New Roman" pitchFamily="18" charset="0"/>
          </a:endParaRPr>
        </a:p>
      </dgm:t>
    </dgm:pt>
    <dgm:pt modelId="{A2491AD6-DD75-4ACE-9A6F-C93AB0D48AC5}" type="parTrans" cxnId="{2B7BA68E-5C87-4EFF-BC8C-8CFFA6E88489}">
      <dgm:prSet/>
      <dgm:spPr/>
      <dgm:t>
        <a:bodyPr/>
        <a:lstStyle/>
        <a:p>
          <a:endParaRPr lang="tr-TR"/>
        </a:p>
      </dgm:t>
    </dgm:pt>
    <dgm:pt modelId="{77DBBBF9-A4B9-4EED-9F8C-7D8D84BED0F9}" type="sibTrans" cxnId="{2B7BA68E-5C87-4EFF-BC8C-8CFFA6E88489}">
      <dgm:prSet/>
      <dgm:spPr/>
      <dgm:t>
        <a:bodyPr/>
        <a:lstStyle/>
        <a:p>
          <a:endParaRPr lang="tr-TR"/>
        </a:p>
      </dgm:t>
    </dgm:pt>
    <dgm:pt modelId="{CE96BC4C-5FB6-4F0F-9611-C3171EC63496}">
      <dgm:prSet phldrT="[Text]" custT="1"/>
      <dgm:spPr/>
      <dgm:t>
        <a:bodyPr/>
        <a:lstStyle/>
        <a:p>
          <a:r>
            <a:rPr lang="tr-TR" sz="2000" b="1" dirty="0" smtClean="0"/>
            <a:t>Sitokin ağını ve hücresel migrasyonu destekleyen ve esnek olan bir molekül yapısına sahiptir </a:t>
          </a:r>
          <a:endParaRPr lang="tr-TR" sz="2000" dirty="0">
            <a:latin typeface="Times New Roman" pitchFamily="18" charset="0"/>
            <a:cs typeface="Times New Roman" pitchFamily="18" charset="0"/>
          </a:endParaRPr>
        </a:p>
      </dgm:t>
    </dgm:pt>
    <dgm:pt modelId="{E42E67AA-2CEA-47DA-80D5-EC5C15E7025A}" type="parTrans" cxnId="{84B5268A-D6B0-40F9-BBEE-1A634D6B7275}">
      <dgm:prSet/>
      <dgm:spPr/>
      <dgm:t>
        <a:bodyPr/>
        <a:lstStyle/>
        <a:p>
          <a:endParaRPr lang="tr-TR"/>
        </a:p>
      </dgm:t>
    </dgm:pt>
    <dgm:pt modelId="{8178FEB6-0E3B-4BB9-B0E9-0453E8001CAF}" type="sibTrans" cxnId="{84B5268A-D6B0-40F9-BBEE-1A634D6B7275}">
      <dgm:prSet/>
      <dgm:spPr/>
      <dgm:t>
        <a:bodyPr/>
        <a:lstStyle/>
        <a:p>
          <a:endParaRPr lang="tr-TR"/>
        </a:p>
      </dgm:t>
    </dgm:pt>
    <dgm:pt modelId="{6DAE29C1-1861-4817-B1FF-B180594C4179}">
      <dgm:prSet/>
      <dgm:spPr/>
      <dgm:t>
        <a:bodyPr/>
        <a:lstStyle/>
        <a:p>
          <a:endParaRPr lang="tr-TR" dirty="0"/>
        </a:p>
      </dgm:t>
    </dgm:pt>
    <dgm:pt modelId="{50BEA4B5-BB3D-49F7-A461-499F4862618A}" type="parTrans" cxnId="{BC4F4842-024C-403F-97C2-33DC0BB3A47C}">
      <dgm:prSet/>
      <dgm:spPr/>
      <dgm:t>
        <a:bodyPr/>
        <a:lstStyle/>
        <a:p>
          <a:endParaRPr lang="tr-TR"/>
        </a:p>
      </dgm:t>
    </dgm:pt>
    <dgm:pt modelId="{DAEEC6BE-E88F-4EC8-947D-2F45DE689781}" type="sibTrans" cxnId="{BC4F4842-024C-403F-97C2-33DC0BB3A47C}">
      <dgm:prSet/>
      <dgm:spPr/>
      <dgm:t>
        <a:bodyPr/>
        <a:lstStyle/>
        <a:p>
          <a:endParaRPr lang="tr-TR"/>
        </a:p>
      </dgm:t>
    </dgm:pt>
    <dgm:pt modelId="{1F51653B-0FFC-41CF-B094-5761E2ED9333}" type="pres">
      <dgm:prSet presAssocID="{697FF5AF-B6F9-4B17-AFBE-8B9ACDE60C2A}" presName="matrix" presStyleCnt="0">
        <dgm:presLayoutVars>
          <dgm:chMax val="1"/>
          <dgm:dir/>
          <dgm:resizeHandles val="exact"/>
        </dgm:presLayoutVars>
      </dgm:prSet>
      <dgm:spPr/>
      <dgm:t>
        <a:bodyPr/>
        <a:lstStyle/>
        <a:p>
          <a:endParaRPr lang="tr-TR"/>
        </a:p>
      </dgm:t>
    </dgm:pt>
    <dgm:pt modelId="{BE2438E4-27C5-4A46-9E7C-8C9C2BF5E9B1}" type="pres">
      <dgm:prSet presAssocID="{697FF5AF-B6F9-4B17-AFBE-8B9ACDE60C2A}" presName="axisShape" presStyleLbl="bgShp" presStyleIdx="0" presStyleCnt="1" custLinFactNeighborX="-452" custLinFactNeighborY="-145"/>
      <dgm:spPr/>
    </dgm:pt>
    <dgm:pt modelId="{89C78A20-6613-4B31-A81E-1633A8BB1C7C}" type="pres">
      <dgm:prSet presAssocID="{697FF5AF-B6F9-4B17-AFBE-8B9ACDE60C2A}" presName="rect1" presStyleLbl="node1" presStyleIdx="0" presStyleCnt="4" custScaleX="126624" custScaleY="110900" custLinFactNeighborX="-20344" custLinFactNeighborY="1044">
        <dgm:presLayoutVars>
          <dgm:chMax val="0"/>
          <dgm:chPref val="0"/>
          <dgm:bulletEnabled val="1"/>
        </dgm:presLayoutVars>
      </dgm:prSet>
      <dgm:spPr/>
      <dgm:t>
        <a:bodyPr/>
        <a:lstStyle/>
        <a:p>
          <a:endParaRPr lang="tr-TR"/>
        </a:p>
      </dgm:t>
    </dgm:pt>
    <dgm:pt modelId="{A195D872-DD31-453D-A999-99E78F10D88F}" type="pres">
      <dgm:prSet presAssocID="{697FF5AF-B6F9-4B17-AFBE-8B9ACDE60C2A}" presName="rect2" presStyleLbl="node1" presStyleIdx="1" presStyleCnt="4" custScaleX="134905" custScaleY="110900" custLinFactNeighborX="20909" custLinFactNeighborY="1044">
        <dgm:presLayoutVars>
          <dgm:chMax val="0"/>
          <dgm:chPref val="0"/>
          <dgm:bulletEnabled val="1"/>
        </dgm:presLayoutVars>
      </dgm:prSet>
      <dgm:spPr/>
      <dgm:t>
        <a:bodyPr/>
        <a:lstStyle/>
        <a:p>
          <a:endParaRPr lang="tr-TR"/>
        </a:p>
      </dgm:t>
    </dgm:pt>
    <dgm:pt modelId="{3B406D55-C928-439F-9743-27C3BB495F81}" type="pres">
      <dgm:prSet presAssocID="{697FF5AF-B6F9-4B17-AFBE-8B9ACDE60C2A}" presName="rect3" presStyleLbl="node1" presStyleIdx="2" presStyleCnt="4" custScaleX="154612" custScaleY="107825" custLinFactNeighborX="-31107" custLinFactNeighborY="0">
        <dgm:presLayoutVars>
          <dgm:chMax val="0"/>
          <dgm:chPref val="0"/>
          <dgm:bulletEnabled val="1"/>
        </dgm:presLayoutVars>
      </dgm:prSet>
      <dgm:spPr/>
      <dgm:t>
        <a:bodyPr/>
        <a:lstStyle/>
        <a:p>
          <a:endParaRPr lang="tr-TR"/>
        </a:p>
      </dgm:t>
    </dgm:pt>
    <dgm:pt modelId="{6D1F58E4-F801-4BC7-AF01-978AA2A629B2}" type="pres">
      <dgm:prSet presAssocID="{697FF5AF-B6F9-4B17-AFBE-8B9ACDE60C2A}" presName="rect4" presStyleLbl="node1" presStyleIdx="3" presStyleCnt="4" custScaleX="169508" custScaleY="107825" custLinFactNeighborX="35256" custLinFactNeighborY="0">
        <dgm:presLayoutVars>
          <dgm:chMax val="0"/>
          <dgm:chPref val="0"/>
          <dgm:bulletEnabled val="1"/>
        </dgm:presLayoutVars>
      </dgm:prSet>
      <dgm:spPr/>
      <dgm:t>
        <a:bodyPr/>
        <a:lstStyle/>
        <a:p>
          <a:endParaRPr lang="tr-TR"/>
        </a:p>
      </dgm:t>
    </dgm:pt>
  </dgm:ptLst>
  <dgm:cxnLst>
    <dgm:cxn modelId="{7E0FD733-2922-40CF-96BA-C3818DB7F8FC}" type="presOf" srcId="{8D877D8B-C51E-48C9-AB19-F57CC1B227D5}" destId="{A195D872-DD31-453D-A999-99E78F10D88F}" srcOrd="0" destOrd="0" presId="urn:microsoft.com/office/officeart/2005/8/layout/matrix2"/>
    <dgm:cxn modelId="{D16EB911-50FC-4774-8F4C-6EAA671F8257}" type="presOf" srcId="{FCE8182A-D67F-47D3-939A-AF8E15953568}" destId="{89C78A20-6613-4B31-A81E-1633A8BB1C7C}" srcOrd="0" destOrd="0" presId="urn:microsoft.com/office/officeart/2005/8/layout/matrix2"/>
    <dgm:cxn modelId="{B39C0901-E5CA-42E6-87D8-812E2E81F16E}" srcId="{697FF5AF-B6F9-4B17-AFBE-8B9ACDE60C2A}" destId="{8D877D8B-C51E-48C9-AB19-F57CC1B227D5}" srcOrd="1" destOrd="0" parTransId="{92256FB6-09CB-44BC-A336-9C105CD435DE}" sibTransId="{9DA28E3D-E873-40D9-8DCC-98EB912EA709}"/>
    <dgm:cxn modelId="{2B7BA68E-5C87-4EFF-BC8C-8CFFA6E88489}" srcId="{697FF5AF-B6F9-4B17-AFBE-8B9ACDE60C2A}" destId="{131B33B0-24BB-4143-A217-29CAA5313F74}" srcOrd="2" destOrd="0" parTransId="{A2491AD6-DD75-4ACE-9A6F-C93AB0D48AC5}" sibTransId="{77DBBBF9-A4B9-4EED-9F8C-7D8D84BED0F9}"/>
    <dgm:cxn modelId="{4143C382-EB9A-4D3C-969A-A9FBA4A2E0FF}" type="presOf" srcId="{131B33B0-24BB-4143-A217-29CAA5313F74}" destId="{3B406D55-C928-439F-9743-27C3BB495F81}" srcOrd="0" destOrd="0" presId="urn:microsoft.com/office/officeart/2005/8/layout/matrix2"/>
    <dgm:cxn modelId="{ABAA40FD-4C7B-42BC-8F5B-D18941CD4F23}" type="presOf" srcId="{697FF5AF-B6F9-4B17-AFBE-8B9ACDE60C2A}" destId="{1F51653B-0FFC-41CF-B094-5761E2ED9333}" srcOrd="0" destOrd="0" presId="urn:microsoft.com/office/officeart/2005/8/layout/matrix2"/>
    <dgm:cxn modelId="{EEEAE347-B471-4E73-8BB9-E83529293320}" srcId="{697FF5AF-B6F9-4B17-AFBE-8B9ACDE60C2A}" destId="{FCE8182A-D67F-47D3-939A-AF8E15953568}" srcOrd="0" destOrd="0" parTransId="{4F69A2E3-45E3-478E-A04A-6DAA8635897B}" sibTransId="{44F99662-807D-4E5A-810F-3A68C1302CC3}"/>
    <dgm:cxn modelId="{CEA77D61-5D49-40BF-8F9C-AC75CFF3A862}" type="presOf" srcId="{CE96BC4C-5FB6-4F0F-9611-C3171EC63496}" destId="{6D1F58E4-F801-4BC7-AF01-978AA2A629B2}" srcOrd="0" destOrd="0" presId="urn:microsoft.com/office/officeart/2005/8/layout/matrix2"/>
    <dgm:cxn modelId="{84B5268A-D6B0-40F9-BBEE-1A634D6B7275}" srcId="{697FF5AF-B6F9-4B17-AFBE-8B9ACDE60C2A}" destId="{CE96BC4C-5FB6-4F0F-9611-C3171EC63496}" srcOrd="3" destOrd="0" parTransId="{E42E67AA-2CEA-47DA-80D5-EC5C15E7025A}" sibTransId="{8178FEB6-0E3B-4BB9-B0E9-0453E8001CAF}"/>
    <dgm:cxn modelId="{BC4F4842-024C-403F-97C2-33DC0BB3A47C}" srcId="{697FF5AF-B6F9-4B17-AFBE-8B9ACDE60C2A}" destId="{6DAE29C1-1861-4817-B1FF-B180594C4179}" srcOrd="4" destOrd="0" parTransId="{50BEA4B5-BB3D-49F7-A461-499F4862618A}" sibTransId="{DAEEC6BE-E88F-4EC8-947D-2F45DE689781}"/>
    <dgm:cxn modelId="{0470FF85-EF35-4515-9E7A-509F38738EEF}" type="presParOf" srcId="{1F51653B-0FFC-41CF-B094-5761E2ED9333}" destId="{BE2438E4-27C5-4A46-9E7C-8C9C2BF5E9B1}" srcOrd="0" destOrd="0" presId="urn:microsoft.com/office/officeart/2005/8/layout/matrix2"/>
    <dgm:cxn modelId="{6168BBD2-9EE9-4A78-8306-3AA3E64A5321}" type="presParOf" srcId="{1F51653B-0FFC-41CF-B094-5761E2ED9333}" destId="{89C78A20-6613-4B31-A81E-1633A8BB1C7C}" srcOrd="1" destOrd="0" presId="urn:microsoft.com/office/officeart/2005/8/layout/matrix2"/>
    <dgm:cxn modelId="{7539646E-2CB9-4104-86A1-EA1C86D9B5B3}" type="presParOf" srcId="{1F51653B-0FFC-41CF-B094-5761E2ED9333}" destId="{A195D872-DD31-453D-A999-99E78F10D88F}" srcOrd="2" destOrd="0" presId="urn:microsoft.com/office/officeart/2005/8/layout/matrix2"/>
    <dgm:cxn modelId="{FF1322AD-5312-4517-8498-705D40973252}" type="presParOf" srcId="{1F51653B-0FFC-41CF-B094-5761E2ED9333}" destId="{3B406D55-C928-439F-9743-27C3BB495F81}" srcOrd="3" destOrd="0" presId="urn:microsoft.com/office/officeart/2005/8/layout/matrix2"/>
    <dgm:cxn modelId="{E2C5115B-EC03-4C20-9AB7-AE65BF4B8FF7}" type="presParOf" srcId="{1F51653B-0FFC-41CF-B094-5761E2ED9333}" destId="{6D1F58E4-F801-4BC7-AF01-978AA2A629B2}" srcOrd="4" destOrd="0" presId="urn:microsoft.com/office/officeart/2005/8/layout/matrix2"/>
  </dgm:cxnLst>
  <dgm:bg/>
  <dgm:whole/>
</dgm:dataModel>
</file>

<file path=ppt/diagrams/data7.xml><?xml version="1.0" encoding="utf-8"?>
<dgm:dataModel xmlns:dgm="http://schemas.openxmlformats.org/drawingml/2006/diagram" xmlns:a="http://schemas.openxmlformats.org/drawingml/2006/main">
  <dgm:ptLst>
    <dgm:pt modelId="{646ECC83-15EF-4D6A-9795-FDA736A4ADB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D4C8CDB8-C4CB-440C-966D-1D986B1A1DE2}">
      <dgm:prSet phldrT="[Text]" custT="1"/>
      <dgm:spPr/>
      <dgm:t>
        <a:bodyPr/>
        <a:lstStyle/>
        <a:p>
          <a:r>
            <a:rPr lang="tr-TR" sz="1800" b="1" dirty="0" smtClean="0"/>
            <a:t>3. APİKAL PAPİLLA KÖK HÜCRELERİ (SCAPS)</a:t>
          </a:r>
          <a:endParaRPr lang="tr-TR" sz="1800" dirty="0">
            <a:latin typeface="Times New Roman" pitchFamily="18" charset="0"/>
            <a:cs typeface="Times New Roman" pitchFamily="18" charset="0"/>
          </a:endParaRPr>
        </a:p>
      </dgm:t>
    </dgm:pt>
    <dgm:pt modelId="{676346DF-04BC-4BD7-BB5D-855C0E0FB8D7}" type="parTrans" cxnId="{F48EEE3D-A7B6-45C5-AF93-ACDD4D6143D1}">
      <dgm:prSet/>
      <dgm:spPr/>
      <dgm:t>
        <a:bodyPr/>
        <a:lstStyle/>
        <a:p>
          <a:endParaRPr lang="tr-TR"/>
        </a:p>
      </dgm:t>
    </dgm:pt>
    <dgm:pt modelId="{C127C1EF-399C-4450-8E09-7B360B3163C3}" type="sibTrans" cxnId="{F48EEE3D-A7B6-45C5-AF93-ACDD4D6143D1}">
      <dgm:prSet/>
      <dgm:spPr/>
      <dgm:t>
        <a:bodyPr/>
        <a:lstStyle/>
        <a:p>
          <a:endParaRPr lang="tr-TR"/>
        </a:p>
      </dgm:t>
    </dgm:pt>
    <dgm:pt modelId="{C37351EA-5F4C-4A72-AFB6-F537F85D77F8}">
      <dgm:prSet phldrT="[Text]" custT="1"/>
      <dgm:spPr/>
      <dgm:t>
        <a:bodyPr/>
        <a:lstStyle/>
        <a:p>
          <a:r>
            <a:rPr lang="tr-TR" sz="1800" b="1" dirty="0" smtClean="0"/>
            <a:t>4. PRİMER ODONTOBLASTLAR</a:t>
          </a:r>
          <a:endParaRPr lang="tr-TR" sz="1800" b="1" dirty="0">
            <a:latin typeface="Times New Roman" pitchFamily="18" charset="0"/>
            <a:cs typeface="Times New Roman" pitchFamily="18" charset="0"/>
          </a:endParaRPr>
        </a:p>
      </dgm:t>
    </dgm:pt>
    <dgm:pt modelId="{59861009-10B8-4121-905D-B222B2CE76FA}" type="parTrans" cxnId="{D28A936F-43B2-4E1F-A5AB-857C894A71F5}">
      <dgm:prSet/>
      <dgm:spPr/>
      <dgm:t>
        <a:bodyPr/>
        <a:lstStyle/>
        <a:p>
          <a:endParaRPr lang="tr-TR"/>
        </a:p>
      </dgm:t>
    </dgm:pt>
    <dgm:pt modelId="{1917241F-4BF0-4563-A291-AC9BE012DCF9}" type="sibTrans" cxnId="{D28A936F-43B2-4E1F-A5AB-857C894A71F5}">
      <dgm:prSet/>
      <dgm:spPr/>
      <dgm:t>
        <a:bodyPr/>
        <a:lstStyle/>
        <a:p>
          <a:endParaRPr lang="tr-TR"/>
        </a:p>
      </dgm:t>
    </dgm:pt>
    <dgm:pt modelId="{92484668-6AE1-44AB-B717-1DF57A393673}">
      <dgm:prSet phldrT="[Text]" custT="1"/>
      <dgm:spPr/>
      <dgm:t>
        <a:bodyPr/>
        <a:lstStyle/>
        <a:p>
          <a:r>
            <a:rPr lang="tr-TR" sz="1800" b="1" dirty="0" smtClean="0"/>
            <a:t>5. KÖK DENTİNİ FORMASYONU  </a:t>
          </a:r>
          <a:endParaRPr lang="tr-TR" sz="1800" b="1" dirty="0">
            <a:latin typeface="Times New Roman" pitchFamily="18" charset="0"/>
            <a:cs typeface="Times New Roman" pitchFamily="18" charset="0"/>
          </a:endParaRPr>
        </a:p>
      </dgm:t>
    </dgm:pt>
    <dgm:pt modelId="{4A92EDF4-4089-4718-9BF6-BB7CE38C03C8}" type="parTrans" cxnId="{D8EEDE73-0128-4238-8CDF-7EBA405F6CBB}">
      <dgm:prSet/>
      <dgm:spPr/>
      <dgm:t>
        <a:bodyPr/>
        <a:lstStyle/>
        <a:p>
          <a:endParaRPr lang="tr-TR"/>
        </a:p>
      </dgm:t>
    </dgm:pt>
    <dgm:pt modelId="{18C97BCD-6B07-4E94-B21E-62F88089E7C7}" type="sibTrans" cxnId="{D8EEDE73-0128-4238-8CDF-7EBA405F6CBB}">
      <dgm:prSet/>
      <dgm:spPr/>
      <dgm:t>
        <a:bodyPr/>
        <a:lstStyle/>
        <a:p>
          <a:endParaRPr lang="tr-TR"/>
        </a:p>
      </dgm:t>
    </dgm:pt>
    <dgm:pt modelId="{09390AFE-0540-4128-AFF8-649D805B944F}">
      <dgm:prSet phldrT="[Text]" custT="1"/>
      <dgm:spPr/>
      <dgm:t>
        <a:bodyPr/>
        <a:lstStyle/>
        <a:p>
          <a:r>
            <a:rPr lang="tr-TR" sz="2000" b="1" dirty="0" smtClean="0"/>
            <a:t>1. KÖK KANAL DEZENFEKSİYONUNUN SAĞLANMASI</a:t>
          </a:r>
          <a:endParaRPr lang="tr-TR" sz="2000" dirty="0">
            <a:latin typeface="Times New Roman" pitchFamily="18" charset="0"/>
            <a:cs typeface="Times New Roman" pitchFamily="18" charset="0"/>
          </a:endParaRPr>
        </a:p>
      </dgm:t>
    </dgm:pt>
    <dgm:pt modelId="{A859F292-9BC6-44EA-A3D1-705BE86FB4CF}" type="parTrans" cxnId="{7DE20A6B-5D4C-4C71-A6D0-66F6E6659EAA}">
      <dgm:prSet/>
      <dgm:spPr/>
      <dgm:t>
        <a:bodyPr/>
        <a:lstStyle/>
        <a:p>
          <a:endParaRPr lang="tr-TR"/>
        </a:p>
      </dgm:t>
    </dgm:pt>
    <dgm:pt modelId="{833BCA6D-09E0-47AE-BD79-7872BDDFF558}" type="sibTrans" cxnId="{7DE20A6B-5D4C-4C71-A6D0-66F6E6659EAA}">
      <dgm:prSet/>
      <dgm:spPr/>
      <dgm:t>
        <a:bodyPr/>
        <a:lstStyle/>
        <a:p>
          <a:endParaRPr lang="tr-TR"/>
        </a:p>
      </dgm:t>
    </dgm:pt>
    <dgm:pt modelId="{A44D3FEE-2204-4D27-A9EB-9461527955A0}">
      <dgm:prSet phldrT="[Text]" custT="1"/>
      <dgm:spPr/>
      <dgm:t>
        <a:bodyPr/>
        <a:lstStyle/>
        <a:p>
          <a:r>
            <a:rPr lang="tr-TR" sz="1800" b="1" dirty="0" smtClean="0">
              <a:latin typeface="Times New Roman" pitchFamily="18" charset="0"/>
              <a:cs typeface="Times New Roman" pitchFamily="18" charset="0"/>
            </a:rPr>
            <a:t>2. HERTWIG EPİTELYAL KÖK KINI HÜCRELERİNİN İNDÜKSİYONU İLE</a:t>
          </a:r>
          <a:endParaRPr lang="tr-TR" sz="1800" dirty="0">
            <a:latin typeface="Times New Roman" pitchFamily="18" charset="0"/>
            <a:cs typeface="Times New Roman" pitchFamily="18" charset="0"/>
          </a:endParaRPr>
        </a:p>
      </dgm:t>
    </dgm:pt>
    <dgm:pt modelId="{9A7B86A8-4BE2-46DE-BF88-735B96DEC1BA}" type="parTrans" cxnId="{A4344006-B29E-43C3-8273-ECE48E46F062}">
      <dgm:prSet/>
      <dgm:spPr/>
      <dgm:t>
        <a:bodyPr/>
        <a:lstStyle/>
        <a:p>
          <a:endParaRPr lang="tr-TR"/>
        </a:p>
      </dgm:t>
    </dgm:pt>
    <dgm:pt modelId="{AB3952DC-0454-4194-8B0C-CF6B9B56F6F5}" type="sibTrans" cxnId="{A4344006-B29E-43C3-8273-ECE48E46F062}">
      <dgm:prSet/>
      <dgm:spPr/>
      <dgm:t>
        <a:bodyPr/>
        <a:lstStyle/>
        <a:p>
          <a:endParaRPr lang="tr-TR"/>
        </a:p>
      </dgm:t>
    </dgm:pt>
    <dgm:pt modelId="{154B54B8-F137-4B67-B241-BF9027E9022F}" type="pres">
      <dgm:prSet presAssocID="{646ECC83-15EF-4D6A-9795-FDA736A4ADBA}" presName="cycle" presStyleCnt="0">
        <dgm:presLayoutVars>
          <dgm:dir/>
          <dgm:resizeHandles val="exact"/>
        </dgm:presLayoutVars>
      </dgm:prSet>
      <dgm:spPr/>
      <dgm:t>
        <a:bodyPr/>
        <a:lstStyle/>
        <a:p>
          <a:endParaRPr lang="tr-TR"/>
        </a:p>
      </dgm:t>
    </dgm:pt>
    <dgm:pt modelId="{80393D50-3676-4FE5-A05F-F246E8B991C1}" type="pres">
      <dgm:prSet presAssocID="{D4C8CDB8-C4CB-440C-966D-1D986B1A1DE2}" presName="node" presStyleLbl="node1" presStyleIdx="0" presStyleCnt="5" custScaleX="186870" custScaleY="144250">
        <dgm:presLayoutVars>
          <dgm:bulletEnabled val="1"/>
        </dgm:presLayoutVars>
      </dgm:prSet>
      <dgm:spPr/>
      <dgm:t>
        <a:bodyPr/>
        <a:lstStyle/>
        <a:p>
          <a:endParaRPr lang="tr-TR"/>
        </a:p>
      </dgm:t>
    </dgm:pt>
    <dgm:pt modelId="{167933BA-54DF-4D2A-BE01-C10C0AF2E245}" type="pres">
      <dgm:prSet presAssocID="{D4C8CDB8-C4CB-440C-966D-1D986B1A1DE2}" presName="spNode" presStyleCnt="0"/>
      <dgm:spPr/>
    </dgm:pt>
    <dgm:pt modelId="{2A9F72BC-F051-49FB-B449-8F542A6B9527}" type="pres">
      <dgm:prSet presAssocID="{C127C1EF-399C-4450-8E09-7B360B3163C3}" presName="sibTrans" presStyleLbl="sibTrans1D1" presStyleIdx="0" presStyleCnt="5"/>
      <dgm:spPr/>
      <dgm:t>
        <a:bodyPr/>
        <a:lstStyle/>
        <a:p>
          <a:endParaRPr lang="tr-TR"/>
        </a:p>
      </dgm:t>
    </dgm:pt>
    <dgm:pt modelId="{52688BA9-E336-4C01-8808-204D7BFB681E}" type="pres">
      <dgm:prSet presAssocID="{C37351EA-5F4C-4A72-AFB6-F537F85D77F8}" presName="node" presStyleLbl="node1" presStyleIdx="1" presStyleCnt="5" custScaleX="182963" custScaleY="126948" custRadScaleRad="129787" custRadScaleInc="31961">
        <dgm:presLayoutVars>
          <dgm:bulletEnabled val="1"/>
        </dgm:presLayoutVars>
      </dgm:prSet>
      <dgm:spPr/>
      <dgm:t>
        <a:bodyPr/>
        <a:lstStyle/>
        <a:p>
          <a:endParaRPr lang="tr-TR"/>
        </a:p>
      </dgm:t>
    </dgm:pt>
    <dgm:pt modelId="{F8A23F4B-98D6-434F-9510-914BBEC2621C}" type="pres">
      <dgm:prSet presAssocID="{C37351EA-5F4C-4A72-AFB6-F537F85D77F8}" presName="spNode" presStyleCnt="0"/>
      <dgm:spPr/>
    </dgm:pt>
    <dgm:pt modelId="{76DB89C5-F342-4BE8-AA6B-B49FE7726901}" type="pres">
      <dgm:prSet presAssocID="{1917241F-4BF0-4563-A291-AC9BE012DCF9}" presName="sibTrans" presStyleLbl="sibTrans1D1" presStyleIdx="1" presStyleCnt="5"/>
      <dgm:spPr/>
      <dgm:t>
        <a:bodyPr/>
        <a:lstStyle/>
        <a:p>
          <a:endParaRPr lang="tr-TR"/>
        </a:p>
      </dgm:t>
    </dgm:pt>
    <dgm:pt modelId="{E7F0B733-8DE3-4381-895D-D0D8EF160D1F}" type="pres">
      <dgm:prSet presAssocID="{92484668-6AE1-44AB-B717-1DF57A393673}" presName="node" presStyleLbl="node1" presStyleIdx="2" presStyleCnt="5" custScaleX="174334" custScaleY="119048" custRadScaleRad="128720" custRadScaleInc="-84122">
        <dgm:presLayoutVars>
          <dgm:bulletEnabled val="1"/>
        </dgm:presLayoutVars>
      </dgm:prSet>
      <dgm:spPr/>
      <dgm:t>
        <a:bodyPr/>
        <a:lstStyle/>
        <a:p>
          <a:endParaRPr lang="tr-TR"/>
        </a:p>
      </dgm:t>
    </dgm:pt>
    <dgm:pt modelId="{BF547BC4-59C4-4FDF-AE02-DBC95C4A72CA}" type="pres">
      <dgm:prSet presAssocID="{92484668-6AE1-44AB-B717-1DF57A393673}" presName="spNode" presStyleCnt="0"/>
      <dgm:spPr/>
    </dgm:pt>
    <dgm:pt modelId="{1DDC4386-D090-4C8D-B525-4222DF929F26}" type="pres">
      <dgm:prSet presAssocID="{18C97BCD-6B07-4E94-B21E-62F88089E7C7}" presName="sibTrans" presStyleLbl="sibTrans1D1" presStyleIdx="2" presStyleCnt="5"/>
      <dgm:spPr/>
      <dgm:t>
        <a:bodyPr/>
        <a:lstStyle/>
        <a:p>
          <a:endParaRPr lang="tr-TR"/>
        </a:p>
      </dgm:t>
    </dgm:pt>
    <dgm:pt modelId="{06F31A97-D605-43D9-99D2-8F6045C1244C}" type="pres">
      <dgm:prSet presAssocID="{09390AFE-0540-4128-AFF8-649D805B944F}" presName="node" presStyleLbl="node1" presStyleIdx="3" presStyleCnt="5" custScaleX="177578" custScaleY="135900" custRadScaleRad="127431" custRadScaleInc="79928">
        <dgm:presLayoutVars>
          <dgm:bulletEnabled val="1"/>
        </dgm:presLayoutVars>
      </dgm:prSet>
      <dgm:spPr/>
      <dgm:t>
        <a:bodyPr/>
        <a:lstStyle/>
        <a:p>
          <a:endParaRPr lang="tr-TR"/>
        </a:p>
      </dgm:t>
    </dgm:pt>
    <dgm:pt modelId="{DA09AE37-DEA3-4E60-8500-C1EA7CCC61A0}" type="pres">
      <dgm:prSet presAssocID="{09390AFE-0540-4128-AFF8-649D805B944F}" presName="spNode" presStyleCnt="0"/>
      <dgm:spPr/>
    </dgm:pt>
    <dgm:pt modelId="{4FDBC6FC-6D38-4E77-B3E6-8AE82761A99B}" type="pres">
      <dgm:prSet presAssocID="{833BCA6D-09E0-47AE-BD79-7872BDDFF558}" presName="sibTrans" presStyleLbl="sibTrans1D1" presStyleIdx="3" presStyleCnt="5"/>
      <dgm:spPr/>
      <dgm:t>
        <a:bodyPr/>
        <a:lstStyle/>
        <a:p>
          <a:endParaRPr lang="tr-TR"/>
        </a:p>
      </dgm:t>
    </dgm:pt>
    <dgm:pt modelId="{FB34A362-1949-430D-85D2-75DE21DF51E1}" type="pres">
      <dgm:prSet presAssocID="{A44D3FEE-2204-4D27-A9EB-9461527955A0}" presName="node" presStyleLbl="node1" presStyleIdx="4" presStyleCnt="5" custScaleX="168254" custScaleY="150222" custRadScaleRad="143573" custRadScaleInc="-40222">
        <dgm:presLayoutVars>
          <dgm:bulletEnabled val="1"/>
        </dgm:presLayoutVars>
      </dgm:prSet>
      <dgm:spPr/>
      <dgm:t>
        <a:bodyPr/>
        <a:lstStyle/>
        <a:p>
          <a:endParaRPr lang="tr-TR"/>
        </a:p>
      </dgm:t>
    </dgm:pt>
    <dgm:pt modelId="{CCD366A5-0EAF-436B-90BE-F9E8194FB33A}" type="pres">
      <dgm:prSet presAssocID="{A44D3FEE-2204-4D27-A9EB-9461527955A0}" presName="spNode" presStyleCnt="0"/>
      <dgm:spPr/>
    </dgm:pt>
    <dgm:pt modelId="{BD97AD4B-2EF1-4BF4-9E07-6271BF79943D}" type="pres">
      <dgm:prSet presAssocID="{AB3952DC-0454-4194-8B0C-CF6B9B56F6F5}" presName="sibTrans" presStyleLbl="sibTrans1D1" presStyleIdx="4" presStyleCnt="5"/>
      <dgm:spPr/>
      <dgm:t>
        <a:bodyPr/>
        <a:lstStyle/>
        <a:p>
          <a:endParaRPr lang="tr-TR"/>
        </a:p>
      </dgm:t>
    </dgm:pt>
  </dgm:ptLst>
  <dgm:cxnLst>
    <dgm:cxn modelId="{7DE20A6B-5D4C-4C71-A6D0-66F6E6659EAA}" srcId="{646ECC83-15EF-4D6A-9795-FDA736A4ADBA}" destId="{09390AFE-0540-4128-AFF8-649D805B944F}" srcOrd="3" destOrd="0" parTransId="{A859F292-9BC6-44EA-A3D1-705BE86FB4CF}" sibTransId="{833BCA6D-09E0-47AE-BD79-7872BDDFF558}"/>
    <dgm:cxn modelId="{D28A936F-43B2-4E1F-A5AB-857C894A71F5}" srcId="{646ECC83-15EF-4D6A-9795-FDA736A4ADBA}" destId="{C37351EA-5F4C-4A72-AFB6-F537F85D77F8}" srcOrd="1" destOrd="0" parTransId="{59861009-10B8-4121-905D-B222B2CE76FA}" sibTransId="{1917241F-4BF0-4563-A291-AC9BE012DCF9}"/>
    <dgm:cxn modelId="{F48EEE3D-A7B6-45C5-AF93-ACDD4D6143D1}" srcId="{646ECC83-15EF-4D6A-9795-FDA736A4ADBA}" destId="{D4C8CDB8-C4CB-440C-966D-1D986B1A1DE2}" srcOrd="0" destOrd="0" parTransId="{676346DF-04BC-4BD7-BB5D-855C0E0FB8D7}" sibTransId="{C127C1EF-399C-4450-8E09-7B360B3163C3}"/>
    <dgm:cxn modelId="{65B66C42-D9FC-495B-8BFB-B432C99B41E1}" type="presOf" srcId="{D4C8CDB8-C4CB-440C-966D-1D986B1A1DE2}" destId="{80393D50-3676-4FE5-A05F-F246E8B991C1}" srcOrd="0" destOrd="0" presId="urn:microsoft.com/office/officeart/2005/8/layout/cycle5"/>
    <dgm:cxn modelId="{B79F90A1-E36E-4824-8E15-9895DBDECD9A}" type="presOf" srcId="{1917241F-4BF0-4563-A291-AC9BE012DCF9}" destId="{76DB89C5-F342-4BE8-AA6B-B49FE7726901}" srcOrd="0" destOrd="0" presId="urn:microsoft.com/office/officeart/2005/8/layout/cycle5"/>
    <dgm:cxn modelId="{93B8684B-61ED-4265-958B-64720362D729}" type="presOf" srcId="{C37351EA-5F4C-4A72-AFB6-F537F85D77F8}" destId="{52688BA9-E336-4C01-8808-204D7BFB681E}" srcOrd="0" destOrd="0" presId="urn:microsoft.com/office/officeart/2005/8/layout/cycle5"/>
    <dgm:cxn modelId="{6547D0D1-F4CC-49A8-B101-3CE7FBB04D7D}" type="presOf" srcId="{833BCA6D-09E0-47AE-BD79-7872BDDFF558}" destId="{4FDBC6FC-6D38-4E77-B3E6-8AE82761A99B}" srcOrd="0" destOrd="0" presId="urn:microsoft.com/office/officeart/2005/8/layout/cycle5"/>
    <dgm:cxn modelId="{72287339-FEC7-4264-BFA4-747311082280}" type="presOf" srcId="{18C97BCD-6B07-4E94-B21E-62F88089E7C7}" destId="{1DDC4386-D090-4C8D-B525-4222DF929F26}" srcOrd="0" destOrd="0" presId="urn:microsoft.com/office/officeart/2005/8/layout/cycle5"/>
    <dgm:cxn modelId="{7036A70F-F46B-4652-A8B1-5C60737DAB70}" type="presOf" srcId="{A44D3FEE-2204-4D27-A9EB-9461527955A0}" destId="{FB34A362-1949-430D-85D2-75DE21DF51E1}" srcOrd="0" destOrd="0" presId="urn:microsoft.com/office/officeart/2005/8/layout/cycle5"/>
    <dgm:cxn modelId="{FF675B41-F636-4D0B-B47E-E1213D0258A5}" type="presOf" srcId="{AB3952DC-0454-4194-8B0C-CF6B9B56F6F5}" destId="{BD97AD4B-2EF1-4BF4-9E07-6271BF79943D}" srcOrd="0" destOrd="0" presId="urn:microsoft.com/office/officeart/2005/8/layout/cycle5"/>
    <dgm:cxn modelId="{A4344006-B29E-43C3-8273-ECE48E46F062}" srcId="{646ECC83-15EF-4D6A-9795-FDA736A4ADBA}" destId="{A44D3FEE-2204-4D27-A9EB-9461527955A0}" srcOrd="4" destOrd="0" parTransId="{9A7B86A8-4BE2-46DE-BF88-735B96DEC1BA}" sibTransId="{AB3952DC-0454-4194-8B0C-CF6B9B56F6F5}"/>
    <dgm:cxn modelId="{94980E47-12AD-48AB-A37A-52D2421ED5B2}" type="presOf" srcId="{C127C1EF-399C-4450-8E09-7B360B3163C3}" destId="{2A9F72BC-F051-49FB-B449-8F542A6B9527}" srcOrd="0" destOrd="0" presId="urn:microsoft.com/office/officeart/2005/8/layout/cycle5"/>
    <dgm:cxn modelId="{6318CE0B-F07B-4904-B244-3FBB18417258}" type="presOf" srcId="{92484668-6AE1-44AB-B717-1DF57A393673}" destId="{E7F0B733-8DE3-4381-895D-D0D8EF160D1F}" srcOrd="0" destOrd="0" presId="urn:microsoft.com/office/officeart/2005/8/layout/cycle5"/>
    <dgm:cxn modelId="{D8EEDE73-0128-4238-8CDF-7EBA405F6CBB}" srcId="{646ECC83-15EF-4D6A-9795-FDA736A4ADBA}" destId="{92484668-6AE1-44AB-B717-1DF57A393673}" srcOrd="2" destOrd="0" parTransId="{4A92EDF4-4089-4718-9BF6-BB7CE38C03C8}" sibTransId="{18C97BCD-6B07-4E94-B21E-62F88089E7C7}"/>
    <dgm:cxn modelId="{F8360E4E-9E13-4592-9FE0-092F012BED92}" type="presOf" srcId="{646ECC83-15EF-4D6A-9795-FDA736A4ADBA}" destId="{154B54B8-F137-4B67-B241-BF9027E9022F}" srcOrd="0" destOrd="0" presId="urn:microsoft.com/office/officeart/2005/8/layout/cycle5"/>
    <dgm:cxn modelId="{5F3DC73D-45F3-4622-9A37-13FB1839EC06}" type="presOf" srcId="{09390AFE-0540-4128-AFF8-649D805B944F}" destId="{06F31A97-D605-43D9-99D2-8F6045C1244C}" srcOrd="0" destOrd="0" presId="urn:microsoft.com/office/officeart/2005/8/layout/cycle5"/>
    <dgm:cxn modelId="{91905A7F-9827-40B3-AF47-45525A5368E6}" type="presParOf" srcId="{154B54B8-F137-4B67-B241-BF9027E9022F}" destId="{80393D50-3676-4FE5-A05F-F246E8B991C1}" srcOrd="0" destOrd="0" presId="urn:microsoft.com/office/officeart/2005/8/layout/cycle5"/>
    <dgm:cxn modelId="{19C0DEC4-C88E-45E8-A20A-637E49A6ED49}" type="presParOf" srcId="{154B54B8-F137-4B67-B241-BF9027E9022F}" destId="{167933BA-54DF-4D2A-BE01-C10C0AF2E245}" srcOrd="1" destOrd="0" presId="urn:microsoft.com/office/officeart/2005/8/layout/cycle5"/>
    <dgm:cxn modelId="{17EA5C2B-518A-4BF9-AF9B-20161531D68E}" type="presParOf" srcId="{154B54B8-F137-4B67-B241-BF9027E9022F}" destId="{2A9F72BC-F051-49FB-B449-8F542A6B9527}" srcOrd="2" destOrd="0" presId="urn:microsoft.com/office/officeart/2005/8/layout/cycle5"/>
    <dgm:cxn modelId="{418EF293-0EB0-42A8-AD3A-E26B49FA72E3}" type="presParOf" srcId="{154B54B8-F137-4B67-B241-BF9027E9022F}" destId="{52688BA9-E336-4C01-8808-204D7BFB681E}" srcOrd="3" destOrd="0" presId="urn:microsoft.com/office/officeart/2005/8/layout/cycle5"/>
    <dgm:cxn modelId="{9EFBDDFD-299C-422E-BA6E-1DCD8E89D59A}" type="presParOf" srcId="{154B54B8-F137-4B67-B241-BF9027E9022F}" destId="{F8A23F4B-98D6-434F-9510-914BBEC2621C}" srcOrd="4" destOrd="0" presId="urn:microsoft.com/office/officeart/2005/8/layout/cycle5"/>
    <dgm:cxn modelId="{55ABEF6F-270C-414B-AAE7-B69392CC8BA3}" type="presParOf" srcId="{154B54B8-F137-4B67-B241-BF9027E9022F}" destId="{76DB89C5-F342-4BE8-AA6B-B49FE7726901}" srcOrd="5" destOrd="0" presId="urn:microsoft.com/office/officeart/2005/8/layout/cycle5"/>
    <dgm:cxn modelId="{F8643D5C-3259-497F-A9B6-1CBAF626BC7E}" type="presParOf" srcId="{154B54B8-F137-4B67-B241-BF9027E9022F}" destId="{E7F0B733-8DE3-4381-895D-D0D8EF160D1F}" srcOrd="6" destOrd="0" presId="urn:microsoft.com/office/officeart/2005/8/layout/cycle5"/>
    <dgm:cxn modelId="{FC9DE06E-4D6D-4FF3-8B9A-D4DF1D19DC08}" type="presParOf" srcId="{154B54B8-F137-4B67-B241-BF9027E9022F}" destId="{BF547BC4-59C4-4FDF-AE02-DBC95C4A72CA}" srcOrd="7" destOrd="0" presId="urn:microsoft.com/office/officeart/2005/8/layout/cycle5"/>
    <dgm:cxn modelId="{07D41094-9E4B-414D-9AAD-508D13FA3F3D}" type="presParOf" srcId="{154B54B8-F137-4B67-B241-BF9027E9022F}" destId="{1DDC4386-D090-4C8D-B525-4222DF929F26}" srcOrd="8" destOrd="0" presId="urn:microsoft.com/office/officeart/2005/8/layout/cycle5"/>
    <dgm:cxn modelId="{9791F32B-F714-4582-AE8E-5747E06A3FF1}" type="presParOf" srcId="{154B54B8-F137-4B67-B241-BF9027E9022F}" destId="{06F31A97-D605-43D9-99D2-8F6045C1244C}" srcOrd="9" destOrd="0" presId="urn:microsoft.com/office/officeart/2005/8/layout/cycle5"/>
    <dgm:cxn modelId="{DDB23240-2BC0-4537-BE69-9A5D88E077B2}" type="presParOf" srcId="{154B54B8-F137-4B67-B241-BF9027E9022F}" destId="{DA09AE37-DEA3-4E60-8500-C1EA7CCC61A0}" srcOrd="10" destOrd="0" presId="urn:microsoft.com/office/officeart/2005/8/layout/cycle5"/>
    <dgm:cxn modelId="{5EE52E67-35F1-4390-B14D-DE0DEA079EE6}" type="presParOf" srcId="{154B54B8-F137-4B67-B241-BF9027E9022F}" destId="{4FDBC6FC-6D38-4E77-B3E6-8AE82761A99B}" srcOrd="11" destOrd="0" presId="urn:microsoft.com/office/officeart/2005/8/layout/cycle5"/>
    <dgm:cxn modelId="{8841F072-53F3-4FAA-9065-CC8D81616FC4}" type="presParOf" srcId="{154B54B8-F137-4B67-B241-BF9027E9022F}" destId="{FB34A362-1949-430D-85D2-75DE21DF51E1}" srcOrd="12" destOrd="0" presId="urn:microsoft.com/office/officeart/2005/8/layout/cycle5"/>
    <dgm:cxn modelId="{F14E7F52-93C2-4367-9EC1-6C72DF561426}" type="presParOf" srcId="{154B54B8-F137-4B67-B241-BF9027E9022F}" destId="{CCD366A5-0EAF-436B-90BE-F9E8194FB33A}" srcOrd="13" destOrd="0" presId="urn:microsoft.com/office/officeart/2005/8/layout/cycle5"/>
    <dgm:cxn modelId="{72063CF5-2A03-47C4-A627-BDC9E6C76720}" type="presParOf" srcId="{154B54B8-F137-4B67-B241-BF9027E9022F}" destId="{BD97AD4B-2EF1-4BF4-9E07-6271BF79943D}" srcOrd="14"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640AD-8A4C-449D-A05A-51C9402623D7}" type="datetimeFigureOut">
              <a:rPr lang="tr-TR" smtClean="0"/>
              <a:pPr/>
              <a:t>22.11.2015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9193F-9FBA-4ABB-9B2D-41384BD6AC7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ubmed?term=Huang%20FM%5bAuthor%5d&amp;cauthor=true&amp;cauthor_uid=20850666"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CA9193F-9FBA-4ABB-9B2D-41384BD6AC7B}"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tr-TR" sz="1200" b="1" kern="1200" dirty="0" smtClean="0">
                <a:solidFill>
                  <a:schemeClr val="tx1"/>
                </a:solidFill>
                <a:latin typeface="+mn-lt"/>
                <a:ea typeface="+mn-ea"/>
                <a:cs typeface="+mn-cs"/>
              </a:rPr>
              <a:t>Son yirmi yıl içerisinde, yara iyileşmesinde trombositlerin fizyolojik rollerinin tam olarak anlaşılması; trombositlerin teröpatik bir ajan olarak kullanım fikrinin ortaya çıkmasına neden olmuştur.</a:t>
            </a:r>
          </a:p>
          <a:p>
            <a:pPr>
              <a:buFont typeface="Arial" pitchFamily="34" charset="0"/>
              <a:buChar char="•"/>
            </a:pP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r>
            <a:br>
              <a:rPr lang="tr-TR" sz="1200" b="1" kern="1200" dirty="0" smtClean="0">
                <a:solidFill>
                  <a:schemeClr val="tx1"/>
                </a:solidFill>
                <a:latin typeface="+mn-lt"/>
                <a:ea typeface="+mn-ea"/>
                <a:cs typeface="+mn-cs"/>
              </a:rPr>
            </a:br>
            <a:r>
              <a:rPr lang="tr-TR" sz="1200" b="1" kern="1200" dirty="0" smtClean="0">
                <a:solidFill>
                  <a:schemeClr val="tx1"/>
                </a:solidFill>
                <a:latin typeface="+mn-lt"/>
                <a:ea typeface="+mn-ea"/>
                <a:cs typeface="+mn-cs"/>
              </a:rPr>
              <a:t> </a:t>
            </a:r>
            <a:endParaRPr lang="tr-T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B7774B-BB75-432D-969F-AF9CD6FB2D3B}" type="slidenum">
              <a:rPr lang="tr-TR" smtClean="0"/>
              <a:pPr/>
              <a:t>68</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tr-TR" b="1" dirty="0" smtClean="0"/>
              <a:t>Venöz</a:t>
            </a:r>
            <a:r>
              <a:rPr lang="tr-TR" b="1" baseline="0" dirty="0" smtClean="0"/>
              <a:t> kan 3 ayrı tabakaya ayrılıyor.</a:t>
            </a:r>
          </a:p>
          <a:p>
            <a:pPr marL="228600" indent="-228600">
              <a:buAutoNum type="arabicPeriod"/>
            </a:pPr>
            <a:endParaRPr lang="tr-TR" b="1" baseline="0" dirty="0" smtClean="0"/>
          </a:p>
          <a:p>
            <a:pPr marL="228600" indent="-228600">
              <a:buAutoNum type="arabicPeriod"/>
            </a:pPr>
            <a:r>
              <a:rPr lang="tr-TR" b="1" baseline="0" dirty="0" smtClean="0"/>
              <a:t>Konsantre trombositten, zengin plazma tüpün tabanında oluşuyor.</a:t>
            </a:r>
            <a:endParaRPr lang="tr-TR" b="1"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69</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1" u="sng" kern="1200" dirty="0" smtClean="0">
                <a:solidFill>
                  <a:schemeClr val="tx1"/>
                </a:solidFill>
                <a:latin typeface="+mn-lt"/>
                <a:ea typeface="+mn-ea"/>
                <a:cs typeface="+mn-cs"/>
              </a:rPr>
              <a:t>TZF’ in Dezavantajı</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p>
          <a:p>
            <a:pPr lvl="0"/>
            <a:r>
              <a:rPr lang="tr-TR" sz="1200" b="1" kern="1200" dirty="0" smtClean="0">
                <a:solidFill>
                  <a:schemeClr val="tx1"/>
                </a:solidFill>
                <a:latin typeface="+mn-lt"/>
                <a:ea typeface="+mn-ea"/>
                <a:cs typeface="+mn-cs"/>
              </a:rPr>
              <a:t>TZF materyalin tek ve en önemli dezavantajı; kanal içerisine manipülasyonun oldukça zor olmasıdır. (</a:t>
            </a:r>
            <a:r>
              <a:rPr lang="tr-TR" sz="1200" u="none" strike="noStrike" kern="1200" dirty="0" smtClean="0">
                <a:solidFill>
                  <a:schemeClr val="tx1"/>
                </a:solidFill>
                <a:latin typeface="+mn-lt"/>
                <a:ea typeface="+mn-ea"/>
                <a:cs typeface="+mn-cs"/>
                <a:hlinkClick r:id="rId3"/>
              </a:rPr>
              <a:t>Huang</a:t>
            </a:r>
            <a:r>
              <a:rPr lang="tr-TR" sz="1200" u="sng" kern="1200" dirty="0" smtClean="0">
                <a:solidFill>
                  <a:schemeClr val="tx1"/>
                </a:solidFill>
                <a:latin typeface="+mn-lt"/>
                <a:ea typeface="+mn-ea"/>
                <a:cs typeface="+mn-cs"/>
                <a:hlinkClick r:id="rId3"/>
              </a:rPr>
              <a:t> </a:t>
            </a:r>
            <a:r>
              <a:rPr lang="tr-TR" sz="1200" b="1" kern="1200" dirty="0" smtClean="0">
                <a:solidFill>
                  <a:schemeClr val="tx1"/>
                </a:solidFill>
                <a:latin typeface="+mn-lt"/>
                <a:ea typeface="+mn-ea"/>
                <a:cs typeface="+mn-cs"/>
              </a:rPr>
              <a:t>ve diğerleri,</a:t>
            </a:r>
            <a:r>
              <a:rPr lang="tr-TR" sz="1200" kern="1200" dirty="0" smtClean="0">
                <a:solidFill>
                  <a:schemeClr val="tx1"/>
                </a:solidFill>
                <a:latin typeface="+mn-lt"/>
                <a:ea typeface="+mn-ea"/>
                <a:cs typeface="+mn-cs"/>
              </a:rPr>
              <a:t> </a:t>
            </a:r>
            <a:r>
              <a:rPr lang="tr-TR" sz="1200" b="1" kern="1200" dirty="0" smtClean="0">
                <a:solidFill>
                  <a:schemeClr val="tx1"/>
                </a:solidFill>
                <a:latin typeface="+mn-lt"/>
                <a:ea typeface="+mn-ea"/>
                <a:cs typeface="+mn-cs"/>
              </a:rPr>
              <a:t>2010)</a:t>
            </a:r>
            <a:endParaRPr lang="tr-TR" sz="1200" kern="1200" dirty="0" smtClean="0">
              <a:solidFill>
                <a:schemeClr val="tx1"/>
              </a:solidFill>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70</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1" kern="1200" dirty="0" smtClean="0">
                <a:solidFill>
                  <a:schemeClr val="tx1"/>
                </a:solidFill>
                <a:latin typeface="+mn-lt"/>
                <a:ea typeface="+mn-ea"/>
                <a:cs typeface="+mn-cs"/>
              </a:rPr>
              <a:t>Şekil 14.2.1: (A) Tedavi öncesi alınan radyografide, ikinci küçük azı dişinde olgunlaşmamış kök ve açık apeks görülmektedir. (B) Radyografik kök uzunluğunu belirlemek amacıyla geniş bir eğe kullanılmıştır. (C) Dişin koronal kısmı kavit ve amalgam ile kapatılmıştır. (D) 5 ½ ay sonrayapılan radyografik muayenede; periapikal lezyon iyileşmiş, kök gelişimi devam etmiş ve apikal kapanma gerçekleştiği görülmüştür</a:t>
            </a:r>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71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Tüm bu dezavantajlar sonucunda farklı</a:t>
            </a:r>
            <a:r>
              <a:rPr lang="tr-TR" baseline="0" dirty="0" smtClean="0"/>
              <a:t> tedavi yaklaşımlarına yönelim başlamıştır.</a:t>
            </a:r>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58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1" kern="1200" dirty="0" smtClean="0">
                <a:solidFill>
                  <a:schemeClr val="tx1"/>
                </a:solidFill>
                <a:latin typeface="+mn-lt"/>
                <a:ea typeface="+mn-ea"/>
                <a:cs typeface="+mn-cs"/>
              </a:rPr>
              <a:t>21. yüzyıla gelindiği zaman; gelişen teknoloji ile birlikte kök hücre biyolojisi ve doku mühendisliği alanlarında son zamanlarda önemli gelişmeler kaydedilmiştir. Bu alanların gelişimi</a:t>
            </a:r>
            <a:r>
              <a:rPr lang="tr-TR" sz="1200" b="1" kern="1200" baseline="0" dirty="0" smtClean="0">
                <a:solidFill>
                  <a:schemeClr val="tx1"/>
                </a:solidFill>
                <a:latin typeface="+mn-lt"/>
                <a:ea typeface="+mn-ea"/>
                <a:cs typeface="+mn-cs"/>
              </a:rPr>
              <a:t> ile birlikte de yeni terimler ortaya çıkmıştır.</a:t>
            </a:r>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59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Olgunlaşma evreleri henüz  tamamlanmamış olan dişler, potansiyel kök hücrelere sahiptirler. Revaskülarizasyon mekanizmasında oldukça yararlı olan bu hücrelerin korunması gerekmektedir. </a:t>
            </a:r>
            <a:endParaRPr lang="tr-TR" sz="1200" kern="1200" dirty="0" smtClean="0">
              <a:solidFill>
                <a:schemeClr val="tx1"/>
              </a:solidFill>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61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tr-TR" b="1" dirty="0" smtClean="0"/>
              <a:t>Dental pulpa kök hücresi, </a:t>
            </a:r>
            <a:endParaRPr lang="tr-TR" dirty="0" smtClean="0"/>
          </a:p>
          <a:p>
            <a:pPr lvl="0"/>
            <a:r>
              <a:rPr lang="tr-TR" b="1" dirty="0" smtClean="0"/>
              <a:t>Çekilmiş süt dişinden elde edilmiş kök hücresi, </a:t>
            </a:r>
            <a:endParaRPr lang="tr-TR" dirty="0" smtClean="0"/>
          </a:p>
          <a:p>
            <a:pPr lvl="0"/>
            <a:r>
              <a:rPr lang="tr-TR" b="1" dirty="0" smtClean="0"/>
              <a:t>Apikal papilla kök hücresi</a:t>
            </a:r>
          </a:p>
          <a:p>
            <a:pPr lvl="0">
              <a:buNone/>
            </a:pPr>
            <a:r>
              <a:rPr lang="tr-TR" b="1" dirty="0" smtClean="0"/>
              <a:t> </a:t>
            </a:r>
            <a:endParaRPr lang="tr-TR" dirty="0" smtClean="0"/>
          </a:p>
          <a:p>
            <a:pPr>
              <a:buNone/>
            </a:pPr>
            <a:r>
              <a:rPr lang="tr-TR" b="1" dirty="0" smtClean="0"/>
              <a:t> </a:t>
            </a:r>
            <a:r>
              <a:rPr lang="tr-TR" dirty="0" smtClean="0"/>
              <a:t/>
            </a:r>
            <a:br>
              <a:rPr lang="tr-TR" dirty="0" smtClean="0"/>
            </a:br>
            <a:r>
              <a:rPr lang="tr-TR" b="1" dirty="0" smtClean="0"/>
              <a:t>ODONTOBLAST BENZERİ HÜCRELERE FARKLILAŞIR VE DENTİN BENZERİ DOKULARI OLUŞTURUR . (Alaçam, 2012)</a:t>
            </a:r>
            <a:endParaRPr lang="tr-TR" dirty="0" smtClean="0"/>
          </a:p>
          <a:p>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62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1" dirty="0" smtClean="0">
                <a:latin typeface="Times New Roman" pitchFamily="18" charset="0"/>
                <a:cs typeface="Times New Roman" pitchFamily="18" charset="0"/>
              </a:rPr>
              <a:t> NEKRÖTİK BİR PULPAYA SAHİP İMMATÜR DİŞLER İÇİN İDEAL TEDAVİ. </a:t>
            </a:r>
            <a:r>
              <a:rPr lang="tr-TR" sz="1200" b="1" kern="1200" dirty="0" smtClean="0">
                <a:solidFill>
                  <a:schemeClr val="tx1"/>
                </a:solidFill>
                <a:latin typeface="+mn-lt"/>
                <a:ea typeface="+mn-ea"/>
                <a:cs typeface="+mn-cs"/>
              </a:rPr>
              <a:t>OLGUNLAŞMAMIŞ DİŞLERİN REVASKÜLARİZASYON KABİLİYETLERİ</a:t>
            </a:r>
          </a:p>
          <a:p>
            <a:pPr lvl="0"/>
            <a:r>
              <a:rPr lang="tr-TR" sz="1200" b="1" kern="1200" dirty="0" smtClean="0">
                <a:solidFill>
                  <a:schemeClr val="tx1"/>
                </a:solidFill>
                <a:latin typeface="+mn-lt"/>
                <a:ea typeface="+mn-ea"/>
                <a:cs typeface="+mn-cs"/>
              </a:rPr>
              <a:t>Olgunlaşmamış bir dişin, zengin damarsal desteği yaralanma sonrası iyileşme için iyi bir potansiyel sağlar. </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pPr lvl="0"/>
            <a:r>
              <a:rPr lang="tr-TR" sz="1200" b="1" kern="1200" dirty="0" smtClean="0">
                <a:solidFill>
                  <a:schemeClr val="tx1"/>
                </a:solidFill>
                <a:latin typeface="+mn-lt"/>
                <a:ea typeface="+mn-ea"/>
                <a:cs typeface="+mn-cs"/>
              </a:rPr>
              <a:t>Araştırmacılar pulpanın açılmasından kısa bir süre sonra akut iltihabi bir reaksiyon başladığını ve enfeksiyonun kaçınılmaz olduğunu bildirmektedirler. Ne var ki; iltihabın genişliği, mikroorganizmaların virülansı ve pulpanın toleransı önceden kesin olarak belirlenemeyen faktörlerdir.  Genç bir pulpa travma sonucu perfore olduğu zaman, enfeksiyonun 15 gün sınırlı kalabileceğini ve pulpa kitlesinin sağlığını yeniden kazanabilecek potansiyele sahip olduğunu gösteren çalışmalar da vardır.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pPr lvl="0"/>
            <a:r>
              <a:rPr lang="tr-TR" sz="1200" b="1" kern="1200" dirty="0" smtClean="0">
                <a:solidFill>
                  <a:schemeClr val="tx1"/>
                </a:solidFill>
                <a:latin typeface="+mn-lt"/>
                <a:ea typeface="+mn-ea"/>
                <a:cs typeface="+mn-cs"/>
              </a:rPr>
              <a:t>Genç pulpanın zengin hücresel içeriği, vaskülarizasyonu, savunma ve iyileşme mekanizması her zaman göz önünde tutularak; bu özelliklere uygun bir tedavi yaklaşımı sergilenmelidir.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pPr lvl="0"/>
            <a:r>
              <a:rPr lang="tr-TR" sz="1200" b="1" kern="1200" dirty="0" smtClean="0">
                <a:solidFill>
                  <a:schemeClr val="tx1"/>
                </a:solidFill>
                <a:latin typeface="+mn-lt"/>
                <a:ea typeface="+mn-ea"/>
                <a:cs typeface="+mn-cs"/>
              </a:rPr>
              <a:t>Maturasyonunu henüz tamamlamamış olan genç sürekli dişler; büyüme fazında oldukları ve potansiyel kök hücrelere sahip oldukları için daha fazla rejenerasyon ve tamire olanak sağlarlar. (Tziafas, 2005) ÖNEMLİ....!!!</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Times New Roman" pitchFamily="18" charset="0"/>
              <a:cs typeface="Times New Roman" pitchFamily="18" charset="0"/>
            </a:endParaRPr>
          </a:p>
          <a:p>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63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b="1" kern="1200" dirty="0" smtClean="0">
                <a:solidFill>
                  <a:schemeClr val="tx1"/>
                </a:solidFill>
                <a:latin typeface="+mn-lt"/>
                <a:ea typeface="+mn-ea"/>
                <a:cs typeface="+mn-cs"/>
              </a:rPr>
              <a:t> Kök kanal sistemi enfeksiyonları genellikle polimikrobiyal enfeksiyonlar olup; hem anaerobik hem de aerobik bakteri türlerini içermektedir.Fakat enfekte kök kanallarında zorunlu anaerobikler majör kısmı oluşturmaktadırlar.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Metronidazole: Nitroimidazole bileşiği olup, Protozoa ve zorunlu anaerobiklere karşı geniş spektrumlu bir aktivite sergiler. Bakteriosidaldır. Fibroblast üretebilir.</a:t>
            </a: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Ciprofloxacin: Sentetik bir florokinolon olup, bakteriosidal özellik götermektedir. Fibroblast üretebilir.</a:t>
            </a: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Minocycline: Tetrasiklin yarı sentetik bir türevi olup, benzer spektrumda aktivite gösterir. Bakteriostatiktir. Tetrasiklin kollegenaz ve matriks metalloproteinlerini inhibe eder, interlökin-10 ve antienflamatuar sitokin seviyesinin atrmasını sağlar.</a:t>
            </a:r>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Minocycline uygulandığı dişlerde renklenme meydana getirdiğinden ötürü, Thibodeau ve Trope TAP içerisinde minocycline yerine Cefaclor kullanılmasını önermişlerdir. (Thibodeau ve Trope, 2007)</a:t>
            </a:r>
          </a:p>
          <a:p>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sz="2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B7774B-BB75-432D-969F-AF9CD6FB2D3B}" type="slidenum">
              <a:rPr lang="tr-TR" smtClean="0"/>
              <a:pPr/>
              <a:t>64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2. </a:t>
            </a:r>
            <a:r>
              <a:rPr lang="tr-TR" sz="1200" b="1" kern="1200" dirty="0" smtClean="0">
                <a:solidFill>
                  <a:schemeClr val="tx1"/>
                </a:solidFill>
                <a:latin typeface="+mn-lt"/>
                <a:ea typeface="+mn-ea"/>
                <a:cs typeface="+mn-cs"/>
              </a:rPr>
              <a:t>Kök gelişiminin devam etmesi ile birlikte </a:t>
            </a: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3. Kök gelişiminin devamlılığı ile dentin duvarlarında sert doku birikimin artması sonucu</a:t>
            </a:r>
          </a:p>
          <a:p>
            <a:endParaRPr lang="tr-TR" sz="1200" b="1" kern="1200" dirty="0" smtClean="0">
              <a:solidFill>
                <a:schemeClr val="tx1"/>
              </a:solidFill>
              <a:latin typeface="+mn-lt"/>
              <a:ea typeface="+mn-ea"/>
              <a:cs typeface="+mn-cs"/>
            </a:endParaRPr>
          </a:p>
          <a:p>
            <a:r>
              <a:rPr lang="tr-TR" sz="1200" b="1" kern="1200" dirty="0" smtClean="0">
                <a:solidFill>
                  <a:srgbClr val="C00000"/>
                </a:solidFill>
                <a:latin typeface="+mn-lt"/>
                <a:ea typeface="+mn-ea"/>
                <a:cs typeface="+mn-cs"/>
              </a:rPr>
              <a:t>KÖK KANAL SİSTEMİNDEKİ DOKU REJENERASYONU HASTANIN KENDİ KAN HÜCRELERİYLE ELDE EDİLDİĞİ İÇİN; BAĞISIKLIK SİSTEMİNDE HERHANGİ BİR REJEKSİYON  VEYA PATOJEN TRANSFERİ ENGELLENMİŞ OLUNUR. </a:t>
            </a:r>
            <a:endParaRPr lang="tr-TR" dirty="0">
              <a:solidFill>
                <a:srgbClr val="C00000"/>
              </a:solidFill>
            </a:endParaRPr>
          </a:p>
        </p:txBody>
      </p:sp>
      <p:sp>
        <p:nvSpPr>
          <p:cNvPr id="4" name="Slide Number Placeholder 3"/>
          <p:cNvSpPr>
            <a:spLocks noGrp="1"/>
          </p:cNvSpPr>
          <p:nvPr>
            <p:ph type="sldNum" sz="quarter" idx="10"/>
          </p:nvPr>
        </p:nvSpPr>
        <p:spPr/>
        <p:txBody>
          <a:bodyPr/>
          <a:lstStyle/>
          <a:p>
            <a:fld id="{F6B7774B-BB75-432D-969F-AF9CD6FB2D3B}" type="slidenum">
              <a:rPr lang="tr-TR" smtClean="0"/>
              <a:pPr/>
              <a:t>65</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Şekil 12.2: (a) Akut alveolar apse ve pulpa nekrozu gelişmiş dişin tedavi öncesi görüntüsü.</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(b) Tedaviden 20 ay sonra alınan radyografide; apikal lezyon iyileşmiş, apikal kapanma ve kök kanal duvarlarında kalınlaşma izlenmiştir.</a:t>
            </a:r>
            <a:endParaRPr lang="tr-TR" dirty="0"/>
          </a:p>
        </p:txBody>
      </p:sp>
      <p:sp>
        <p:nvSpPr>
          <p:cNvPr id="4" name="Slide Number Placeholder 3"/>
          <p:cNvSpPr>
            <a:spLocks noGrp="1"/>
          </p:cNvSpPr>
          <p:nvPr>
            <p:ph type="sldNum" sz="quarter" idx="10"/>
          </p:nvPr>
        </p:nvSpPr>
        <p:spPr/>
        <p:txBody>
          <a:bodyPr/>
          <a:lstStyle/>
          <a:p>
            <a:fld id="{F6B7774B-BB75-432D-969F-AF9CD6FB2D3B}" type="slidenum">
              <a:rPr lang="tr-TR" smtClean="0"/>
              <a:pPr/>
              <a:t>66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52C1E611-577C-4F6D-A6DB-99316EDED984}"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52C1E611-577C-4F6D-A6DB-99316EDED98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C1E611-577C-4F6D-A6DB-99316EDED98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52C1E611-577C-4F6D-A6DB-99316EDED984}"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FB5C5A-F6CE-4D0F-8BEF-084537A4D68A}" type="datetimeFigureOut">
              <a:rPr lang="tr-TR" smtClean="0"/>
              <a:pPr/>
              <a:t>22.11.2015</a:t>
            </a:fld>
            <a:endParaRPr lang="tr-T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C1E611-577C-4F6D-A6DB-99316EDED984}"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2C1E611-577C-4F6D-A6DB-99316EDED984}" type="slidenum">
              <a:rPr lang="tr-TR" smtClean="0"/>
              <a:pPr/>
              <a:t>‹#›</a:t>
            </a:fld>
            <a:endParaRPr lang="tr-T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2C1E611-577C-4F6D-A6DB-99316EDED984}" type="slidenum">
              <a:rPr lang="tr-TR" smtClean="0"/>
              <a:pPr/>
              <a:t>‹#›</a:t>
            </a:fld>
            <a:endParaRPr lang="tr-T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2C1E611-577C-4F6D-A6DB-99316EDED984}" type="slidenum">
              <a:rPr lang="tr-TR" smtClean="0"/>
              <a:pPr/>
              <a:t>‹#›</a:t>
            </a:fld>
            <a:endParaRPr lang="tr-T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52C1E611-577C-4F6D-A6DB-99316EDED984}"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52C1E611-577C-4F6D-A6DB-99316EDED984}" type="slidenum">
              <a:rPr lang="tr-TR" smtClean="0"/>
              <a:pPr/>
              <a:t>‹#›</a:t>
            </a:fld>
            <a:endParaRPr lang="tr-T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52C1E611-577C-4F6D-A6DB-99316EDED98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52C1E611-577C-4F6D-A6DB-99316EDED984}"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FB5C5A-F6CE-4D0F-8BEF-084537A4D68A}" type="datetimeFigureOut">
              <a:rPr lang="tr-TR" smtClean="0"/>
              <a:pPr/>
              <a:t>22.11.2015</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2C1E611-577C-4F6D-A6DB-99316EDED984}"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FB5C5A-F6CE-4D0F-8BEF-084537A4D68A}" type="datetimeFigureOut">
              <a:rPr lang="tr-TR" smtClean="0"/>
              <a:pPr/>
              <a:t>22.11.2015</a:t>
            </a:fld>
            <a:endParaRPr lang="tr-T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C1E611-577C-4F6D-A6DB-99316EDED984}" type="slidenum">
              <a:rPr lang="tr-TR" smtClean="0"/>
              <a:pPr/>
              <a:t>‹#›</a:t>
            </a:fld>
            <a:endParaRPr lang="tr-T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2C1E611-577C-4F6D-A6DB-99316EDED984}"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FB5C5A-F6CE-4D0F-8BEF-084537A4D68A}" type="datetimeFigureOut">
              <a:rPr lang="tr-TR" smtClean="0"/>
              <a:pPr/>
              <a:t>22.11.2015</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2C1E611-577C-4F6D-A6DB-99316EDED98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2C1E611-577C-4F6D-A6DB-99316EDED984}"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FFB5C5A-F6CE-4D0F-8BEF-084537A4D68A}" type="datetimeFigureOut">
              <a:rPr lang="tr-TR" smtClean="0"/>
              <a:pPr/>
              <a:t>22.11.2015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52C1E611-577C-4F6D-A6DB-99316EDED984}"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FFB5C5A-F6CE-4D0F-8BEF-084537A4D68A}" type="datetimeFigureOut">
              <a:rPr lang="tr-TR" smtClean="0"/>
              <a:pPr/>
              <a:t>22.11.2015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2C1E611-577C-4F6D-A6DB-99316EDED98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FB5C5A-F6CE-4D0F-8BEF-084537A4D68A}" type="datetimeFigureOut">
              <a:rPr lang="tr-TR" smtClean="0"/>
              <a:pPr/>
              <a:t>22.11.2015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C1E611-577C-4F6D-A6DB-99316EDED984}"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FB5C5A-F6CE-4D0F-8BEF-084537A4D68A}" type="datetimeFigureOut">
              <a:rPr lang="tr-TR" smtClean="0"/>
              <a:pPr/>
              <a:t>22.11.2015</a:t>
            </a:fld>
            <a:endParaRPr lang="tr-T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C1E611-577C-4F6D-A6DB-99316EDED98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3.xml"/><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7.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52.jpe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endParaRPr lang="tr-TR" dirty="0"/>
          </a:p>
        </p:txBody>
      </p:sp>
      <p:sp>
        <p:nvSpPr>
          <p:cNvPr id="6" name="5 Dikdörtgen"/>
          <p:cNvSpPr/>
          <p:nvPr/>
        </p:nvSpPr>
        <p:spPr>
          <a:xfrm>
            <a:off x="2286000" y="3105835"/>
            <a:ext cx="4572000" cy="646331"/>
          </a:xfrm>
          <a:prstGeom prst="rect">
            <a:avLst/>
          </a:prstGeom>
        </p:spPr>
        <p:txBody>
          <a:bodyPr>
            <a:spAutoFit/>
          </a:bodyPr>
          <a:lstStyle/>
          <a:p>
            <a:r>
              <a:rPr lang="tr-TR" dirty="0" smtClean="0"/>
              <a:t>GENÇ SÜREKLİ DİŞLERDE PULPOTOMİ VE APEKSİFİKASYON</a:t>
            </a:r>
            <a:endParaRPr lang="tr-TR" dirty="0"/>
          </a:p>
        </p:txBody>
      </p:sp>
      <p:pic>
        <p:nvPicPr>
          <p:cNvPr id="36866" name="Picture 2" descr="http://www.getcliparts.com/wp-content/uploads/2008/12/cartoon-cow.jpg"/>
          <p:cNvPicPr>
            <a:picLocks noChangeAspect="1" noChangeArrowheads="1"/>
          </p:cNvPicPr>
          <p:nvPr/>
        </p:nvPicPr>
        <p:blipFill>
          <a:blip r:embed="rId3" cstate="print"/>
          <a:srcRect/>
          <a:stretch>
            <a:fillRect/>
          </a:stretch>
        </p:blipFill>
        <p:spPr bwMode="auto">
          <a:xfrm>
            <a:off x="-11644" y="0"/>
            <a:ext cx="9155644" cy="6858000"/>
          </a:xfrm>
          <a:prstGeom prst="rect">
            <a:avLst/>
          </a:prstGeom>
          <a:noFill/>
        </p:spPr>
      </p:pic>
      <p:sp>
        <p:nvSpPr>
          <p:cNvPr id="9" name="8 Dikdörtgen"/>
          <p:cNvSpPr/>
          <p:nvPr/>
        </p:nvSpPr>
        <p:spPr>
          <a:xfrm>
            <a:off x="1691680" y="928670"/>
            <a:ext cx="5526360" cy="2800767"/>
          </a:xfrm>
          <a:prstGeom prst="rect">
            <a:avLst/>
          </a:prstGeom>
        </p:spPr>
        <p:txBody>
          <a:bodyPr wrap="square">
            <a:spAutoFit/>
          </a:bodyPr>
          <a:lstStyle/>
          <a:p>
            <a:pPr algn="ctr"/>
            <a:r>
              <a:rPr lang="tr-TR" sz="4400" b="1" i="1" dirty="0" smtClean="0"/>
              <a:t>GENÇ SÜREKLİ DİŞLERDE PULPOTOMİ VE APEKSİFİKASYON</a:t>
            </a:r>
            <a:endParaRPr lang="tr-TR" sz="4400" b="1" i="1" dirty="0"/>
          </a:p>
        </p:txBody>
      </p:sp>
      <p:sp>
        <p:nvSpPr>
          <p:cNvPr id="10" name="9 Yuvarlatılmış Dikdörtgen"/>
          <p:cNvSpPr/>
          <p:nvPr/>
        </p:nvSpPr>
        <p:spPr>
          <a:xfrm>
            <a:off x="7596336" y="6525344"/>
            <a:ext cx="1368152"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2000232" y="4497181"/>
            <a:ext cx="5000660" cy="646331"/>
          </a:xfrm>
          <a:prstGeom prst="rect">
            <a:avLst/>
          </a:prstGeom>
          <a:noFill/>
        </p:spPr>
        <p:txBody>
          <a:bodyPr wrap="square" rtlCol="0">
            <a:spAutoFit/>
          </a:bodyPr>
          <a:lstStyle/>
          <a:p>
            <a:r>
              <a:rPr lang="tr-TR" sz="3600" b="1" dirty="0" err="1" smtClean="0">
                <a:solidFill>
                  <a:schemeClr val="tx1">
                    <a:lumMod val="95000"/>
                    <a:lumOff val="5000"/>
                  </a:schemeClr>
                </a:solidFill>
              </a:rPr>
              <a:t>Prof.Dr</a:t>
            </a:r>
            <a:r>
              <a:rPr lang="tr-TR" sz="3600" b="1" dirty="0" smtClean="0">
                <a:solidFill>
                  <a:schemeClr val="tx1">
                    <a:lumMod val="95000"/>
                    <a:lumOff val="5000"/>
                  </a:schemeClr>
                </a:solidFill>
              </a:rPr>
              <a:t>.Serap ÇETİNER</a:t>
            </a:r>
            <a:endParaRPr lang="tr-TR" sz="36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Prolifere</a:t>
            </a:r>
            <a:r>
              <a:rPr lang="tr-TR" dirty="0" smtClean="0"/>
              <a:t> doku enfeksiyonun </a:t>
            </a:r>
            <a:r>
              <a:rPr lang="tr-TR" dirty="0" err="1" smtClean="0"/>
              <a:t>pulpanın</a:t>
            </a:r>
            <a:r>
              <a:rPr lang="tr-TR" dirty="0" smtClean="0"/>
              <a:t> derinlerine yayılmasına bir bariyer gibi engel olmaktadır.</a:t>
            </a:r>
          </a:p>
          <a:p>
            <a:r>
              <a:rPr lang="tr-TR" dirty="0" smtClean="0"/>
              <a:t>Hatta bu yapının </a:t>
            </a:r>
            <a:r>
              <a:rPr lang="tr-TR" b="1" dirty="0" smtClean="0">
                <a:solidFill>
                  <a:srgbClr val="FF0000"/>
                </a:solidFill>
              </a:rPr>
              <a:t>168 saat </a:t>
            </a:r>
            <a:r>
              <a:rPr lang="tr-TR" dirty="0" smtClean="0"/>
              <a:t>bu koruyuculukta devam edebildiği tespit edilmiştir.</a:t>
            </a:r>
          </a:p>
          <a:p>
            <a:r>
              <a:rPr lang="tr-TR" dirty="0" smtClean="0"/>
              <a:t>Bu da, 2-3 </a:t>
            </a:r>
            <a:r>
              <a:rPr lang="tr-TR" dirty="0" err="1" smtClean="0"/>
              <a:t>mm’lik</a:t>
            </a:r>
            <a:r>
              <a:rPr lang="tr-TR" dirty="0" smtClean="0"/>
              <a:t> </a:t>
            </a:r>
            <a:r>
              <a:rPr lang="tr-TR" dirty="0" err="1" smtClean="0"/>
              <a:t>enfekte</a:t>
            </a:r>
            <a:r>
              <a:rPr lang="tr-TR" dirty="0" smtClean="0"/>
              <a:t> </a:t>
            </a:r>
            <a:r>
              <a:rPr lang="tr-TR" dirty="0" err="1" smtClean="0"/>
              <a:t>proliferatif</a:t>
            </a:r>
            <a:r>
              <a:rPr lang="tr-TR" dirty="0" smtClean="0"/>
              <a:t> dokunun kaldırılması halinde </a:t>
            </a:r>
            <a:r>
              <a:rPr lang="tr-TR" dirty="0" err="1" smtClean="0"/>
              <a:t>vital</a:t>
            </a:r>
            <a:r>
              <a:rPr lang="tr-TR" dirty="0" smtClean="0"/>
              <a:t> bir </a:t>
            </a:r>
            <a:r>
              <a:rPr lang="tr-TR" dirty="0" err="1" smtClean="0"/>
              <a:t>pulpayla</a:t>
            </a:r>
            <a:r>
              <a:rPr lang="tr-TR" dirty="0" smtClean="0"/>
              <a:t> karşılaşılacağı anlamına gelmektedir.</a:t>
            </a:r>
          </a:p>
          <a:p>
            <a:r>
              <a:rPr lang="tr-TR" dirty="0" smtClean="0"/>
              <a:t>Bu </a:t>
            </a:r>
            <a:r>
              <a:rPr lang="tr-TR" dirty="0" err="1" smtClean="0"/>
              <a:t>Cvek</a:t>
            </a:r>
            <a:r>
              <a:rPr lang="tr-TR" dirty="0" smtClean="0"/>
              <a:t> </a:t>
            </a:r>
            <a:r>
              <a:rPr lang="tr-TR" dirty="0" err="1" smtClean="0"/>
              <a:t>pulpotomisinin</a:t>
            </a:r>
            <a:r>
              <a:rPr lang="tr-TR" dirty="0" smtClean="0"/>
              <a:t> hareket noktasını oluşturmaktadır.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500042"/>
            <a:ext cx="7772400" cy="4572000"/>
          </a:xfrm>
        </p:spPr>
        <p:txBody>
          <a:bodyPr/>
          <a:lstStyle/>
          <a:p>
            <a:r>
              <a:rPr lang="tr-TR" dirty="0" smtClean="0"/>
              <a:t>Bu anlatılan mekanizma gereği eğer </a:t>
            </a:r>
            <a:r>
              <a:rPr lang="tr-TR" dirty="0" err="1" smtClean="0"/>
              <a:t>pulpa</a:t>
            </a:r>
            <a:r>
              <a:rPr lang="tr-TR" dirty="0" smtClean="0"/>
              <a:t> açılımı çok küçükse ve travmadan sonra geçen süre </a:t>
            </a:r>
            <a:r>
              <a:rPr lang="tr-TR" b="1" u="sng" dirty="0" smtClean="0"/>
              <a:t>24 saati geçmemişse</a:t>
            </a:r>
            <a:r>
              <a:rPr lang="tr-TR" dirty="0" smtClean="0"/>
              <a:t> böyle dişlere </a:t>
            </a:r>
            <a:r>
              <a:rPr lang="tr-TR" b="1" u="sng" dirty="0" smtClean="0"/>
              <a:t>direkt </a:t>
            </a:r>
            <a:r>
              <a:rPr lang="tr-TR" b="1" u="sng" dirty="0" err="1" smtClean="0"/>
              <a:t>kuafaj</a:t>
            </a:r>
            <a:r>
              <a:rPr lang="tr-TR" b="1" u="sng" dirty="0" smtClean="0"/>
              <a:t> </a:t>
            </a:r>
            <a:r>
              <a:rPr lang="tr-TR" dirty="0" smtClean="0"/>
              <a:t>denenebilmektedir.</a:t>
            </a:r>
            <a:endParaRPr lang="tr-TR" dirty="0"/>
          </a:p>
        </p:txBody>
      </p:sp>
      <p:sp>
        <p:nvSpPr>
          <p:cNvPr id="5" name="4 Yuvarlatılmış Dikdörtgen"/>
          <p:cNvSpPr/>
          <p:nvPr/>
        </p:nvSpPr>
        <p:spPr>
          <a:xfrm>
            <a:off x="3851920" y="5229200"/>
            <a:ext cx="4752528" cy="13681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C:\Documents and Settings\DENT\Desktop\untitled.JPG"/>
          <p:cNvPicPr>
            <a:picLocks noChangeAspect="1" noChangeArrowheads="1"/>
          </p:cNvPicPr>
          <p:nvPr/>
        </p:nvPicPr>
        <p:blipFill>
          <a:blip r:embed="rId2"/>
          <a:srcRect/>
          <a:stretch>
            <a:fillRect/>
          </a:stretch>
        </p:blipFill>
        <p:spPr bwMode="auto">
          <a:xfrm>
            <a:off x="5572132" y="2285992"/>
            <a:ext cx="2386022" cy="375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620688"/>
            <a:ext cx="7772400" cy="1143000"/>
          </a:xfrm>
        </p:spPr>
        <p:txBody>
          <a:bodyPr>
            <a:normAutofit fontScale="90000"/>
          </a:bodyPr>
          <a:lstStyle/>
          <a:p>
            <a:r>
              <a:rPr lang="tr-TR" b="1" dirty="0" smtClean="0">
                <a:solidFill>
                  <a:schemeClr val="accent2">
                    <a:lumMod val="60000"/>
                    <a:lumOff val="40000"/>
                  </a:schemeClr>
                </a:solidFill>
              </a:rPr>
              <a:t>Direk </a:t>
            </a:r>
            <a:r>
              <a:rPr lang="tr-TR" b="1" dirty="0" err="1" smtClean="0">
                <a:solidFill>
                  <a:schemeClr val="accent2">
                    <a:lumMod val="60000"/>
                    <a:lumOff val="40000"/>
                  </a:schemeClr>
                </a:solidFill>
              </a:rPr>
              <a:t>kuafajda</a:t>
            </a:r>
            <a:r>
              <a:rPr lang="tr-TR" b="1" dirty="0" smtClean="0">
                <a:solidFill>
                  <a:schemeClr val="accent2">
                    <a:lumMod val="60000"/>
                    <a:lumOff val="40000"/>
                  </a:schemeClr>
                </a:solidFill>
              </a:rPr>
              <a:t>;</a:t>
            </a:r>
            <a:br>
              <a:rPr lang="tr-TR" b="1" dirty="0" smtClean="0">
                <a:solidFill>
                  <a:schemeClr val="accent2">
                    <a:lumMod val="60000"/>
                    <a:lumOff val="40000"/>
                  </a:schemeClr>
                </a:solidFill>
              </a:rPr>
            </a:br>
            <a:endParaRPr lang="tr-TR" b="1" dirty="0">
              <a:solidFill>
                <a:schemeClr val="accent2">
                  <a:lumMod val="60000"/>
                  <a:lumOff val="40000"/>
                </a:schemeClr>
              </a:solidFill>
            </a:endParaRPr>
          </a:p>
        </p:txBody>
      </p:sp>
      <p:sp>
        <p:nvSpPr>
          <p:cNvPr id="3" name="2 İçerik Yer Tutucusu"/>
          <p:cNvSpPr>
            <a:spLocks noGrp="1"/>
          </p:cNvSpPr>
          <p:nvPr>
            <p:ph sz="quarter" idx="1"/>
          </p:nvPr>
        </p:nvSpPr>
        <p:spPr/>
        <p:txBody>
          <a:bodyPr/>
          <a:lstStyle/>
          <a:p>
            <a:endParaRPr lang="tr-TR" dirty="0" smtClean="0"/>
          </a:p>
          <a:p>
            <a:r>
              <a:rPr lang="tr-TR" dirty="0" err="1" smtClean="0"/>
              <a:t>Proliferatif</a:t>
            </a:r>
            <a:r>
              <a:rPr lang="tr-TR" dirty="0" smtClean="0"/>
              <a:t> doku kaldırılıp, </a:t>
            </a:r>
            <a:r>
              <a:rPr lang="tr-TR" dirty="0" err="1" smtClean="0"/>
              <a:t>pulpa</a:t>
            </a:r>
            <a:r>
              <a:rPr lang="tr-TR" dirty="0" smtClean="0"/>
              <a:t> yüzeyi fizyolojik </a:t>
            </a:r>
            <a:r>
              <a:rPr lang="tr-TR" dirty="0" err="1" smtClean="0"/>
              <a:t>salin</a:t>
            </a:r>
            <a:r>
              <a:rPr lang="tr-TR" dirty="0" smtClean="0"/>
              <a:t> ya da </a:t>
            </a:r>
            <a:r>
              <a:rPr lang="tr-TR" dirty="0" err="1" smtClean="0"/>
              <a:t>distile</a:t>
            </a:r>
            <a:r>
              <a:rPr lang="tr-TR" dirty="0" smtClean="0"/>
              <a:t> su ile yıkandıktan sonra hard </a:t>
            </a:r>
            <a:r>
              <a:rPr lang="tr-TR" dirty="0" err="1" smtClean="0"/>
              <a:t>setting</a:t>
            </a:r>
            <a:r>
              <a:rPr lang="tr-TR" dirty="0" smtClean="0"/>
              <a:t> (</a:t>
            </a:r>
            <a:r>
              <a:rPr lang="tr-TR" dirty="0" err="1" smtClean="0"/>
              <a:t>dycal</a:t>
            </a:r>
            <a:r>
              <a:rPr lang="tr-TR" dirty="0" smtClean="0"/>
              <a:t>) bir </a:t>
            </a:r>
            <a:r>
              <a:rPr lang="tr-TR" dirty="0" err="1" smtClean="0"/>
              <a:t>CaOH</a:t>
            </a:r>
            <a:r>
              <a:rPr lang="tr-TR" dirty="0" smtClean="0"/>
              <a:t> ile </a:t>
            </a:r>
            <a:r>
              <a:rPr lang="tr-TR" dirty="0" err="1" smtClean="0"/>
              <a:t>pulpayla</a:t>
            </a:r>
            <a:r>
              <a:rPr lang="tr-TR" dirty="0" smtClean="0"/>
              <a:t> direkt temasta olacak şekilde uygulanır.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Hard </a:t>
            </a:r>
            <a:r>
              <a:rPr lang="tr-TR" dirty="0" err="1" smtClean="0"/>
              <a:t>settinglerin</a:t>
            </a:r>
            <a:r>
              <a:rPr lang="tr-TR" dirty="0" smtClean="0"/>
              <a:t> tercih edilmesinin sebebi, örtücülüklerinin daha iyi olmasıdır. </a:t>
            </a:r>
          </a:p>
          <a:p>
            <a:r>
              <a:rPr lang="tr-TR" dirty="0" smtClean="0"/>
              <a:t>Bu aşamadan sonra dişin sızıntı minimum olacak şekilde restore edilmesi gerekmektedir.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buNone/>
            </a:pPr>
            <a:r>
              <a:rPr lang="tr-TR" dirty="0" smtClean="0"/>
              <a:t>Eğer travmadan sonra geçen süre 24 saati aşmışsa bu aşamada </a:t>
            </a:r>
            <a:r>
              <a:rPr lang="tr-TR" b="1" dirty="0" err="1" smtClean="0">
                <a:solidFill>
                  <a:schemeClr val="accent2">
                    <a:lumMod val="60000"/>
                    <a:lumOff val="40000"/>
                  </a:schemeClr>
                </a:solidFill>
              </a:rPr>
              <a:t>Cvek</a:t>
            </a:r>
            <a:r>
              <a:rPr lang="tr-TR" b="1" dirty="0" smtClean="0">
                <a:solidFill>
                  <a:schemeClr val="accent2">
                    <a:lumMod val="60000"/>
                    <a:lumOff val="40000"/>
                  </a:schemeClr>
                </a:solidFill>
              </a:rPr>
              <a:t> </a:t>
            </a:r>
            <a:r>
              <a:rPr lang="tr-TR" b="1" dirty="0" err="1" smtClean="0">
                <a:solidFill>
                  <a:schemeClr val="accent2">
                    <a:lumMod val="60000"/>
                    <a:lumOff val="40000"/>
                  </a:schemeClr>
                </a:solidFill>
              </a:rPr>
              <a:t>pulpotomisi</a:t>
            </a:r>
            <a:r>
              <a:rPr lang="tr-TR" b="1" dirty="0" smtClean="0">
                <a:solidFill>
                  <a:schemeClr val="accent2">
                    <a:lumMod val="60000"/>
                    <a:lumOff val="40000"/>
                  </a:schemeClr>
                </a:solidFill>
              </a:rPr>
              <a:t> </a:t>
            </a:r>
            <a:r>
              <a:rPr lang="tr-TR" dirty="0" smtClean="0"/>
              <a:t>uygulanır.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04664"/>
            <a:ext cx="7772400" cy="1143000"/>
          </a:xfrm>
        </p:spPr>
        <p:txBody>
          <a:bodyPr>
            <a:normAutofit/>
          </a:bodyPr>
          <a:lstStyle/>
          <a:p>
            <a:r>
              <a:rPr lang="tr-TR" sz="3200" b="1" dirty="0" err="1" smtClean="0">
                <a:solidFill>
                  <a:srgbClr val="33CC33"/>
                </a:solidFill>
              </a:rPr>
              <a:t>Cvek</a:t>
            </a:r>
            <a:r>
              <a:rPr lang="tr-TR" sz="3200" b="1" dirty="0" smtClean="0">
                <a:solidFill>
                  <a:srgbClr val="33CC33"/>
                </a:solidFill>
              </a:rPr>
              <a:t> </a:t>
            </a:r>
            <a:r>
              <a:rPr lang="tr-TR" sz="3200" b="1" dirty="0" err="1" smtClean="0">
                <a:solidFill>
                  <a:srgbClr val="33CC33"/>
                </a:solidFill>
              </a:rPr>
              <a:t>Pulpotomisi</a:t>
            </a:r>
            <a:r>
              <a:rPr lang="tr-TR" sz="3200" b="1" dirty="0" smtClean="0">
                <a:solidFill>
                  <a:srgbClr val="33CC33"/>
                </a:solidFill>
              </a:rPr>
              <a:t>:</a:t>
            </a:r>
            <a:endParaRPr lang="tr-TR" sz="3200" dirty="0">
              <a:solidFill>
                <a:srgbClr val="33CC33"/>
              </a:solidFill>
            </a:endParaRPr>
          </a:p>
        </p:txBody>
      </p:sp>
      <p:sp>
        <p:nvSpPr>
          <p:cNvPr id="3" name="2 İçerik Yer Tutucusu"/>
          <p:cNvSpPr>
            <a:spLocks noGrp="1"/>
          </p:cNvSpPr>
          <p:nvPr>
            <p:ph sz="quarter" idx="1"/>
          </p:nvPr>
        </p:nvSpPr>
        <p:spPr>
          <a:xfrm>
            <a:off x="611560" y="1772816"/>
            <a:ext cx="7772400" cy="4572000"/>
          </a:xfrm>
        </p:spPr>
        <p:txBody>
          <a:bodyPr/>
          <a:lstStyle/>
          <a:p>
            <a:r>
              <a:rPr lang="tr-TR" dirty="0" smtClean="0"/>
              <a:t>Kırık hattından 1 kaç mm </a:t>
            </a:r>
            <a:r>
              <a:rPr lang="tr-TR" dirty="0" err="1" smtClean="0"/>
              <a:t>apikale</a:t>
            </a:r>
            <a:r>
              <a:rPr lang="tr-TR" dirty="0" smtClean="0"/>
              <a:t> doğru </a:t>
            </a:r>
            <a:r>
              <a:rPr lang="tr-TR" dirty="0" err="1" smtClean="0"/>
              <a:t>pulpa</a:t>
            </a:r>
            <a:r>
              <a:rPr lang="tr-TR" dirty="0" smtClean="0"/>
              <a:t> dokusu hızlı dönen bir </a:t>
            </a:r>
            <a:r>
              <a:rPr lang="tr-TR" dirty="0" err="1" smtClean="0"/>
              <a:t>frezle</a:t>
            </a:r>
            <a:r>
              <a:rPr lang="tr-TR" dirty="0" smtClean="0"/>
              <a:t> su soğutması altında çıkarılır. </a:t>
            </a:r>
          </a:p>
          <a:p>
            <a:r>
              <a:rPr lang="tr-TR" dirty="0" smtClean="0"/>
              <a:t>Kanama nemli bir </a:t>
            </a:r>
            <a:r>
              <a:rPr lang="tr-TR" dirty="0" err="1" smtClean="0"/>
              <a:t>peletle</a:t>
            </a:r>
            <a:r>
              <a:rPr lang="tr-TR" dirty="0" smtClean="0"/>
              <a:t> durdurulduktan sonra yine CaOH</a:t>
            </a:r>
            <a:r>
              <a:rPr lang="tr-TR" baseline="-25000" dirty="0" smtClean="0"/>
              <a:t>2  </a:t>
            </a:r>
            <a:r>
              <a:rPr lang="tr-TR" dirty="0" smtClean="0"/>
              <a:t>uygulanır.</a:t>
            </a:r>
          </a:p>
          <a:p>
            <a:r>
              <a:rPr lang="tr-TR" dirty="0" smtClean="0"/>
              <a:t>Kanamanın kontrolünde %2.5’lik </a:t>
            </a:r>
            <a:r>
              <a:rPr lang="tr-TR" dirty="0" err="1" smtClean="0"/>
              <a:t>NaOCl</a:t>
            </a:r>
            <a:r>
              <a:rPr lang="tr-TR" dirty="0" smtClean="0"/>
              <a:t> de kullanılabilir. </a:t>
            </a:r>
          </a:p>
          <a:p>
            <a:r>
              <a:rPr lang="tr-TR" dirty="0" smtClean="0"/>
              <a:t>Diş </a:t>
            </a:r>
            <a:r>
              <a:rPr lang="tr-TR" dirty="0" err="1" smtClean="0"/>
              <a:t>mikrosızıntıya</a:t>
            </a:r>
            <a:r>
              <a:rPr lang="tr-TR" dirty="0" smtClean="0"/>
              <a:t> fırsat vermeyen bir materyalle restore edilir.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r>
              <a:rPr lang="tr-TR" dirty="0" err="1" smtClean="0"/>
              <a:t>Pulpanın</a:t>
            </a:r>
            <a:r>
              <a:rPr lang="tr-TR" dirty="0" smtClean="0"/>
              <a:t> kaldırıldığı seviyede kanama kontrol edilememişse </a:t>
            </a:r>
            <a:r>
              <a:rPr lang="tr-TR" dirty="0" err="1" smtClean="0"/>
              <a:t>amputasyon</a:t>
            </a:r>
            <a:r>
              <a:rPr lang="tr-TR" dirty="0" smtClean="0"/>
              <a:t> derinliği arttırılıp </a:t>
            </a:r>
            <a:r>
              <a:rPr lang="tr-TR" b="1" dirty="0" err="1" smtClean="0">
                <a:solidFill>
                  <a:schemeClr val="accent2">
                    <a:lumMod val="60000"/>
                    <a:lumOff val="40000"/>
                  </a:schemeClr>
                </a:solidFill>
              </a:rPr>
              <a:t>servikal</a:t>
            </a:r>
            <a:r>
              <a:rPr lang="tr-TR" b="1" dirty="0" smtClean="0">
                <a:solidFill>
                  <a:schemeClr val="accent2">
                    <a:lumMod val="60000"/>
                    <a:lumOff val="40000"/>
                  </a:schemeClr>
                </a:solidFill>
              </a:rPr>
              <a:t> </a:t>
            </a:r>
            <a:r>
              <a:rPr lang="tr-TR" b="1" dirty="0" err="1" smtClean="0">
                <a:solidFill>
                  <a:schemeClr val="accent2">
                    <a:lumMod val="60000"/>
                    <a:lumOff val="40000"/>
                  </a:schemeClr>
                </a:solidFill>
              </a:rPr>
              <a:t>pulpotomi</a:t>
            </a:r>
            <a:r>
              <a:rPr lang="tr-TR" b="1" dirty="0" smtClean="0">
                <a:solidFill>
                  <a:schemeClr val="accent2">
                    <a:lumMod val="60000"/>
                    <a:lumOff val="40000"/>
                  </a:schemeClr>
                </a:solidFill>
              </a:rPr>
              <a:t> </a:t>
            </a:r>
            <a:r>
              <a:rPr lang="tr-TR" dirty="0" smtClean="0"/>
              <a:t>de yapılabilir.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27584" y="1268760"/>
            <a:ext cx="7772400" cy="4572000"/>
          </a:xfrm>
        </p:spPr>
        <p:txBody>
          <a:bodyPr/>
          <a:lstStyle/>
          <a:p>
            <a:pPr>
              <a:buNone/>
            </a:pPr>
            <a:r>
              <a:rPr lang="tr-TR" dirty="0" err="1" smtClean="0"/>
              <a:t>Servikal</a:t>
            </a:r>
            <a:r>
              <a:rPr lang="tr-TR" dirty="0" smtClean="0"/>
              <a:t> </a:t>
            </a:r>
            <a:r>
              <a:rPr lang="tr-TR" dirty="0" err="1" smtClean="0"/>
              <a:t>pulpotominin</a:t>
            </a:r>
            <a:r>
              <a:rPr lang="tr-TR" dirty="0" smtClean="0"/>
              <a:t> dezavantajı; </a:t>
            </a:r>
          </a:p>
          <a:p>
            <a:pPr>
              <a:buNone/>
            </a:pPr>
            <a:endParaRPr lang="tr-TR" dirty="0" smtClean="0"/>
          </a:p>
          <a:p>
            <a:r>
              <a:rPr lang="tr-TR" dirty="0" smtClean="0"/>
              <a:t>görüş alanının kısıtlı olması ve, </a:t>
            </a:r>
          </a:p>
          <a:p>
            <a:r>
              <a:rPr lang="tr-TR" dirty="0" err="1" smtClean="0"/>
              <a:t>kuronal</a:t>
            </a:r>
            <a:r>
              <a:rPr lang="tr-TR" dirty="0" smtClean="0"/>
              <a:t> </a:t>
            </a:r>
            <a:r>
              <a:rPr lang="tr-TR" dirty="0" err="1" smtClean="0"/>
              <a:t>dentin</a:t>
            </a:r>
            <a:r>
              <a:rPr lang="tr-TR" dirty="0" smtClean="0"/>
              <a:t> </a:t>
            </a:r>
            <a:r>
              <a:rPr lang="tr-TR" dirty="0" err="1" smtClean="0"/>
              <a:t>depozisyonu</a:t>
            </a:r>
            <a:r>
              <a:rPr lang="tr-TR" dirty="0" smtClean="0"/>
              <a:t> gerçekleşemeyeceği için kuron direncinin az olması ve, </a:t>
            </a:r>
          </a:p>
          <a:p>
            <a:r>
              <a:rPr lang="tr-TR" dirty="0" smtClean="0"/>
              <a:t>herhangi bir travmada kuronun kolayca </a:t>
            </a:r>
            <a:r>
              <a:rPr lang="tr-TR" dirty="0" err="1" smtClean="0"/>
              <a:t>servikalden</a:t>
            </a:r>
            <a:r>
              <a:rPr lang="tr-TR" dirty="0" smtClean="0"/>
              <a:t> kırılma riskinin bulunmasıdır.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Geçmişte bu </a:t>
            </a:r>
            <a:r>
              <a:rPr lang="tr-TR" dirty="0" err="1" smtClean="0"/>
              <a:t>vital</a:t>
            </a:r>
            <a:r>
              <a:rPr lang="tr-TR" dirty="0" smtClean="0"/>
              <a:t> </a:t>
            </a:r>
            <a:r>
              <a:rPr lang="tr-TR" dirty="0" err="1" smtClean="0"/>
              <a:t>pulpotomi</a:t>
            </a:r>
            <a:r>
              <a:rPr lang="tr-TR" dirty="0" smtClean="0"/>
              <a:t> işlemleriyle kök gelişimi tamamlandıktan sonra kanal tedavisi uygulanmaktaydı.</a:t>
            </a:r>
          </a:p>
          <a:p>
            <a:r>
              <a:rPr lang="tr-TR" dirty="0" smtClean="0"/>
              <a:t>Ancak günümüzde diş yapılan </a:t>
            </a:r>
            <a:r>
              <a:rPr lang="tr-TR" dirty="0" err="1" smtClean="0"/>
              <a:t>amputasyon</a:t>
            </a:r>
            <a:r>
              <a:rPr lang="tr-TR" dirty="0" smtClean="0"/>
              <a:t> tedavisiyle bırakılmakta, gerekirse kanal tedavisine geçilmektedir.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Bu gereklilik de çoğunlukla dişte rutin restorasyonlarla tedavi edilemeyecek kadar doku kaybı olmasına bağlı olarak kanal destekli restorasyonlara ihtiyaç duyulmasıyla ortaya çıkmaktadır.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339752" y="548680"/>
            <a:ext cx="4377680" cy="5543128"/>
          </a:xfrm>
        </p:spPr>
        <p:txBody>
          <a:bodyPr>
            <a:normAutofit/>
          </a:bodyPr>
          <a:lstStyle/>
          <a:p>
            <a:pPr algn="ctr"/>
            <a:r>
              <a:rPr lang="tr-TR" dirty="0" smtClean="0"/>
              <a:t>Gerek çürük nedeniyle gerekse travma nedeniyle </a:t>
            </a:r>
            <a:r>
              <a:rPr lang="tr-TR" dirty="0" err="1" smtClean="0"/>
              <a:t>pulpası</a:t>
            </a:r>
            <a:r>
              <a:rPr lang="tr-TR" dirty="0" smtClean="0"/>
              <a:t> hasara uğramış genç sürekli dişlerde </a:t>
            </a:r>
            <a:r>
              <a:rPr lang="tr-TR" dirty="0" err="1" smtClean="0"/>
              <a:t>pulpanın</a:t>
            </a:r>
            <a:r>
              <a:rPr lang="tr-TR" dirty="0" smtClean="0"/>
              <a:t> </a:t>
            </a:r>
            <a:r>
              <a:rPr lang="tr-TR" dirty="0" err="1" smtClean="0"/>
              <a:t>vitalitesinin</a:t>
            </a:r>
            <a:r>
              <a:rPr lang="tr-TR" dirty="0" smtClean="0"/>
              <a:t> devam ettirilebilmesi için maksimum çaba gösterilmesi gerekmektedir.</a:t>
            </a:r>
          </a:p>
        </p:txBody>
      </p:sp>
      <p:pic>
        <p:nvPicPr>
          <p:cNvPr id="2052" name="Picture 4" descr="http://t3.gstatic.com/images?q=tbn:ANd9GcQOVyG-TiXIotQ1SCDMY6WBf2meft9GdXuIyE5pyvSeMwf2o8oHw5JHp5t4"/>
          <p:cNvPicPr>
            <a:picLocks noChangeAspect="1" noChangeArrowheads="1"/>
          </p:cNvPicPr>
          <p:nvPr/>
        </p:nvPicPr>
        <p:blipFill>
          <a:blip r:embed="rId2" cstate="print"/>
          <a:srcRect/>
          <a:stretch>
            <a:fillRect/>
          </a:stretch>
        </p:blipFill>
        <p:spPr bwMode="auto">
          <a:xfrm>
            <a:off x="539552" y="3573016"/>
            <a:ext cx="2766682" cy="24421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Bu durumda yapılan </a:t>
            </a:r>
            <a:r>
              <a:rPr lang="tr-TR" dirty="0" err="1" smtClean="0"/>
              <a:t>pulpotomi</a:t>
            </a:r>
            <a:r>
              <a:rPr lang="tr-TR" dirty="0" smtClean="0"/>
              <a:t> ile kök gelişiminin devamı sağlandıktan sonra yeniden kanallara girilip kanal tedavisi uygulanır ve post-</a:t>
            </a:r>
            <a:r>
              <a:rPr lang="tr-TR" dirty="0" err="1" smtClean="0"/>
              <a:t>core</a:t>
            </a:r>
            <a:r>
              <a:rPr lang="tr-TR" dirty="0" smtClean="0"/>
              <a:t> veya kanal </a:t>
            </a:r>
            <a:r>
              <a:rPr lang="tr-TR" dirty="0" err="1" smtClean="0"/>
              <a:t>piniyle</a:t>
            </a:r>
            <a:r>
              <a:rPr lang="tr-TR" dirty="0" smtClean="0"/>
              <a:t> restorasyon tamamlanır.</a:t>
            </a:r>
          </a:p>
          <a:p>
            <a:endParaRPr lang="tr-TR" dirty="0"/>
          </a:p>
        </p:txBody>
      </p:sp>
      <p:pic>
        <p:nvPicPr>
          <p:cNvPr id="1026" name="Picture 2" descr="http://t3.gstatic.com/images?q=tbn:ANd9GcTGhhOINU-chDBQReYFKlpTffw_G-_3jp2xM-XOn9KC1r1syOqP"/>
          <p:cNvPicPr>
            <a:picLocks noChangeAspect="1" noChangeArrowheads="1"/>
          </p:cNvPicPr>
          <p:nvPr/>
        </p:nvPicPr>
        <p:blipFill>
          <a:blip r:embed="rId2" cstate="print"/>
          <a:srcRect/>
          <a:stretch>
            <a:fillRect/>
          </a:stretch>
        </p:blipFill>
        <p:spPr bwMode="auto">
          <a:xfrm>
            <a:off x="1763687" y="3501008"/>
            <a:ext cx="2157277" cy="2520280"/>
          </a:xfrm>
          <a:prstGeom prst="rect">
            <a:avLst/>
          </a:prstGeom>
          <a:noFill/>
        </p:spPr>
      </p:pic>
      <p:pic>
        <p:nvPicPr>
          <p:cNvPr id="1028" name="Picture 4" descr="http://t2.gstatic.com/images?q=tbn:ANd9GcS5OEdXuMvo8EJShJx2SVEIWzcft7X8QUfXdjSpprGjm2XrsDsRHg"/>
          <p:cNvPicPr>
            <a:picLocks noChangeAspect="1" noChangeArrowheads="1"/>
          </p:cNvPicPr>
          <p:nvPr/>
        </p:nvPicPr>
        <p:blipFill>
          <a:blip r:embed="rId3" cstate="print"/>
          <a:srcRect/>
          <a:stretch>
            <a:fillRect/>
          </a:stretch>
        </p:blipFill>
        <p:spPr bwMode="auto">
          <a:xfrm>
            <a:off x="4427984" y="3501008"/>
            <a:ext cx="1944216" cy="247179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83568" y="980728"/>
            <a:ext cx="7772400" cy="4572000"/>
          </a:xfrm>
        </p:spPr>
        <p:txBody>
          <a:bodyPr>
            <a:normAutofit/>
          </a:bodyPr>
          <a:lstStyle/>
          <a:p>
            <a:pPr>
              <a:buNone/>
            </a:pPr>
            <a:r>
              <a:rPr lang="tr-TR" b="1" dirty="0" smtClean="0"/>
              <a:t>Genç </a:t>
            </a:r>
            <a:r>
              <a:rPr lang="tr-TR" b="1" dirty="0" err="1" smtClean="0"/>
              <a:t>molar</a:t>
            </a:r>
            <a:r>
              <a:rPr lang="tr-TR" b="1" dirty="0" smtClean="0"/>
              <a:t> dişlerde..</a:t>
            </a:r>
          </a:p>
          <a:p>
            <a:endParaRPr lang="tr-TR" dirty="0" smtClean="0"/>
          </a:p>
          <a:p>
            <a:endParaRPr lang="tr-TR" dirty="0" smtClean="0"/>
          </a:p>
          <a:p>
            <a:pPr algn="ctr">
              <a:buNone/>
            </a:pPr>
            <a:r>
              <a:rPr lang="tr-TR" dirty="0" smtClean="0"/>
              <a:t>    ..çürükle </a:t>
            </a:r>
            <a:r>
              <a:rPr lang="tr-TR" dirty="0" err="1" smtClean="0"/>
              <a:t>perforasyonun</a:t>
            </a:r>
            <a:r>
              <a:rPr lang="tr-TR" dirty="0" smtClean="0"/>
              <a:t> büyük olduğu ve direk </a:t>
            </a:r>
            <a:r>
              <a:rPr lang="tr-TR" dirty="0" err="1" smtClean="0"/>
              <a:t>kuafajın</a:t>
            </a:r>
            <a:r>
              <a:rPr lang="tr-TR" dirty="0" smtClean="0"/>
              <a:t> uygulanamadığı ancak </a:t>
            </a:r>
            <a:r>
              <a:rPr lang="tr-TR" dirty="0" err="1" smtClean="0"/>
              <a:t>inflamasyonun</a:t>
            </a:r>
            <a:r>
              <a:rPr lang="tr-TR" dirty="0" smtClean="0"/>
              <a:t> da sadece kuron </a:t>
            </a:r>
            <a:r>
              <a:rPr lang="tr-TR" dirty="0" err="1" smtClean="0"/>
              <a:t>pulpasında</a:t>
            </a:r>
            <a:r>
              <a:rPr lang="tr-TR" dirty="0" smtClean="0"/>
              <a:t> sınırlı olduğu durumlarda </a:t>
            </a:r>
            <a:r>
              <a:rPr lang="tr-TR" b="1" dirty="0" err="1" smtClean="0">
                <a:solidFill>
                  <a:srgbClr val="FF0000"/>
                </a:solidFill>
              </a:rPr>
              <a:t>formokrezol</a:t>
            </a:r>
            <a:r>
              <a:rPr lang="tr-TR" b="1" dirty="0" smtClean="0">
                <a:solidFill>
                  <a:srgbClr val="FF0000"/>
                </a:solidFill>
              </a:rPr>
              <a:t> </a:t>
            </a:r>
            <a:r>
              <a:rPr lang="tr-TR" b="1" dirty="0" err="1" smtClean="0">
                <a:solidFill>
                  <a:srgbClr val="FF0000"/>
                </a:solidFill>
              </a:rPr>
              <a:t>amputasyonu</a:t>
            </a:r>
            <a:r>
              <a:rPr lang="tr-TR" b="1" dirty="0" smtClean="0">
                <a:solidFill>
                  <a:srgbClr val="FF0000"/>
                </a:solidFill>
              </a:rPr>
              <a:t> </a:t>
            </a:r>
            <a:r>
              <a:rPr lang="tr-TR" dirty="0" smtClean="0"/>
              <a:t>da uygulanabilmektedir.</a:t>
            </a:r>
          </a:p>
          <a:p>
            <a:pPr>
              <a:buNone/>
            </a:pPr>
            <a:endParaRPr lang="tr-TR" dirty="0" smtClean="0"/>
          </a:p>
          <a:p>
            <a:pPr>
              <a:buNone/>
            </a:pPr>
            <a:endParaRPr lang="tr-T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899592" y="1916832"/>
            <a:ext cx="7772400" cy="2917304"/>
          </a:xfrm>
        </p:spPr>
        <p:txBody>
          <a:bodyPr/>
          <a:lstStyle/>
          <a:p>
            <a:r>
              <a:rPr lang="tr-TR" dirty="0" smtClean="0"/>
              <a:t>Bu uygulamayla kökün 1/3 </a:t>
            </a:r>
            <a:r>
              <a:rPr lang="tr-TR" dirty="0" err="1" smtClean="0"/>
              <a:t>apikalinde</a:t>
            </a:r>
            <a:r>
              <a:rPr lang="tr-TR" dirty="0" smtClean="0"/>
              <a:t> </a:t>
            </a:r>
            <a:r>
              <a:rPr lang="tr-TR" dirty="0" err="1" smtClean="0"/>
              <a:t>vital</a:t>
            </a:r>
            <a:r>
              <a:rPr lang="tr-TR" dirty="0" smtClean="0"/>
              <a:t> kalan </a:t>
            </a:r>
            <a:r>
              <a:rPr lang="tr-TR" dirty="0" err="1" smtClean="0"/>
              <a:t>pulpa</a:t>
            </a:r>
            <a:r>
              <a:rPr lang="tr-TR" dirty="0" smtClean="0"/>
              <a:t> dokusu aracılığıyla kök gelişiminin devam etmesi hedeflenmektedir.</a:t>
            </a:r>
            <a:endParaRPr lang="tr-TR" dirty="0"/>
          </a:p>
        </p:txBody>
      </p:sp>
      <p:pic>
        <p:nvPicPr>
          <p:cNvPr id="34818" name="Picture 2" descr="http://t2.gstatic.com/images?q=tbn:ANd9GcSLLi9IIdKDwLXwzGnU-xGcv-kBmrm5mEkmfLydByBWmY4Klcv8r4mJjFtYLw"/>
          <p:cNvPicPr>
            <a:picLocks noChangeAspect="1" noChangeArrowheads="1"/>
          </p:cNvPicPr>
          <p:nvPr/>
        </p:nvPicPr>
        <p:blipFill>
          <a:blip r:embed="rId2" cstate="print"/>
          <a:srcRect/>
          <a:stretch>
            <a:fillRect/>
          </a:stretch>
        </p:blipFill>
        <p:spPr bwMode="auto">
          <a:xfrm>
            <a:off x="5940152" y="3501008"/>
            <a:ext cx="1868413" cy="2099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ANCAK..</a:t>
            </a:r>
          </a:p>
          <a:p>
            <a:pPr>
              <a:buNone/>
            </a:pPr>
            <a:endParaRPr lang="tr-TR" dirty="0" smtClean="0"/>
          </a:p>
          <a:p>
            <a:pPr>
              <a:buNone/>
            </a:pPr>
            <a:r>
              <a:rPr lang="tr-TR" dirty="0" smtClean="0"/>
              <a:t>   Bazı araştırıcılar genç </a:t>
            </a:r>
            <a:r>
              <a:rPr lang="tr-TR" dirty="0" err="1" smtClean="0"/>
              <a:t>molar</a:t>
            </a:r>
            <a:r>
              <a:rPr lang="tr-TR" dirty="0" smtClean="0"/>
              <a:t> dişlere uygulanan </a:t>
            </a:r>
            <a:r>
              <a:rPr lang="tr-TR" dirty="0" err="1" smtClean="0"/>
              <a:t>formokrezol</a:t>
            </a:r>
            <a:r>
              <a:rPr lang="tr-TR" dirty="0" smtClean="0"/>
              <a:t> ampütasyonu sonrasında kanalda kalsifikasyon geliştiğini, bunun da daha sonra yapılması olası kanal tedavisini zorlaştırdığını hatta imkansız hale getirdiğini savunmaktadırlar.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None/>
            </a:pPr>
            <a:r>
              <a:rPr lang="tr-TR" dirty="0" smtClean="0"/>
              <a:t>Buna karşın gelişen kalsifikasyonun..</a:t>
            </a:r>
          </a:p>
          <a:p>
            <a:endParaRPr lang="tr-TR" dirty="0" smtClean="0"/>
          </a:p>
          <a:p>
            <a:pPr>
              <a:buNone/>
            </a:pPr>
            <a:r>
              <a:rPr lang="tr-TR" dirty="0" smtClean="0"/>
              <a:t>         ..yöntemin kendisiyle ilişkili olmadığı </a:t>
            </a:r>
            <a:r>
              <a:rPr lang="tr-TR" dirty="0" err="1" smtClean="0"/>
              <a:t>preperasyon</a:t>
            </a:r>
            <a:r>
              <a:rPr lang="tr-TR" dirty="0" smtClean="0"/>
              <a:t> sırasında </a:t>
            </a:r>
            <a:r>
              <a:rPr lang="tr-TR" dirty="0" err="1" smtClean="0"/>
              <a:t>pulpaya</a:t>
            </a:r>
            <a:r>
              <a:rPr lang="tr-TR" dirty="0" smtClean="0"/>
              <a:t> itilen </a:t>
            </a:r>
            <a:r>
              <a:rPr lang="tr-TR" dirty="0" err="1" smtClean="0"/>
              <a:t>dentin</a:t>
            </a:r>
            <a:r>
              <a:rPr lang="tr-TR" dirty="0" smtClean="0"/>
              <a:t> talaşlarına bağlı olduğu da savunulmaktadır.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Bugünkü koşullar altında genç sürekli </a:t>
            </a:r>
            <a:r>
              <a:rPr lang="tr-TR" dirty="0" err="1" smtClean="0"/>
              <a:t>molar</a:t>
            </a:r>
            <a:r>
              <a:rPr lang="tr-TR" dirty="0" smtClean="0"/>
              <a:t> dişlere </a:t>
            </a:r>
            <a:r>
              <a:rPr lang="tr-TR" dirty="0" err="1" smtClean="0"/>
              <a:t>formokrezol</a:t>
            </a:r>
            <a:r>
              <a:rPr lang="tr-TR" dirty="0" smtClean="0"/>
              <a:t> </a:t>
            </a:r>
            <a:r>
              <a:rPr lang="tr-TR" dirty="0" err="1" smtClean="0"/>
              <a:t>amputasyonunun</a:t>
            </a:r>
            <a:r>
              <a:rPr lang="tr-TR" dirty="0" smtClean="0"/>
              <a:t> ancak </a:t>
            </a:r>
            <a:r>
              <a:rPr lang="tr-TR" u="sng" dirty="0" smtClean="0"/>
              <a:t>geçici bir tedavi</a:t>
            </a:r>
            <a:r>
              <a:rPr lang="tr-TR" dirty="0" smtClean="0"/>
              <a:t> şartıyla uygulanabileceği kabul edilmektedir.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Genç </a:t>
            </a:r>
            <a:r>
              <a:rPr lang="tr-TR" dirty="0" err="1" smtClean="0"/>
              <a:t>molar</a:t>
            </a:r>
            <a:r>
              <a:rPr lang="tr-TR" dirty="0" smtClean="0"/>
              <a:t> dişlerde uygulanabilecek diğer </a:t>
            </a:r>
            <a:r>
              <a:rPr lang="tr-TR" dirty="0" err="1" smtClean="0"/>
              <a:t>pulpotomi</a:t>
            </a:r>
            <a:r>
              <a:rPr lang="tr-TR" dirty="0" smtClean="0"/>
              <a:t> yöntemi yaygın olarak kullanılan CaOH</a:t>
            </a:r>
            <a:r>
              <a:rPr lang="tr-TR" baseline="-25000" dirty="0" smtClean="0"/>
              <a:t>2  </a:t>
            </a:r>
            <a:r>
              <a:rPr lang="tr-TR" dirty="0" err="1" smtClean="0"/>
              <a:t>amputasyonudur</a:t>
            </a:r>
            <a:r>
              <a:rPr lang="tr-TR" dirty="0" smtClean="0"/>
              <a:t>.</a:t>
            </a:r>
            <a:endParaRPr lang="tr-TR" baseline="-25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MTA da bu anlamda son zamanda kullanılan ve oldukça yüksek başarı grafiği çizen bir materyaldir.</a:t>
            </a:r>
            <a:endParaRPr lang="tr-TR" dirty="0"/>
          </a:p>
        </p:txBody>
      </p:sp>
      <p:pic>
        <p:nvPicPr>
          <p:cNvPr id="35842" name="Picture 2" descr="http://t2.gstatic.com/images?q=tbn:ANd9GcQDwFzBdb9S2qN28UEF6zenlMNHS1d5bX6AWDT9RmlxYhfXhKItEQ"/>
          <p:cNvPicPr>
            <a:picLocks noChangeAspect="1" noChangeArrowheads="1"/>
          </p:cNvPicPr>
          <p:nvPr/>
        </p:nvPicPr>
        <p:blipFill>
          <a:blip r:embed="rId2" cstate="print"/>
          <a:srcRect/>
          <a:stretch>
            <a:fillRect/>
          </a:stretch>
        </p:blipFill>
        <p:spPr bwMode="auto">
          <a:xfrm>
            <a:off x="1115616" y="3212976"/>
            <a:ext cx="2935360" cy="2197597"/>
          </a:xfrm>
          <a:prstGeom prst="rect">
            <a:avLst/>
          </a:prstGeom>
          <a:noFill/>
        </p:spPr>
      </p:pic>
      <p:pic>
        <p:nvPicPr>
          <p:cNvPr id="35844" name="Picture 4" descr="http://t2.gstatic.com/images?q=tbn:ANd9GcRWWnuhqspMA3hmTkMl7_OnX1BVmCqCT_-_QtEC7r0scEf-Fsj5"/>
          <p:cNvPicPr>
            <a:picLocks noChangeAspect="1" noChangeArrowheads="1"/>
          </p:cNvPicPr>
          <p:nvPr/>
        </p:nvPicPr>
        <p:blipFill>
          <a:blip r:embed="rId3" cstate="print"/>
          <a:srcRect/>
          <a:stretch>
            <a:fillRect/>
          </a:stretch>
        </p:blipFill>
        <p:spPr bwMode="auto">
          <a:xfrm>
            <a:off x="4716016" y="3212976"/>
            <a:ext cx="2976328" cy="223224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Devital</a:t>
            </a:r>
            <a:r>
              <a:rPr lang="tr-TR" dirty="0" smtClean="0"/>
              <a:t> genç sürekli dişlerde tercih edilecek yol ise kanal tedavisidir.</a:t>
            </a:r>
          </a:p>
        </p:txBody>
      </p:sp>
      <p:pic>
        <p:nvPicPr>
          <p:cNvPr id="40962" name="Picture 2" descr="http://t3.gstatic.com/images?q=tbn:ANd9GcTbb2l6puuMhjAAxvJjbfOftgBJO2Nhu07tP9NKlCwUo4ZWkcrsPg"/>
          <p:cNvPicPr>
            <a:picLocks noChangeAspect="1" noChangeArrowheads="1"/>
          </p:cNvPicPr>
          <p:nvPr/>
        </p:nvPicPr>
        <p:blipFill>
          <a:blip r:embed="rId2" cstate="print"/>
          <a:srcRect/>
          <a:stretch>
            <a:fillRect/>
          </a:stretch>
        </p:blipFill>
        <p:spPr bwMode="auto">
          <a:xfrm>
            <a:off x="1475656" y="2852936"/>
            <a:ext cx="2891780" cy="2802999"/>
          </a:xfrm>
          <a:prstGeom prst="rect">
            <a:avLst/>
          </a:prstGeom>
          <a:noFill/>
        </p:spPr>
      </p:pic>
      <p:pic>
        <p:nvPicPr>
          <p:cNvPr id="40964" name="Picture 4" descr="http://t2.gstatic.com/images?q=tbn:ANd9GcTDxrbdwuxZsKMGBXKAPwm3-S0zFP2i1_Qs1hJnaqHcfh8nEjks9A"/>
          <p:cNvPicPr>
            <a:picLocks noChangeAspect="1" noChangeArrowheads="1"/>
          </p:cNvPicPr>
          <p:nvPr/>
        </p:nvPicPr>
        <p:blipFill>
          <a:blip r:embed="rId3" cstate="print"/>
          <a:srcRect/>
          <a:stretch>
            <a:fillRect/>
          </a:stretch>
        </p:blipFill>
        <p:spPr bwMode="auto">
          <a:xfrm>
            <a:off x="4499992" y="3068960"/>
            <a:ext cx="3629014" cy="2088232"/>
          </a:xfrm>
          <a:prstGeom prst="rect">
            <a:avLst/>
          </a:prstGeom>
          <a:noFill/>
        </p:spPr>
      </p:pic>
      <p:sp>
        <p:nvSpPr>
          <p:cNvPr id="6" name="5 Yuvarlatılmış Dikdörtgen"/>
          <p:cNvSpPr/>
          <p:nvPr/>
        </p:nvSpPr>
        <p:spPr>
          <a:xfrm>
            <a:off x="4499992" y="4653136"/>
            <a:ext cx="792088"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rmAutofit/>
          </a:bodyPr>
          <a:lstStyle/>
          <a:p>
            <a:pPr algn="just"/>
            <a:r>
              <a:rPr lang="tr-TR" dirty="0"/>
              <a:t>Embriyolojik gelişimin çan </a:t>
            </a:r>
            <a:r>
              <a:rPr lang="tr-TR" dirty="0" smtClean="0"/>
              <a:t>safhasından sonra Hertwing </a:t>
            </a:r>
            <a:r>
              <a:rPr lang="tr-TR" dirty="0"/>
              <a:t>epitel </a:t>
            </a:r>
            <a:r>
              <a:rPr lang="tr-TR" dirty="0" smtClean="0"/>
              <a:t>kınının oluşması ile başlayan kök gelişimi</a:t>
            </a:r>
            <a:r>
              <a:rPr lang="tr-TR" dirty="0"/>
              <a:t>, dişin sürmesini tamamlayıp</a:t>
            </a:r>
            <a:r>
              <a:rPr lang="tr-TR" b="1" dirty="0"/>
              <a:t> </a:t>
            </a:r>
            <a:r>
              <a:rPr lang="tr-TR" dirty="0"/>
              <a:t>antagonist diş ile oklüzyona ulaşmasından sonra da devam eder. </a:t>
            </a:r>
            <a:endParaRPr lang="tr-TR" dirty="0" smtClean="0"/>
          </a:p>
          <a:p>
            <a:pPr algn="just"/>
            <a:r>
              <a:rPr lang="tr-TR" dirty="0" smtClean="0"/>
              <a:t>Daimi </a:t>
            </a:r>
            <a:r>
              <a:rPr lang="tr-TR" dirty="0"/>
              <a:t>dişler sürdükten sonra 3 sene içerisinde apeks gelişimlerini tamamlarlar ve bu süreç sonuna kadar açık apekslidirler.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Çünkü bu dişlerin </a:t>
            </a:r>
            <a:r>
              <a:rPr lang="tr-TR" dirty="0" err="1" smtClean="0"/>
              <a:t>apeksleri</a:t>
            </a:r>
            <a:r>
              <a:rPr lang="tr-TR" dirty="0" smtClean="0"/>
              <a:t> henüz kapanmamış olduğu için kök kısadır ve kanal duvarları da </a:t>
            </a:r>
            <a:r>
              <a:rPr lang="tr-TR" dirty="0" err="1" smtClean="0"/>
              <a:t>matürasyonu</a:t>
            </a:r>
            <a:r>
              <a:rPr lang="tr-TR" dirty="0" smtClean="0"/>
              <a:t> tamamlamamış olduğu için oldukça incedir.</a:t>
            </a:r>
          </a:p>
          <a:p>
            <a:endParaRPr lang="tr-TR" dirty="0"/>
          </a:p>
        </p:txBody>
      </p:sp>
      <p:pic>
        <p:nvPicPr>
          <p:cNvPr id="4" name="Picture 2" descr="http://t3.gstatic.com/images?q=tbn:ANd9GcQH6Xx4WDrNZZNQ9TMb8VGxvehkf_2XtSc-c1VOhZ63aVLVqRcC"/>
          <p:cNvPicPr>
            <a:picLocks noChangeAspect="1" noChangeArrowheads="1"/>
          </p:cNvPicPr>
          <p:nvPr/>
        </p:nvPicPr>
        <p:blipFill>
          <a:blip r:embed="rId2" cstate="print"/>
          <a:srcRect/>
          <a:stretch>
            <a:fillRect/>
          </a:stretch>
        </p:blipFill>
        <p:spPr bwMode="auto">
          <a:xfrm>
            <a:off x="3275856" y="3068960"/>
            <a:ext cx="3024336" cy="2880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lstStyle/>
          <a:p>
            <a:pPr algn="just"/>
            <a:r>
              <a:rPr lang="tr-TR" sz="2400" dirty="0" smtClean="0"/>
              <a:t>Dişin apeksi bu dönemde periapikal dokularla geniş bir sahada ilişkilidir ve çürük, travma veya çeşitli anomaliler nedeniyle pulpa dokusunda nekroz oluşumu gerçekleşirse kök gelişimi durur. Böyle durumlarda immatür dişlerde endodontik tedavi gereksinimi ortaya çıkmaktadır.</a:t>
            </a:r>
          </a:p>
          <a:p>
            <a:pPr>
              <a:buNone/>
            </a:pPr>
            <a:endParaRPr lang="tr-TR" dirty="0"/>
          </a:p>
        </p:txBody>
      </p:sp>
      <p:pic>
        <p:nvPicPr>
          <p:cNvPr id="2050" name="Picture 2" descr="C:\Users\Casper\Desktop\Resim 1.JPG"/>
          <p:cNvPicPr>
            <a:picLocks noChangeAspect="1" noChangeArrowheads="1"/>
          </p:cNvPicPr>
          <p:nvPr/>
        </p:nvPicPr>
        <p:blipFill>
          <a:blip r:embed="rId2" cstate="print"/>
          <a:srcRect/>
          <a:stretch>
            <a:fillRect/>
          </a:stretch>
        </p:blipFill>
        <p:spPr bwMode="auto">
          <a:xfrm>
            <a:off x="1408982" y="2689632"/>
            <a:ext cx="1650850" cy="3979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Sol Ok"/>
          <p:cNvSpPr/>
          <p:nvPr/>
        </p:nvSpPr>
        <p:spPr>
          <a:xfrm>
            <a:off x="2411760" y="5229200"/>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1" name="Picture 3" descr="C:\Users\Casper\Desktop\DSCF8129.JPG"/>
          <p:cNvPicPr>
            <a:picLocks noChangeAspect="1" noChangeArrowheads="1"/>
          </p:cNvPicPr>
          <p:nvPr/>
        </p:nvPicPr>
        <p:blipFill>
          <a:blip r:embed="rId3" cstate="print"/>
          <a:srcRect/>
          <a:stretch>
            <a:fillRect/>
          </a:stretch>
        </p:blipFill>
        <p:spPr bwMode="auto">
          <a:xfrm>
            <a:off x="3707904" y="3429000"/>
            <a:ext cx="4389595" cy="2363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10 Sağ Ok"/>
          <p:cNvSpPr/>
          <p:nvPr/>
        </p:nvSpPr>
        <p:spPr>
          <a:xfrm>
            <a:off x="5724128" y="407707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par>
                          <p:cTn id="8" fill="hold">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lstStyle/>
          <a:p>
            <a:pPr algn="just"/>
            <a:r>
              <a:rPr lang="tr-TR" sz="2800" dirty="0" smtClean="0"/>
              <a:t>Ancak bu dişlerde kök gelişiminin durması; kök kanal sisteminin geniş, kök dentin duvarlarının ince ve kök apeksinin açık olarak kalmasına neden olmakta ve uygulanacak endodontik tedaviyi  karmaşık hale getirmektedir. </a:t>
            </a:r>
          </a:p>
          <a:p>
            <a:pPr>
              <a:buNone/>
            </a:pPr>
            <a:endParaRPr lang="tr-TR" dirty="0"/>
          </a:p>
        </p:txBody>
      </p:sp>
      <p:pic>
        <p:nvPicPr>
          <p:cNvPr id="3074" name="Picture 2" descr="C:\Users\Casper\Desktop\JIndianSocPedodPrevDent_2010_28_3_223_73791_u3.jpg"/>
          <p:cNvPicPr>
            <a:picLocks noChangeAspect="1" noChangeArrowheads="1"/>
          </p:cNvPicPr>
          <p:nvPr/>
        </p:nvPicPr>
        <p:blipFill>
          <a:blip r:embed="rId2" cstate="print"/>
          <a:srcRect/>
          <a:stretch>
            <a:fillRect/>
          </a:stretch>
        </p:blipFill>
        <p:spPr bwMode="auto">
          <a:xfrm>
            <a:off x="4347335" y="3150160"/>
            <a:ext cx="3104985" cy="33031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pPr algn="just"/>
            <a:r>
              <a:rPr lang="tr-TR" sz="2400" dirty="0"/>
              <a:t>Pulpa nekrozundan dolayı kök gelişimini tamamlayamamış immatür daimi dişlerde, açık apeksler ‘’</a:t>
            </a:r>
            <a:r>
              <a:rPr lang="tr-TR" sz="2400" dirty="0" err="1"/>
              <a:t>blunderbuss</a:t>
            </a:r>
            <a:r>
              <a:rPr lang="tr-TR" sz="2400" dirty="0"/>
              <a:t> tip’’ olarak adlandırılan genişleyerek sonlanma şekline sahiptir ve bu durum kök kanal dolgusunun apikal 1/3 bölgede etkili bir tıkama sağlamasını zorlaştırır. </a:t>
            </a:r>
            <a:endParaRPr lang="tr-TR" sz="2400" dirty="0" smtClean="0"/>
          </a:p>
          <a:p>
            <a:pPr algn="just">
              <a:buNone/>
            </a:pPr>
            <a:endParaRPr lang="tr-TR" dirty="0"/>
          </a:p>
          <a:p>
            <a:pPr algn="just">
              <a:buNone/>
            </a:pPr>
            <a:endParaRPr lang="tr-TR" dirty="0"/>
          </a:p>
        </p:txBody>
      </p:sp>
      <p:pic>
        <p:nvPicPr>
          <p:cNvPr id="4099" name="Picture 3" descr="C:\Users\Casper\Desktop\blunderbuss.max_thumbnail01.jpg55385291-4280-446c-bd5d-fb1720196190Larger.jpg"/>
          <p:cNvPicPr>
            <a:picLocks noChangeAspect="1" noChangeArrowheads="1"/>
          </p:cNvPicPr>
          <p:nvPr/>
        </p:nvPicPr>
        <p:blipFill>
          <a:blip r:embed="rId2" cstate="print"/>
          <a:srcRect/>
          <a:stretch>
            <a:fillRect/>
          </a:stretch>
        </p:blipFill>
        <p:spPr bwMode="auto">
          <a:xfrm>
            <a:off x="899592" y="3573016"/>
            <a:ext cx="4248472"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Yukarı Ok"/>
          <p:cNvSpPr/>
          <p:nvPr/>
        </p:nvSpPr>
        <p:spPr>
          <a:xfrm>
            <a:off x="4644008" y="5085184"/>
            <a:ext cx="288032"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a:off x="4644008" y="3356992"/>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100" name="Picture 4" descr="C:\Users\Casper\Desktop\DKBlunder02.gif"/>
          <p:cNvPicPr>
            <a:picLocks noChangeAspect="1" noChangeArrowheads="1"/>
          </p:cNvPicPr>
          <p:nvPr/>
        </p:nvPicPr>
        <p:blipFill>
          <a:blip r:embed="rId3" cstate="print"/>
          <a:srcRect/>
          <a:stretch>
            <a:fillRect/>
          </a:stretch>
        </p:blipFill>
        <p:spPr bwMode="auto">
          <a:xfrm>
            <a:off x="6012160" y="2708920"/>
            <a:ext cx="2419824" cy="3675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a:bodyPr>
          <a:lstStyle/>
          <a:p>
            <a:pPr algn="just"/>
            <a:r>
              <a:rPr lang="tr-TR" dirty="0" smtClean="0"/>
              <a:t>Buna ilave olarak, kök gelişiminin erken evrelerinde pulpa nekrozu gelişen immatür dişlerde kanal duvarlarına </a:t>
            </a:r>
            <a:r>
              <a:rPr lang="tr-TR" dirty="0" err="1" smtClean="0"/>
              <a:t>sekonder</a:t>
            </a:r>
            <a:r>
              <a:rPr lang="tr-TR" dirty="0" smtClean="0"/>
              <a:t> dentin depolanamadığından, kök yapısı ince duvarlı ve kırılgan olmaktadır. </a:t>
            </a:r>
          </a:p>
          <a:p>
            <a:pPr algn="just">
              <a:buNone/>
            </a:pPr>
            <a:endParaRPr lang="tr-TR" dirty="0"/>
          </a:p>
          <a:p>
            <a:pPr algn="just"/>
            <a:r>
              <a:rPr lang="tr-TR" dirty="0" smtClean="0"/>
              <a:t>Nekrotik pulpalı immatür dişlerle ilgili ortaya çıkan bu olumsuz tablolar, kök kanal sisteminin yeterli derecede preparasyonunu ve doldurulmasını engellemekte, ayrıca uzun dönem başarılı bir prognoz elde edilmesini oldukça zorlaştırmaktadır</a:t>
            </a:r>
          </a:p>
          <a:p>
            <a:endParaRPr lang="tr-TR"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numCol="2">
            <a:normAutofit/>
          </a:bodyPr>
          <a:lstStyle/>
          <a:p>
            <a:pPr algn="just">
              <a:buNone/>
            </a:pPr>
            <a:endParaRPr lang="tr-TR" sz="2800" dirty="0" smtClean="0"/>
          </a:p>
          <a:p>
            <a:pPr algn="just"/>
            <a:r>
              <a:rPr lang="tr-TR" sz="2400" dirty="0"/>
              <a:t>İmmatür dişlerde apikal açıklık sorunun çözülebilmesi amacıyla çeşitli tedavi teknikleri </a:t>
            </a:r>
            <a:r>
              <a:rPr lang="tr-TR" sz="2400" dirty="0" smtClean="0"/>
              <a:t>sunulmuştur. </a:t>
            </a:r>
            <a:r>
              <a:rPr lang="tr-TR" sz="2400" dirty="0"/>
              <a:t>Bu teknikler içerisinde Frank (1966) tarafından sunulan </a:t>
            </a:r>
            <a:r>
              <a:rPr lang="tr-TR" sz="2400" dirty="0" smtClean="0"/>
              <a:t>geleneksel </a:t>
            </a:r>
            <a:r>
              <a:rPr lang="tr-TR" sz="2400" b="1" dirty="0" smtClean="0"/>
              <a:t>apeksifikasyon</a:t>
            </a:r>
            <a:r>
              <a:rPr lang="tr-TR" sz="2400" dirty="0" smtClean="0"/>
              <a:t> tedavisi </a:t>
            </a:r>
            <a:r>
              <a:rPr lang="tr-TR" sz="2400" dirty="0"/>
              <a:t>en çok tercih edilen uygulama olmuştur. </a:t>
            </a:r>
            <a:r>
              <a:rPr lang="tr-TR" sz="2400" dirty="0" smtClean="0"/>
              <a:t>Bu tedavi sayesinde, </a:t>
            </a:r>
            <a:r>
              <a:rPr lang="tr-TR" sz="2400" dirty="0"/>
              <a:t>canlılığını yitirmiş immatür dişlerin %74 ile %</a:t>
            </a:r>
            <a:r>
              <a:rPr lang="tr-TR" sz="2400" dirty="0" smtClean="0"/>
              <a:t>100’ünde kalsifiye apikal bariyer oluşumu sağlanmıştır.</a:t>
            </a:r>
            <a:endParaRPr lang="tr-TR" sz="2400" dirty="0"/>
          </a:p>
        </p:txBody>
      </p:sp>
      <p:pic>
        <p:nvPicPr>
          <p:cNvPr id="5124" name="Picture 4" descr="C:\Users\Casper\Desktop\apex1.gif"/>
          <p:cNvPicPr>
            <a:picLocks noChangeAspect="1" noChangeArrowheads="1"/>
          </p:cNvPicPr>
          <p:nvPr/>
        </p:nvPicPr>
        <p:blipFill>
          <a:blip r:embed="rId2" cstate="print"/>
          <a:srcRect/>
          <a:stretch>
            <a:fillRect/>
          </a:stretch>
        </p:blipFill>
        <p:spPr bwMode="auto">
          <a:xfrm>
            <a:off x="5004047" y="980728"/>
            <a:ext cx="3384377"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5"/>
            <a:ext cx="8229600" cy="5184576"/>
          </a:xfrm>
        </p:spPr>
        <p:txBody>
          <a:bodyPr>
            <a:normAutofit/>
          </a:bodyPr>
          <a:lstStyle/>
          <a:p>
            <a:pPr algn="just"/>
            <a:r>
              <a:rPr lang="tr-TR" sz="2800" dirty="0" smtClean="0"/>
              <a:t>Kalsiyum hidroksit </a:t>
            </a:r>
            <a:r>
              <a:rPr lang="tr-TR" sz="2800" dirty="0"/>
              <a:t>kullanımı ile gerçekleştirilen geleneksel apeksifikasyon tedavisi sonrası apikalde oluşan kalsifiye bariyer incelendiğinde, kalsifiye sert dokunun düzensiz ve poröz bir yapıya sahip olduğu </a:t>
            </a:r>
            <a:r>
              <a:rPr lang="tr-TR" sz="2800" dirty="0" smtClean="0"/>
              <a:t>saptanmıştır. </a:t>
            </a:r>
          </a:p>
          <a:p>
            <a:pPr algn="just"/>
            <a:endParaRPr lang="tr-TR" sz="2800" dirty="0"/>
          </a:p>
          <a:p>
            <a:pPr algn="just"/>
            <a:r>
              <a:rPr lang="tr-TR" sz="2800" dirty="0" err="1" smtClean="0"/>
              <a:t>Trope</a:t>
            </a:r>
            <a:r>
              <a:rPr lang="tr-TR" sz="2800" dirty="0" smtClean="0"/>
              <a:t> </a:t>
            </a:r>
            <a:r>
              <a:rPr lang="tr-TR" sz="2800" dirty="0"/>
              <a:t>(2010</a:t>
            </a:r>
            <a:r>
              <a:rPr lang="tr-TR" sz="2800" dirty="0" smtClean="0"/>
              <a:t>), içerisinde </a:t>
            </a:r>
            <a:r>
              <a:rPr lang="tr-TR" sz="2800" dirty="0"/>
              <a:t>yumuşak doku bulunmasından dolayı </a:t>
            </a:r>
            <a:r>
              <a:rPr lang="tr-TR" sz="2800" dirty="0" smtClean="0"/>
              <a:t>sert doku bariyerini ‘</a:t>
            </a:r>
            <a:r>
              <a:rPr lang="tr-TR" sz="2800" b="1" dirty="0"/>
              <a:t>’</a:t>
            </a:r>
            <a:r>
              <a:rPr lang="tr-TR" sz="2800" b="1" dirty="0" err="1"/>
              <a:t>isviçre</a:t>
            </a:r>
            <a:r>
              <a:rPr lang="tr-TR" sz="2800" b="1" dirty="0"/>
              <a:t> peyniri</a:t>
            </a:r>
            <a:r>
              <a:rPr lang="tr-TR" sz="2800" dirty="0"/>
              <a:t>’’ ne benzetmiş ve bu özelliğin bariyerin geçirgenliğini arttırdığını belirtmiştir. </a:t>
            </a:r>
            <a:endParaRPr lang="tr-TR" sz="2800" dirty="0" smtClean="0"/>
          </a:p>
          <a:p>
            <a:pPr algn="just">
              <a:buNone/>
            </a:pPr>
            <a:endParaRPr lang="tr-TR" dirty="0"/>
          </a:p>
          <a:p>
            <a:endParaRPr lang="tr-TR"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4785395"/>
          </a:xfrm>
        </p:spPr>
        <p:txBody>
          <a:bodyPr/>
          <a:lstStyle/>
          <a:p>
            <a:pPr algn="just"/>
            <a:r>
              <a:rPr lang="tr-TR" dirty="0" smtClean="0"/>
              <a:t>Oluşan apikal bariyerin poröz yapısından dolayı kök kanalı ile periapikal dokular arasında bakteriyel sızıntının devam edebileceği gösterilmiş ve apeksifikasyon sonrasında daimi olarak kök kanal sisteminin mikrosızıntı oluşturmayacak şekilde üç boyutlu olarak doldurulması gerektiği bildirilmiştir. </a:t>
            </a:r>
          </a:p>
          <a:p>
            <a:pPr algn="just">
              <a:buNone/>
            </a:pPr>
            <a:endParaRPr lang="tr-TR" dirty="0" smtClean="0"/>
          </a:p>
          <a:p>
            <a:endParaRPr lang="tr-TR"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normAutofit/>
          </a:bodyPr>
          <a:lstStyle/>
          <a:p>
            <a:pPr algn="just"/>
            <a:r>
              <a:rPr lang="tr-TR" sz="2400" dirty="0" smtClean="0"/>
              <a:t>Buna ilave olarak, apeksifikasyon </a:t>
            </a:r>
            <a:r>
              <a:rPr lang="tr-TR" sz="2400" dirty="0"/>
              <a:t>tedavisi başarıyla tamamlanmış olsa </a:t>
            </a:r>
            <a:r>
              <a:rPr lang="tr-TR" sz="2400" dirty="0" smtClean="0"/>
              <a:t>da, </a:t>
            </a:r>
            <a:r>
              <a:rPr lang="tr-TR" sz="2400" dirty="0"/>
              <a:t>immatür dişlerde kök gelişiminin durması nedeniyle ince olarak kalmış servikal dentin duvarları ileri dönemde </a:t>
            </a:r>
            <a:r>
              <a:rPr lang="tr-TR" sz="2400" dirty="0" smtClean="0"/>
              <a:t>kök kırıkları gibi daha </a:t>
            </a:r>
            <a:r>
              <a:rPr lang="tr-TR" sz="2400" dirty="0"/>
              <a:t>başka zorluklar ortaya </a:t>
            </a:r>
            <a:r>
              <a:rPr lang="tr-TR" sz="2400" dirty="0" smtClean="0"/>
              <a:t>çıkarmaktadır. </a:t>
            </a:r>
          </a:p>
          <a:p>
            <a:pPr algn="just"/>
            <a:endParaRPr lang="tr-TR" sz="2400" dirty="0"/>
          </a:p>
          <a:p>
            <a:pPr algn="just"/>
            <a:r>
              <a:rPr lang="tr-TR" sz="2400" dirty="0" err="1" smtClean="0"/>
              <a:t>Cvek</a:t>
            </a:r>
            <a:r>
              <a:rPr lang="tr-TR" sz="2400" dirty="0" smtClean="0"/>
              <a:t> (1992), yaptığı retrospektif bir klinik çalışmada, kalsiyum hidroksit ile apeksifikasyon tedavisi tamamlanmış immatür dişlerde servikal kök kırığı oluşma oranının </a:t>
            </a:r>
            <a:endParaRPr lang="tr-TR" sz="2400" dirty="0"/>
          </a:p>
        </p:txBody>
      </p:sp>
      <p:sp>
        <p:nvSpPr>
          <p:cNvPr id="5" name="4 Yuvarlatılmış Dikdörtgen"/>
          <p:cNvSpPr/>
          <p:nvPr/>
        </p:nvSpPr>
        <p:spPr>
          <a:xfrm>
            <a:off x="1907704" y="465313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rgbClr val="FFFF00"/>
                </a:solidFill>
              </a:rPr>
              <a:t>% 28</a:t>
            </a:r>
            <a:endParaRPr lang="tr-TR" sz="4400" b="1" dirty="0">
              <a:solidFill>
                <a:srgbClr val="FFFF00"/>
              </a:solidFill>
            </a:endParaRPr>
          </a:p>
        </p:txBody>
      </p:sp>
      <p:sp>
        <p:nvSpPr>
          <p:cNvPr id="6" name="5 Yuvarlatılmış Dikdörtgen"/>
          <p:cNvSpPr/>
          <p:nvPr/>
        </p:nvSpPr>
        <p:spPr>
          <a:xfrm>
            <a:off x="5652120" y="465313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rgbClr val="FFFF00"/>
                </a:solidFill>
              </a:rPr>
              <a:t>% 79</a:t>
            </a:r>
            <a:endParaRPr lang="tr-TR" sz="4400" b="1" dirty="0">
              <a:solidFill>
                <a:srgbClr val="FFFF00"/>
              </a:solidFill>
            </a:endParaRPr>
          </a:p>
        </p:txBody>
      </p:sp>
      <p:sp>
        <p:nvSpPr>
          <p:cNvPr id="7" name="6 Sağ Ok"/>
          <p:cNvSpPr/>
          <p:nvPr/>
        </p:nvSpPr>
        <p:spPr>
          <a:xfrm>
            <a:off x="3779912" y="5013176"/>
            <a:ext cx="172819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normAutofit/>
          </a:bodyPr>
          <a:lstStyle/>
          <a:p>
            <a:pPr algn="just"/>
            <a:r>
              <a:rPr lang="tr-TR" dirty="0" smtClean="0"/>
              <a:t>İmmatür dişlerde kırılma riskinin en aza indirilebilmesi için kullanılacak kanal dolgu materyalinin kök yapısını kuvvetlendirebilme özelliğine sahip olması gerektiği vurgulanmıştır. </a:t>
            </a:r>
          </a:p>
          <a:p>
            <a:pPr algn="just"/>
            <a:endParaRPr lang="tr-TR" dirty="0"/>
          </a:p>
          <a:p>
            <a:pPr algn="just"/>
            <a:r>
              <a:rPr lang="tr-TR" dirty="0"/>
              <a:t>Apeksifikasyon sonrası apikal bariyerin koronalinde kalan kanal boşluğunun doldurulmasında </a:t>
            </a:r>
            <a:r>
              <a:rPr lang="tr-TR" dirty="0" err="1" smtClean="0"/>
              <a:t>Güta</a:t>
            </a:r>
            <a:r>
              <a:rPr lang="tr-TR" dirty="0" smtClean="0"/>
              <a:t>-perka (GP) </a:t>
            </a:r>
            <a:r>
              <a:rPr lang="tr-TR" dirty="0"/>
              <a:t>ile örtücülüğü ve dentine adezyonu iyi olan bir kanal patının birlikte kullanılmasının, optimal başarı sağlanmasında yeterli olacağı pek çok araştırmacı tarafından kabul </a:t>
            </a:r>
            <a:r>
              <a:rPr lang="tr-TR" dirty="0" smtClean="0"/>
              <a:t>edilmektedir. </a:t>
            </a:r>
          </a:p>
          <a:p>
            <a:pPr algn="just"/>
            <a:endParaRPr lang="tr-TR"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Fakat bu tür dişlerde öncelikle kök ucunun kapanmasının </a:t>
            </a:r>
            <a:r>
              <a:rPr lang="tr-TR" dirty="0" err="1" smtClean="0"/>
              <a:t>stimüle</a:t>
            </a:r>
            <a:r>
              <a:rPr lang="tr-TR" dirty="0" smtClean="0"/>
              <a:t> edilmesi gerekmektedir. </a:t>
            </a:r>
          </a:p>
          <a:p>
            <a:r>
              <a:rPr lang="tr-TR" dirty="0" smtClean="0"/>
              <a:t>Bu işleme genel olarak </a:t>
            </a:r>
            <a:r>
              <a:rPr lang="tr-TR" b="1" dirty="0" err="1" smtClean="0">
                <a:solidFill>
                  <a:srgbClr val="00B050"/>
                </a:solidFill>
              </a:rPr>
              <a:t>apeksifikasyon</a:t>
            </a:r>
            <a:r>
              <a:rPr lang="tr-TR" dirty="0" smtClean="0"/>
              <a:t> adı verilmektedir.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Bu tür dişlerin </a:t>
            </a:r>
            <a:r>
              <a:rPr lang="tr-TR" dirty="0" err="1" smtClean="0"/>
              <a:t>vitalitesinin</a:t>
            </a:r>
            <a:r>
              <a:rPr lang="tr-TR" dirty="0" smtClean="0"/>
              <a:t> devam ettirilmesi, </a:t>
            </a:r>
          </a:p>
          <a:p>
            <a:pPr>
              <a:buNone/>
            </a:pPr>
            <a:endParaRPr lang="tr-TR" dirty="0" smtClean="0"/>
          </a:p>
          <a:p>
            <a:r>
              <a:rPr lang="tr-TR" dirty="0" smtClean="0"/>
              <a:t>hem </a:t>
            </a:r>
            <a:r>
              <a:rPr lang="tr-TR" dirty="0" err="1" smtClean="0"/>
              <a:t>apeksin</a:t>
            </a:r>
            <a:r>
              <a:rPr lang="tr-TR" dirty="0" smtClean="0"/>
              <a:t> kapanmasına </a:t>
            </a:r>
          </a:p>
          <a:p>
            <a:r>
              <a:rPr lang="tr-TR" dirty="0" smtClean="0"/>
              <a:t>hem kökün uzunluğunun artmasına </a:t>
            </a:r>
          </a:p>
          <a:p>
            <a:r>
              <a:rPr lang="tr-TR" dirty="0" smtClean="0"/>
              <a:t>hem de kanal duvarlarının kalınlaşmasına olanak sağlayacağı için </a:t>
            </a:r>
          </a:p>
          <a:p>
            <a:pPr>
              <a:buNone/>
            </a:pPr>
            <a:endParaRPr lang="tr-TR" dirty="0" smtClean="0"/>
          </a:p>
          <a:p>
            <a:pPr>
              <a:buNone/>
            </a:pPr>
            <a:r>
              <a:rPr lang="tr-TR" dirty="0" smtClean="0"/>
              <a:t>                …pek çok riski ortadan kaldıracaktır.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Bu işlem öncelikle kanalın temizlenmesi ve geçici bir maddeyle </a:t>
            </a:r>
            <a:r>
              <a:rPr lang="tr-TR" dirty="0" err="1" smtClean="0"/>
              <a:t>apeksifikasyonun</a:t>
            </a:r>
            <a:r>
              <a:rPr lang="tr-TR" dirty="0" smtClean="0"/>
              <a:t> indüklenmesi esasına dayanır.</a:t>
            </a:r>
          </a:p>
          <a:p>
            <a:r>
              <a:rPr lang="tr-TR" dirty="0" smtClean="0"/>
              <a:t>Bu amaçla en çok tercih edilen materyal CaOH</a:t>
            </a:r>
            <a:r>
              <a:rPr lang="tr-TR" baseline="-25000" dirty="0" smtClean="0"/>
              <a:t>2 </a:t>
            </a:r>
            <a:r>
              <a:rPr lang="tr-TR" dirty="0" smtClean="0"/>
              <a:t> </a:t>
            </a:r>
            <a:r>
              <a:rPr lang="tr-TR" dirty="0" err="1" smtClean="0"/>
              <a:t>dir</a:t>
            </a:r>
            <a:r>
              <a:rPr lang="tr-TR" dirty="0" smtClean="0"/>
              <a:t>.</a:t>
            </a:r>
            <a:endParaRPr lang="tr-TR" baseline="-25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r>
              <a:rPr lang="tr-TR" dirty="0" smtClean="0"/>
              <a:t>Tek başına kullanılabildiği gibi antiseptikli maddelerle karıştırılarak da kullanılabilmektedir.</a:t>
            </a:r>
          </a:p>
          <a:p>
            <a:r>
              <a:rPr lang="tr-TR" dirty="0" smtClean="0"/>
              <a:t>Ancak karışımların bir üstünlük sağlamadığını savunan veriler de bulunmaktadır.</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CaOH</a:t>
            </a:r>
            <a:r>
              <a:rPr lang="tr-TR" baseline="-25000" dirty="0" smtClean="0"/>
              <a:t>2 </a:t>
            </a:r>
            <a:r>
              <a:rPr lang="tr-TR" dirty="0" smtClean="0"/>
              <a:t>in doldurulması sırasında en önemli ayrıntı taşkın ve özellikle eksik dolgu yapılmamasıdır.</a:t>
            </a:r>
          </a:p>
          <a:p>
            <a:r>
              <a:rPr lang="tr-TR" dirty="0" smtClean="0"/>
              <a:t>CaOH</a:t>
            </a:r>
            <a:r>
              <a:rPr lang="tr-TR" baseline="-25000" dirty="0" smtClean="0"/>
              <a:t>2 </a:t>
            </a:r>
            <a:r>
              <a:rPr lang="tr-TR" dirty="0" smtClean="0"/>
              <a:t>in kıvamlı olması da önemlidir.</a:t>
            </a:r>
          </a:p>
          <a:p>
            <a:r>
              <a:rPr lang="tr-TR" dirty="0" smtClean="0"/>
              <a:t>Bunun için </a:t>
            </a:r>
            <a:r>
              <a:rPr lang="tr-TR" dirty="0" err="1" smtClean="0"/>
              <a:t>lentülo</a:t>
            </a:r>
            <a:r>
              <a:rPr lang="tr-TR" dirty="0" smtClean="0"/>
              <a:t> ile CaOH</a:t>
            </a:r>
            <a:r>
              <a:rPr lang="tr-TR" baseline="-25000" dirty="0" smtClean="0"/>
              <a:t>2  </a:t>
            </a:r>
            <a:r>
              <a:rPr lang="tr-TR" dirty="0" smtClean="0"/>
              <a:t>kanala gönderildikten sonra bir enjektör iğnesi ile kanalın ortasında bir delik açıp kağıt </a:t>
            </a:r>
            <a:r>
              <a:rPr lang="tr-TR" dirty="0" err="1" smtClean="0"/>
              <a:t>gütalarla</a:t>
            </a:r>
            <a:r>
              <a:rPr lang="tr-TR" dirty="0" smtClean="0"/>
              <a:t> CaOH</a:t>
            </a:r>
            <a:r>
              <a:rPr lang="tr-TR" baseline="-25000" dirty="0" smtClean="0"/>
              <a:t>2</a:t>
            </a:r>
            <a:r>
              <a:rPr lang="tr-TR" dirty="0" smtClean="0"/>
              <a:t> ‘in suyu alınabilmektedir.</a:t>
            </a:r>
            <a:r>
              <a:rPr lang="tr-TR" baseline="-25000" dirty="0" smtClean="0"/>
              <a:t>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BD1198"/>
                </a:solidFill>
              </a:rPr>
              <a:t>ÖNEMLİ!!</a:t>
            </a:r>
            <a:endParaRPr lang="tr-TR" dirty="0">
              <a:solidFill>
                <a:srgbClr val="BD1198"/>
              </a:solidFill>
            </a:endParaRPr>
          </a:p>
        </p:txBody>
      </p:sp>
      <p:sp>
        <p:nvSpPr>
          <p:cNvPr id="3" name="2 İçerik Yer Tutucusu"/>
          <p:cNvSpPr>
            <a:spLocks noGrp="1"/>
          </p:cNvSpPr>
          <p:nvPr>
            <p:ph sz="quarter" idx="1"/>
          </p:nvPr>
        </p:nvSpPr>
        <p:spPr>
          <a:xfrm>
            <a:off x="755576" y="1772816"/>
            <a:ext cx="7772400" cy="4572000"/>
          </a:xfrm>
        </p:spPr>
        <p:txBody>
          <a:bodyPr/>
          <a:lstStyle/>
          <a:p>
            <a:pPr algn="ctr">
              <a:buNone/>
            </a:pPr>
            <a:r>
              <a:rPr lang="tr-TR" dirty="0" smtClean="0"/>
              <a:t>   Gerek kanal </a:t>
            </a:r>
            <a:r>
              <a:rPr lang="tr-TR" dirty="0" err="1" smtClean="0"/>
              <a:t>preperasyonu</a:t>
            </a:r>
            <a:r>
              <a:rPr lang="tr-TR" dirty="0" smtClean="0"/>
              <a:t>, gerek </a:t>
            </a:r>
            <a:r>
              <a:rPr lang="tr-TR" dirty="0" err="1" smtClean="0"/>
              <a:t>irrigasyonu</a:t>
            </a:r>
            <a:r>
              <a:rPr lang="tr-TR" dirty="0" smtClean="0"/>
              <a:t> gerekse kanal dolgusu sırasında </a:t>
            </a:r>
            <a:r>
              <a:rPr lang="tr-TR" dirty="0" err="1" smtClean="0"/>
              <a:t>apikal</a:t>
            </a:r>
            <a:r>
              <a:rPr lang="tr-TR" dirty="0" smtClean="0"/>
              <a:t> dokuya zarar vermemek tedavinin </a:t>
            </a:r>
            <a:r>
              <a:rPr lang="tr-TR" dirty="0" err="1" smtClean="0"/>
              <a:t>prognozunu</a:t>
            </a:r>
            <a:r>
              <a:rPr lang="tr-TR" dirty="0" smtClean="0"/>
              <a:t> direk olarak etkilemektedir.</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Çünkü </a:t>
            </a:r>
            <a:r>
              <a:rPr lang="tr-TR" dirty="0" err="1" smtClean="0"/>
              <a:t>apikal</a:t>
            </a:r>
            <a:r>
              <a:rPr lang="tr-TR" dirty="0" smtClean="0"/>
              <a:t> dokuların </a:t>
            </a:r>
            <a:r>
              <a:rPr lang="tr-TR" dirty="0" err="1" smtClean="0"/>
              <a:t>vitaliteleri</a:t>
            </a:r>
            <a:r>
              <a:rPr lang="tr-TR" dirty="0" smtClean="0"/>
              <a:t> son derece önemlidir… </a:t>
            </a:r>
          </a:p>
          <a:p>
            <a:endParaRPr lang="tr-TR" dirty="0" smtClean="0"/>
          </a:p>
          <a:p>
            <a:pPr>
              <a:buNone/>
            </a:pPr>
            <a:r>
              <a:rPr lang="tr-TR" dirty="0" smtClean="0"/>
              <a:t>                            </a:t>
            </a:r>
          </a:p>
          <a:p>
            <a:pPr>
              <a:buNone/>
            </a:pPr>
            <a:endParaRPr lang="tr-TR" dirty="0" smtClean="0"/>
          </a:p>
          <a:p>
            <a:pPr>
              <a:buNone/>
            </a:pPr>
            <a:endParaRPr lang="tr-TR" dirty="0" smtClean="0"/>
          </a:p>
          <a:p>
            <a:pPr algn="ctr">
              <a:buNone/>
            </a:pPr>
            <a:r>
              <a:rPr lang="tr-TR" sz="2800" dirty="0" smtClean="0"/>
              <a:t>                     </a:t>
            </a:r>
            <a:r>
              <a:rPr lang="tr-TR" sz="2800" dirty="0" err="1" smtClean="0"/>
              <a:t>apikal</a:t>
            </a:r>
            <a:r>
              <a:rPr lang="tr-TR" sz="2800" dirty="0" smtClean="0"/>
              <a:t> kapanma için indüksiyonu sağlarlar.</a:t>
            </a:r>
            <a:endParaRPr lang="tr-TR" sz="2800" dirty="0"/>
          </a:p>
        </p:txBody>
      </p:sp>
      <p:sp>
        <p:nvSpPr>
          <p:cNvPr id="4" name="3 Sağa Bükülü Ok"/>
          <p:cNvSpPr/>
          <p:nvPr/>
        </p:nvSpPr>
        <p:spPr>
          <a:xfrm rot="20669934">
            <a:off x="812106" y="2926815"/>
            <a:ext cx="1944216" cy="2304256"/>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Kanal dolgusunu takiben diş </a:t>
            </a:r>
            <a:r>
              <a:rPr lang="tr-TR" dirty="0" err="1" smtClean="0"/>
              <a:t>hermetik</a:t>
            </a:r>
            <a:r>
              <a:rPr lang="tr-TR" dirty="0" smtClean="0"/>
              <a:t> olarak ve daimi </a:t>
            </a:r>
            <a:r>
              <a:rPr lang="tr-TR" dirty="0" err="1" smtClean="0"/>
              <a:t>restoratif</a:t>
            </a:r>
            <a:r>
              <a:rPr lang="tr-TR" dirty="0" smtClean="0"/>
              <a:t> materyalle kapatılmalıdır.</a:t>
            </a:r>
          </a:p>
          <a:p>
            <a:r>
              <a:rPr lang="tr-TR" dirty="0" smtClean="0"/>
              <a:t>3 ay aralıklarla </a:t>
            </a:r>
            <a:r>
              <a:rPr lang="tr-TR" dirty="0" err="1" smtClean="0"/>
              <a:t>periodik</a:t>
            </a:r>
            <a:r>
              <a:rPr lang="tr-TR" dirty="0" smtClean="0"/>
              <a:t> kontroller yapılmalıdır.</a:t>
            </a:r>
          </a:p>
          <a:p>
            <a:r>
              <a:rPr lang="tr-TR" dirty="0" smtClean="0"/>
              <a:t>Kanalda CaOH</a:t>
            </a:r>
            <a:r>
              <a:rPr lang="tr-TR" baseline="-25000" dirty="0" smtClean="0"/>
              <a:t>2</a:t>
            </a:r>
            <a:r>
              <a:rPr lang="tr-TR" dirty="0" smtClean="0"/>
              <a:t> ‘in </a:t>
            </a:r>
            <a:r>
              <a:rPr lang="tr-TR" dirty="0" err="1" smtClean="0"/>
              <a:t>dilüsyonu</a:t>
            </a:r>
            <a:r>
              <a:rPr lang="tr-TR" dirty="0" smtClean="0"/>
              <a:t> tespit edildiği zaman kanal dolgusu yenilenmelidir.</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Apekste</a:t>
            </a:r>
            <a:r>
              <a:rPr lang="tr-TR" dirty="0" smtClean="0"/>
              <a:t> kapanma </a:t>
            </a:r>
            <a:r>
              <a:rPr lang="tr-TR" b="1" dirty="0" smtClean="0">
                <a:solidFill>
                  <a:srgbClr val="FF0000"/>
                </a:solidFill>
              </a:rPr>
              <a:t>6-24 ay </a:t>
            </a:r>
            <a:r>
              <a:rPr lang="tr-TR" dirty="0" smtClean="0"/>
              <a:t>gibi geniş bir aralıkta gelişebilmektedir.</a:t>
            </a:r>
            <a:endParaRPr lang="tr-TR" dirty="0"/>
          </a:p>
        </p:txBody>
      </p:sp>
      <p:pic>
        <p:nvPicPr>
          <p:cNvPr id="1026" name="Picture 2" descr="http://t3.gstatic.com/images?q=tbn:ANd9GcR1m18AZYWwdw99Umxe13i-fYgewNLy1QlKLHWiUkYjb78YTlTy"/>
          <p:cNvPicPr>
            <a:picLocks noChangeAspect="1" noChangeArrowheads="1"/>
          </p:cNvPicPr>
          <p:nvPr/>
        </p:nvPicPr>
        <p:blipFill>
          <a:blip r:embed="rId2" cstate="print"/>
          <a:srcRect/>
          <a:stretch>
            <a:fillRect/>
          </a:stretch>
        </p:blipFill>
        <p:spPr bwMode="auto">
          <a:xfrm>
            <a:off x="2051720" y="2564904"/>
            <a:ext cx="4882480" cy="3996549"/>
          </a:xfrm>
          <a:prstGeom prst="rect">
            <a:avLst/>
          </a:prstGeom>
          <a:noFill/>
        </p:spPr>
      </p:pic>
      <p:sp>
        <p:nvSpPr>
          <p:cNvPr id="5" name="4 Yuvarlatılmış Dikdörtgen"/>
          <p:cNvSpPr/>
          <p:nvPr/>
        </p:nvSpPr>
        <p:spPr>
          <a:xfrm>
            <a:off x="2123728" y="4149080"/>
            <a:ext cx="2448272"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4716016" y="4149080"/>
            <a:ext cx="2160240"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2123728" y="6237312"/>
            <a:ext cx="2448272"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4716016" y="6237312"/>
            <a:ext cx="208823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Oluşan </a:t>
            </a:r>
            <a:r>
              <a:rPr lang="tr-TR" dirty="0" err="1" smtClean="0"/>
              <a:t>apikal</a:t>
            </a:r>
            <a:r>
              <a:rPr lang="tr-TR" dirty="0" smtClean="0"/>
              <a:t> bariyer </a:t>
            </a:r>
            <a:r>
              <a:rPr lang="tr-TR" dirty="0" err="1" smtClean="0"/>
              <a:t>osteosement</a:t>
            </a:r>
            <a:r>
              <a:rPr lang="tr-TR" dirty="0" smtClean="0"/>
              <a:t>, </a:t>
            </a:r>
            <a:r>
              <a:rPr lang="tr-TR" dirty="0" err="1" smtClean="0"/>
              <a:t>osteodentin</a:t>
            </a:r>
            <a:r>
              <a:rPr lang="tr-TR" dirty="0" smtClean="0"/>
              <a:t> veya bunların karışımı şeklinde gözlenmektedir ve oluşum </a:t>
            </a:r>
            <a:r>
              <a:rPr lang="tr-TR" dirty="0" err="1" smtClean="0"/>
              <a:t>pöröz</a:t>
            </a:r>
            <a:r>
              <a:rPr lang="tr-TR" dirty="0" smtClean="0"/>
              <a:t> bir yapı sergilemektedir.</a:t>
            </a:r>
          </a:p>
          <a:p>
            <a:r>
              <a:rPr lang="tr-TR" dirty="0" smtClean="0"/>
              <a:t>Bundan dolayı radyolojik olarak bariyer tespit edildiği zaman vakit kaybetmeden kanal dolgusu daimi olarak bitirilmelidir.</a:t>
            </a:r>
          </a:p>
          <a:p>
            <a:pPr>
              <a:buNone/>
            </a:pP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Apikal</a:t>
            </a:r>
            <a:r>
              <a:rPr lang="tr-TR" dirty="0" smtClean="0"/>
              <a:t> bariyer kökün uca doğru daralması şeklinde olabildiği gibi, hiçbir daralma olmadan düz bir hat şeklinde de gelişebilmektedir. </a:t>
            </a:r>
          </a:p>
          <a:p>
            <a:endParaRPr lang="tr-TR" dirty="0" smtClean="0"/>
          </a:p>
          <a:p>
            <a:r>
              <a:rPr lang="tr-TR" dirty="0" smtClean="0"/>
              <a:t>Bazı durumlarda </a:t>
            </a:r>
            <a:r>
              <a:rPr lang="tr-TR" dirty="0" err="1" smtClean="0"/>
              <a:t>apeksin</a:t>
            </a:r>
            <a:r>
              <a:rPr lang="tr-TR" dirty="0" smtClean="0"/>
              <a:t> 1-2 mm </a:t>
            </a:r>
            <a:r>
              <a:rPr lang="tr-TR" dirty="0" err="1" smtClean="0"/>
              <a:t>kuronalinde</a:t>
            </a:r>
            <a:r>
              <a:rPr lang="tr-TR" dirty="0" smtClean="0"/>
              <a:t> düz bir bariyere de rastlanabilmektedir.</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Olguların bir kısmında ise radyolojik olarak herhangi bir bariyer tespit edilmezken, klinik olarak belirlenebilmektedir.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Aksi taktirde kanal tedavisi bu tür dişler için zayıf bir </a:t>
            </a:r>
            <a:r>
              <a:rPr lang="tr-TR" dirty="0" err="1" smtClean="0"/>
              <a:t>prognoz</a:t>
            </a:r>
            <a:r>
              <a:rPr lang="tr-TR" dirty="0" smtClean="0"/>
              <a:t> yaratabilir ve zaten kron kök oranı az olan diş ikinci bir travmada soketinden çıkabilir ve kanal duvarlarının inceliği kök kırıklarına neden olabilir.</a:t>
            </a:r>
          </a:p>
          <a:p>
            <a:endParaRPr lang="tr-TR" dirty="0"/>
          </a:p>
        </p:txBody>
      </p:sp>
      <p:pic>
        <p:nvPicPr>
          <p:cNvPr id="101380" name="Picture 4" descr="http://t0.gstatic.com/images?q=tbn:ANd9GcRselYZIObevmhPgXesmZAEXLuLdc_gYVdmCaoI3AubKSig5lqe"/>
          <p:cNvPicPr>
            <a:picLocks noChangeAspect="1" noChangeArrowheads="1"/>
          </p:cNvPicPr>
          <p:nvPr/>
        </p:nvPicPr>
        <p:blipFill>
          <a:blip r:embed="rId2" cstate="print"/>
          <a:srcRect/>
          <a:stretch>
            <a:fillRect/>
          </a:stretch>
        </p:blipFill>
        <p:spPr bwMode="auto">
          <a:xfrm>
            <a:off x="1979712" y="3645024"/>
            <a:ext cx="3108688" cy="2731485"/>
          </a:xfrm>
          <a:prstGeom prst="rect">
            <a:avLst/>
          </a:prstGeom>
          <a:noFill/>
        </p:spPr>
      </p:pic>
      <p:pic>
        <p:nvPicPr>
          <p:cNvPr id="101382" name="Picture 6" descr="http://t2.gstatic.com/images?q=tbn:ANd9GcRI5dawmWISUYZTk6lllRF-eFoRZtojFtutaq7FA90mEX9ApCt6yQJG8KlF"/>
          <p:cNvPicPr>
            <a:picLocks noChangeAspect="1" noChangeArrowheads="1"/>
          </p:cNvPicPr>
          <p:nvPr/>
        </p:nvPicPr>
        <p:blipFill>
          <a:blip r:embed="rId3" cstate="print"/>
          <a:srcRect/>
          <a:stretch>
            <a:fillRect/>
          </a:stretch>
        </p:blipFill>
        <p:spPr bwMode="auto">
          <a:xfrm>
            <a:off x="5436096" y="4221088"/>
            <a:ext cx="2290564" cy="137434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Leman\Desktop\emresürünür\em.bmp"/>
          <p:cNvPicPr>
            <a:picLocks noChangeAspect="1" noChangeArrowheads="1"/>
          </p:cNvPicPr>
          <p:nvPr/>
        </p:nvPicPr>
        <p:blipFill>
          <a:blip r:embed="rId2" cstate="print"/>
          <a:srcRect/>
          <a:stretch>
            <a:fillRect/>
          </a:stretch>
        </p:blipFill>
        <p:spPr bwMode="auto">
          <a:xfrm>
            <a:off x="4427984" y="908720"/>
            <a:ext cx="1924326" cy="2592288"/>
          </a:xfrm>
          <a:prstGeom prst="rect">
            <a:avLst/>
          </a:prstGeom>
          <a:noFill/>
        </p:spPr>
      </p:pic>
      <p:pic>
        <p:nvPicPr>
          <p:cNvPr id="2059" name="Picture 11" descr="C:\Users\Leman\Desktop\emresürünür\ff.bmp"/>
          <p:cNvPicPr>
            <a:picLocks noChangeAspect="1" noChangeArrowheads="1"/>
          </p:cNvPicPr>
          <p:nvPr/>
        </p:nvPicPr>
        <p:blipFill>
          <a:blip r:embed="rId3" cstate="print"/>
          <a:srcRect/>
          <a:stretch>
            <a:fillRect/>
          </a:stretch>
        </p:blipFill>
        <p:spPr bwMode="auto">
          <a:xfrm>
            <a:off x="611560" y="1052736"/>
            <a:ext cx="1728192" cy="2664296"/>
          </a:xfrm>
          <a:prstGeom prst="rect">
            <a:avLst/>
          </a:prstGeom>
          <a:noFill/>
        </p:spPr>
      </p:pic>
      <p:pic>
        <p:nvPicPr>
          <p:cNvPr id="2060" name="Picture 12" descr="C:\Users\Leman\Desktop\emresürünür\kal.bmp"/>
          <p:cNvPicPr>
            <a:picLocks noChangeAspect="1" noChangeArrowheads="1"/>
          </p:cNvPicPr>
          <p:nvPr/>
        </p:nvPicPr>
        <p:blipFill>
          <a:blip r:embed="rId4" cstate="print"/>
          <a:srcRect/>
          <a:stretch>
            <a:fillRect/>
          </a:stretch>
        </p:blipFill>
        <p:spPr bwMode="auto">
          <a:xfrm>
            <a:off x="2483768" y="2060848"/>
            <a:ext cx="1800201" cy="2801320"/>
          </a:xfrm>
          <a:prstGeom prst="rect">
            <a:avLst/>
          </a:prstGeom>
          <a:noFill/>
        </p:spPr>
      </p:pic>
      <p:pic>
        <p:nvPicPr>
          <p:cNvPr id="2061" name="Picture 13" descr="C:\Users\Leman\Desktop\emresürünür\son.bmp"/>
          <p:cNvPicPr>
            <a:picLocks noChangeAspect="1" noChangeArrowheads="1"/>
          </p:cNvPicPr>
          <p:nvPr/>
        </p:nvPicPr>
        <p:blipFill>
          <a:blip r:embed="rId5" cstate="print"/>
          <a:srcRect/>
          <a:stretch>
            <a:fillRect/>
          </a:stretch>
        </p:blipFill>
        <p:spPr bwMode="auto">
          <a:xfrm>
            <a:off x="6588224" y="1484784"/>
            <a:ext cx="2025455" cy="2664296"/>
          </a:xfrm>
          <a:prstGeom prst="rect">
            <a:avLst/>
          </a:prstGeom>
          <a:noFill/>
        </p:spPr>
      </p:pic>
      <p:sp>
        <p:nvSpPr>
          <p:cNvPr id="16" name="15 Yukarı Bükülü Ok"/>
          <p:cNvSpPr/>
          <p:nvPr/>
        </p:nvSpPr>
        <p:spPr>
          <a:xfrm rot="2738116">
            <a:off x="1233455" y="4908082"/>
            <a:ext cx="1451369" cy="1275640"/>
          </a:xfrm>
          <a:prstGeom prst="curvedUp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16 Metin kutusu"/>
          <p:cNvSpPr txBox="1"/>
          <p:nvPr/>
        </p:nvSpPr>
        <p:spPr>
          <a:xfrm>
            <a:off x="2627784" y="5013176"/>
            <a:ext cx="1872208" cy="646331"/>
          </a:xfrm>
          <a:prstGeom prst="rect">
            <a:avLst/>
          </a:prstGeom>
          <a:noFill/>
        </p:spPr>
        <p:txBody>
          <a:bodyPr wrap="square" rtlCol="0">
            <a:spAutoFit/>
          </a:bodyPr>
          <a:lstStyle/>
          <a:p>
            <a:pPr algn="ctr"/>
            <a:r>
              <a:rPr lang="tr-TR" b="1" dirty="0" smtClean="0"/>
              <a:t>CaOH</a:t>
            </a:r>
            <a:r>
              <a:rPr lang="tr-TR" b="1" baseline="-25000" dirty="0" smtClean="0"/>
              <a:t>2</a:t>
            </a:r>
            <a:r>
              <a:rPr lang="tr-TR" b="1" dirty="0" smtClean="0"/>
              <a:t> ile ara seans</a:t>
            </a:r>
            <a:endParaRPr lang="tr-TR"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man\Desktop\alpersönmez\a.bmp"/>
          <p:cNvPicPr>
            <a:picLocks noChangeAspect="1" noChangeArrowheads="1"/>
          </p:cNvPicPr>
          <p:nvPr/>
        </p:nvPicPr>
        <p:blipFill>
          <a:blip r:embed="rId2" cstate="print"/>
          <a:srcRect/>
          <a:stretch>
            <a:fillRect/>
          </a:stretch>
        </p:blipFill>
        <p:spPr bwMode="auto">
          <a:xfrm>
            <a:off x="611561" y="404665"/>
            <a:ext cx="2848014" cy="2160239"/>
          </a:xfrm>
          <a:prstGeom prst="rect">
            <a:avLst/>
          </a:prstGeom>
          <a:noFill/>
        </p:spPr>
      </p:pic>
      <p:pic>
        <p:nvPicPr>
          <p:cNvPr id="3075" name="Picture 3" descr="C:\Users\Leman\Desktop\alpersönmez\aa.bmp"/>
          <p:cNvPicPr>
            <a:picLocks noChangeAspect="1" noChangeArrowheads="1"/>
          </p:cNvPicPr>
          <p:nvPr/>
        </p:nvPicPr>
        <p:blipFill>
          <a:blip r:embed="rId3" cstate="print"/>
          <a:srcRect/>
          <a:stretch>
            <a:fillRect/>
          </a:stretch>
        </p:blipFill>
        <p:spPr bwMode="auto">
          <a:xfrm>
            <a:off x="6444208" y="548680"/>
            <a:ext cx="2571163" cy="1922463"/>
          </a:xfrm>
          <a:prstGeom prst="rect">
            <a:avLst/>
          </a:prstGeom>
          <a:noFill/>
        </p:spPr>
      </p:pic>
      <p:pic>
        <p:nvPicPr>
          <p:cNvPr id="3076" name="Picture 4" descr="C:\Users\Leman\Desktop\alpersönmez\aaa.bmp"/>
          <p:cNvPicPr>
            <a:picLocks noChangeAspect="1" noChangeArrowheads="1"/>
          </p:cNvPicPr>
          <p:nvPr/>
        </p:nvPicPr>
        <p:blipFill>
          <a:blip r:embed="rId4" cstate="print"/>
          <a:srcRect/>
          <a:stretch>
            <a:fillRect/>
          </a:stretch>
        </p:blipFill>
        <p:spPr bwMode="auto">
          <a:xfrm>
            <a:off x="3563888" y="1052736"/>
            <a:ext cx="2817027" cy="2160240"/>
          </a:xfrm>
          <a:prstGeom prst="rect">
            <a:avLst/>
          </a:prstGeom>
          <a:noFill/>
        </p:spPr>
      </p:pic>
      <p:pic>
        <p:nvPicPr>
          <p:cNvPr id="3077" name="Picture 5" descr="C:\Users\Leman\Desktop\alpersönmez\ab.bmp"/>
          <p:cNvPicPr>
            <a:picLocks noChangeAspect="1" noChangeArrowheads="1"/>
          </p:cNvPicPr>
          <p:nvPr/>
        </p:nvPicPr>
        <p:blipFill>
          <a:blip r:embed="rId5" cstate="print"/>
          <a:srcRect/>
          <a:stretch>
            <a:fillRect/>
          </a:stretch>
        </p:blipFill>
        <p:spPr bwMode="auto">
          <a:xfrm>
            <a:off x="971600" y="3068960"/>
            <a:ext cx="2302580" cy="3028828"/>
          </a:xfrm>
          <a:prstGeom prst="rect">
            <a:avLst/>
          </a:prstGeom>
          <a:noFill/>
        </p:spPr>
      </p:pic>
      <p:pic>
        <p:nvPicPr>
          <p:cNvPr id="3078" name="Picture 6" descr="C:\Users\Leman\Desktop\alpersönmez\as.bmp"/>
          <p:cNvPicPr>
            <a:picLocks noChangeAspect="1" noChangeArrowheads="1"/>
          </p:cNvPicPr>
          <p:nvPr/>
        </p:nvPicPr>
        <p:blipFill>
          <a:blip r:embed="rId6" cstate="print"/>
          <a:srcRect/>
          <a:stretch>
            <a:fillRect/>
          </a:stretch>
        </p:blipFill>
        <p:spPr bwMode="auto">
          <a:xfrm>
            <a:off x="3779912" y="3501008"/>
            <a:ext cx="2088232" cy="2723126"/>
          </a:xfrm>
          <a:prstGeom prst="rect">
            <a:avLst/>
          </a:prstGeom>
          <a:noFill/>
        </p:spPr>
      </p:pic>
      <p:pic>
        <p:nvPicPr>
          <p:cNvPr id="3079" name="Picture 7" descr="C:\Users\Leman\Desktop\alpersönmez\az.bmp"/>
          <p:cNvPicPr>
            <a:picLocks noChangeAspect="1" noChangeArrowheads="1"/>
          </p:cNvPicPr>
          <p:nvPr/>
        </p:nvPicPr>
        <p:blipFill>
          <a:blip r:embed="rId7" cstate="print"/>
          <a:srcRect/>
          <a:stretch>
            <a:fillRect/>
          </a:stretch>
        </p:blipFill>
        <p:spPr bwMode="auto">
          <a:xfrm>
            <a:off x="6300192" y="3429000"/>
            <a:ext cx="2304256" cy="299619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Periodik</a:t>
            </a:r>
            <a:r>
              <a:rPr lang="tr-TR" dirty="0" smtClean="0"/>
              <a:t> kontrollerle takip edilen hastada eğer 2 yılın sonunda herhangi bir bariyer tespit edilemezse, kanalın boşaltılıp </a:t>
            </a:r>
            <a:r>
              <a:rPr lang="tr-TR" dirty="0" err="1" smtClean="0"/>
              <a:t>apikale</a:t>
            </a:r>
            <a:r>
              <a:rPr lang="tr-TR" dirty="0" smtClean="0"/>
              <a:t> birkaç </a:t>
            </a:r>
            <a:r>
              <a:rPr lang="tr-TR" dirty="0" err="1" smtClean="0"/>
              <a:t>mm’lik</a:t>
            </a:r>
            <a:r>
              <a:rPr lang="tr-TR" dirty="0" smtClean="0"/>
              <a:t> bir CaOH</a:t>
            </a:r>
            <a:r>
              <a:rPr lang="tr-TR" baseline="-25000" dirty="0" smtClean="0"/>
              <a:t>2</a:t>
            </a:r>
            <a:r>
              <a:rPr lang="tr-TR" dirty="0" smtClean="0"/>
              <a:t> bariyeri oluşturulup üzerinin daimi kanal dolgusuyla kapatılması önerilmektedir.</a:t>
            </a:r>
          </a:p>
          <a:p>
            <a:r>
              <a:rPr lang="tr-TR" dirty="0" smtClean="0"/>
              <a:t>Hala bir bariyer oluşmazsa cerrahi olarak </a:t>
            </a:r>
            <a:r>
              <a:rPr lang="tr-TR" dirty="0" err="1" smtClean="0"/>
              <a:t>apikalin</a:t>
            </a:r>
            <a:r>
              <a:rPr lang="tr-TR" dirty="0" smtClean="0"/>
              <a:t> tıkanması sağlanabilir.</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755576" y="2060848"/>
            <a:ext cx="7772400" cy="2053208"/>
          </a:xfrm>
        </p:spPr>
        <p:txBody>
          <a:bodyPr/>
          <a:lstStyle/>
          <a:p>
            <a:pPr algn="ctr">
              <a:buNone/>
            </a:pPr>
            <a:r>
              <a:rPr lang="tr-TR" dirty="0" smtClean="0"/>
              <a:t>Genç sürekli dişlere uygulanacak </a:t>
            </a:r>
            <a:r>
              <a:rPr lang="tr-TR" dirty="0" err="1" smtClean="0"/>
              <a:t>apeksifikasyonun</a:t>
            </a:r>
            <a:r>
              <a:rPr lang="tr-TR" dirty="0" smtClean="0"/>
              <a:t> bir diğer yöntemi de </a:t>
            </a:r>
            <a:r>
              <a:rPr lang="tr-TR" b="1" dirty="0" err="1" smtClean="0"/>
              <a:t>Apikal</a:t>
            </a:r>
            <a:r>
              <a:rPr lang="tr-TR" b="1" dirty="0" smtClean="0"/>
              <a:t> Bariyer Tekniğidir</a:t>
            </a:r>
            <a:r>
              <a:rPr lang="tr-TR" dirty="0" smtClean="0"/>
              <a:t>.</a:t>
            </a:r>
          </a:p>
          <a:p>
            <a:pPr algn="ctr"/>
            <a:endParaRPr lang="tr-TR" dirty="0" smtClean="0"/>
          </a:p>
          <a:p>
            <a:pPr algn="ctr"/>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Bu yöntemde </a:t>
            </a:r>
            <a:r>
              <a:rPr lang="tr-TR" dirty="0" err="1" smtClean="0"/>
              <a:t>apikalin</a:t>
            </a:r>
            <a:r>
              <a:rPr lang="tr-TR" dirty="0" smtClean="0"/>
              <a:t> CaOH</a:t>
            </a:r>
            <a:r>
              <a:rPr lang="tr-TR" baseline="-25000" dirty="0" smtClean="0"/>
              <a:t>2</a:t>
            </a:r>
            <a:r>
              <a:rPr lang="tr-TR" dirty="0" smtClean="0"/>
              <a:t>, </a:t>
            </a:r>
            <a:r>
              <a:rPr lang="tr-TR" dirty="0" err="1" smtClean="0"/>
              <a:t>trikalsiyum</a:t>
            </a:r>
            <a:r>
              <a:rPr lang="tr-TR" dirty="0" smtClean="0"/>
              <a:t> fosfat veya MTA gibi bir materyalle tıkandıktan sonra üzerinin daimi kanal dolgusuyla bitirilmesidir.</a:t>
            </a:r>
          </a:p>
          <a:p>
            <a:endParaRPr lang="tr-TR" dirty="0" smtClean="0"/>
          </a:p>
          <a:p>
            <a:r>
              <a:rPr lang="tr-TR" dirty="0" smtClean="0"/>
              <a:t>Bu yöntemin en önemli avantajı tedavi süresinin ve randevu sayısının kısaltılmasıdır.</a:t>
            </a:r>
            <a:endParaRPr lang="tr-TR" dirty="0"/>
          </a:p>
        </p:txBody>
      </p:sp>
      <p:pic>
        <p:nvPicPr>
          <p:cNvPr id="50178" name="Picture 2" descr="http://t1.gstatic.com/images?q=tbn:ANd9GcQwGyZqAdDknBcP3ylvDsvfOTOp_RKisL9Cq4m9cfqP07IZnL4N676v9vM8"/>
          <p:cNvPicPr>
            <a:picLocks noChangeAspect="1" noChangeArrowheads="1"/>
          </p:cNvPicPr>
          <p:nvPr/>
        </p:nvPicPr>
        <p:blipFill>
          <a:blip r:embed="rId2" cstate="print"/>
          <a:srcRect/>
          <a:stretch>
            <a:fillRect/>
          </a:stretch>
        </p:blipFill>
        <p:spPr bwMode="auto">
          <a:xfrm>
            <a:off x="2483768" y="4293096"/>
            <a:ext cx="1818506" cy="1739442"/>
          </a:xfrm>
          <a:prstGeom prst="rect">
            <a:avLst/>
          </a:prstGeom>
          <a:noFill/>
        </p:spPr>
      </p:pic>
      <p:pic>
        <p:nvPicPr>
          <p:cNvPr id="50180" name="Picture 4" descr="http://t0.gstatic.com/images?q=tbn:ANd9GcSGop3E4Wpk28qer9sPIidojhVh0XxbQwPwBkoQrULZATrPrYXdpQ"/>
          <p:cNvPicPr>
            <a:picLocks noChangeAspect="1" noChangeArrowheads="1"/>
          </p:cNvPicPr>
          <p:nvPr/>
        </p:nvPicPr>
        <p:blipFill>
          <a:blip r:embed="rId3" cstate="print"/>
          <a:srcRect/>
          <a:stretch>
            <a:fillRect/>
          </a:stretch>
        </p:blipFill>
        <p:spPr bwMode="auto">
          <a:xfrm>
            <a:off x="4499992" y="4505347"/>
            <a:ext cx="2209800" cy="206692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an\Desktop\kürşat ince\kü.bmp"/>
          <p:cNvPicPr>
            <a:picLocks noChangeAspect="1" noChangeArrowheads="1"/>
          </p:cNvPicPr>
          <p:nvPr/>
        </p:nvPicPr>
        <p:blipFill>
          <a:blip r:embed="rId2" cstate="print"/>
          <a:srcRect/>
          <a:stretch>
            <a:fillRect/>
          </a:stretch>
        </p:blipFill>
        <p:spPr bwMode="auto">
          <a:xfrm>
            <a:off x="2843808" y="980728"/>
            <a:ext cx="1944216" cy="2532262"/>
          </a:xfrm>
          <a:prstGeom prst="rect">
            <a:avLst/>
          </a:prstGeom>
          <a:noFill/>
        </p:spPr>
      </p:pic>
      <p:pic>
        <p:nvPicPr>
          <p:cNvPr id="1027" name="Picture 3" descr="C:\Users\Leman\Desktop\kürşat ince\kürşad.bmp"/>
          <p:cNvPicPr>
            <a:picLocks noChangeAspect="1" noChangeArrowheads="1"/>
          </p:cNvPicPr>
          <p:nvPr/>
        </p:nvPicPr>
        <p:blipFill>
          <a:blip r:embed="rId3" cstate="print"/>
          <a:srcRect/>
          <a:stretch>
            <a:fillRect/>
          </a:stretch>
        </p:blipFill>
        <p:spPr bwMode="auto">
          <a:xfrm>
            <a:off x="611560" y="1844824"/>
            <a:ext cx="1998942" cy="2592288"/>
          </a:xfrm>
          <a:prstGeom prst="rect">
            <a:avLst/>
          </a:prstGeom>
          <a:noFill/>
        </p:spPr>
      </p:pic>
      <p:pic>
        <p:nvPicPr>
          <p:cNvPr id="1028" name="Picture 4" descr="C:\Users\Leman\Desktop\kürşat ince\sn.bmp"/>
          <p:cNvPicPr>
            <a:picLocks noChangeAspect="1" noChangeArrowheads="1"/>
          </p:cNvPicPr>
          <p:nvPr/>
        </p:nvPicPr>
        <p:blipFill>
          <a:blip r:embed="rId4" cstate="print"/>
          <a:srcRect/>
          <a:stretch>
            <a:fillRect/>
          </a:stretch>
        </p:blipFill>
        <p:spPr bwMode="auto">
          <a:xfrm>
            <a:off x="6876256" y="620688"/>
            <a:ext cx="2037829" cy="2642717"/>
          </a:xfrm>
          <a:prstGeom prst="rect">
            <a:avLst/>
          </a:prstGeom>
          <a:noFill/>
        </p:spPr>
      </p:pic>
      <p:pic>
        <p:nvPicPr>
          <p:cNvPr id="1029" name="Picture 5" descr="C:\Users\Leman\Desktop\kürşat ince\gg.bmp"/>
          <p:cNvPicPr>
            <a:picLocks noChangeAspect="1" noChangeArrowheads="1"/>
          </p:cNvPicPr>
          <p:nvPr/>
        </p:nvPicPr>
        <p:blipFill>
          <a:blip r:embed="rId5" cstate="print"/>
          <a:srcRect/>
          <a:stretch>
            <a:fillRect/>
          </a:stretch>
        </p:blipFill>
        <p:spPr bwMode="auto">
          <a:xfrm>
            <a:off x="4932040" y="2924944"/>
            <a:ext cx="1887890" cy="2448272"/>
          </a:xfrm>
          <a:prstGeom prst="rect">
            <a:avLst/>
          </a:prstGeom>
          <a:noFill/>
        </p:spPr>
      </p:pic>
      <p:sp>
        <p:nvSpPr>
          <p:cNvPr id="9" name="8 Yukarı Bükülü Ok"/>
          <p:cNvSpPr/>
          <p:nvPr/>
        </p:nvSpPr>
        <p:spPr>
          <a:xfrm rot="3252099">
            <a:off x="3000214" y="5219066"/>
            <a:ext cx="1944216" cy="1096944"/>
          </a:xfrm>
          <a:prstGeom prst="curvedUpArrow">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Metin kutusu"/>
          <p:cNvSpPr txBox="1"/>
          <p:nvPr/>
        </p:nvSpPr>
        <p:spPr>
          <a:xfrm>
            <a:off x="4860032" y="5517232"/>
            <a:ext cx="2304256" cy="646331"/>
          </a:xfrm>
          <a:prstGeom prst="rect">
            <a:avLst/>
          </a:prstGeom>
          <a:noFill/>
        </p:spPr>
        <p:txBody>
          <a:bodyPr wrap="square" rtlCol="0">
            <a:spAutoFit/>
          </a:bodyPr>
          <a:lstStyle/>
          <a:p>
            <a:pPr algn="ctr"/>
            <a:r>
              <a:rPr lang="tr-TR" b="1" dirty="0" smtClean="0"/>
              <a:t>MTA ile yapılan </a:t>
            </a:r>
            <a:r>
              <a:rPr lang="tr-TR" b="1" dirty="0" err="1" smtClean="0"/>
              <a:t>apikal</a:t>
            </a:r>
            <a:r>
              <a:rPr lang="tr-TR" b="1" dirty="0" smtClean="0"/>
              <a:t> bariyer</a:t>
            </a:r>
            <a:endParaRPr lang="tr-TR"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67544" y="1412776"/>
            <a:ext cx="7772400" cy="4572000"/>
          </a:xfrm>
        </p:spPr>
        <p:txBody>
          <a:bodyPr/>
          <a:lstStyle/>
          <a:p>
            <a:pPr algn="ctr">
              <a:buNone/>
            </a:pPr>
            <a:r>
              <a:rPr lang="tr-TR" dirty="0" err="1" smtClean="0"/>
              <a:t>Apeksifikasyonu</a:t>
            </a:r>
            <a:r>
              <a:rPr lang="tr-TR" dirty="0" smtClean="0"/>
              <a:t> sağlanan dişlerde eğer restorasyon kanal destekli olacaksa, kanal duvarları zaten ince olduğu için kökün direncini arttıracak materyaller seçilmelidir.</a:t>
            </a:r>
            <a:endParaRPr lang="tr-TR" dirty="0"/>
          </a:p>
        </p:txBody>
      </p:sp>
      <p:pic>
        <p:nvPicPr>
          <p:cNvPr id="56324" name="Picture 4" descr="http://t1.gstatic.com/images?q=tbn:ANd9GcRCIZ6SAl3XppFdIlqtO8WC_enHy8tvCR_NDKHjYlbIfV-tcG7tCDLYUbBWgQ"/>
          <p:cNvPicPr>
            <a:picLocks noChangeAspect="1" noChangeArrowheads="1"/>
          </p:cNvPicPr>
          <p:nvPr/>
        </p:nvPicPr>
        <p:blipFill>
          <a:blip r:embed="rId2" cstate="print"/>
          <a:srcRect/>
          <a:stretch>
            <a:fillRect/>
          </a:stretch>
        </p:blipFill>
        <p:spPr bwMode="auto">
          <a:xfrm>
            <a:off x="4716016" y="3717032"/>
            <a:ext cx="2088232" cy="2028141"/>
          </a:xfrm>
          <a:prstGeom prst="rect">
            <a:avLst/>
          </a:prstGeom>
          <a:noFill/>
        </p:spPr>
      </p:pic>
      <p:pic>
        <p:nvPicPr>
          <p:cNvPr id="56326" name="Picture 6" descr="http://t2.gstatic.com/images?q=tbn:ANd9GcSzRvZf_3WMEf5rF2hUypBjD8EB5RMEQJRQQ6-m_BJ64qGRwzY9oV_Vgn5o"/>
          <p:cNvPicPr>
            <a:picLocks noChangeAspect="1" noChangeArrowheads="1"/>
          </p:cNvPicPr>
          <p:nvPr/>
        </p:nvPicPr>
        <p:blipFill>
          <a:blip r:embed="rId3" cstate="print"/>
          <a:srcRect/>
          <a:stretch>
            <a:fillRect/>
          </a:stretch>
        </p:blipFill>
        <p:spPr bwMode="auto">
          <a:xfrm>
            <a:off x="1979712" y="3789040"/>
            <a:ext cx="2026934" cy="187220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Bu amaçla yeni </a:t>
            </a:r>
            <a:r>
              <a:rPr lang="tr-TR" dirty="0" err="1" smtClean="0"/>
              <a:t>dentin</a:t>
            </a:r>
            <a:r>
              <a:rPr lang="tr-TR" dirty="0" smtClean="0"/>
              <a:t> </a:t>
            </a:r>
            <a:r>
              <a:rPr lang="tr-TR" dirty="0" err="1" smtClean="0"/>
              <a:t>bonding</a:t>
            </a:r>
            <a:r>
              <a:rPr lang="tr-TR" dirty="0" smtClean="0"/>
              <a:t> teknikleri önemli bir avantaj sağlamaktadır.</a:t>
            </a:r>
          </a:p>
          <a:p>
            <a:r>
              <a:rPr lang="tr-TR" dirty="0" err="1" smtClean="0"/>
              <a:t>Apikal</a:t>
            </a:r>
            <a:r>
              <a:rPr lang="tr-TR" dirty="0" smtClean="0"/>
              <a:t> üçlüde (5-6 mm) bırakılan </a:t>
            </a:r>
            <a:r>
              <a:rPr lang="tr-TR" dirty="0" err="1" smtClean="0"/>
              <a:t>güta</a:t>
            </a:r>
            <a:r>
              <a:rPr lang="tr-TR" dirty="0" smtClean="0"/>
              <a:t>-</a:t>
            </a:r>
            <a:r>
              <a:rPr lang="tr-TR" dirty="0" err="1" smtClean="0"/>
              <a:t>perkanın</a:t>
            </a:r>
            <a:r>
              <a:rPr lang="tr-TR" dirty="0" smtClean="0"/>
              <a:t> üzerine bu </a:t>
            </a:r>
            <a:r>
              <a:rPr lang="tr-TR" dirty="0" err="1" smtClean="0"/>
              <a:t>bonding</a:t>
            </a:r>
            <a:r>
              <a:rPr lang="tr-TR" dirty="0" smtClean="0"/>
              <a:t> sistemleriyle birlikte </a:t>
            </a:r>
            <a:r>
              <a:rPr lang="tr-TR" dirty="0" err="1" smtClean="0"/>
              <a:t>kompozit</a:t>
            </a:r>
            <a:r>
              <a:rPr lang="tr-TR" dirty="0" smtClean="0"/>
              <a:t> </a:t>
            </a:r>
            <a:r>
              <a:rPr lang="tr-TR" dirty="0" err="1" smtClean="0"/>
              <a:t>rezinlerden</a:t>
            </a:r>
            <a:r>
              <a:rPr lang="tr-TR" dirty="0" smtClean="0"/>
              <a:t> bir post hazırlanabilir.</a:t>
            </a:r>
          </a:p>
          <a:p>
            <a:r>
              <a:rPr lang="tr-TR" dirty="0" smtClean="0"/>
              <a:t>Ancak ışıkla sertleşen </a:t>
            </a:r>
            <a:r>
              <a:rPr lang="tr-TR" dirty="0" err="1" smtClean="0"/>
              <a:t>kompozitlerde</a:t>
            </a:r>
            <a:r>
              <a:rPr lang="tr-TR" dirty="0" smtClean="0"/>
              <a:t> ışığın ulaşabilirliğini sağlamak için kanala </a:t>
            </a:r>
            <a:r>
              <a:rPr lang="tr-TR" dirty="0" err="1" smtClean="0"/>
              <a:t>kompozitin</a:t>
            </a:r>
            <a:r>
              <a:rPr lang="tr-TR" dirty="0" smtClean="0"/>
              <a:t> yerleştirilmesinden sonra şeffaf bir plastik post uygulanabilmektedir.</a:t>
            </a:r>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5720" y="1142984"/>
            <a:ext cx="8501122" cy="47863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latin typeface="Times New Roman" pitchFamily="18" charset="0"/>
                <a:cs typeface="Times New Roman" pitchFamily="18" charset="0"/>
              </a:rPr>
              <a:t>İmmatür dişlerde uygulanan apeksifikasyon tekniğinde, kalsifik bir bariyer ile apikal uçta kapanma gerçekleşmesine rağmen; kök gelişiminin devamlılığına dair herhangi bir stimülatif etki yaratılamadığı rapor edilmiştir.</a:t>
            </a:r>
          </a:p>
          <a:p>
            <a:pPr algn="ct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581772"/>
          </a:xfrm>
        </p:spPr>
        <p:txBody>
          <a:bodyPr>
            <a:normAutofit fontScale="90000"/>
          </a:bodyPr>
          <a:lstStyle/>
          <a:p>
            <a:pPr algn="ctr"/>
            <a:r>
              <a:rPr lang="tr-TR" b="1" dirty="0" smtClean="0"/>
              <a:t/>
            </a:r>
            <a:br>
              <a:rPr lang="tr-TR" b="1" dirty="0" smtClean="0"/>
            </a:br>
            <a:r>
              <a:rPr lang="tr-TR" sz="3600" b="1" dirty="0" smtClean="0">
                <a:latin typeface="Times New Roman" pitchFamily="18" charset="0"/>
                <a:cs typeface="Times New Roman" pitchFamily="18" charset="0"/>
              </a:rPr>
              <a:t> REJENERATİF TEDAVİLER</a:t>
            </a:r>
            <a:endParaRPr lang="tr-TR" sz="3600" dirty="0"/>
          </a:p>
        </p:txBody>
      </p:sp>
      <p:graphicFrame>
        <p:nvGraphicFramePr>
          <p:cNvPr id="4" name="Content Placeholder 3"/>
          <p:cNvGraphicFramePr>
            <a:graphicFrameLocks noGrp="1"/>
          </p:cNvGraphicFramePr>
          <p:nvPr>
            <p:ph idx="1"/>
          </p:nvPr>
        </p:nvGraphicFramePr>
        <p:xfrm>
          <a:off x="357158" y="1571612"/>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2500298" y="1857364"/>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ight Arrow 5"/>
          <p:cNvSpPr/>
          <p:nvPr/>
        </p:nvSpPr>
        <p:spPr>
          <a:xfrm>
            <a:off x="3571868" y="4572008"/>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Genç sürekli dişler, </a:t>
            </a:r>
            <a:r>
              <a:rPr lang="tr-TR" dirty="0" err="1" smtClean="0"/>
              <a:t>apekslerinin</a:t>
            </a:r>
            <a:r>
              <a:rPr lang="tr-TR" dirty="0" smtClean="0"/>
              <a:t> açıklığı ve </a:t>
            </a:r>
            <a:r>
              <a:rPr lang="tr-TR" dirty="0" err="1" smtClean="0"/>
              <a:t>pulpa</a:t>
            </a:r>
            <a:r>
              <a:rPr lang="tr-TR" dirty="0" smtClean="0"/>
              <a:t> odalarının genişliği sebebiyle kanlanması, dolayısıyla da iyileşme potansiyeli yüksek olan dişlerdir.</a:t>
            </a:r>
            <a:endParaRPr lang="tr-TR" dirty="0"/>
          </a:p>
        </p:txBody>
      </p:sp>
      <p:pic>
        <p:nvPicPr>
          <p:cNvPr id="31746" name="Picture 2" descr="http://t2.gstatic.com/images?q=tbn:ANd9GcSxrfmX-zvFPsVQXEYuOXcx2KLyjT1QaEO-fPXf2dKsvY-ps60xQFtSTzdi1g"/>
          <p:cNvPicPr>
            <a:picLocks noChangeAspect="1" noChangeArrowheads="1"/>
          </p:cNvPicPr>
          <p:nvPr/>
        </p:nvPicPr>
        <p:blipFill>
          <a:blip r:embed="rId2" cstate="print"/>
          <a:srcRect/>
          <a:stretch>
            <a:fillRect/>
          </a:stretch>
        </p:blipFill>
        <p:spPr bwMode="auto">
          <a:xfrm>
            <a:off x="2051720" y="3356992"/>
            <a:ext cx="1728763" cy="1800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800" b="1" dirty="0" smtClean="0">
                <a:solidFill>
                  <a:srgbClr val="C00000"/>
                </a:solidFill>
                <a:latin typeface="Times New Roman" pitchFamily="18" charset="0"/>
                <a:cs typeface="Times New Roman" pitchFamily="18" charset="0"/>
              </a:rPr>
              <a:t>REJENERATİF ENDODONTİ</a:t>
            </a:r>
            <a:endParaRPr lang="tr-TR"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tr-TR" sz="2400" b="1" dirty="0" smtClean="0">
                <a:latin typeface="Times New Roman" pitchFamily="18" charset="0"/>
                <a:cs typeface="Times New Roman" pitchFamily="18" charset="0"/>
              </a:rPr>
              <a:t>Kök hücreler </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Büyüme Faktörleri</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Doku tamiri materyalleri</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PRF (Platelet Rich Fibrin/ Trombositten Zengin Plazma)</a:t>
            </a:r>
            <a:endParaRPr lang="tr-TR" sz="2400" b="1"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2400" b="1" dirty="0" smtClean="0">
                <a:solidFill>
                  <a:srgbClr val="C00000"/>
                </a:solidFill>
              </a:rPr>
              <a:t>KÖK HÜCRELER</a:t>
            </a:r>
            <a:r>
              <a:rPr lang="tr-TR" sz="2400" b="1" dirty="0" smtClean="0"/>
              <a:t/>
            </a:r>
            <a:br>
              <a:rPr lang="tr-TR" sz="2400" b="1" dirty="0" smtClean="0"/>
            </a:br>
            <a:endParaRPr lang="tr-TR" sz="2400" dirty="0"/>
          </a:p>
        </p:txBody>
      </p:sp>
      <p:sp>
        <p:nvSpPr>
          <p:cNvPr id="3" name="Content Placeholder 2"/>
          <p:cNvSpPr>
            <a:spLocks noGrp="1"/>
          </p:cNvSpPr>
          <p:nvPr>
            <p:ph idx="1"/>
          </p:nvPr>
        </p:nvSpPr>
        <p:spPr/>
        <p:txBody>
          <a:bodyPr>
            <a:normAutofit/>
          </a:bodyPr>
          <a:lstStyle/>
          <a:p>
            <a:pPr algn="just"/>
            <a:r>
              <a:rPr lang="tr-TR" sz="2400" b="1" dirty="0" smtClean="0">
                <a:latin typeface="Times New Roman" pitchFamily="18" charset="0"/>
                <a:cs typeface="Times New Roman" pitchFamily="18" charset="0"/>
              </a:rPr>
              <a:t>Kök hücreler genellikle; sürekli bölünebilen, farklı hücre ve dokulara farklılaşabilen, progenitör hücreleri üretebilen hücreler olarak tarif edilmektedirler. </a:t>
            </a:r>
          </a:p>
          <a:p>
            <a:pPr algn="r">
              <a:buNone/>
            </a:pPr>
            <a:endParaRPr lang="tr-TR" sz="2400" b="1"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Doku rejenerasyonunda önemli bir yere sahip olan kök hücrelerinin iki belirgin özelliği vardır:</a:t>
            </a:r>
          </a:p>
          <a:p>
            <a:pPr marL="457200" lvl="0" indent="-457200" algn="just">
              <a:buFont typeface="+mj-lt"/>
              <a:buAutoNum type="arabicPeriod"/>
            </a:pPr>
            <a:r>
              <a:rPr lang="tr-TR" sz="2400" b="1" dirty="0" smtClean="0">
                <a:latin typeface="Times New Roman" pitchFamily="18" charset="0"/>
                <a:cs typeface="Times New Roman" pitchFamily="18" charset="0"/>
              </a:rPr>
              <a:t>Kendini yenileyebilme yetisi</a:t>
            </a:r>
          </a:p>
          <a:p>
            <a:pPr marL="457200" lvl="0" indent="-457200" algn="just">
              <a:buFont typeface="+mj-lt"/>
              <a:buAutoNum type="arabicPeriod"/>
            </a:pPr>
            <a:r>
              <a:rPr lang="tr-TR" sz="2400" b="1" dirty="0" smtClean="0">
                <a:latin typeface="Times New Roman" pitchFamily="18" charset="0"/>
                <a:cs typeface="Times New Roman" pitchFamily="18" charset="0"/>
              </a:rPr>
              <a:t>Bölünme sonrası başka hücrelere farklılaşabilme yetisi</a:t>
            </a:r>
          </a:p>
          <a:p>
            <a:pPr>
              <a:buNone/>
            </a:pPr>
            <a:endParaRPr lang="tr-TR" sz="2400"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889186"/>
          </a:xfrm>
        </p:spPr>
        <p:txBody>
          <a:bodyPr>
            <a:normAutofit fontScale="92500" lnSpcReduction="20000"/>
          </a:bodyPr>
          <a:lstStyle/>
          <a:p>
            <a:r>
              <a:rPr lang="tr-TR" b="1" dirty="0" smtClean="0"/>
              <a:t>Bugüne dek dört tip dental kök hücre izole edilebilmiştir:</a:t>
            </a:r>
            <a:endParaRPr lang="tr-TR" dirty="0" smtClean="0"/>
          </a:p>
          <a:p>
            <a:pPr>
              <a:buNone/>
            </a:pPr>
            <a:r>
              <a:rPr lang="tr-TR" b="1" dirty="0" smtClean="0"/>
              <a:t> </a:t>
            </a:r>
            <a:endParaRPr lang="tr-TR" dirty="0" smtClean="0"/>
          </a:p>
          <a:p>
            <a:pPr marL="514350" lvl="0" indent="-514350">
              <a:buFont typeface="+mj-lt"/>
              <a:buAutoNum type="arabicPeriod"/>
            </a:pPr>
            <a:r>
              <a:rPr lang="tr-TR" b="1" dirty="0" smtClean="0"/>
              <a:t>Dental Pulpa Kök Hücresi (DPSC</a:t>
            </a:r>
            <a:r>
              <a:rPr lang="tr-TR" b="1" baseline="-25000" dirty="0" smtClean="0"/>
              <a:t>s</a:t>
            </a:r>
            <a:r>
              <a:rPr lang="tr-TR" b="1" dirty="0" smtClean="0"/>
              <a:t>)</a:t>
            </a:r>
          </a:p>
          <a:p>
            <a:pPr marL="514350" lvl="0" indent="-514350">
              <a:buFont typeface="+mj-lt"/>
              <a:buAutoNum type="arabicPeriod"/>
            </a:pPr>
            <a:endParaRPr lang="tr-TR" b="1" dirty="0" smtClean="0"/>
          </a:p>
          <a:p>
            <a:pPr marL="514350" lvl="0" indent="-514350">
              <a:buFont typeface="+mj-lt"/>
              <a:buAutoNum type="arabicPeriod"/>
            </a:pPr>
            <a:r>
              <a:rPr lang="tr-TR" b="1" dirty="0" smtClean="0"/>
              <a:t>Çekilmiş Süt Dişinden Elde Edilmiş Kök Hücre(SHED)</a:t>
            </a:r>
          </a:p>
          <a:p>
            <a:pPr marL="514350" lvl="0" indent="-514350">
              <a:buFont typeface="+mj-lt"/>
              <a:buAutoNum type="arabicPeriod"/>
            </a:pPr>
            <a:endParaRPr lang="tr-TR" b="1" dirty="0" smtClean="0"/>
          </a:p>
          <a:p>
            <a:pPr marL="514350" lvl="0" indent="-514350">
              <a:buFont typeface="+mj-lt"/>
              <a:buAutoNum type="arabicPeriod"/>
            </a:pPr>
            <a:r>
              <a:rPr lang="tr-TR" b="1" dirty="0" smtClean="0"/>
              <a:t>Apikal Papilla Kök Hücresi (SCAP)</a:t>
            </a:r>
          </a:p>
          <a:p>
            <a:pPr marL="514350" lvl="0" indent="-514350">
              <a:buFont typeface="+mj-lt"/>
              <a:buAutoNum type="arabicPeriod"/>
            </a:pPr>
            <a:endParaRPr lang="tr-TR" b="1" dirty="0" smtClean="0"/>
          </a:p>
          <a:p>
            <a:pPr marL="514350" lvl="0" indent="-514350">
              <a:buFont typeface="+mj-lt"/>
              <a:buAutoNum type="arabicPeriod"/>
            </a:pPr>
            <a:r>
              <a:rPr lang="tr-TR" b="1" dirty="0" smtClean="0"/>
              <a:t>Periodontal Ligament Kök Hücresi (PDLSC</a:t>
            </a:r>
            <a:r>
              <a:rPr lang="tr-TR" b="1" baseline="-25000" dirty="0" smtClean="0"/>
              <a:t>s</a:t>
            </a:r>
            <a:r>
              <a:rPr lang="tr-TR" b="1" dirty="0" smtClean="0"/>
              <a:t>)</a:t>
            </a:r>
          </a:p>
          <a:p>
            <a:pPr marL="514350" lvl="0" indent="-514350" algn="r">
              <a:buNone/>
            </a:pPr>
            <a:endParaRPr lang="tr-TR" b="1" dirty="0" smtClean="0">
              <a:latin typeface="Times New Roman" pitchFamily="18" charset="0"/>
              <a:cs typeface="Times New Roman" pitchFamily="18" charset="0"/>
            </a:endParaRPr>
          </a:p>
          <a:p>
            <a:pPr>
              <a:buNone/>
            </a:pPr>
            <a:r>
              <a:rPr lang="tr-TR" b="1" dirty="0" smtClean="0"/>
              <a:t> </a:t>
            </a:r>
            <a:endParaRPr lang="tr-TR" dirty="0" smtClean="0"/>
          </a:p>
          <a:p>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632666"/>
          </a:xfrm>
        </p:spPr>
        <p:txBody>
          <a:bodyPr>
            <a:normAutofit/>
          </a:bodyPr>
          <a:lstStyle/>
          <a:p>
            <a:pPr algn="ctr"/>
            <a:r>
              <a:rPr lang="tr-TR" sz="2400" b="1" dirty="0" smtClean="0">
                <a:solidFill>
                  <a:srgbClr val="C00000"/>
                </a:solidFill>
                <a:latin typeface="Times New Roman" pitchFamily="18" charset="0"/>
                <a:cs typeface="Times New Roman" pitchFamily="18" charset="0"/>
              </a:rPr>
              <a:t>REVASKÜLARİZASYON TEKNİĞİNİN ORTAYA ÇIKIŞI</a:t>
            </a:r>
            <a:endParaRPr lang="tr-TR" sz="2400" b="1" dirty="0">
              <a:solidFill>
                <a:srgbClr val="C00000"/>
              </a:solidFill>
              <a:latin typeface="Times New Roman" pitchFamily="18" charset="0"/>
              <a:cs typeface="Times New Roman" pitchFamily="18" charset="0"/>
            </a:endParaRPr>
          </a:p>
        </p:txBody>
      </p:sp>
      <p:graphicFrame>
        <p:nvGraphicFramePr>
          <p:cNvPr id="4" name="Diagram 3"/>
          <p:cNvGraphicFramePr/>
          <p:nvPr/>
        </p:nvGraphicFramePr>
        <p:xfrm>
          <a:off x="1500166" y="19288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642910" y="6072206"/>
            <a:ext cx="8229600" cy="1143000"/>
          </a:xfrm>
          <a:prstGeom prst="rect">
            <a:avLst/>
          </a:prstGeom>
        </p:spPr>
        <p:txBody>
          <a:bodyPr vert="horz" lIns="0" rIns="0" bIns="0" anchor="b">
            <a:normAutofit fontScale="8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5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tr-TR" sz="5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tr-TR"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510466"/>
          </a:xfrm>
        </p:spPr>
        <p:txBody>
          <a:bodyPr>
            <a:normAutofit fontScale="90000"/>
          </a:bodyPr>
          <a:lstStyle/>
          <a:p>
            <a:pPr algn="ctr"/>
            <a:r>
              <a:rPr lang="tr-TR" sz="3100" b="1" dirty="0" smtClean="0"/>
              <a:t>REVASKÜLARİZASYON TEKNİĞİNDE KULLANILAN MATERYALLER VE ÖZELLİKLERİ</a:t>
            </a:r>
            <a:r>
              <a:rPr lang="tr-TR" sz="2800" b="1" dirty="0" smtClean="0"/>
              <a:t/>
            </a:r>
            <a:br>
              <a:rPr lang="tr-TR" sz="2800" b="1" dirty="0" smtClean="0"/>
            </a:br>
            <a:endParaRPr lang="tr-TR" sz="2800" b="1" dirty="0">
              <a:latin typeface="Times New Roman" pitchFamily="18" charset="0"/>
              <a:cs typeface="Times New Roman" pitchFamily="18" charset="0"/>
            </a:endParaRPr>
          </a:p>
        </p:txBody>
      </p:sp>
      <p:graphicFrame>
        <p:nvGraphicFramePr>
          <p:cNvPr id="5" name="Diagram 4"/>
          <p:cNvGraphicFramePr/>
          <p:nvPr/>
        </p:nvGraphicFramePr>
        <p:xfrm>
          <a:off x="1571604" y="20002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AutoShape 2" descr="data:image/jpeg;base64,/9j/4AAQSkZJRgABAQAAAQABAAD/2wCEAAkGBhQSEBUUEhQUFBUWFBUVFRQUFRcVFxQUGBUVFBQWFBUXHCYfFxojGRQUIC8gJCcpLCwsFR4xNTAqNSYrLCkBCQoKDgwOFw8PGikkHRwsKSkpKSk1KS0pKSkpLCwpKSkpKSwsKSkpKSkpKSkpLCkpLCkpKSkpLCwsLCkpLCksLP/AABEIALQA8AMBIgACEQEDEQH/xAAbAAABBQEBAAAAAAAAAAAAAAADAAIEBQYBB//EAEIQAAIBAgQCBwQIBAQGAwAAAAECEQADBBIhMQVBBhMiUWFxkTKBobEHQlJicoLB0RQjkvAzQ1OyFRYlwuHxJGNz/8QAGQEAAwEBAQAAAAAAAAAAAAAAAAEDAgQF/8QAKxEAAgIBAwQBAwMFAAAAAAAAAAECEQMEEjETIUFRMiJSgRRCcQUzYZGx/9oADAMBAAIRAxEAPwDy+uiuV0CqCHrTwaYBTwKBjhXRXBTxQAhXQKQFOoAQpy00U4UgHRXa4KcopgOFOFcFdAoAcKcKQpy0AKKVWHDOB3sQYtWy33tlH5jpWw4b9EV5gDdurbHcBJ9TFAHn8VyK9bsfRThF/wAS+7HwIHyFSF+j7ho36w/nNKwPHclDK17O3QThfc/9bVGu/Rtw5vZuXF/NPzFAHkBrhFeoYn6I7R/wcX7nUH5VQ8R+ivF2xK5Lo+40H0NIDFsKEVqfj+GXbJi7bZPxCB7jsahkUwAkUxhRGFDNAAyKGRTyaYTQIHThTacKYBFpwFcUU+gZ1acKSinAUAcrsUqdQByKdFcFOoA7ThXKcooAcKcKaKctAD1qfwbCrcv20f2WcBvLu9+lQFqXw7/FTz/egD2bA3RZUBFCxoABGUeA5UruLZtyT76qeGY4lQH18efrVzbweb2SD4HQ/tWbE4sAXppNSbnDrg+o3uE/EUBrJG4I8wRTsVAjXCaJkrmSgANPTFuuzH1pxt0wqKAH3cSLgy3lVwe8CsP0p6EoAbmGEQCxt8iNzl7j4VuFwjN7Ksfd+tROKp1Fl2aM2Uwu/I70rGjxVqEwor0NqYwLUM0RzQ2oEDpy02nKaYBVp4FDU0QGgY+nU0U4UAKnVyu0AdBrorgrooAdThTBTgaAH04Gh5qQagA4NSuHMOtXz9Kghq0HQ3CrcvEPtlj40mCNzwxdq0+AWs9h+GXMPuDctcmUZiv4l/UVoOG4hWEqc3gpBPvRoYelSRtl5hialb1GsXl7wPAgqfQ1KBrRgG2GU7qp9wphwNv7Cf0ipFKgCOMDb+wn9Ip4sKNlUeQFFrhNAELFk+VYXp62TCXW5lcsn7xj9a3eMeBMgCvPumeFbE2LgWciqWzcmYagDvGlJAeO3TQWNPZ6ExqgDWNCJpzNQyaBCAp6rTglPVaYHVt08LTlWrCxbUswgaNHy1NTnPYrLYcXVe1MgBKcEq/HC1H+YN40RzI1127xTzgUH1nJ/BHf3n8P9VQeo/wda0XuRQCye4+lOGFburQDBIDrnPmUXX37CndXa07PmTc8+4abj0rD1EvRVaGPlsoBg27vjT1wR8KuzdQN2ba6d5Yg+7Tx9aHdfNEKqx9kRPnr/c1h6mRaOgh5sqhgD309eH+J9KsAlSsPeVVIKBidmmI2121P71j9RN+Sv6LEvBUDh47zTxgF/s1erxODpbtjUE6bwZA8BvpzBri8RfllG2iqo9kyI/vWsvNL2bjpYfYigvYdQJOgjccvPvFWvRS2RdbwA/XarGL1xCuQsGEH+WTpMwCByofCOD3cM83LbrbYqqOykCTmhDOp2Puq+PNuVM49TplCW9dj0jgvFiBBq+/grF7Uos947J9RWIv2OygM9pwNDHInlVhhEvJ/h3JH2bgkf1DWqdWvBxdFNXZq14WV9i64HcxDj40VcO45ofyx8qq8Nxq8o7dkt422B+B1qWnSG39YOp+8hoWeHlk3hn6smqG7h6mnwe741FXjdk/5i++RTxxa1/qL61rqQ+5GOnNeGGhu4eppjWWP1gPISfU0JuM2R9dfdrQm44v1FuP+FD8zR1YLyPpT9Bm4ah1eX/GZHptWT6fcWS3h3AgdkgDv0OgFW+Ox19geyllftXDJA74Gg95rzfpdi0Nu5lY3Wy63SRl1IEWx3eI08aSnu4Q9iXLPNGFCYVKZaCy10kSORTCKOwoZWmAcLT1SnBaIqVkYlWpeAsMWLKCQ28AnKw02HI99CRa1f0aGMTcH3D/uBqOf4nVpHU79A7HDb7ezh7jTzy3D8/fUlejOLbbDR4kKD6lq3d/i2S6tvKTMaz39w5xRF4i5xHVdX2e+DMRv3RXnWuD2LnzS4sxX/JOLeMy21/Mi/Bam4f6Mr7LmN2yB+dtvyitjwwXmvMtxMqCdYjyg85q/KALA7v3q2OCkrObNqZwaimvwebWvo1+1f/pt/u1S7P0cWR7Vy6fLKv6GtYDSziQJEkEgcyBEkDwketT2o31p+yis9AsIN1dvNz+lWlzojw6yoa5btqDsbjtrz5trU0VKbBW79sLdUMAdAZ325HuNWxKPo5M+TJVqTK+7geH2Im3YEsVEIH7QIBHPUZhpRbnG8FZMSgIJBCITEEg7LsIOtP4m1myO1ZUhmL6lADcMEntnfQelRjxpBOS3ZzEEnUE6k/6aGdJJ15mulRivBxOc3y2GbpfaiUt3nESMlpjO/wC1UXTriHW2MIcj282NUZbgyt2UumY7tKvzxG/l7KDQ5RltuRGUEQGK6f8AiqDpu7sMCHnN/FtMrk2tXeQJ+dN8Ch8kMx1vtWh9/wD7DU/Ciq/i4Jyhfai5l/F1ZC/EiqHB9Lr2HPV4qzcLaBGUAZ4VFJJnUlszabBgK52rbOq6SN1w5W7RDBgR2YM68vKp2Eu3AhLLJGw7++sZwvB4B7gu2b7WWzKYLm0GJGVVC3AM3LQEwY76urHD8UsdTj0fMIRb1qSwSQRoZPeTHIU1iJyy+0jRYbtrLKJ8v3o38Mv2V9BUThNu+qEYlkd8xhralQU0iVPPfbwqcDS2ryScrfYVtANgB7hQeIYk27ZZbb3SIhEjMZMaTAo60DGY22oIe4q6GZYAgQZO/IVaD7GWY7jWDu3WNy8qWEIEi9c62IictkQkxzM1hOlt1OqYIp+oCz+2w1gx9VYGg08q02KlRoYUtpdkuY7jevbE9jS2vLesh0nQi2JBAa5IB00A3CnUa95k84qgjJlaGyVJZKYy1QyRGShslS2FDIoAKqURFri09aBj1FaLoA8Y2O9WHwms9NW3RK9lx1o97R6iKjn+DOrS/wBw9A41x97F4W1th81mbZ1nr2uG3bRvuEwOW+9BwnTDEuyi1Z1K4ctKsVAJtm68ZZyt1pCmdMhNXhuXOtTqwhXTMW/FyjXbWpy4rEk7W7Yjn2obWAO1qNtYHtGufG1VlcyldWU6ce4g6rlw4RmCEjqrhCKwRjczuwDEFmXqyAeyTQMdZ4m63lOYK2ZVa21tCxAVbbHMTktsFYkLrmYVcY3GXAYa9bA7WzZT9xuyNxJJBMGBVfiMWXBDYlz7J7AJ29ox46eXKtyyKJiGCUitu8Nxpdc94KC4n/5DLnId3PVKtvsqUyDIZ0B75rtzoXduAZ8RBAiAHdX0t5i2dphygLKDGwG1TF4laS4CS7NBgFTAmNs2oGmmvM0Z+lC8lPrFcrzxT5O6OknLwy14ZgupspbzFsihczbmOZqYeINaX2VIJ0LPlExtopNZ1ePXG9lF97f33GuYjiN91C6L9YQzIYJjUg/ClDNFOx5NJNquxojxBnB7CyNQeruOAToD2lHc092m9BPGyGAZwkgQSLSAmD3uTqSsacqymZjEummqySTr2vrHffyoFy7kaAw0gSsDlpsK3LVxXhmIf0ycnVo11rHOVJFxn1IjMWylcpI/k2+RJBqm6XMf+nzM/wARdOuef8N/t9rnVavE2EZnJUHUEswAMSwWRJG8edG6c3xbbh8EMOsukFRAIKDUActatjzLJG0cubSywZEmTsY/8215XD8BTsPZvJnIAvoxJyMPZ1mF8OWsxFRmvBrtsj7Dn4rV1bWbLy2TssM8xk7J7UyIjfflRF/UzM19CK69gMJ7V/D3LJKXFBUkqqlIuZVBhTlIJ7IkgbkVDt9EML2XTENajXLeVZbrAjZbroVZrbBdEzDnHdVhbxOPVZCYfFp2SBmVSygaEMRBJ0Ox23NEfijIgZ+HMGW8Fy29RGVrguqVHaggDUbmr7kcu0hWei1xVP8A1EECNS11YULlV466MymWBOjE6ggCp3QngNy2et/jHv2TbKImUosyJOQ6CCGgjfOauMJwi3ctAvZNouJa3nMqSMrAwYkroT3VbKIEDlUmxldjHxWc9UtjLyNxnn0UedRMR0aLubjOiOQsvatKHzAEPluPJg1ejeqDpDjcQt1UshyGG6Wg8d5LuQqGe+fKtQ4EyNicBZsLmYknX+ZeYuxJMwC3iNAB5CvL+muP61kIBAl4neBAkxt5VsuI4ch8+JaGJ7KBjdunYySAFtADUkAb71gOk9wF0yhVGTQKIABJjf586suRFMBXCKJFcK1QQBlphSpDJTctIQM0N70UUiot5aBkvAKLkySIOkVf8HwdtHDEMWDKVOeI1mCI1nSoPQbha37zoxYQmYZYJ3gjXz+FbfDcAw6syzdLKJYFgNBqdFX9a8/USluq+x7OjWLZbXcc3EGnSefNzz02iunGHmw79Y/7mqYtuzkDi0zgtlhsza+81d4DhSSCttAPwD01Fc0YSk6TOueaEFbiZgYoxKsSQZAUAmdtgNNhXOovOezbunTmCPnFbK8hDkDTwGnyoQ15zvznYwfjQ8XtmI6yu8YmZTo3im16qPxuB+tSk6H4g7taX8xPyFbDBrKjw0qSLdXjo8b7uzln/U810qRlLPQ94hr40+yrH5kVLs9ELfN7h8go+c1o1UU9aqtLjXghLX53+7/hmP8AhGGBYdXeuMpbQEmSuTNEAD6484NdW0ihcnD7jSobtZQBImCWbceVT+J3GkK75QTK5VjTaCTcEnblzqG1u3JPabcMZCiTG+h00JFVWHGuEjnlqMsuZMuOEWwykth0tEGAAUeREySu3MR4V539IFoIcCo2DXSPeEP616H0ey5HyCBmjeeXkK84+ke6C2CII9q5t+FKJJLgMUm3bZI4W83V/wDzb/ctau3az2WWSuYEZgASJ0kBgQSPEVjuD3f5q/eXL5az+lbPCex76iuWy02qRQW+hV+3rYvgewdc9s5lBAdmUnNBM5PZOs1Ov8T4jhree8EuroCyWi7KYQzktMC4LG4saQFB51Jx1xutALlEChgROp25c5q34JjGdGJ5NAPeNxNTjmuW1oU8FQ3WT+H3Wa1ba4uR2RCy69lioLLr3Eke6pE1WYrEYhWOS1bdeRN3IRp9aVM691ctYjFMpJsW0IYABrubMuuYkqunhvNWUWzlImM4riEbLCDnpbvXSRrEBIWfAmqnFcVuXFAd2UyJQutmTIUZktF7kGZjwq1x3ALt64WuG0AZGX+a4ieycuZVmB3VHx3DrVpZvOxzaFbSdWLjAAmRaE8juedWVIy+5kCHcMirLgmVUZdDEMVJJEGdbhnuWsZ0gT+eV3yKqzrqRudddya3nFOKQvV2bfVIfs5cx+qDpIGuh3PeRWC4j2r7n70e4VuPIENVrhSpISl1c1QRGK03q6lG1TSlAiIUoNyzUsCmsRSNFl9HzZMcv3kdfhI+VbzF43ErefqsOrgHR9s69WDBJOhzsNe4HmJrzzo5iQuMsn74Hrp+tejcSvojywvFiojqwxG4EQPwzrXJlX1HZidQ5CYI44gsUsoNwpjs6LpJaImZnXU84ot61iWBD4yyoKQQkiDPLKJgHYbnYmg8OuoQR/CXiNs76cjlkkyQe/lUzh7O6lr1lLZOyg59NyWJ8flTUlCNk3Fzl3ZA/wCFvcc5sVcuiYbKCqzA1aWgg5ToBAzMBFS+F9G7dm51itcZspEu5O5kmO+rFQB4URdag5NnTGCSLLBez76khqDZSABRBXXBUkcMncmxXcQqRmnUwIBOvuBqLicW7dm0j67sVZSOehMd1TRREFaMspbfDr7atPhncE8jrq259KJb4G2gLIDvGrekgHX9KvBHMx5msjc4YRiczXbYHW9YbmeXyg9lFHLuNYnJxqlZTHCM73SqjUcOwXVKQWzEmZgju03NeJ/SFxi1GF6tw/V3LmeBtmC+XMH0r2xMYr+yQY8412+VeFf8uWmk3i752JVZgDViDIGnP0ptNsUGlF+/Bc8DvFlFy0VJAiDswmd+RnnV/c4lmySGtuskS+USR9VoKtts0b1ScL6IPZQvYF9EOuozp7pEx76ssJjHGjBHHhpP5WFHSb4DqriRc2uI3Mqh8j5jEOhGpPZhkJVvUbVaYTjMdk2csaEW3R40n2QQYPKqSzat7wyeKEj/AG1KXDZtrubwuKlz4kTUnBp94j3Ra7SNdhbgZQ0ESJhtCPMUY3Kzdi3fCgC8oAEAC2AAO4CjrYvne/6W1p7mv2i2rzIscdfcD+WmYnvcIF8dQZ9OVZDimCcaXri3AxMhrjMV0hTH1p00VB51evgR/mXrjeGbKPhVTxTjeFwiySobWANWby5mmnN+A+lebKPiOFS2jXnGVVElmnO52GUEnLOg3J7oFYcW8xLRBJJjunWKtuK8Su464GcZLKmVt955M3ea7/DgDSrwjRiTsrFw1I2anFKEy+tbMkJkoZFSmSgtboAgslQcUKtlWaHcwYNZNFLw29kv2zO1xT8RXtPF7OIGXqDAIbM0KQNOye0d57u7WvG8ZgynajYzNey4fphhxaSSxORZAQnXKJqGXbdtnTiU5KoqyPgsFjCGzXlQEAkLDHQ6hZXs6b66kAij8Mw19Xc3rgdSqhY+1JLNl2XeIEzE6UN+mlkTktOdI+qoqDd6ZgbWkH4nJ+UVzyyR4s64abJzVfyadFnQVY4bDRqd/lWAbpxePsFF/Bbn4maDc6QYp/r3fdCftSjJLuk2anp5Ps5Jfk9PmPCgXeJ2k9q5bHm4+U15e3XP7Un8bk/DWnpw1+9R5An5mqb8j4iS/TYI/LJ/pHodzpVhl/zAfwgn9KjP08sj2VuN7gPmaxS8JPN29wAoy8HTnJ82P70VnfpDrSR+5l5xDpuHEdSIE+248u6qe70tf6otjSOyGbT3GiWuG2xso9P3orWgB3aUdHI+ZB18EfjjX5K7AcUxuKxC2LTXEVj/ADLgQLlQe0ZOsxoPGK2fEOCW0UNkkJEKv2VgQe/szUbo6yWVLnRm1JiYQahf199aZ8EbyAs5GYAwkaDcanfSuiEVBezz8+bqy7JL+CXhsbbdQUIII08vKvOsZhSbzgDLmukIPBmhZHLep2NxBwlw2wQ2Q5lnTRgOQqkuvevlmVXJJnMqnQggjy1FWiq7nK232N/b6K2wkFnJj2p58zFZXsh2Bhsjsh05qdf09avuFdJWKoLkZ9mB0II76zvE8q9Y1sZhmZz3sZk+4jSnFvvYnT4LezwguuZBeQRIKuY8wGqqxODxRMWcQpPddDL6lTW74fxK3dtqyHRgCBtHhWGxIcYrEtMIboKA6QAsOR4ExSVN90atpdmVOK4FxM+2/Z/+iGPqdaqxwcW2lw2fmbsyf6q9a4Zw8G0jMWllDaHaROnrVFjuK9ViXsXAHhFuAsJlGMajvB+dJVfY3ua5MVlFDYVvrPC8LiASLBkbm1KwT74qqxfRG0SRavMjD6l5QCPMiDHjFMe5GMahPU3iGFa05R4kcxqCO9TzFQ5oGBdaAVqSy0NloAgJRUoaUZBSNWG/hw4giRUixw4QBmeBsJiuWakI1ZlBS5N48kofF0EThtvunzJNSUwiDZV9BQEu60YXKFBejTySfLJIQRRBFRetpdbrT2mdzJk05blROspwejaZslC5XesqGz04N+lFAShcod9iRpv486Gblcz06AN/xDSGDKPLMPVZrSdG+k4FrLKsQ0DXUCO6srnod2wrbqCe+NR5Heiibh6JPHsebl5m7z/6re9FsYj4dAsDKqqQPtAa15i/D+aO6+B7Q9GmpuA4nesiMqXBM9k5W27jI+IocbM00XPTO4pxUqRooU+LCf3qZwDo311oO7kBgQAsTA01J+VZPE8VV2JcOhJJOZSQPzCRWk6GcdCKyyGQERB2mfOl34Rnjkl4jBnCOiqcyQxSdDIy5h8QaV9RcJJIkgjU661D6S8WN2+CNAikLz1O5qb0MxqlnUxnkEH7saeQmaVtC7Duj/F3soLLmchyqWEHJ9WarOkN1HxL3FJLEKm2gA1ge+rX6QbotWEcDtm6ir3wZzz3iKy3DbD4m6LamJBYsfqgR3b1qLXNA0+LNj0J4gptPbPZdLjZp5gmVPpUD6RMQVfDZPazPmI/0ogg+ExTb3A7mHVnUi7CyRBVoGuh5xWT4x0m/iGVtAqrIXntImPGhJN2FtKhnG8d1lz8Khfmf1quy+FDwyk6nfc+Z1qQxplUDYUFxRSJpjD+/GgZXJRre9BSjLQMko1GVqjJRkoESFNER6jKaKpoGGD0/NQM2tODUAGzU5jQM2tdLUDsOzU5LlRy9Oz0AHD13NpUfPTs1MYUvTi/6UCadPyoFYXPXM9CzTSz0CsMDoaj3cGhMxB+0ND6jWiA0g1AADbuA6XSecOA/wAd/jRcHxC7acuUDGIBRiCPc0fOu5qQbekZcExnSDpEbxTNm7P2wRB+PzonRziZS6rLqScp8VobNO9DNlZmACOY7J9RQY2ej0Tj/SVEwV1xOYowUdzEEaa141wEMyBTyjMfj66Cr3F22uKEZ3y92nzih4fCrbXKu3zPjSSodPyPyxXDTidKY1M2MO1NY/8AmutTYoEVhNEQ0qVBoMhoyNSpUCHgUVTtSpUAImu0qVACJ1p6tXKVMY7NrSzfrSpUgFmp5alSoGdmnAUqVMyJhpTAaVKgY9tqU6UqVMBVzlSpUhDSa5NKlQB39qZypUqQA2OlcJpUqQDCdKQpUqY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4036" name="AutoShape 4" descr="data:image/jpeg;base64,/9j/4AAQSkZJRgABAQAAAQABAAD/2wCEAAkGBhQSEBUUEhQUFBUWFBUVFRQUFRcVFxQUGBUVFBQWFBUXHCYfFxojGRQUIC8gJCcpLCwsFR4xNTAqNSYrLCkBCQoKDgwOFw8PGikkHRwsKSkpKSk1KS0pKSkpLCwpKSkpKSwsKSkpKSkpKSkpLCkpLCkpKSkpLCwsLCkpLCksLP/AABEIALQA8AMBIgACEQEDEQH/xAAbAAABBQEBAAAAAAAAAAAAAAADAAIEBQYBB//EAEIQAAIBAgQCBwQIBAQGAwAAAAECEQADBBIhMQVBBhMiUWFxkTKBobEHQlJicoLB0RQjkvAzQ1OyFRYlwuHxJGNz/8QAGQEAAwEBAQAAAAAAAAAAAAAAAAEDAgQF/8QAKxEAAgIBAwQBAwMFAAAAAAAAAAECEQMEEjETIUFRMiJSgRRCcQUzYZGx/9oADAMBAAIRAxEAPwDy+uiuV0CqCHrTwaYBTwKBjhXRXBTxQAhXQKQFOoAQpy00U4UgHRXa4KcopgOFOFcFdAoAcKcKQpy0AKKVWHDOB3sQYtWy33tlH5jpWw4b9EV5gDdurbHcBJ9TFAHn8VyK9bsfRThF/wAS+7HwIHyFSF+j7ho36w/nNKwPHclDK17O3QThfc/9bVGu/Rtw5vZuXF/NPzFAHkBrhFeoYn6I7R/wcX7nUH5VQ8R+ivF2xK5Lo+40H0NIDFsKEVqfj+GXbJi7bZPxCB7jsahkUwAkUxhRGFDNAAyKGRTyaYTQIHThTacKYBFpwFcUU+gZ1acKSinAUAcrsUqdQByKdFcFOoA7ThXKcooAcKcKaKctAD1qfwbCrcv20f2WcBvLu9+lQFqXw7/FTz/egD2bA3RZUBFCxoABGUeA5UruLZtyT76qeGY4lQH18efrVzbweb2SD4HQ/tWbE4sAXppNSbnDrg+o3uE/EUBrJG4I8wRTsVAjXCaJkrmSgANPTFuuzH1pxt0wqKAH3cSLgy3lVwe8CsP0p6EoAbmGEQCxt8iNzl7j4VuFwjN7Ksfd+tROKp1Fl2aM2Uwu/I70rGjxVqEwor0NqYwLUM0RzQ2oEDpy02nKaYBVp4FDU0QGgY+nU0U4UAKnVyu0AdBrorgrooAdThTBTgaAH04Gh5qQagA4NSuHMOtXz9Kghq0HQ3CrcvEPtlj40mCNzwxdq0+AWs9h+GXMPuDctcmUZiv4l/UVoOG4hWEqc3gpBPvRoYelSRtl5hialb1GsXl7wPAgqfQ1KBrRgG2GU7qp9wphwNv7Cf0ipFKgCOMDb+wn9Ip4sKNlUeQFFrhNAELFk+VYXp62TCXW5lcsn7xj9a3eMeBMgCvPumeFbE2LgWciqWzcmYagDvGlJAeO3TQWNPZ6ExqgDWNCJpzNQyaBCAp6rTglPVaYHVt08LTlWrCxbUswgaNHy1NTnPYrLYcXVe1MgBKcEq/HC1H+YN40RzI1127xTzgUH1nJ/BHf3n8P9VQeo/wda0XuRQCye4+lOGFburQDBIDrnPmUXX37CndXa07PmTc8+4abj0rD1EvRVaGPlsoBg27vjT1wR8KuzdQN2ba6d5Yg+7Tx9aHdfNEKqx9kRPnr/c1h6mRaOgh5sqhgD309eH+J9KsAlSsPeVVIKBidmmI2121P71j9RN+Sv6LEvBUDh47zTxgF/s1erxODpbtjUE6bwZA8BvpzBri8RfllG2iqo9kyI/vWsvNL2bjpYfYigvYdQJOgjccvPvFWvRS2RdbwA/XarGL1xCuQsGEH+WTpMwCByofCOD3cM83LbrbYqqOykCTmhDOp2Puq+PNuVM49TplCW9dj0jgvFiBBq+/grF7Uos947J9RWIv2OygM9pwNDHInlVhhEvJ/h3JH2bgkf1DWqdWvBxdFNXZq14WV9i64HcxDj40VcO45ofyx8qq8Nxq8o7dkt422B+B1qWnSG39YOp+8hoWeHlk3hn6smqG7h6mnwe741FXjdk/5i++RTxxa1/qL61rqQ+5GOnNeGGhu4eppjWWP1gPISfU0JuM2R9dfdrQm44v1FuP+FD8zR1YLyPpT9Bm4ah1eX/GZHptWT6fcWS3h3AgdkgDv0OgFW+Ox19geyllftXDJA74Gg95rzfpdi0Nu5lY3Wy63SRl1IEWx3eI08aSnu4Q9iXLPNGFCYVKZaCy10kSORTCKOwoZWmAcLT1SnBaIqVkYlWpeAsMWLKCQ28AnKw02HI99CRa1f0aGMTcH3D/uBqOf4nVpHU79A7HDb7ezh7jTzy3D8/fUlejOLbbDR4kKD6lq3d/i2S6tvKTMaz39w5xRF4i5xHVdX2e+DMRv3RXnWuD2LnzS4sxX/JOLeMy21/Mi/Bam4f6Mr7LmN2yB+dtvyitjwwXmvMtxMqCdYjyg85q/KALA7v3q2OCkrObNqZwaimvwebWvo1+1f/pt/u1S7P0cWR7Vy6fLKv6GtYDSziQJEkEgcyBEkDwketT2o31p+yis9AsIN1dvNz+lWlzojw6yoa5btqDsbjtrz5trU0VKbBW79sLdUMAdAZ325HuNWxKPo5M+TJVqTK+7geH2Im3YEsVEIH7QIBHPUZhpRbnG8FZMSgIJBCITEEg7LsIOtP4m1myO1ZUhmL6lADcMEntnfQelRjxpBOS3ZzEEnUE6k/6aGdJJ15mulRivBxOc3y2GbpfaiUt3nESMlpjO/wC1UXTriHW2MIcj282NUZbgyt2UumY7tKvzxG/l7KDQ5RltuRGUEQGK6f8AiqDpu7sMCHnN/FtMrk2tXeQJ+dN8Ch8kMx1vtWh9/wD7DU/Ciq/i4Jyhfai5l/F1ZC/EiqHB9Lr2HPV4qzcLaBGUAZ4VFJJnUlszabBgK52rbOq6SN1w5W7RDBgR2YM68vKp2Eu3AhLLJGw7++sZwvB4B7gu2b7WWzKYLm0GJGVVC3AM3LQEwY76urHD8UsdTj0fMIRb1qSwSQRoZPeTHIU1iJyy+0jRYbtrLKJ8v3o38Mv2V9BUThNu+qEYlkd8xhralQU0iVPPfbwqcDS2ryScrfYVtANgB7hQeIYk27ZZbb3SIhEjMZMaTAo60DGY22oIe4q6GZYAgQZO/IVaD7GWY7jWDu3WNy8qWEIEi9c62IictkQkxzM1hOlt1OqYIp+oCz+2w1gx9VYGg08q02KlRoYUtpdkuY7jevbE9jS2vLesh0nQi2JBAa5IB00A3CnUa95k84qgjJlaGyVJZKYy1QyRGShslS2FDIoAKqURFri09aBj1FaLoA8Y2O9WHwms9NW3RK9lx1o97R6iKjn+DOrS/wBw9A41x97F4W1th81mbZ1nr2uG3bRvuEwOW+9BwnTDEuyi1Z1K4ctKsVAJtm68ZZyt1pCmdMhNXhuXOtTqwhXTMW/FyjXbWpy4rEk7W7Yjn2obWAO1qNtYHtGufG1VlcyldWU6ce4g6rlw4RmCEjqrhCKwRjczuwDEFmXqyAeyTQMdZ4m63lOYK2ZVa21tCxAVbbHMTktsFYkLrmYVcY3GXAYa9bA7WzZT9xuyNxJJBMGBVfiMWXBDYlz7J7AJ29ox46eXKtyyKJiGCUitu8Nxpdc94KC4n/5DLnId3PVKtvsqUyDIZ0B75rtzoXduAZ8RBAiAHdX0t5i2dphygLKDGwG1TF4laS4CS7NBgFTAmNs2oGmmvM0Z+lC8lPrFcrzxT5O6OknLwy14ZgupspbzFsihczbmOZqYeINaX2VIJ0LPlExtopNZ1ePXG9lF97f33GuYjiN91C6L9YQzIYJjUg/ClDNFOx5NJNquxojxBnB7CyNQeruOAToD2lHc092m9BPGyGAZwkgQSLSAmD3uTqSsacqymZjEummqySTr2vrHffyoFy7kaAw0gSsDlpsK3LVxXhmIf0ycnVo11rHOVJFxn1IjMWylcpI/k2+RJBqm6XMf+nzM/wARdOuef8N/t9rnVavE2EZnJUHUEswAMSwWRJG8edG6c3xbbh8EMOsukFRAIKDUActatjzLJG0cubSywZEmTsY/8215XD8BTsPZvJnIAvoxJyMPZ1mF8OWsxFRmvBrtsj7Dn4rV1bWbLy2TssM8xk7J7UyIjfflRF/UzM19CK69gMJ7V/D3LJKXFBUkqqlIuZVBhTlIJ7IkgbkVDt9EML2XTENajXLeVZbrAjZbroVZrbBdEzDnHdVhbxOPVZCYfFp2SBmVSygaEMRBJ0Ox23NEfijIgZ+HMGW8Fy29RGVrguqVHaggDUbmr7kcu0hWei1xVP8A1EECNS11YULlV466MymWBOjE6ggCp3QngNy2et/jHv2TbKImUosyJOQ6CCGgjfOauMJwi3ctAvZNouJa3nMqSMrAwYkroT3VbKIEDlUmxldjHxWc9UtjLyNxnn0UedRMR0aLubjOiOQsvatKHzAEPluPJg1ejeqDpDjcQt1UshyGG6Wg8d5LuQqGe+fKtQ4EyNicBZsLmYknX+ZeYuxJMwC3iNAB5CvL+muP61kIBAl4neBAkxt5VsuI4ch8+JaGJ7KBjdunYySAFtADUkAb71gOk9wF0yhVGTQKIABJjf586suRFMBXCKJFcK1QQBlphSpDJTctIQM0N70UUiot5aBkvAKLkySIOkVf8HwdtHDEMWDKVOeI1mCI1nSoPQbha37zoxYQmYZYJ3gjXz+FbfDcAw6syzdLKJYFgNBqdFX9a8/USluq+x7OjWLZbXcc3EGnSefNzz02iunGHmw79Y/7mqYtuzkDi0zgtlhsza+81d4DhSSCttAPwD01Fc0YSk6TOueaEFbiZgYoxKsSQZAUAmdtgNNhXOovOezbunTmCPnFbK8hDkDTwGnyoQ15zvznYwfjQ8XtmI6yu8YmZTo3im16qPxuB+tSk6H4g7taX8xPyFbDBrKjw0qSLdXjo8b7uzln/U810qRlLPQ94hr40+yrH5kVLs9ELfN7h8go+c1o1UU9aqtLjXghLX53+7/hmP8AhGGBYdXeuMpbQEmSuTNEAD6484NdW0ihcnD7jSobtZQBImCWbceVT+J3GkK75QTK5VjTaCTcEnblzqG1u3JPabcMZCiTG+h00JFVWHGuEjnlqMsuZMuOEWwykth0tEGAAUeREySu3MR4V539IFoIcCo2DXSPeEP616H0ey5HyCBmjeeXkK84+ke6C2CII9q5t+FKJJLgMUm3bZI4W83V/wDzb/ctau3az2WWSuYEZgASJ0kBgQSPEVjuD3f5q/eXL5az+lbPCex76iuWy02qRQW+hV+3rYvgewdc9s5lBAdmUnNBM5PZOs1Ov8T4jhree8EuroCyWi7KYQzktMC4LG4saQFB51Jx1xutALlEChgROp25c5q34JjGdGJ5NAPeNxNTjmuW1oU8FQ3WT+H3Wa1ba4uR2RCy69lioLLr3Eke6pE1WYrEYhWOS1bdeRN3IRp9aVM691ctYjFMpJsW0IYABrubMuuYkqunhvNWUWzlImM4riEbLCDnpbvXSRrEBIWfAmqnFcVuXFAd2UyJQutmTIUZktF7kGZjwq1x3ALt64WuG0AZGX+a4ieycuZVmB3VHx3DrVpZvOxzaFbSdWLjAAmRaE8juedWVIy+5kCHcMirLgmVUZdDEMVJJEGdbhnuWsZ0gT+eV3yKqzrqRudddya3nFOKQvV2bfVIfs5cx+qDpIGuh3PeRWC4j2r7n70e4VuPIENVrhSpISl1c1QRGK03q6lG1TSlAiIUoNyzUsCmsRSNFl9HzZMcv3kdfhI+VbzF43ErefqsOrgHR9s69WDBJOhzsNe4HmJrzzo5iQuMsn74Hrp+tejcSvojywvFiojqwxG4EQPwzrXJlX1HZidQ5CYI44gsUsoNwpjs6LpJaImZnXU84ot61iWBD4yyoKQQkiDPLKJgHYbnYmg8OuoQR/CXiNs76cjlkkyQe/lUzh7O6lr1lLZOyg59NyWJ8flTUlCNk3Fzl3ZA/wCFvcc5sVcuiYbKCqzA1aWgg5ToBAzMBFS+F9G7dm51itcZspEu5O5kmO+rFQB4URdag5NnTGCSLLBez76khqDZSABRBXXBUkcMncmxXcQqRmnUwIBOvuBqLicW7dm0j67sVZSOehMd1TRREFaMspbfDr7atPhncE8jrq259KJb4G2gLIDvGrekgHX9KvBHMx5msjc4YRiczXbYHW9YbmeXyg9lFHLuNYnJxqlZTHCM73SqjUcOwXVKQWzEmZgju03NeJ/SFxi1GF6tw/V3LmeBtmC+XMH0r2xMYr+yQY8412+VeFf8uWmk3i752JVZgDViDIGnP0ptNsUGlF+/Bc8DvFlFy0VJAiDswmd+RnnV/c4lmySGtuskS+USR9VoKtts0b1ScL6IPZQvYF9EOuozp7pEx76ssJjHGjBHHhpP5WFHSb4DqriRc2uI3Mqh8j5jEOhGpPZhkJVvUbVaYTjMdk2csaEW3R40n2QQYPKqSzat7wyeKEj/AG1KXDZtrubwuKlz4kTUnBp94j3Ra7SNdhbgZQ0ESJhtCPMUY3Kzdi3fCgC8oAEAC2AAO4CjrYvne/6W1p7mv2i2rzIscdfcD+WmYnvcIF8dQZ9OVZDimCcaXri3AxMhrjMV0hTH1p00VB51evgR/mXrjeGbKPhVTxTjeFwiySobWANWby5mmnN+A+lebKPiOFS2jXnGVVElmnO52GUEnLOg3J7oFYcW8xLRBJJjunWKtuK8Su464GcZLKmVt955M3ea7/DgDSrwjRiTsrFw1I2anFKEy+tbMkJkoZFSmSgtboAgslQcUKtlWaHcwYNZNFLw29kv2zO1xT8RXtPF7OIGXqDAIbM0KQNOye0d57u7WvG8ZgynajYzNey4fphhxaSSxORZAQnXKJqGXbdtnTiU5KoqyPgsFjCGzXlQEAkLDHQ6hZXs6b66kAij8Mw19Xc3rgdSqhY+1JLNl2XeIEzE6UN+mlkTktOdI+qoqDd6ZgbWkH4nJ+UVzyyR4s64abJzVfyadFnQVY4bDRqd/lWAbpxePsFF/Bbn4maDc6QYp/r3fdCftSjJLuk2anp5Ps5Jfk9PmPCgXeJ2k9q5bHm4+U15e3XP7Un8bk/DWnpw1+9R5An5mqb8j4iS/TYI/LJ/pHodzpVhl/zAfwgn9KjP08sj2VuN7gPmaxS8JPN29wAoy8HTnJ82P70VnfpDrSR+5l5xDpuHEdSIE+248u6qe70tf6otjSOyGbT3GiWuG2xso9P3orWgB3aUdHI+ZB18EfjjX5K7AcUxuKxC2LTXEVj/ADLgQLlQe0ZOsxoPGK2fEOCW0UNkkJEKv2VgQe/szUbo6yWVLnRm1JiYQahf199aZ8EbyAs5GYAwkaDcanfSuiEVBezz8+bqy7JL+CXhsbbdQUIII08vKvOsZhSbzgDLmukIPBmhZHLep2NxBwlw2wQ2Q5lnTRgOQqkuvevlmVXJJnMqnQggjy1FWiq7nK232N/b6K2wkFnJj2p58zFZXsh2Bhsjsh05qdf09avuFdJWKoLkZ9mB0II76zvE8q9Y1sZhmZz3sZk+4jSnFvvYnT4LezwguuZBeQRIKuY8wGqqxODxRMWcQpPddDL6lTW74fxK3dtqyHRgCBtHhWGxIcYrEtMIboKA6QAsOR4ExSVN90atpdmVOK4FxM+2/Z/+iGPqdaqxwcW2lw2fmbsyf6q9a4Zw8G0jMWllDaHaROnrVFjuK9ViXsXAHhFuAsJlGMajvB+dJVfY3ua5MVlFDYVvrPC8LiASLBkbm1KwT74qqxfRG0SRavMjD6l5QCPMiDHjFMe5GMahPU3iGFa05R4kcxqCO9TzFQ5oGBdaAVqSy0NloAgJRUoaUZBSNWG/hw4giRUixw4QBmeBsJiuWakI1ZlBS5N48kofF0EThtvunzJNSUwiDZV9BQEu60YXKFBejTySfLJIQRRBFRetpdbrT2mdzJk05blROspwejaZslC5XesqGz04N+lFAShcod9iRpv486Gblcz06AN/xDSGDKPLMPVZrSdG+k4FrLKsQ0DXUCO6srnod2wrbqCe+NR5Heiibh6JPHsebl5m7z/6re9FsYj4dAsDKqqQPtAa15i/D+aO6+B7Q9GmpuA4nesiMqXBM9k5W27jI+IocbM00XPTO4pxUqRooU+LCf3qZwDo311oO7kBgQAsTA01J+VZPE8VV2JcOhJJOZSQPzCRWk6GcdCKyyGQERB2mfOl34Rnjkl4jBnCOiqcyQxSdDIy5h8QaV9RcJJIkgjU661D6S8WN2+CNAikLz1O5qb0MxqlnUxnkEH7saeQmaVtC7Duj/F3soLLmchyqWEHJ9WarOkN1HxL3FJLEKm2gA1ge+rX6QbotWEcDtm6ir3wZzz3iKy3DbD4m6LamJBYsfqgR3b1qLXNA0+LNj0J4gptPbPZdLjZp5gmVPpUD6RMQVfDZPazPmI/0ogg+ExTb3A7mHVnUi7CyRBVoGuh5xWT4x0m/iGVtAqrIXntImPGhJN2FtKhnG8d1lz8Khfmf1quy+FDwyk6nfc+Z1qQxplUDYUFxRSJpjD+/GgZXJRre9BSjLQMko1GVqjJRkoESFNER6jKaKpoGGD0/NQM2tODUAGzU5jQM2tdLUDsOzU5LlRy9Oz0AHD13NpUfPTs1MYUvTi/6UCadPyoFYXPXM9CzTSz0CsMDoaj3cGhMxB+0ND6jWiA0g1AADbuA6XSecOA/wAd/jRcHxC7acuUDGIBRiCPc0fOu5qQbekZcExnSDpEbxTNm7P2wRB+PzonRziZS6rLqScp8VobNO9DNlZmACOY7J9RQY2ej0Tj/SVEwV1xOYowUdzEEaa141wEMyBTyjMfj66Cr3F22uKEZ3y92nzih4fCrbXKu3zPjSSodPyPyxXDTidKY1M2MO1NY/8AmutTYoEVhNEQ0qVBoMhoyNSpUCHgUVTtSpUAImu0qVACJ1p6tXKVMY7NrSzfrSpUgFmp5alSoGdmnAUqVMyJhpTAaVKgY9tqU6UqVMBVzlSpUhDSa5NKlQB39qZypUqQA2OlcJpUqQDCdKQpUqY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4038" name="AutoShape 6" descr="data:image/jpeg;base64,/9j/4AAQSkZJRgABAQAAAQABAAD/2wCEAAkGBhQSEBUUEhQUFBUWFBUVFRQUFRcVFxQUGBUVFBQWFBUXHCYfFxojGRQUIC8gJCcpLCwsFR4xNTAqNSYrLCkBCQoKDgwOFw8PGikkHRwsKSkpKSk1KS0pKSkpLCwpKSkpKSwsKSkpKSkpKSkpLCkpLCkpKSkpLCwsLCkpLCksLP/AABEIALQA8AMBIgACEQEDEQH/xAAbAAABBQEBAAAAAAAAAAAAAAADAAIEBQYBB//EAEIQAAIBAgQCBwQIBAQGAwAAAAECEQADBBIhMQVBBhMiUWFxkTKBobEHQlJicoLB0RQjkvAzQ1OyFRYlwuHxJGNz/8QAGQEAAwEBAQAAAAAAAAAAAAAAAAEDAgQF/8QAKxEAAgIBAwQBAwMFAAAAAAAAAAECEQMEEjETIUFRMiJSgRRCcQUzYZGx/9oADAMBAAIRAxEAPwDy+uiuV0CqCHrTwaYBTwKBjhXRXBTxQAhXQKQFOoAQpy00U4UgHRXa4KcopgOFOFcFdAoAcKcKQpy0AKKVWHDOB3sQYtWy33tlH5jpWw4b9EV5gDdurbHcBJ9TFAHn8VyK9bsfRThF/wAS+7HwIHyFSF+j7ho36w/nNKwPHclDK17O3QThfc/9bVGu/Rtw5vZuXF/NPzFAHkBrhFeoYn6I7R/wcX7nUH5VQ8R+ivF2xK5Lo+40H0NIDFsKEVqfj+GXbJi7bZPxCB7jsahkUwAkUxhRGFDNAAyKGRTyaYTQIHThTacKYBFpwFcUU+gZ1acKSinAUAcrsUqdQByKdFcFOoA7ThXKcooAcKcKaKctAD1qfwbCrcv20f2WcBvLu9+lQFqXw7/FTz/egD2bA3RZUBFCxoABGUeA5UruLZtyT76qeGY4lQH18efrVzbweb2SD4HQ/tWbE4sAXppNSbnDrg+o3uE/EUBrJG4I8wRTsVAjXCaJkrmSgANPTFuuzH1pxt0wqKAH3cSLgy3lVwe8CsP0p6EoAbmGEQCxt8iNzl7j4VuFwjN7Ksfd+tROKp1Fl2aM2Uwu/I70rGjxVqEwor0NqYwLUM0RzQ2oEDpy02nKaYBVp4FDU0QGgY+nU0U4UAKnVyu0AdBrorgrooAdThTBTgaAH04Gh5qQagA4NSuHMOtXz9Kghq0HQ3CrcvEPtlj40mCNzwxdq0+AWs9h+GXMPuDctcmUZiv4l/UVoOG4hWEqc3gpBPvRoYelSRtl5hialb1GsXl7wPAgqfQ1KBrRgG2GU7qp9wphwNv7Cf0ipFKgCOMDb+wn9Ip4sKNlUeQFFrhNAELFk+VYXp62TCXW5lcsn7xj9a3eMeBMgCvPumeFbE2LgWciqWzcmYagDvGlJAeO3TQWNPZ6ExqgDWNCJpzNQyaBCAp6rTglPVaYHVt08LTlWrCxbUswgaNHy1NTnPYrLYcXVe1MgBKcEq/HC1H+YN40RzI1127xTzgUH1nJ/BHf3n8P9VQeo/wda0XuRQCye4+lOGFburQDBIDrnPmUXX37CndXa07PmTc8+4abj0rD1EvRVaGPlsoBg27vjT1wR8KuzdQN2ba6d5Yg+7Tx9aHdfNEKqx9kRPnr/c1h6mRaOgh5sqhgD309eH+J9KsAlSsPeVVIKBidmmI2121P71j9RN+Sv6LEvBUDh47zTxgF/s1erxODpbtjUE6bwZA8BvpzBri8RfllG2iqo9kyI/vWsvNL2bjpYfYigvYdQJOgjccvPvFWvRS2RdbwA/XarGL1xCuQsGEH+WTpMwCByofCOD3cM83LbrbYqqOykCTmhDOp2Puq+PNuVM49TplCW9dj0jgvFiBBq+/grF7Uos947J9RWIv2OygM9pwNDHInlVhhEvJ/h3JH2bgkf1DWqdWvBxdFNXZq14WV9i64HcxDj40VcO45ofyx8qq8Nxq8o7dkt422B+B1qWnSG39YOp+8hoWeHlk3hn6smqG7h6mnwe741FXjdk/5i++RTxxa1/qL61rqQ+5GOnNeGGhu4eppjWWP1gPISfU0JuM2R9dfdrQm44v1FuP+FD8zR1YLyPpT9Bm4ah1eX/GZHptWT6fcWS3h3AgdkgDv0OgFW+Ox19geyllftXDJA74Gg95rzfpdi0Nu5lY3Wy63SRl1IEWx3eI08aSnu4Q9iXLPNGFCYVKZaCy10kSORTCKOwoZWmAcLT1SnBaIqVkYlWpeAsMWLKCQ28AnKw02HI99CRa1f0aGMTcH3D/uBqOf4nVpHU79A7HDb7ezh7jTzy3D8/fUlejOLbbDR4kKD6lq3d/i2S6tvKTMaz39w5xRF4i5xHVdX2e+DMRv3RXnWuD2LnzS4sxX/JOLeMy21/Mi/Bam4f6Mr7LmN2yB+dtvyitjwwXmvMtxMqCdYjyg85q/KALA7v3q2OCkrObNqZwaimvwebWvo1+1f/pt/u1S7P0cWR7Vy6fLKv6GtYDSziQJEkEgcyBEkDwketT2o31p+yis9AsIN1dvNz+lWlzojw6yoa5btqDsbjtrz5trU0VKbBW79sLdUMAdAZ325HuNWxKPo5M+TJVqTK+7geH2Im3YEsVEIH7QIBHPUZhpRbnG8FZMSgIJBCITEEg7LsIOtP4m1myO1ZUhmL6lADcMEntnfQelRjxpBOS3ZzEEnUE6k/6aGdJJ15mulRivBxOc3y2GbpfaiUt3nESMlpjO/wC1UXTriHW2MIcj282NUZbgyt2UumY7tKvzxG/l7KDQ5RltuRGUEQGK6f8AiqDpu7sMCHnN/FtMrk2tXeQJ+dN8Ch8kMx1vtWh9/wD7DU/Ciq/i4Jyhfai5l/F1ZC/EiqHB9Lr2HPV4qzcLaBGUAZ4VFJJnUlszabBgK52rbOq6SN1w5W7RDBgR2YM68vKp2Eu3AhLLJGw7++sZwvB4B7gu2b7WWzKYLm0GJGVVC3AM3LQEwY76urHD8UsdTj0fMIRb1qSwSQRoZPeTHIU1iJyy+0jRYbtrLKJ8v3o38Mv2V9BUThNu+qEYlkd8xhralQU0iVPPfbwqcDS2ryScrfYVtANgB7hQeIYk27ZZbb3SIhEjMZMaTAo60DGY22oIe4q6GZYAgQZO/IVaD7GWY7jWDu3WNy8qWEIEi9c62IictkQkxzM1hOlt1OqYIp+oCz+2w1gx9VYGg08q02KlRoYUtpdkuY7jevbE9jS2vLesh0nQi2JBAa5IB00A3CnUa95k84qgjJlaGyVJZKYy1QyRGShslS2FDIoAKqURFri09aBj1FaLoA8Y2O9WHwms9NW3RK9lx1o97R6iKjn+DOrS/wBw9A41x97F4W1th81mbZ1nr2uG3bRvuEwOW+9BwnTDEuyi1Z1K4ctKsVAJtm68ZZyt1pCmdMhNXhuXOtTqwhXTMW/FyjXbWpy4rEk7W7Yjn2obWAO1qNtYHtGufG1VlcyldWU6ce4g6rlw4RmCEjqrhCKwRjczuwDEFmXqyAeyTQMdZ4m63lOYK2ZVa21tCxAVbbHMTktsFYkLrmYVcY3GXAYa9bA7WzZT9xuyNxJJBMGBVfiMWXBDYlz7J7AJ29ox46eXKtyyKJiGCUitu8Nxpdc94KC4n/5DLnId3PVKtvsqUyDIZ0B75rtzoXduAZ8RBAiAHdX0t5i2dphygLKDGwG1TF4laS4CS7NBgFTAmNs2oGmmvM0Z+lC8lPrFcrzxT5O6OknLwy14ZgupspbzFsihczbmOZqYeINaX2VIJ0LPlExtopNZ1ePXG9lF97f33GuYjiN91C6L9YQzIYJjUg/ClDNFOx5NJNquxojxBnB7CyNQeruOAToD2lHc092m9BPGyGAZwkgQSLSAmD3uTqSsacqymZjEummqySTr2vrHffyoFy7kaAw0gSsDlpsK3LVxXhmIf0ycnVo11rHOVJFxn1IjMWylcpI/k2+RJBqm6XMf+nzM/wARdOuef8N/t9rnVavE2EZnJUHUEswAMSwWRJG8edG6c3xbbh8EMOsukFRAIKDUActatjzLJG0cubSywZEmTsY/8215XD8BTsPZvJnIAvoxJyMPZ1mF8OWsxFRmvBrtsj7Dn4rV1bWbLy2TssM8xk7J7UyIjfflRF/UzM19CK69gMJ7V/D3LJKXFBUkqqlIuZVBhTlIJ7IkgbkVDt9EML2XTENajXLeVZbrAjZbroVZrbBdEzDnHdVhbxOPVZCYfFp2SBmVSygaEMRBJ0Ox23NEfijIgZ+HMGW8Fy29RGVrguqVHaggDUbmr7kcu0hWei1xVP8A1EECNS11YULlV466MymWBOjE6ggCp3QngNy2et/jHv2TbKImUosyJOQ6CCGgjfOauMJwi3ctAvZNouJa3nMqSMrAwYkroT3VbKIEDlUmxldjHxWc9UtjLyNxnn0UedRMR0aLubjOiOQsvatKHzAEPluPJg1ejeqDpDjcQt1UshyGG6Wg8d5LuQqGe+fKtQ4EyNicBZsLmYknX+ZeYuxJMwC3iNAB5CvL+muP61kIBAl4neBAkxt5VsuI4ch8+JaGJ7KBjdunYySAFtADUkAb71gOk9wF0yhVGTQKIABJjf586suRFMBXCKJFcK1QQBlphSpDJTctIQM0N70UUiot5aBkvAKLkySIOkVf8HwdtHDEMWDKVOeI1mCI1nSoPQbha37zoxYQmYZYJ3gjXz+FbfDcAw6syzdLKJYFgNBqdFX9a8/USluq+x7OjWLZbXcc3EGnSefNzz02iunGHmw79Y/7mqYtuzkDi0zgtlhsza+81d4DhSSCttAPwD01Fc0YSk6TOueaEFbiZgYoxKsSQZAUAmdtgNNhXOovOezbunTmCPnFbK8hDkDTwGnyoQ15zvznYwfjQ8XtmI6yu8YmZTo3im16qPxuB+tSk6H4g7taX8xPyFbDBrKjw0qSLdXjo8b7uzln/U810qRlLPQ94hr40+yrH5kVLs9ELfN7h8go+c1o1UU9aqtLjXghLX53+7/hmP8AhGGBYdXeuMpbQEmSuTNEAD6484NdW0ihcnD7jSobtZQBImCWbceVT+J3GkK75QTK5VjTaCTcEnblzqG1u3JPabcMZCiTG+h00JFVWHGuEjnlqMsuZMuOEWwykth0tEGAAUeREySu3MR4V539IFoIcCo2DXSPeEP616H0ey5HyCBmjeeXkK84+ke6C2CII9q5t+FKJJLgMUm3bZI4W83V/wDzb/ctau3az2WWSuYEZgASJ0kBgQSPEVjuD3f5q/eXL5az+lbPCex76iuWy02qRQW+hV+3rYvgewdc9s5lBAdmUnNBM5PZOs1Ov8T4jhree8EuroCyWi7KYQzktMC4LG4saQFB51Jx1xutALlEChgROp25c5q34JjGdGJ5NAPeNxNTjmuW1oU8FQ3WT+H3Wa1ba4uR2RCy69lioLLr3Eke6pE1WYrEYhWOS1bdeRN3IRp9aVM691ctYjFMpJsW0IYABrubMuuYkqunhvNWUWzlImM4riEbLCDnpbvXSRrEBIWfAmqnFcVuXFAd2UyJQutmTIUZktF7kGZjwq1x3ALt64WuG0AZGX+a4ieycuZVmB3VHx3DrVpZvOxzaFbSdWLjAAmRaE8juedWVIy+5kCHcMirLgmVUZdDEMVJJEGdbhnuWsZ0gT+eV3yKqzrqRudddya3nFOKQvV2bfVIfs5cx+qDpIGuh3PeRWC4j2r7n70e4VuPIENVrhSpISl1c1QRGK03q6lG1TSlAiIUoNyzUsCmsRSNFl9HzZMcv3kdfhI+VbzF43ErefqsOrgHR9s69WDBJOhzsNe4HmJrzzo5iQuMsn74Hrp+tejcSvojywvFiojqwxG4EQPwzrXJlX1HZidQ5CYI44gsUsoNwpjs6LpJaImZnXU84ot61iWBD4yyoKQQkiDPLKJgHYbnYmg8OuoQR/CXiNs76cjlkkyQe/lUzh7O6lr1lLZOyg59NyWJ8flTUlCNk3Fzl3ZA/wCFvcc5sVcuiYbKCqzA1aWgg5ToBAzMBFS+F9G7dm51itcZspEu5O5kmO+rFQB4URdag5NnTGCSLLBez76khqDZSABRBXXBUkcMncmxXcQqRmnUwIBOvuBqLicW7dm0j67sVZSOehMd1TRREFaMspbfDr7atPhncE8jrq259KJb4G2gLIDvGrekgHX9KvBHMx5msjc4YRiczXbYHW9YbmeXyg9lFHLuNYnJxqlZTHCM73SqjUcOwXVKQWzEmZgju03NeJ/SFxi1GF6tw/V3LmeBtmC+XMH0r2xMYr+yQY8412+VeFf8uWmk3i752JVZgDViDIGnP0ptNsUGlF+/Bc8DvFlFy0VJAiDswmd+RnnV/c4lmySGtuskS+USR9VoKtts0b1ScL6IPZQvYF9EOuozp7pEx76ssJjHGjBHHhpP5WFHSb4DqriRc2uI3Mqh8j5jEOhGpPZhkJVvUbVaYTjMdk2csaEW3R40n2QQYPKqSzat7wyeKEj/AG1KXDZtrubwuKlz4kTUnBp94j3Ra7SNdhbgZQ0ESJhtCPMUY3Kzdi3fCgC8oAEAC2AAO4CjrYvne/6W1p7mv2i2rzIscdfcD+WmYnvcIF8dQZ9OVZDimCcaXri3AxMhrjMV0hTH1p00VB51evgR/mXrjeGbKPhVTxTjeFwiySobWANWby5mmnN+A+lebKPiOFS2jXnGVVElmnO52GUEnLOg3J7oFYcW8xLRBJJjunWKtuK8Su464GcZLKmVt955M3ea7/DgDSrwjRiTsrFw1I2anFKEy+tbMkJkoZFSmSgtboAgslQcUKtlWaHcwYNZNFLw29kv2zO1xT8RXtPF7OIGXqDAIbM0KQNOye0d57u7WvG8ZgynajYzNey4fphhxaSSxORZAQnXKJqGXbdtnTiU5KoqyPgsFjCGzXlQEAkLDHQ6hZXs6b66kAij8Mw19Xc3rgdSqhY+1JLNl2XeIEzE6UN+mlkTktOdI+qoqDd6ZgbWkH4nJ+UVzyyR4s64abJzVfyadFnQVY4bDRqd/lWAbpxePsFF/Bbn4maDc6QYp/r3fdCftSjJLuk2anp5Ps5Jfk9PmPCgXeJ2k9q5bHm4+U15e3XP7Un8bk/DWnpw1+9R5An5mqb8j4iS/TYI/LJ/pHodzpVhl/zAfwgn9KjP08sj2VuN7gPmaxS8JPN29wAoy8HTnJ82P70VnfpDrSR+5l5xDpuHEdSIE+248u6qe70tf6otjSOyGbT3GiWuG2xso9P3orWgB3aUdHI+ZB18EfjjX5K7AcUxuKxC2LTXEVj/ADLgQLlQe0ZOsxoPGK2fEOCW0UNkkJEKv2VgQe/szUbo6yWVLnRm1JiYQahf199aZ8EbyAs5GYAwkaDcanfSuiEVBezz8+bqy7JL+CXhsbbdQUIII08vKvOsZhSbzgDLmukIPBmhZHLep2NxBwlw2wQ2Q5lnTRgOQqkuvevlmVXJJnMqnQggjy1FWiq7nK232N/b6K2wkFnJj2p58zFZXsh2Bhsjsh05qdf09avuFdJWKoLkZ9mB0II76zvE8q9Y1sZhmZz3sZk+4jSnFvvYnT4LezwguuZBeQRIKuY8wGqqxODxRMWcQpPddDL6lTW74fxK3dtqyHRgCBtHhWGxIcYrEtMIboKA6QAsOR4ExSVN90atpdmVOK4FxM+2/Z/+iGPqdaqxwcW2lw2fmbsyf6q9a4Zw8G0jMWllDaHaROnrVFjuK9ViXsXAHhFuAsJlGMajvB+dJVfY3ua5MVlFDYVvrPC8LiASLBkbm1KwT74qqxfRG0SRavMjD6l5QCPMiDHjFMe5GMahPU3iGFa05R4kcxqCO9TzFQ5oGBdaAVqSy0NloAgJRUoaUZBSNWG/hw4giRUixw4QBmeBsJiuWakI1ZlBS5N48kofF0EThtvunzJNSUwiDZV9BQEu60YXKFBejTySfLJIQRRBFRetpdbrT2mdzJk05blROspwejaZslC5XesqGz04N+lFAShcod9iRpv486Gblcz06AN/xDSGDKPLMPVZrSdG+k4FrLKsQ0DXUCO6srnod2wrbqCe+NR5Heiibh6JPHsebl5m7z/6re9FsYj4dAsDKqqQPtAa15i/D+aO6+B7Q9GmpuA4nesiMqXBM9k5W27jI+IocbM00XPTO4pxUqRooU+LCf3qZwDo311oO7kBgQAsTA01J+VZPE8VV2JcOhJJOZSQPzCRWk6GcdCKyyGQERB2mfOl34Rnjkl4jBnCOiqcyQxSdDIy5h8QaV9RcJJIkgjU661D6S8WN2+CNAikLz1O5qb0MxqlnUxnkEH7saeQmaVtC7Duj/F3soLLmchyqWEHJ9WarOkN1HxL3FJLEKm2gA1ge+rX6QbotWEcDtm6ir3wZzz3iKy3DbD4m6LamJBYsfqgR3b1qLXNA0+LNj0J4gptPbPZdLjZp5gmVPpUD6RMQVfDZPazPmI/0ogg+ExTb3A7mHVnUi7CyRBVoGuh5xWT4x0m/iGVtAqrIXntImPGhJN2FtKhnG8d1lz8Khfmf1quy+FDwyk6nfc+Z1qQxplUDYUFxRSJpjD+/GgZXJRre9BSjLQMko1GVqjJRkoESFNER6jKaKpoGGD0/NQM2tODUAGzU5jQM2tdLUDsOzU5LlRy9Oz0AHD13NpUfPTs1MYUvTi/6UCadPyoFYXPXM9CzTSz0CsMDoaj3cGhMxB+0ND6jWiA0g1AADbuA6XSecOA/wAd/jRcHxC7acuUDGIBRiCPc0fOu5qQbekZcExnSDpEbxTNm7P2wRB+PzonRziZS6rLqScp8VobNO9DNlZmACOY7J9RQY2ej0Tj/SVEwV1xOYowUdzEEaa141wEMyBTyjMfj66Cr3F22uKEZ3y92nzih4fCrbXKu3zPjSSodPyPyxXDTidKY1M2MO1NY/8AmutTYoEVhNEQ0qVBoMhoyNSpUCHgUVTtSpUAImu0qVACJ1p6tXKVMY7NrSzfrSpUgFmp5alSoGdmnAUqVMyJhpTAaVKgY9tqU6UqVMBVzlSpUhDSa5NKlQB39qZypUqQA2OlcJpUqQDCdKQpUqY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4040" name="AutoShape 8" descr="data:image/jpeg;base64,/9j/4AAQSkZJRgABAQAAAQABAAD/2wCEAAkGBhQSEBUUEhQUFBUWFBUVFRQUFRcVFxQUGBUVFBQWFBUXHCYfFxojGRQUIC8gJCcpLCwsFR4xNTAqNSYrLCkBCQoKDgwOFw8PGikkHRwsKSkpKSk1KS0pKSkpLCwpKSkpKSwsKSkpKSkpKSkpLCkpLCkpKSkpLCwsLCkpLCksLP/AABEIALQA8AMBIgACEQEDEQH/xAAbAAABBQEBAAAAAAAAAAAAAAADAAIEBQYBB//EAEIQAAIBAgQCBwQIBAQGAwAAAAECEQADBBIhMQVBBhMiUWFxkTKBobEHQlJicoLB0RQjkvAzQ1OyFRYlwuHxJGNz/8QAGQEAAwEBAQAAAAAAAAAAAAAAAAEDAgQF/8QAKxEAAgIBAwQBAwMFAAAAAAAAAAECEQMEEjETIUFRMiJSgRRCcQUzYZGx/9oADAMBAAIRAxEAPwDy+uiuV0CqCHrTwaYBTwKBjhXRXBTxQAhXQKQFOoAQpy00U4UgHRXa4KcopgOFOFcFdAoAcKcKQpy0AKKVWHDOB3sQYtWy33tlH5jpWw4b9EV5gDdurbHcBJ9TFAHn8VyK9bsfRThF/wAS+7HwIHyFSF+j7ho36w/nNKwPHclDK17O3QThfc/9bVGu/Rtw5vZuXF/NPzFAHkBrhFeoYn6I7R/wcX7nUH5VQ8R+ivF2xK5Lo+40H0NIDFsKEVqfj+GXbJi7bZPxCB7jsahkUwAkUxhRGFDNAAyKGRTyaYTQIHThTacKYBFpwFcUU+gZ1acKSinAUAcrsUqdQByKdFcFOoA7ThXKcooAcKcKaKctAD1qfwbCrcv20f2WcBvLu9+lQFqXw7/FTz/egD2bA3RZUBFCxoABGUeA5UruLZtyT76qeGY4lQH18efrVzbweb2SD4HQ/tWbE4sAXppNSbnDrg+o3uE/EUBrJG4I8wRTsVAjXCaJkrmSgANPTFuuzH1pxt0wqKAH3cSLgy3lVwe8CsP0p6EoAbmGEQCxt8iNzl7j4VuFwjN7Ksfd+tROKp1Fl2aM2Uwu/I70rGjxVqEwor0NqYwLUM0RzQ2oEDpy02nKaYBVp4FDU0QGgY+nU0U4UAKnVyu0AdBrorgrooAdThTBTgaAH04Gh5qQagA4NSuHMOtXz9Kghq0HQ3CrcvEPtlj40mCNzwxdq0+AWs9h+GXMPuDctcmUZiv4l/UVoOG4hWEqc3gpBPvRoYelSRtl5hialb1GsXl7wPAgqfQ1KBrRgG2GU7qp9wphwNv7Cf0ipFKgCOMDb+wn9Ip4sKNlUeQFFrhNAELFk+VYXp62TCXW5lcsn7xj9a3eMeBMgCvPumeFbE2LgWciqWzcmYagDvGlJAeO3TQWNPZ6ExqgDWNCJpzNQyaBCAp6rTglPVaYHVt08LTlWrCxbUswgaNHy1NTnPYrLYcXVe1MgBKcEq/HC1H+YN40RzI1127xTzgUH1nJ/BHf3n8P9VQeo/wda0XuRQCye4+lOGFburQDBIDrnPmUXX37CndXa07PmTc8+4abj0rD1EvRVaGPlsoBg27vjT1wR8KuzdQN2ba6d5Yg+7Tx9aHdfNEKqx9kRPnr/c1h6mRaOgh5sqhgD309eH+J9KsAlSsPeVVIKBidmmI2121P71j9RN+Sv6LEvBUDh47zTxgF/s1erxODpbtjUE6bwZA8BvpzBri8RfllG2iqo9kyI/vWsvNL2bjpYfYigvYdQJOgjccvPvFWvRS2RdbwA/XarGL1xCuQsGEH+WTpMwCByofCOD3cM83LbrbYqqOykCTmhDOp2Puq+PNuVM49TplCW9dj0jgvFiBBq+/grF7Uos947J9RWIv2OygM9pwNDHInlVhhEvJ/h3JH2bgkf1DWqdWvBxdFNXZq14WV9i64HcxDj40VcO45ofyx8qq8Nxq8o7dkt422B+B1qWnSG39YOp+8hoWeHlk3hn6smqG7h6mnwe741FXjdk/5i++RTxxa1/qL61rqQ+5GOnNeGGhu4eppjWWP1gPISfU0JuM2R9dfdrQm44v1FuP+FD8zR1YLyPpT9Bm4ah1eX/GZHptWT6fcWS3h3AgdkgDv0OgFW+Ox19geyllftXDJA74Gg95rzfpdi0Nu5lY3Wy63SRl1IEWx3eI08aSnu4Q9iXLPNGFCYVKZaCy10kSORTCKOwoZWmAcLT1SnBaIqVkYlWpeAsMWLKCQ28AnKw02HI99CRa1f0aGMTcH3D/uBqOf4nVpHU79A7HDb7ezh7jTzy3D8/fUlejOLbbDR4kKD6lq3d/i2S6tvKTMaz39w5xRF4i5xHVdX2e+DMRv3RXnWuD2LnzS4sxX/JOLeMy21/Mi/Bam4f6Mr7LmN2yB+dtvyitjwwXmvMtxMqCdYjyg85q/KALA7v3q2OCkrObNqZwaimvwebWvo1+1f/pt/u1S7P0cWR7Vy6fLKv6GtYDSziQJEkEgcyBEkDwketT2o31p+yis9AsIN1dvNz+lWlzojw6yoa5btqDsbjtrz5trU0VKbBW79sLdUMAdAZ325HuNWxKPo5M+TJVqTK+7geH2Im3YEsVEIH7QIBHPUZhpRbnG8FZMSgIJBCITEEg7LsIOtP4m1myO1ZUhmL6lADcMEntnfQelRjxpBOS3ZzEEnUE6k/6aGdJJ15mulRivBxOc3y2GbpfaiUt3nESMlpjO/wC1UXTriHW2MIcj282NUZbgyt2UumY7tKvzxG/l7KDQ5RltuRGUEQGK6f8AiqDpu7sMCHnN/FtMrk2tXeQJ+dN8Ch8kMx1vtWh9/wD7DU/Ciq/i4Jyhfai5l/F1ZC/EiqHB9Lr2HPV4qzcLaBGUAZ4VFJJnUlszabBgK52rbOq6SN1w5W7RDBgR2YM68vKp2Eu3AhLLJGw7++sZwvB4B7gu2b7WWzKYLm0GJGVVC3AM3LQEwY76urHD8UsdTj0fMIRb1qSwSQRoZPeTHIU1iJyy+0jRYbtrLKJ8v3o38Mv2V9BUThNu+qEYlkd8xhralQU0iVPPfbwqcDS2ryScrfYVtANgB7hQeIYk27ZZbb3SIhEjMZMaTAo60DGY22oIe4q6GZYAgQZO/IVaD7GWY7jWDu3WNy8qWEIEi9c62IictkQkxzM1hOlt1OqYIp+oCz+2w1gx9VYGg08q02KlRoYUtpdkuY7jevbE9jS2vLesh0nQi2JBAa5IB00A3CnUa95k84qgjJlaGyVJZKYy1QyRGShslS2FDIoAKqURFri09aBj1FaLoA8Y2O9WHwms9NW3RK9lx1o97R6iKjn+DOrS/wBw9A41x97F4W1th81mbZ1nr2uG3bRvuEwOW+9BwnTDEuyi1Z1K4ctKsVAJtm68ZZyt1pCmdMhNXhuXOtTqwhXTMW/FyjXbWpy4rEk7W7Yjn2obWAO1qNtYHtGufG1VlcyldWU6ce4g6rlw4RmCEjqrhCKwRjczuwDEFmXqyAeyTQMdZ4m63lOYK2ZVa21tCxAVbbHMTktsFYkLrmYVcY3GXAYa9bA7WzZT9xuyNxJJBMGBVfiMWXBDYlz7J7AJ29ox46eXKtyyKJiGCUitu8Nxpdc94KC4n/5DLnId3PVKtvsqUyDIZ0B75rtzoXduAZ8RBAiAHdX0t5i2dphygLKDGwG1TF4laS4CS7NBgFTAmNs2oGmmvM0Z+lC8lPrFcrzxT5O6OknLwy14ZgupspbzFsihczbmOZqYeINaX2VIJ0LPlExtopNZ1ePXG9lF97f33GuYjiN91C6L9YQzIYJjUg/ClDNFOx5NJNquxojxBnB7CyNQeruOAToD2lHc092m9BPGyGAZwkgQSLSAmD3uTqSsacqymZjEummqySTr2vrHffyoFy7kaAw0gSsDlpsK3LVxXhmIf0ycnVo11rHOVJFxn1IjMWylcpI/k2+RJBqm6XMf+nzM/wARdOuef8N/t9rnVavE2EZnJUHUEswAMSwWRJG8edG6c3xbbh8EMOsukFRAIKDUActatjzLJG0cubSywZEmTsY/8215XD8BTsPZvJnIAvoxJyMPZ1mF8OWsxFRmvBrtsj7Dn4rV1bWbLy2TssM8xk7J7UyIjfflRF/UzM19CK69gMJ7V/D3LJKXFBUkqqlIuZVBhTlIJ7IkgbkVDt9EML2XTENajXLeVZbrAjZbroVZrbBdEzDnHdVhbxOPVZCYfFp2SBmVSygaEMRBJ0Ox23NEfijIgZ+HMGW8Fy29RGVrguqVHaggDUbmr7kcu0hWei1xVP8A1EECNS11YULlV466MymWBOjE6ggCp3QngNy2et/jHv2TbKImUosyJOQ6CCGgjfOauMJwi3ctAvZNouJa3nMqSMrAwYkroT3VbKIEDlUmxldjHxWc9UtjLyNxnn0UedRMR0aLubjOiOQsvatKHzAEPluPJg1ejeqDpDjcQt1UshyGG6Wg8d5LuQqGe+fKtQ4EyNicBZsLmYknX+ZeYuxJMwC3iNAB5CvL+muP61kIBAl4neBAkxt5VsuI4ch8+JaGJ7KBjdunYySAFtADUkAb71gOk9wF0yhVGTQKIABJjf586suRFMBXCKJFcK1QQBlphSpDJTctIQM0N70UUiot5aBkvAKLkySIOkVf8HwdtHDEMWDKVOeI1mCI1nSoPQbha37zoxYQmYZYJ3gjXz+FbfDcAw6syzdLKJYFgNBqdFX9a8/USluq+x7OjWLZbXcc3EGnSefNzz02iunGHmw79Y/7mqYtuzkDi0zgtlhsza+81d4DhSSCttAPwD01Fc0YSk6TOueaEFbiZgYoxKsSQZAUAmdtgNNhXOovOezbunTmCPnFbK8hDkDTwGnyoQ15zvznYwfjQ8XtmI6yu8YmZTo3im16qPxuB+tSk6H4g7taX8xPyFbDBrKjw0qSLdXjo8b7uzln/U810qRlLPQ94hr40+yrH5kVLs9ELfN7h8go+c1o1UU9aqtLjXghLX53+7/hmP8AhGGBYdXeuMpbQEmSuTNEAD6484NdW0ihcnD7jSobtZQBImCWbceVT+J3GkK75QTK5VjTaCTcEnblzqG1u3JPabcMZCiTG+h00JFVWHGuEjnlqMsuZMuOEWwykth0tEGAAUeREySu3MR4V539IFoIcCo2DXSPeEP616H0ey5HyCBmjeeXkK84+ke6C2CII9q5t+FKJJLgMUm3bZI4W83V/wDzb/ctau3az2WWSuYEZgASJ0kBgQSPEVjuD3f5q/eXL5az+lbPCex76iuWy02qRQW+hV+3rYvgewdc9s5lBAdmUnNBM5PZOs1Ov8T4jhree8EuroCyWi7KYQzktMC4LG4saQFB51Jx1xutALlEChgROp25c5q34JjGdGJ5NAPeNxNTjmuW1oU8FQ3WT+H3Wa1ba4uR2RCy69lioLLr3Eke6pE1WYrEYhWOS1bdeRN3IRp9aVM691ctYjFMpJsW0IYABrubMuuYkqunhvNWUWzlImM4riEbLCDnpbvXSRrEBIWfAmqnFcVuXFAd2UyJQutmTIUZktF7kGZjwq1x3ALt64WuG0AZGX+a4ieycuZVmB3VHx3DrVpZvOxzaFbSdWLjAAmRaE8juedWVIy+5kCHcMirLgmVUZdDEMVJJEGdbhnuWsZ0gT+eV3yKqzrqRudddya3nFOKQvV2bfVIfs5cx+qDpIGuh3PeRWC4j2r7n70e4VuPIENVrhSpISl1c1QRGK03q6lG1TSlAiIUoNyzUsCmsRSNFl9HzZMcv3kdfhI+VbzF43ErefqsOrgHR9s69WDBJOhzsNe4HmJrzzo5iQuMsn74Hrp+tejcSvojywvFiojqwxG4EQPwzrXJlX1HZidQ5CYI44gsUsoNwpjs6LpJaImZnXU84ot61iWBD4yyoKQQkiDPLKJgHYbnYmg8OuoQR/CXiNs76cjlkkyQe/lUzh7O6lr1lLZOyg59NyWJ8flTUlCNk3Fzl3ZA/wCFvcc5sVcuiYbKCqzA1aWgg5ToBAzMBFS+F9G7dm51itcZspEu5O5kmO+rFQB4URdag5NnTGCSLLBez76khqDZSABRBXXBUkcMncmxXcQqRmnUwIBOvuBqLicW7dm0j67sVZSOehMd1TRREFaMspbfDr7atPhncE8jrq259KJb4G2gLIDvGrekgHX9KvBHMx5msjc4YRiczXbYHW9YbmeXyg9lFHLuNYnJxqlZTHCM73SqjUcOwXVKQWzEmZgju03NeJ/SFxi1GF6tw/V3LmeBtmC+XMH0r2xMYr+yQY8412+VeFf8uWmk3i752JVZgDViDIGnP0ptNsUGlF+/Bc8DvFlFy0VJAiDswmd+RnnV/c4lmySGtuskS+USR9VoKtts0b1ScL6IPZQvYF9EOuozp7pEx76ssJjHGjBHHhpP5WFHSb4DqriRc2uI3Mqh8j5jEOhGpPZhkJVvUbVaYTjMdk2csaEW3R40n2QQYPKqSzat7wyeKEj/AG1KXDZtrubwuKlz4kTUnBp94j3Ra7SNdhbgZQ0ESJhtCPMUY3Kzdi3fCgC8oAEAC2AAO4CjrYvne/6W1p7mv2i2rzIscdfcD+WmYnvcIF8dQZ9OVZDimCcaXri3AxMhrjMV0hTH1p00VB51evgR/mXrjeGbKPhVTxTjeFwiySobWANWby5mmnN+A+lebKPiOFS2jXnGVVElmnO52GUEnLOg3J7oFYcW8xLRBJJjunWKtuK8Su464GcZLKmVt955M3ea7/DgDSrwjRiTsrFw1I2anFKEy+tbMkJkoZFSmSgtboAgslQcUKtlWaHcwYNZNFLw29kv2zO1xT8RXtPF7OIGXqDAIbM0KQNOye0d57u7WvG8ZgynajYzNey4fphhxaSSxORZAQnXKJqGXbdtnTiU5KoqyPgsFjCGzXlQEAkLDHQ6hZXs6b66kAij8Mw19Xc3rgdSqhY+1JLNl2XeIEzE6UN+mlkTktOdI+qoqDd6ZgbWkH4nJ+UVzyyR4s64abJzVfyadFnQVY4bDRqd/lWAbpxePsFF/Bbn4maDc6QYp/r3fdCftSjJLuk2anp5Ps5Jfk9PmPCgXeJ2k9q5bHm4+U15e3XP7Un8bk/DWnpw1+9R5An5mqb8j4iS/TYI/LJ/pHodzpVhl/zAfwgn9KjP08sj2VuN7gPmaxS8JPN29wAoy8HTnJ82P70VnfpDrSR+5l5xDpuHEdSIE+248u6qe70tf6otjSOyGbT3GiWuG2xso9P3orWgB3aUdHI+ZB18EfjjX5K7AcUxuKxC2LTXEVj/ADLgQLlQe0ZOsxoPGK2fEOCW0UNkkJEKv2VgQe/szUbo6yWVLnRm1JiYQahf199aZ8EbyAs5GYAwkaDcanfSuiEVBezz8+bqy7JL+CXhsbbdQUIII08vKvOsZhSbzgDLmukIPBmhZHLep2NxBwlw2wQ2Q5lnTRgOQqkuvevlmVXJJnMqnQggjy1FWiq7nK232N/b6K2wkFnJj2p58zFZXsh2Bhsjsh05qdf09avuFdJWKoLkZ9mB0II76zvE8q9Y1sZhmZz3sZk+4jSnFvvYnT4LezwguuZBeQRIKuY8wGqqxODxRMWcQpPddDL6lTW74fxK3dtqyHRgCBtHhWGxIcYrEtMIboKA6QAsOR4ExSVN90atpdmVOK4FxM+2/Z/+iGPqdaqxwcW2lw2fmbsyf6q9a4Zw8G0jMWllDaHaROnrVFjuK9ViXsXAHhFuAsJlGMajvB+dJVfY3ua5MVlFDYVvrPC8LiASLBkbm1KwT74qqxfRG0SRavMjD6l5QCPMiDHjFMe5GMahPU3iGFa05R4kcxqCO9TzFQ5oGBdaAVqSy0NloAgJRUoaUZBSNWG/hw4giRUixw4QBmeBsJiuWakI1ZlBS5N48kofF0EThtvunzJNSUwiDZV9BQEu60YXKFBejTySfLJIQRRBFRetpdbrT2mdzJk05blROspwejaZslC5XesqGz04N+lFAShcod9iRpv486Gblcz06AN/xDSGDKPLMPVZrSdG+k4FrLKsQ0DXUCO6srnod2wrbqCe+NR5Heiibh6JPHsebl5m7z/6re9FsYj4dAsDKqqQPtAa15i/D+aO6+B7Q9GmpuA4nesiMqXBM9k5W27jI+IocbM00XPTO4pxUqRooU+LCf3qZwDo311oO7kBgQAsTA01J+VZPE8VV2JcOhJJOZSQPzCRWk6GcdCKyyGQERB2mfOl34Rnjkl4jBnCOiqcyQxSdDIy5h8QaV9RcJJIkgjU661D6S8WN2+CNAikLz1O5qb0MxqlnUxnkEH7saeQmaVtC7Duj/F3soLLmchyqWEHJ9WarOkN1HxL3FJLEKm2gA1ge+rX6QbotWEcDtm6ir3wZzz3iKy3DbD4m6LamJBYsfqgR3b1qLXNA0+LNj0J4gptPbPZdLjZp5gmVPpUD6RMQVfDZPazPmI/0ogg+ExTb3A7mHVnUi7CyRBVoGuh5xWT4x0m/iGVtAqrIXntImPGhJN2FtKhnG8d1lz8Khfmf1quy+FDwyk6nfc+Z1qQxplUDYUFxRSJpjD+/GgZXJRre9BSjLQMko1GVqjJRkoESFNER6jKaKpoGGD0/NQM2tODUAGzU5jQM2tdLUDsOzU5LlRy9Oz0AHD13NpUfPTs1MYUvTi/6UCadPyoFYXPXM9CzTSz0CsMDoaj3cGhMxB+0ND6jWiA0g1AADbuA6XSecOA/wAd/jRcHxC7acuUDGIBRiCPc0fOu5qQbekZcExnSDpEbxTNm7P2wRB+PzonRziZS6rLqScp8VobNO9DNlZmACOY7J9RQY2ej0Tj/SVEwV1xOYowUdzEEaa141wEMyBTyjMfj66Cr3F22uKEZ3y92nzih4fCrbXKu3zPjSSodPyPyxXDTidKY1M2MO1NY/8AmutTYoEVhNEQ0qVBoMhoyNSpUCHgUVTtSpUAImu0qVACJ1p6tXKVMY7NrSzfrSpUgFmp5alSoGdmnAUqVMyJhpTAaVKgY9tqU6UqVMBVzlSpUhDSa5NKlQB39qZypUqQA2OlcJpUqQDCdKQpUqY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4042" name="AutoShape 10" descr="data:image/jpeg;base64,/9j/4AAQSkZJRgABAQAAAQABAAD/2wCEAAkGBhQSEBUUEhQUFBUWFBUVFRQUFRcVFxQUGBUVFBQWFBUXHCYfFxojGRQUIC8gJCcpLCwsFR4xNTAqNSYrLCkBCQoKDgwOFw8PGikkHRwsKSkpKSk1KS0pKSkpLCwpKSkpKSwsKSkpKSkpKSkpLCkpLCkpKSkpLCwsLCkpLCksLP/AABEIALQA8AMBIgACEQEDEQH/xAAbAAABBQEBAAAAAAAAAAAAAAADAAIEBQYBB//EAEIQAAIBAgQCBwQIBAQGAwAAAAECEQADBBIhMQVBBhMiUWFxkTKBobEHQlJicoLB0RQjkvAzQ1OyFRYlwuHxJGNz/8QAGQEAAwEBAQAAAAAAAAAAAAAAAAEDAgQF/8QAKxEAAgIBAwQBAwMFAAAAAAAAAAECEQMEEjETIUFRMiJSgRRCcQUzYZGx/9oADAMBAAIRAxEAPwDy+uiuV0CqCHrTwaYBTwKBjhXRXBTxQAhXQKQFOoAQpy00U4UgHRXa4KcopgOFOFcFdAoAcKcKQpy0AKKVWHDOB3sQYtWy33tlH5jpWw4b9EV5gDdurbHcBJ9TFAHn8VyK9bsfRThF/wAS+7HwIHyFSF+j7ho36w/nNKwPHclDK17O3QThfc/9bVGu/Rtw5vZuXF/NPzFAHkBrhFeoYn6I7R/wcX7nUH5VQ8R+ivF2xK5Lo+40H0NIDFsKEVqfj+GXbJi7bZPxCB7jsahkUwAkUxhRGFDNAAyKGRTyaYTQIHThTacKYBFpwFcUU+gZ1acKSinAUAcrsUqdQByKdFcFOoA7ThXKcooAcKcKaKctAD1qfwbCrcv20f2WcBvLu9+lQFqXw7/FTz/egD2bA3RZUBFCxoABGUeA5UruLZtyT76qeGY4lQH18efrVzbweb2SD4HQ/tWbE4sAXppNSbnDrg+o3uE/EUBrJG4I8wRTsVAjXCaJkrmSgANPTFuuzH1pxt0wqKAH3cSLgy3lVwe8CsP0p6EoAbmGEQCxt8iNzl7j4VuFwjN7Ksfd+tROKp1Fl2aM2Uwu/I70rGjxVqEwor0NqYwLUM0RzQ2oEDpy02nKaYBVp4FDU0QGgY+nU0U4UAKnVyu0AdBrorgrooAdThTBTgaAH04Gh5qQagA4NSuHMOtXz9Kghq0HQ3CrcvEPtlj40mCNzwxdq0+AWs9h+GXMPuDctcmUZiv4l/UVoOG4hWEqc3gpBPvRoYelSRtl5hialb1GsXl7wPAgqfQ1KBrRgG2GU7qp9wphwNv7Cf0ipFKgCOMDb+wn9Ip4sKNlUeQFFrhNAELFk+VYXp62TCXW5lcsn7xj9a3eMeBMgCvPumeFbE2LgWciqWzcmYagDvGlJAeO3TQWNPZ6ExqgDWNCJpzNQyaBCAp6rTglPVaYHVt08LTlWrCxbUswgaNHy1NTnPYrLYcXVe1MgBKcEq/HC1H+YN40RzI1127xTzgUH1nJ/BHf3n8P9VQeo/wda0XuRQCye4+lOGFburQDBIDrnPmUXX37CndXa07PmTc8+4abj0rD1EvRVaGPlsoBg27vjT1wR8KuzdQN2ba6d5Yg+7Tx9aHdfNEKqx9kRPnr/c1h6mRaOgh5sqhgD309eH+J9KsAlSsPeVVIKBidmmI2121P71j9RN+Sv6LEvBUDh47zTxgF/s1erxODpbtjUE6bwZA8BvpzBri8RfllG2iqo9kyI/vWsvNL2bjpYfYigvYdQJOgjccvPvFWvRS2RdbwA/XarGL1xCuQsGEH+WTpMwCByofCOD3cM83LbrbYqqOykCTmhDOp2Puq+PNuVM49TplCW9dj0jgvFiBBq+/grF7Uos947J9RWIv2OygM9pwNDHInlVhhEvJ/h3JH2bgkf1DWqdWvBxdFNXZq14WV9i64HcxDj40VcO45ofyx8qq8Nxq8o7dkt422B+B1qWnSG39YOp+8hoWeHlk3hn6smqG7h6mnwe741FXjdk/5i++RTxxa1/qL61rqQ+5GOnNeGGhu4eppjWWP1gPISfU0JuM2R9dfdrQm44v1FuP+FD8zR1YLyPpT9Bm4ah1eX/GZHptWT6fcWS3h3AgdkgDv0OgFW+Ox19geyllftXDJA74Gg95rzfpdi0Nu5lY3Wy63SRl1IEWx3eI08aSnu4Q9iXLPNGFCYVKZaCy10kSORTCKOwoZWmAcLT1SnBaIqVkYlWpeAsMWLKCQ28AnKw02HI99CRa1f0aGMTcH3D/uBqOf4nVpHU79A7HDb7ezh7jTzy3D8/fUlejOLbbDR4kKD6lq3d/i2S6tvKTMaz39w5xRF4i5xHVdX2e+DMRv3RXnWuD2LnzS4sxX/JOLeMy21/Mi/Bam4f6Mr7LmN2yB+dtvyitjwwXmvMtxMqCdYjyg85q/KALA7v3q2OCkrObNqZwaimvwebWvo1+1f/pt/u1S7P0cWR7Vy6fLKv6GtYDSziQJEkEgcyBEkDwketT2o31p+yis9AsIN1dvNz+lWlzojw6yoa5btqDsbjtrz5trU0VKbBW79sLdUMAdAZ325HuNWxKPo5M+TJVqTK+7geH2Im3YEsVEIH7QIBHPUZhpRbnG8FZMSgIJBCITEEg7LsIOtP4m1myO1ZUhmL6lADcMEntnfQelRjxpBOS3ZzEEnUE6k/6aGdJJ15mulRivBxOc3y2GbpfaiUt3nESMlpjO/wC1UXTriHW2MIcj282NUZbgyt2UumY7tKvzxG/l7KDQ5RltuRGUEQGK6f8AiqDpu7sMCHnN/FtMrk2tXeQJ+dN8Ch8kMx1vtWh9/wD7DU/Ciq/i4Jyhfai5l/F1ZC/EiqHB9Lr2HPV4qzcLaBGUAZ4VFJJnUlszabBgK52rbOq6SN1w5W7RDBgR2YM68vKp2Eu3AhLLJGw7++sZwvB4B7gu2b7WWzKYLm0GJGVVC3AM3LQEwY76urHD8UsdTj0fMIRb1qSwSQRoZPeTHIU1iJyy+0jRYbtrLKJ8v3o38Mv2V9BUThNu+qEYlkd8xhralQU0iVPPfbwqcDS2ryScrfYVtANgB7hQeIYk27ZZbb3SIhEjMZMaTAo60DGY22oIe4q6GZYAgQZO/IVaD7GWY7jWDu3WNy8qWEIEi9c62IictkQkxzM1hOlt1OqYIp+oCz+2w1gx9VYGg08q02KlRoYUtpdkuY7jevbE9jS2vLesh0nQi2JBAa5IB00A3CnUa95k84qgjJlaGyVJZKYy1QyRGShslS2FDIoAKqURFri09aBj1FaLoA8Y2O9WHwms9NW3RK9lx1o97R6iKjn+DOrS/wBw9A41x97F4W1th81mbZ1nr2uG3bRvuEwOW+9BwnTDEuyi1Z1K4ctKsVAJtm68ZZyt1pCmdMhNXhuXOtTqwhXTMW/FyjXbWpy4rEk7W7Yjn2obWAO1qNtYHtGufG1VlcyldWU6ce4g6rlw4RmCEjqrhCKwRjczuwDEFmXqyAeyTQMdZ4m63lOYK2ZVa21tCxAVbbHMTktsFYkLrmYVcY3GXAYa9bA7WzZT9xuyNxJJBMGBVfiMWXBDYlz7J7AJ29ox46eXKtyyKJiGCUitu8Nxpdc94KC4n/5DLnId3PVKtvsqUyDIZ0B75rtzoXduAZ8RBAiAHdX0t5i2dphygLKDGwG1TF4laS4CS7NBgFTAmNs2oGmmvM0Z+lC8lPrFcrzxT5O6OknLwy14ZgupspbzFsihczbmOZqYeINaX2VIJ0LPlExtopNZ1ePXG9lF97f33GuYjiN91C6L9YQzIYJjUg/ClDNFOx5NJNquxojxBnB7CyNQeruOAToD2lHc092m9BPGyGAZwkgQSLSAmD3uTqSsacqymZjEummqySTr2vrHffyoFy7kaAw0gSsDlpsK3LVxXhmIf0ycnVo11rHOVJFxn1IjMWylcpI/k2+RJBqm6XMf+nzM/wARdOuef8N/t9rnVavE2EZnJUHUEswAMSwWRJG8edG6c3xbbh8EMOsukFRAIKDUActatjzLJG0cubSywZEmTsY/8215XD8BTsPZvJnIAvoxJyMPZ1mF8OWsxFRmvBrtsj7Dn4rV1bWbLy2TssM8xk7J7UyIjfflRF/UzM19CK69gMJ7V/D3LJKXFBUkqqlIuZVBhTlIJ7IkgbkVDt9EML2XTENajXLeVZbrAjZbroVZrbBdEzDnHdVhbxOPVZCYfFp2SBmVSygaEMRBJ0Ox23NEfijIgZ+HMGW8Fy29RGVrguqVHaggDUbmr7kcu0hWei1xVP8A1EECNS11YULlV466MymWBOjE6ggCp3QngNy2et/jHv2TbKImUosyJOQ6CCGgjfOauMJwi3ctAvZNouJa3nMqSMrAwYkroT3VbKIEDlUmxldjHxWc9UtjLyNxnn0UedRMR0aLubjOiOQsvatKHzAEPluPJg1ejeqDpDjcQt1UshyGG6Wg8d5LuQqGe+fKtQ4EyNicBZsLmYknX+ZeYuxJMwC3iNAB5CvL+muP61kIBAl4neBAkxt5VsuI4ch8+JaGJ7KBjdunYySAFtADUkAb71gOk9wF0yhVGTQKIABJjf586suRFMBXCKJFcK1QQBlphSpDJTctIQM0N70UUiot5aBkvAKLkySIOkVf8HwdtHDEMWDKVOeI1mCI1nSoPQbha37zoxYQmYZYJ3gjXz+FbfDcAw6syzdLKJYFgNBqdFX9a8/USluq+x7OjWLZbXcc3EGnSefNzz02iunGHmw79Y/7mqYtuzkDi0zgtlhsza+81d4DhSSCttAPwD01Fc0YSk6TOueaEFbiZgYoxKsSQZAUAmdtgNNhXOovOezbunTmCPnFbK8hDkDTwGnyoQ15zvznYwfjQ8XtmI6yu8YmZTo3im16qPxuB+tSk6H4g7taX8xPyFbDBrKjw0qSLdXjo8b7uzln/U810qRlLPQ94hr40+yrH5kVLs9ELfN7h8go+c1o1UU9aqtLjXghLX53+7/hmP8AhGGBYdXeuMpbQEmSuTNEAD6484NdW0ihcnD7jSobtZQBImCWbceVT+J3GkK75QTK5VjTaCTcEnblzqG1u3JPabcMZCiTG+h00JFVWHGuEjnlqMsuZMuOEWwykth0tEGAAUeREySu3MR4V539IFoIcCo2DXSPeEP616H0ey5HyCBmjeeXkK84+ke6C2CII9q5t+FKJJLgMUm3bZI4W83V/wDzb/ctau3az2WWSuYEZgASJ0kBgQSPEVjuD3f5q/eXL5az+lbPCex76iuWy02qRQW+hV+3rYvgewdc9s5lBAdmUnNBM5PZOs1Ov8T4jhree8EuroCyWi7KYQzktMC4LG4saQFB51Jx1xutALlEChgROp25c5q34JjGdGJ5NAPeNxNTjmuW1oU8FQ3WT+H3Wa1ba4uR2RCy69lioLLr3Eke6pE1WYrEYhWOS1bdeRN3IRp9aVM691ctYjFMpJsW0IYABrubMuuYkqunhvNWUWzlImM4riEbLCDnpbvXSRrEBIWfAmqnFcVuXFAd2UyJQutmTIUZktF7kGZjwq1x3ALt64WuG0AZGX+a4ieycuZVmB3VHx3DrVpZvOxzaFbSdWLjAAmRaE8juedWVIy+5kCHcMirLgmVUZdDEMVJJEGdbhnuWsZ0gT+eV3yKqzrqRudddya3nFOKQvV2bfVIfs5cx+qDpIGuh3PeRWC4j2r7n70e4VuPIENVrhSpISl1c1QRGK03q6lG1TSlAiIUoNyzUsCmsRSNFl9HzZMcv3kdfhI+VbzF43ErefqsOrgHR9s69WDBJOhzsNe4HmJrzzo5iQuMsn74Hrp+tejcSvojywvFiojqwxG4EQPwzrXJlX1HZidQ5CYI44gsUsoNwpjs6LpJaImZnXU84ot61iWBD4yyoKQQkiDPLKJgHYbnYmg8OuoQR/CXiNs76cjlkkyQe/lUzh7O6lr1lLZOyg59NyWJ8flTUlCNk3Fzl3ZA/wCFvcc5sVcuiYbKCqzA1aWgg5ToBAzMBFS+F9G7dm51itcZspEu5O5kmO+rFQB4URdag5NnTGCSLLBez76khqDZSABRBXXBUkcMncmxXcQqRmnUwIBOvuBqLicW7dm0j67sVZSOehMd1TRREFaMspbfDr7atPhncE8jrq259KJb4G2gLIDvGrekgHX9KvBHMx5msjc4YRiczXbYHW9YbmeXyg9lFHLuNYnJxqlZTHCM73SqjUcOwXVKQWzEmZgju03NeJ/SFxi1GF6tw/V3LmeBtmC+XMH0r2xMYr+yQY8412+VeFf8uWmk3i752JVZgDViDIGnP0ptNsUGlF+/Bc8DvFlFy0VJAiDswmd+RnnV/c4lmySGtuskS+USR9VoKtts0b1ScL6IPZQvYF9EOuozp7pEx76ssJjHGjBHHhpP5WFHSb4DqriRc2uI3Mqh8j5jEOhGpPZhkJVvUbVaYTjMdk2csaEW3R40n2QQYPKqSzat7wyeKEj/AG1KXDZtrubwuKlz4kTUnBp94j3Ra7SNdhbgZQ0ESJhtCPMUY3Kzdi3fCgC8oAEAC2AAO4CjrYvne/6W1p7mv2i2rzIscdfcD+WmYnvcIF8dQZ9OVZDimCcaXri3AxMhrjMV0hTH1p00VB51evgR/mXrjeGbKPhVTxTjeFwiySobWANWby5mmnN+A+lebKPiOFS2jXnGVVElmnO52GUEnLOg3J7oFYcW8xLRBJJjunWKtuK8Su464GcZLKmVt955M3ea7/DgDSrwjRiTsrFw1I2anFKEy+tbMkJkoZFSmSgtboAgslQcUKtlWaHcwYNZNFLw29kv2zO1xT8RXtPF7OIGXqDAIbM0KQNOye0d57u7WvG8ZgynajYzNey4fphhxaSSxORZAQnXKJqGXbdtnTiU5KoqyPgsFjCGzXlQEAkLDHQ6hZXs6b66kAij8Mw19Xc3rgdSqhY+1JLNl2XeIEzE6UN+mlkTktOdI+qoqDd6ZgbWkH4nJ+UVzyyR4s64abJzVfyadFnQVY4bDRqd/lWAbpxePsFF/Bbn4maDc6QYp/r3fdCftSjJLuk2anp5Ps5Jfk9PmPCgXeJ2k9q5bHm4+U15e3XP7Un8bk/DWnpw1+9R5An5mqb8j4iS/TYI/LJ/pHodzpVhl/zAfwgn9KjP08sj2VuN7gPmaxS8JPN29wAoy8HTnJ82P70VnfpDrSR+5l5xDpuHEdSIE+248u6qe70tf6otjSOyGbT3GiWuG2xso9P3orWgB3aUdHI+ZB18EfjjX5K7AcUxuKxC2LTXEVj/ADLgQLlQe0ZOsxoPGK2fEOCW0UNkkJEKv2VgQe/szUbo6yWVLnRm1JiYQahf199aZ8EbyAs5GYAwkaDcanfSuiEVBezz8+bqy7JL+CXhsbbdQUIII08vKvOsZhSbzgDLmukIPBmhZHLep2NxBwlw2wQ2Q5lnTRgOQqkuvevlmVXJJnMqnQggjy1FWiq7nK232N/b6K2wkFnJj2p58zFZXsh2Bhsjsh05qdf09avuFdJWKoLkZ9mB0II76zvE8q9Y1sZhmZz3sZk+4jSnFvvYnT4LezwguuZBeQRIKuY8wGqqxODxRMWcQpPddDL6lTW74fxK3dtqyHRgCBtHhWGxIcYrEtMIboKA6QAsOR4ExSVN90atpdmVOK4FxM+2/Z/+iGPqdaqxwcW2lw2fmbsyf6q9a4Zw8G0jMWllDaHaROnrVFjuK9ViXsXAHhFuAsJlGMajvB+dJVfY3ua5MVlFDYVvrPC8LiASLBkbm1KwT74qqxfRG0SRavMjD6l5QCPMiDHjFMe5GMahPU3iGFa05R4kcxqCO9TzFQ5oGBdaAVqSy0NloAgJRUoaUZBSNWG/hw4giRUixw4QBmeBsJiuWakI1ZlBS5N48kofF0EThtvunzJNSUwiDZV9BQEu60YXKFBejTySfLJIQRRBFRetpdbrT2mdzJk05blROspwejaZslC5XesqGz04N+lFAShcod9iRpv486Gblcz06AN/xDSGDKPLMPVZrSdG+k4FrLKsQ0DXUCO6srnod2wrbqCe+NR5Heiibh6JPHsebl5m7z/6re9FsYj4dAsDKqqQPtAa15i/D+aO6+B7Q9GmpuA4nesiMqXBM9k5W27jI+IocbM00XPTO4pxUqRooU+LCf3qZwDo311oO7kBgQAsTA01J+VZPE8VV2JcOhJJOZSQPzCRWk6GcdCKyyGQERB2mfOl34Rnjkl4jBnCOiqcyQxSdDIy5h8QaV9RcJJIkgjU661D6S8WN2+CNAikLz1O5qb0MxqlnUxnkEH7saeQmaVtC7Duj/F3soLLmchyqWEHJ9WarOkN1HxL3FJLEKm2gA1ge+rX6QbotWEcDtm6ir3wZzz3iKy3DbD4m6LamJBYsfqgR3b1qLXNA0+LNj0J4gptPbPZdLjZp5gmVPpUD6RMQVfDZPazPmI/0ogg+ExTb3A7mHVnUi7CyRBVoGuh5xWT4x0m/iGVtAqrIXntImPGhJN2FtKhnG8d1lz8Khfmf1quy+FDwyk6nfc+Z1qQxplUDYUFxRSJpjD+/GgZXJRre9BSjLQMko1GVqjJRkoESFNER6jKaKpoGGD0/NQM2tODUAGzU5jQM2tdLUDsOzU5LlRy9Oz0AHD13NpUfPTs1MYUvTi/6UCadPyoFYXPXM9CzTSz0CsMDoaj3cGhMxB+0ND6jWiA0g1AADbuA6XSecOA/wAd/jRcHxC7acuUDGIBRiCPc0fOu5qQbekZcExnSDpEbxTNm7P2wRB+PzonRziZS6rLqScp8VobNO9DNlZmACOY7J9RQY2ej0Tj/SVEwV1xOYowUdzEEaa141wEMyBTyjMfj66Cr3F22uKEZ3y92nzih4fCrbXKu3zPjSSodPyPyxXDTidKY1M2MO1NY/8AmutTYoEVhNEQ0qVBoMhoyNSpUCHgUVTtSpUAImu0qVACJ1p6tXKVMY7NrSzfrSpUgFmp5alSoGdmnAUqVMyJhpTAaVKgY9tqU6UqVMBVzlSpUhDSa5NKlQB39qZypUqQA2OlcJpUqQDCdKQpUqY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4043" name="Picture 11" descr="C:\Users\USER\Desktop\metrooo.jpg"/>
          <p:cNvPicPr>
            <a:picLocks noChangeAspect="1" noChangeArrowheads="1"/>
          </p:cNvPicPr>
          <p:nvPr/>
        </p:nvPicPr>
        <p:blipFill>
          <a:blip r:embed="rId7"/>
          <a:srcRect/>
          <a:stretch>
            <a:fillRect/>
          </a:stretch>
        </p:blipFill>
        <p:spPr bwMode="auto">
          <a:xfrm>
            <a:off x="500034" y="4643446"/>
            <a:ext cx="1714512" cy="1285884"/>
          </a:xfrm>
          <a:prstGeom prst="rect">
            <a:avLst/>
          </a:prstGeom>
          <a:noFill/>
        </p:spPr>
      </p:pic>
      <p:pic>
        <p:nvPicPr>
          <p:cNvPr id="44044" name="Picture 12" descr="C:\Users\USER\Desktop\ciproooo.jpg"/>
          <p:cNvPicPr>
            <a:picLocks noGrp="1" noChangeAspect="1" noChangeArrowheads="1"/>
          </p:cNvPicPr>
          <p:nvPr>
            <p:ph idx="1"/>
          </p:nvPr>
        </p:nvPicPr>
        <p:blipFill>
          <a:blip r:embed="rId8"/>
          <a:srcRect/>
          <a:stretch>
            <a:fillRect/>
          </a:stretch>
        </p:blipFill>
        <p:spPr bwMode="auto">
          <a:xfrm>
            <a:off x="2285984" y="1643050"/>
            <a:ext cx="1433514" cy="1066800"/>
          </a:xfrm>
          <a:prstGeom prst="rect">
            <a:avLst/>
          </a:prstGeom>
          <a:noFill/>
        </p:spPr>
      </p:pic>
      <p:pic>
        <p:nvPicPr>
          <p:cNvPr id="44045" name="Picture 13" descr="C:\Users\USER\Desktop\minoooo.jpg"/>
          <p:cNvPicPr>
            <a:picLocks noChangeAspect="1" noChangeArrowheads="1"/>
          </p:cNvPicPr>
          <p:nvPr/>
        </p:nvPicPr>
        <p:blipFill>
          <a:blip r:embed="rId9"/>
          <a:srcRect/>
          <a:stretch>
            <a:fillRect/>
          </a:stretch>
        </p:blipFill>
        <p:spPr bwMode="auto">
          <a:xfrm>
            <a:off x="7143768" y="4572008"/>
            <a:ext cx="956295" cy="135732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a:bodyPr>
          <a:lstStyle/>
          <a:p>
            <a:pPr algn="ctr"/>
            <a:r>
              <a:rPr lang="tr-TR" sz="2400" b="1" dirty="0" smtClean="0">
                <a:solidFill>
                  <a:schemeClr val="accent1">
                    <a:lumMod val="50000"/>
                  </a:schemeClr>
                </a:solidFill>
              </a:rPr>
              <a:t>REVASKÜLARİZASYON TEKNİĞİNİN AVANTAJLARI</a:t>
            </a:r>
            <a:r>
              <a:rPr lang="tr-TR" sz="2400" b="1" dirty="0" smtClean="0"/>
              <a:t/>
            </a:r>
            <a:br>
              <a:rPr lang="tr-TR" sz="2400" b="1" dirty="0" smtClean="0"/>
            </a:br>
            <a:endParaRPr lang="tr-TR" sz="2400"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1935480"/>
            <a:ext cx="8258204" cy="4708230"/>
          </a:xfrm>
        </p:spPr>
        <p:txBody>
          <a:bodyPr>
            <a:normAutofit/>
          </a:bodyPr>
          <a:lstStyle/>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lgn="ctr">
              <a:buNone/>
            </a:pPr>
            <a:r>
              <a:rPr lang="tr-TR" sz="2400" b="1" dirty="0" smtClean="0">
                <a:latin typeface="Times New Roman" pitchFamily="18" charset="0"/>
                <a:cs typeface="Times New Roman" pitchFamily="18" charset="0"/>
              </a:rPr>
              <a:t>                                                                              </a:t>
            </a:r>
          </a:p>
        </p:txBody>
      </p:sp>
      <p:sp>
        <p:nvSpPr>
          <p:cNvPr id="6" name="Rounded Rectangular Callout 5"/>
          <p:cNvSpPr/>
          <p:nvPr/>
        </p:nvSpPr>
        <p:spPr>
          <a:xfrm>
            <a:off x="500034" y="1857364"/>
            <a:ext cx="3357586" cy="37147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v"/>
            </a:pPr>
            <a:endParaRPr lang="tr-TR" b="1" dirty="0" smtClean="0"/>
          </a:p>
          <a:p>
            <a:pPr lvl="0" algn="ctr">
              <a:buFont typeface="Wingdings" pitchFamily="2" charset="2"/>
              <a:buChar char="v"/>
            </a:pPr>
            <a:endParaRPr lang="tr-TR" b="1" dirty="0" smtClean="0"/>
          </a:p>
          <a:p>
            <a:pPr lvl="0" algn="ctr"/>
            <a:endParaRPr lang="tr-TR" b="1" dirty="0" smtClean="0"/>
          </a:p>
          <a:p>
            <a:pPr lvl="0" algn="ctr">
              <a:buFont typeface="Wingdings" pitchFamily="2" charset="2"/>
              <a:buChar char="v"/>
            </a:pPr>
            <a:endParaRPr lang="tr-TR" b="1" dirty="0" smtClean="0"/>
          </a:p>
          <a:p>
            <a:pPr lvl="0" algn="ctr">
              <a:buFont typeface="Wingdings" pitchFamily="2" charset="2"/>
              <a:buChar char="v"/>
            </a:pPr>
            <a:r>
              <a:rPr lang="tr-TR" b="1" dirty="0" smtClean="0"/>
              <a:t>Fizyolojik kök kapanması gerçekleşir</a:t>
            </a:r>
          </a:p>
          <a:p>
            <a:pPr lvl="0" algn="ctr"/>
            <a:endParaRPr lang="tr-TR" b="1" dirty="0" smtClean="0"/>
          </a:p>
          <a:p>
            <a:pPr algn="ctr">
              <a:buFont typeface="Wingdings" pitchFamily="2" charset="2"/>
              <a:buChar char="v"/>
            </a:pPr>
            <a:r>
              <a:rPr lang="tr-TR" b="1" dirty="0" smtClean="0"/>
              <a:t>Kök dentin duvarları kalınlaşır </a:t>
            </a:r>
          </a:p>
          <a:p>
            <a:pPr algn="ctr">
              <a:buFont typeface="Wingdings" pitchFamily="2" charset="2"/>
              <a:buChar char="v"/>
            </a:pPr>
            <a:endParaRPr lang="tr-TR" b="1" dirty="0" smtClean="0"/>
          </a:p>
          <a:p>
            <a:pPr lvl="0" algn="ctr">
              <a:buFont typeface="Wingdings" pitchFamily="2" charset="2"/>
              <a:buChar char="v"/>
            </a:pPr>
            <a:r>
              <a:rPr lang="tr-TR" b="1" dirty="0" smtClean="0"/>
              <a:t>Dişin travmalara karşı direnci de artırılmış olunur. Fraktür olasılığı azalır.</a:t>
            </a:r>
            <a:endParaRPr lang="tr-TR" dirty="0" smtClean="0"/>
          </a:p>
          <a:p>
            <a:pPr algn="ctr">
              <a:buFont typeface="Wingdings" pitchFamily="2" charset="2"/>
              <a:buChar char="v"/>
            </a:pPr>
            <a:endParaRPr lang="tr-TR" dirty="0" smtClean="0"/>
          </a:p>
          <a:p>
            <a:pPr lvl="0" algn="ctr">
              <a:buFont typeface="Wingdings" pitchFamily="2" charset="2"/>
              <a:buChar char="v"/>
            </a:pPr>
            <a:endParaRPr lang="tr-TR" b="1" dirty="0" smtClean="0"/>
          </a:p>
          <a:p>
            <a:pPr lvl="0" algn="ctr"/>
            <a:endParaRPr lang="tr-TR" b="1" dirty="0" smtClean="0"/>
          </a:p>
          <a:p>
            <a:pPr lvl="0" algn="ctr"/>
            <a:endParaRPr lang="tr-TR" dirty="0" smtClean="0"/>
          </a:p>
          <a:p>
            <a:pPr algn="ctr"/>
            <a:endParaRPr lang="tr-TR" dirty="0"/>
          </a:p>
        </p:txBody>
      </p:sp>
      <p:sp>
        <p:nvSpPr>
          <p:cNvPr id="8" name="Rounded Rectangular Callout 7"/>
          <p:cNvSpPr/>
          <p:nvPr/>
        </p:nvSpPr>
        <p:spPr>
          <a:xfrm>
            <a:off x="5357818" y="1928802"/>
            <a:ext cx="3357586" cy="37862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r>
              <a:rPr lang="tr-TR" b="1" dirty="0" smtClean="0"/>
              <a:t>Gerekli materyaller kolaylıkla elde edilebilir</a:t>
            </a:r>
          </a:p>
          <a:p>
            <a:pPr algn="ctr"/>
            <a:endParaRPr lang="tr-TR" b="1" dirty="0" smtClean="0"/>
          </a:p>
          <a:p>
            <a:pPr lvl="0" algn="ctr">
              <a:buFont typeface="Wingdings" pitchFamily="2" charset="2"/>
              <a:buChar char="ü"/>
            </a:pPr>
            <a:r>
              <a:rPr lang="tr-TR" b="1" dirty="0" smtClean="0"/>
              <a:t>Kök boyutunda artış</a:t>
            </a:r>
          </a:p>
          <a:p>
            <a:pPr lvl="0" algn="ctr">
              <a:buFont typeface="Wingdings" pitchFamily="2" charset="2"/>
              <a:buChar char="ü"/>
            </a:pPr>
            <a:endParaRPr lang="tr-TR" dirty="0" smtClean="0"/>
          </a:p>
          <a:p>
            <a:pPr lvl="0" algn="ctr">
              <a:buFont typeface="Wingdings" pitchFamily="2" charset="2"/>
              <a:buChar char="ü"/>
            </a:pPr>
            <a:r>
              <a:rPr lang="tr-TR" b="1" dirty="0" smtClean="0"/>
              <a:t>Geleneksel tedavi yöntemlerine oranla daha az zorlayıcıdır </a:t>
            </a:r>
            <a:endParaRPr lang="tr-TR" dirty="0" smtClean="0"/>
          </a:p>
          <a:p>
            <a:pPr algn="ctr"/>
            <a:endParaRPr lang="tr-TR"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rcRect/>
          <a:stretch>
            <a:fillRect/>
          </a:stretch>
        </p:blipFill>
        <p:spPr bwMode="auto">
          <a:xfrm>
            <a:off x="1142976" y="1500174"/>
            <a:ext cx="6500858"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1571612"/>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500042"/>
            <a:ext cx="7772400" cy="6072230"/>
          </a:xfrm>
        </p:spPr>
        <p:txBody>
          <a:bodyPr/>
          <a:lstStyle/>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p:txBody>
      </p:sp>
      <p:graphicFrame>
        <p:nvGraphicFramePr>
          <p:cNvPr id="4" name="Diagram 3"/>
          <p:cNvGraphicFramePr/>
          <p:nvPr/>
        </p:nvGraphicFramePr>
        <p:xfrm>
          <a:off x="1071538" y="357166"/>
          <a:ext cx="707236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357826"/>
            <a:ext cx="7772400" cy="796908"/>
          </a:xfrm>
        </p:spPr>
        <p:txBody>
          <a:bodyPr>
            <a:normAutofit fontScale="90000"/>
          </a:bodyPr>
          <a:lstStyle/>
          <a:p>
            <a:pPr algn="ctr"/>
            <a:r>
              <a:rPr lang="tr-TR" sz="2700" b="1" dirty="0" smtClean="0">
                <a:solidFill>
                  <a:srgbClr val="C00000"/>
                </a:solidFill>
                <a:latin typeface="Times New Roman" pitchFamily="18" charset="0"/>
                <a:cs typeface="Times New Roman" pitchFamily="18" charset="0"/>
              </a:rPr>
              <a:t/>
            </a:r>
            <a:br>
              <a:rPr lang="tr-TR" sz="2700" b="1" dirty="0" smtClean="0">
                <a:solidFill>
                  <a:srgbClr val="C00000"/>
                </a:solidFill>
                <a:latin typeface="Times New Roman" pitchFamily="18" charset="0"/>
                <a:cs typeface="Times New Roman" pitchFamily="18" charset="0"/>
              </a:rPr>
            </a:br>
            <a:r>
              <a:rPr lang="tr-TR" sz="2700" b="1" dirty="0" smtClean="0">
                <a:solidFill>
                  <a:srgbClr val="C00000"/>
                </a:solidFill>
                <a:latin typeface="Times New Roman" pitchFamily="18" charset="0"/>
                <a:cs typeface="Times New Roman" pitchFamily="18" charset="0"/>
              </a:rPr>
              <a:t/>
            </a:r>
            <a:br>
              <a:rPr lang="tr-TR" sz="2700" b="1" dirty="0" smtClean="0">
                <a:solidFill>
                  <a:srgbClr val="C00000"/>
                </a:solidFill>
                <a:latin typeface="Times New Roman" pitchFamily="18" charset="0"/>
                <a:cs typeface="Times New Roman" pitchFamily="18" charset="0"/>
              </a:rPr>
            </a:br>
            <a:r>
              <a:rPr lang="tr-TR" sz="2700" b="1" dirty="0" smtClean="0">
                <a:solidFill>
                  <a:srgbClr val="C00000"/>
                </a:solidFill>
                <a:latin typeface="Times New Roman" pitchFamily="18" charset="0"/>
                <a:cs typeface="Times New Roman" pitchFamily="18" charset="0"/>
              </a:rPr>
              <a:t/>
            </a:r>
            <a:br>
              <a:rPr lang="tr-TR" sz="2700" b="1" dirty="0" smtClean="0">
                <a:solidFill>
                  <a:srgbClr val="C00000"/>
                </a:solidFill>
                <a:latin typeface="Times New Roman" pitchFamily="18" charset="0"/>
                <a:cs typeface="Times New Roman" pitchFamily="18" charset="0"/>
              </a:rPr>
            </a:br>
            <a:r>
              <a:rPr lang="tr-TR" sz="2700" b="1" dirty="0" smtClean="0">
                <a:solidFill>
                  <a:srgbClr val="C00000"/>
                </a:solidFill>
                <a:latin typeface="Times New Roman" pitchFamily="18" charset="0"/>
                <a:cs typeface="Times New Roman" pitchFamily="18" charset="0"/>
              </a:rPr>
              <a:t>Trombositten Zengin Fibrin Formasyonu </a:t>
            </a:r>
            <a:br>
              <a:rPr lang="tr-TR" sz="2700" b="1" dirty="0" smtClean="0">
                <a:solidFill>
                  <a:srgbClr val="C00000"/>
                </a:solidFill>
                <a:latin typeface="Times New Roman" pitchFamily="18" charset="0"/>
                <a:cs typeface="Times New Roman" pitchFamily="18" charset="0"/>
              </a:rPr>
            </a:br>
            <a:r>
              <a:rPr lang="tr-TR" sz="2700" b="1" dirty="0" smtClean="0">
                <a:solidFill>
                  <a:srgbClr val="C00000"/>
                </a:solidFill>
                <a:latin typeface="Times New Roman" pitchFamily="18" charset="0"/>
                <a:cs typeface="Times New Roman" pitchFamily="18" charset="0"/>
              </a:rPr>
              <a:t/>
            </a:r>
            <a:br>
              <a:rPr lang="tr-TR" sz="2700" b="1" dirty="0" smtClean="0">
                <a:solidFill>
                  <a:srgbClr val="C00000"/>
                </a:solidFill>
                <a:latin typeface="Times New Roman" pitchFamily="18" charset="0"/>
                <a:cs typeface="Times New Roman" pitchFamily="18" charset="0"/>
              </a:rPr>
            </a:br>
            <a:endParaRPr lang="tr-TR" sz="2200" b="1" dirty="0">
              <a:solidFill>
                <a:srgbClr val="C00000"/>
              </a:solidFill>
              <a:latin typeface="Times New Roman" pitchFamily="18" charset="0"/>
              <a:cs typeface="Times New Roman" pitchFamily="18" charset="0"/>
            </a:endParaRPr>
          </a:p>
        </p:txBody>
      </p:sp>
      <p:pic>
        <p:nvPicPr>
          <p:cNvPr id="5" name="irc_mi" descr="http://i00.i.aliimg.com/photo/v0/111537950_1/Platelet_Rich_Fibrin_PRF_KIT.jpg"/>
          <p:cNvPicPr>
            <a:picLocks noGrp="1"/>
          </p:cNvPicPr>
          <p:nvPr>
            <p:ph idx="1"/>
          </p:nvPr>
        </p:nvPicPr>
        <p:blipFill>
          <a:blip r:embed="rId3"/>
          <a:srcRect/>
          <a:stretch>
            <a:fillRect/>
          </a:stretch>
        </p:blipFill>
        <p:spPr bwMode="auto">
          <a:xfrm>
            <a:off x="428596" y="642918"/>
            <a:ext cx="4714908" cy="4714908"/>
          </a:xfrm>
          <a:prstGeom prst="rect">
            <a:avLst/>
          </a:prstGeom>
          <a:noFill/>
          <a:ln w="9525">
            <a:noFill/>
            <a:miter lim="800000"/>
            <a:headEnd/>
            <a:tailEnd/>
          </a:ln>
        </p:spPr>
      </p:pic>
      <p:pic>
        <p:nvPicPr>
          <p:cNvPr id="6" name="Picture 5" descr="http://t1.gstatic.com/images?q=tbn:ANd9GcR2CDu0jduudXI9Iv7p9_jYeiBD0U7q_etP61Rk25X3uCTMIQc58g"/>
          <p:cNvPicPr/>
          <p:nvPr/>
        </p:nvPicPr>
        <p:blipFill>
          <a:blip r:embed="rId4"/>
          <a:srcRect/>
          <a:stretch>
            <a:fillRect/>
          </a:stretch>
        </p:blipFill>
        <p:spPr bwMode="auto">
          <a:xfrm>
            <a:off x="5286380" y="714356"/>
            <a:ext cx="3429024"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Normal koşullarda çürükle </a:t>
            </a:r>
            <a:r>
              <a:rPr lang="tr-TR" dirty="0" err="1" smtClean="0"/>
              <a:t>perforasyon</a:t>
            </a:r>
            <a:r>
              <a:rPr lang="tr-TR" dirty="0" smtClean="0"/>
              <a:t> durumlarında direk </a:t>
            </a:r>
            <a:r>
              <a:rPr lang="tr-TR" dirty="0" err="1" smtClean="0"/>
              <a:t>kuafaj</a:t>
            </a:r>
            <a:r>
              <a:rPr lang="tr-TR" dirty="0" smtClean="0"/>
              <a:t> hem süt hem </a:t>
            </a:r>
            <a:r>
              <a:rPr lang="tr-TR" dirty="0" err="1" smtClean="0"/>
              <a:t>matür</a:t>
            </a:r>
            <a:r>
              <a:rPr lang="tr-TR" dirty="0" smtClean="0"/>
              <a:t> sürekli dişler için tercih edilmezken, </a:t>
            </a:r>
            <a:r>
              <a:rPr lang="tr-TR" dirty="0" err="1" smtClean="0"/>
              <a:t>immatür</a:t>
            </a:r>
            <a:r>
              <a:rPr lang="tr-TR" dirty="0" smtClean="0"/>
              <a:t> sürekli dişlerde başarılı sonuçlar verebilmektedir.</a:t>
            </a:r>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7772400" cy="857256"/>
          </a:xfrm>
          <a:effectLst>
            <a:outerShdw blurRad="38100" dist="25400" dir="5400000" algn="t" rotWithShape="0">
              <a:srgbClr val="000000">
                <a:alpha val="50000"/>
              </a:srgbClr>
            </a:outerShdw>
            <a:softEdge rad="31750"/>
          </a:effectLst>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sz="4400" dirty="0" smtClean="0">
                <a:solidFill>
                  <a:schemeClr val="tx1"/>
                </a:solidFill>
                <a:latin typeface="Times New Roman" pitchFamily="18" charset="0"/>
                <a:cs typeface="Times New Roman" pitchFamily="18" charset="0"/>
              </a:rPr>
              <a:t>TZF’İN  AVANTAJLARI</a:t>
            </a: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dirty="0" smtClean="0">
                <a:solidFill>
                  <a:schemeClr val="tx1"/>
                </a:solidFill>
                <a:latin typeface="Times New Roman" pitchFamily="18" charset="0"/>
                <a:cs typeface="Times New Roman" pitchFamily="18" charset="0"/>
              </a:rPr>
              <a:t/>
            </a:r>
            <a:br>
              <a:rPr lang="tr-TR" dirty="0" smtClean="0">
                <a:solidFill>
                  <a:schemeClr val="tx1"/>
                </a:solidFill>
                <a:latin typeface="Times New Roman" pitchFamily="18" charset="0"/>
                <a:cs typeface="Times New Roman" pitchFamily="18" charset="0"/>
              </a:rPr>
            </a:br>
            <a:r>
              <a:rPr lang="tr-TR" sz="3600" b="1" dirty="0" smtClean="0">
                <a:solidFill>
                  <a:schemeClr val="tx1"/>
                </a:solidFill>
                <a:latin typeface="Times New Roman" pitchFamily="18" charset="0"/>
                <a:cs typeface="Times New Roman" pitchFamily="18" charset="0"/>
              </a:rPr>
              <a:t/>
            </a:r>
            <a:br>
              <a:rPr lang="tr-TR" sz="3600" b="1" dirty="0" smtClean="0">
                <a:solidFill>
                  <a:schemeClr val="tx1"/>
                </a:solidFill>
                <a:latin typeface="Times New Roman" pitchFamily="18" charset="0"/>
                <a:cs typeface="Times New Roman" pitchFamily="18" charset="0"/>
              </a:rPr>
            </a:br>
            <a:r>
              <a:rPr lang="tr-TR" sz="3600" b="1" dirty="0" smtClean="0">
                <a:solidFill>
                  <a:schemeClr val="tx1"/>
                </a:solidFill>
                <a:latin typeface="Times New Roman" pitchFamily="18" charset="0"/>
                <a:cs typeface="Times New Roman" pitchFamily="18" charset="0"/>
              </a:rPr>
              <a:t/>
            </a:r>
            <a:br>
              <a:rPr lang="tr-TR" sz="3600" b="1" dirty="0" smtClean="0">
                <a:solidFill>
                  <a:schemeClr val="tx1"/>
                </a:solidFill>
                <a:latin typeface="Times New Roman" pitchFamily="18" charset="0"/>
                <a:cs typeface="Times New Roman" pitchFamily="18" charset="0"/>
              </a:rPr>
            </a:br>
            <a:endParaRPr lang="tr-TR" sz="3600" b="1" dirty="0">
              <a:solidFill>
                <a:schemeClr val="tx1"/>
              </a:solidFill>
            </a:endParaRPr>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ll-size image (54 K)"/>
          <p:cNvPicPr>
            <a:picLocks noGrp="1"/>
          </p:cNvPicPr>
          <p:nvPr>
            <p:ph idx="1"/>
          </p:nvPr>
        </p:nvPicPr>
        <p:blipFill>
          <a:blip r:embed="rId3"/>
          <a:srcRect/>
          <a:stretch>
            <a:fillRect/>
          </a:stretch>
        </p:blipFill>
        <p:spPr bwMode="auto">
          <a:xfrm>
            <a:off x="1071538" y="1357298"/>
            <a:ext cx="6715172"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428596" y="785794"/>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642918"/>
            <a:ext cx="7772400" cy="4572000"/>
          </a:xfrm>
        </p:spPr>
        <p:txBody>
          <a:bodyPr/>
          <a:lstStyle/>
          <a:p>
            <a:pPr>
              <a:buNone/>
            </a:pPr>
            <a:r>
              <a:rPr lang="tr-TR" dirty="0" smtClean="0"/>
              <a:t>Travma sonucu </a:t>
            </a:r>
            <a:r>
              <a:rPr lang="tr-TR" dirty="0" err="1" smtClean="0"/>
              <a:t>pulpası</a:t>
            </a:r>
            <a:r>
              <a:rPr lang="tr-TR" dirty="0" smtClean="0"/>
              <a:t> açığa çıkmış ön keser dişlerde uygulanabilecek </a:t>
            </a:r>
            <a:r>
              <a:rPr lang="tr-TR" dirty="0" err="1" smtClean="0"/>
              <a:t>vital</a:t>
            </a:r>
            <a:r>
              <a:rPr lang="tr-TR" dirty="0" smtClean="0"/>
              <a:t> tedaviler;</a:t>
            </a:r>
          </a:p>
          <a:p>
            <a:pPr>
              <a:buNone/>
            </a:pPr>
            <a:endParaRPr lang="tr-TR" dirty="0" smtClean="0"/>
          </a:p>
          <a:p>
            <a:r>
              <a:rPr lang="tr-TR" dirty="0" smtClean="0"/>
              <a:t>direk </a:t>
            </a:r>
            <a:r>
              <a:rPr lang="tr-TR" dirty="0" err="1" smtClean="0"/>
              <a:t>kuafaj</a:t>
            </a:r>
            <a:r>
              <a:rPr lang="tr-TR" dirty="0" smtClean="0"/>
              <a:t> ya da </a:t>
            </a:r>
          </a:p>
          <a:p>
            <a:r>
              <a:rPr lang="tr-TR" dirty="0" smtClean="0"/>
              <a:t>değişik seviyelerde yapılabilecek </a:t>
            </a:r>
            <a:r>
              <a:rPr lang="tr-TR" dirty="0" err="1" smtClean="0"/>
              <a:t>pulpotomidir</a:t>
            </a:r>
            <a:r>
              <a:rPr lang="tr-TR" dirty="0" smtClean="0"/>
              <a:t>.</a:t>
            </a:r>
            <a:endParaRPr lang="tr-TR" dirty="0"/>
          </a:p>
        </p:txBody>
      </p:sp>
      <p:pic>
        <p:nvPicPr>
          <p:cNvPr id="2050" name="Picture 2" descr="C:\Documents and Settings\DENT\Desktop\untitled2.JPG"/>
          <p:cNvPicPr>
            <a:picLocks noChangeAspect="1" noChangeArrowheads="1"/>
          </p:cNvPicPr>
          <p:nvPr/>
        </p:nvPicPr>
        <p:blipFill>
          <a:blip r:embed="rId2"/>
          <a:srcRect/>
          <a:stretch>
            <a:fillRect/>
          </a:stretch>
        </p:blipFill>
        <p:spPr bwMode="auto">
          <a:xfrm>
            <a:off x="4673960" y="3500438"/>
            <a:ext cx="3465163" cy="27146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r>
              <a:rPr lang="tr-TR" dirty="0" smtClean="0"/>
              <a:t>Diş travmaya uğrayıp </a:t>
            </a:r>
            <a:r>
              <a:rPr lang="tr-TR" dirty="0" err="1" smtClean="0"/>
              <a:t>pulpası</a:t>
            </a:r>
            <a:r>
              <a:rPr lang="tr-TR" dirty="0" smtClean="0"/>
              <a:t> açıldığında ortaya çıkan cevap </a:t>
            </a:r>
            <a:r>
              <a:rPr lang="tr-TR" dirty="0" err="1" smtClean="0"/>
              <a:t>proliferatif</a:t>
            </a:r>
            <a:r>
              <a:rPr lang="tr-TR" dirty="0" smtClean="0"/>
              <a:t> bir doku değişikliği şeklindedir ve </a:t>
            </a:r>
            <a:r>
              <a:rPr lang="tr-TR" dirty="0" err="1" smtClean="0"/>
              <a:t>inflamasyon</a:t>
            </a:r>
            <a:r>
              <a:rPr lang="tr-TR" dirty="0" smtClean="0"/>
              <a:t> kırık hattından itibaren </a:t>
            </a:r>
            <a:r>
              <a:rPr lang="tr-TR" b="1" u="sng" dirty="0" smtClean="0"/>
              <a:t>maksimum 2-3 </a:t>
            </a:r>
            <a:r>
              <a:rPr lang="tr-TR" b="1" u="sng" dirty="0" err="1" smtClean="0"/>
              <a:t>mm’lik</a:t>
            </a:r>
            <a:r>
              <a:rPr lang="tr-TR" b="1" u="sng" dirty="0" smtClean="0"/>
              <a:t> </a:t>
            </a:r>
            <a:r>
              <a:rPr lang="tr-TR" dirty="0" err="1" smtClean="0"/>
              <a:t>pulpayı</a:t>
            </a:r>
            <a:r>
              <a:rPr lang="tr-TR" dirty="0" smtClean="0"/>
              <a:t> etkilemektedir.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1008</TotalTime>
  <Words>2299</Words>
  <Application>Microsoft Office PowerPoint</Application>
  <PresentationFormat>Ekran Gösterisi (4:3)</PresentationFormat>
  <Paragraphs>272</Paragraphs>
  <Slides>72</Slides>
  <Notes>13</Notes>
  <HiddenSlides>0</HiddenSlides>
  <MMClips>0</MMClips>
  <ScaleCrop>false</ScaleCrop>
  <HeadingPairs>
    <vt:vector size="4" baseType="variant">
      <vt:variant>
        <vt:lpstr>Tema</vt:lpstr>
      </vt:variant>
      <vt:variant>
        <vt:i4>3</vt:i4>
      </vt:variant>
      <vt:variant>
        <vt:lpstr>Slayt Başlıkları</vt:lpstr>
      </vt:variant>
      <vt:variant>
        <vt:i4>72</vt:i4>
      </vt:variant>
    </vt:vector>
  </HeadingPairs>
  <TitlesOfParts>
    <vt:vector size="75" baseType="lpstr">
      <vt:lpstr>Hisse Senedi</vt:lpstr>
      <vt:lpstr>Flow</vt:lpstr>
      <vt:lpstr>Concourse</vt:lpstr>
      <vt:lpstr>Slayt 1</vt:lpstr>
      <vt:lpstr>Slayt 2</vt:lpstr>
      <vt:lpstr>Slayt 3</vt:lpstr>
      <vt:lpstr>Slayt 4</vt:lpstr>
      <vt:lpstr>Slayt 5</vt:lpstr>
      <vt:lpstr>Slayt 6</vt:lpstr>
      <vt:lpstr>Slayt 7</vt:lpstr>
      <vt:lpstr>Slayt 8</vt:lpstr>
      <vt:lpstr>Slayt 9</vt:lpstr>
      <vt:lpstr>Slayt 10</vt:lpstr>
      <vt:lpstr>Slayt 11</vt:lpstr>
      <vt:lpstr>Direk kuafajda; </vt:lpstr>
      <vt:lpstr>Slayt 13</vt:lpstr>
      <vt:lpstr>Slayt 14</vt:lpstr>
      <vt:lpstr>Cvek Pulpotomisi:</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ÖNEMLİ!!</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  REJENERATİF TEDAVİLER</vt:lpstr>
      <vt:lpstr>REJENERATİF ENDODONTİ</vt:lpstr>
      <vt:lpstr>KÖK HÜCRELER </vt:lpstr>
      <vt:lpstr>Slayt 62</vt:lpstr>
      <vt:lpstr>REVASKÜLARİZASYON TEKNİĞİNİN ORTAYA ÇIKIŞI</vt:lpstr>
      <vt:lpstr>REVASKÜLARİZASYON TEKNİĞİNDE KULLANILAN MATERYALLER VE ÖZELLİKLERİ </vt:lpstr>
      <vt:lpstr>REVASKÜLARİZASYON TEKNİĞİNİN AVANTAJLARI </vt:lpstr>
      <vt:lpstr>Slayt 66</vt:lpstr>
      <vt:lpstr>Slayt 67</vt:lpstr>
      <vt:lpstr>Slayt 68</vt:lpstr>
      <vt:lpstr>   Trombositten Zengin Fibrin Formasyonu   </vt:lpstr>
      <vt:lpstr>             TZF’İN  AVANTAJLARI           </vt:lpstr>
      <vt:lpstr>Slayt 71</vt:lpstr>
      <vt:lpstr>Slayt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Leman</dc:creator>
  <cp:lastModifiedBy>LG</cp:lastModifiedBy>
  <cp:revision>114</cp:revision>
  <dcterms:created xsi:type="dcterms:W3CDTF">2011-03-08T13:19:55Z</dcterms:created>
  <dcterms:modified xsi:type="dcterms:W3CDTF">2015-11-22T21:31:30Z</dcterms:modified>
</cp:coreProperties>
</file>