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gif" ContentType="image/gif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59" r:id="rId3"/>
    <p:sldId id="261" r:id="rId4"/>
    <p:sldId id="342" r:id="rId5"/>
    <p:sldId id="344" r:id="rId6"/>
    <p:sldId id="388" r:id="rId7"/>
    <p:sldId id="389" r:id="rId8"/>
    <p:sldId id="390" r:id="rId9"/>
    <p:sldId id="391" r:id="rId10"/>
    <p:sldId id="345" r:id="rId11"/>
    <p:sldId id="346" r:id="rId12"/>
    <p:sldId id="347" r:id="rId13"/>
    <p:sldId id="352" r:id="rId14"/>
    <p:sldId id="353" r:id="rId15"/>
    <p:sldId id="414" r:id="rId16"/>
    <p:sldId id="415" r:id="rId17"/>
    <p:sldId id="262" r:id="rId18"/>
    <p:sldId id="411" r:id="rId19"/>
    <p:sldId id="412" r:id="rId20"/>
    <p:sldId id="413" r:id="rId21"/>
    <p:sldId id="392" r:id="rId22"/>
    <p:sldId id="393" r:id="rId23"/>
    <p:sldId id="394" r:id="rId24"/>
    <p:sldId id="356" r:id="rId25"/>
    <p:sldId id="384" r:id="rId26"/>
    <p:sldId id="385" r:id="rId27"/>
    <p:sldId id="358" r:id="rId28"/>
    <p:sldId id="359" r:id="rId29"/>
    <p:sldId id="360" r:id="rId30"/>
    <p:sldId id="363" r:id="rId31"/>
    <p:sldId id="364" r:id="rId32"/>
    <p:sldId id="365" r:id="rId33"/>
    <p:sldId id="366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396" r:id="rId44"/>
    <p:sldId id="400" r:id="rId45"/>
    <p:sldId id="395" r:id="rId46"/>
    <p:sldId id="379" r:id="rId47"/>
    <p:sldId id="380" r:id="rId48"/>
    <p:sldId id="416" r:id="rId49"/>
    <p:sldId id="410" r:id="rId50"/>
    <p:sldId id="381" r:id="rId51"/>
    <p:sldId id="397" r:id="rId52"/>
    <p:sldId id="398" r:id="rId53"/>
    <p:sldId id="272" r:id="rId54"/>
    <p:sldId id="273" r:id="rId55"/>
    <p:sldId id="274" r:id="rId56"/>
    <p:sldId id="275" r:id="rId57"/>
    <p:sldId id="276" r:id="rId58"/>
    <p:sldId id="386" r:id="rId59"/>
    <p:sldId id="277" r:id="rId60"/>
    <p:sldId id="279" r:id="rId61"/>
    <p:sldId id="280" r:id="rId62"/>
    <p:sldId id="281" r:id="rId63"/>
    <p:sldId id="284" r:id="rId64"/>
    <p:sldId id="260" r:id="rId65"/>
    <p:sldId id="302" r:id="rId66"/>
    <p:sldId id="303" r:id="rId67"/>
    <p:sldId id="307" r:id="rId68"/>
    <p:sldId id="308" r:id="rId69"/>
    <p:sldId id="309" r:id="rId70"/>
    <p:sldId id="310" r:id="rId71"/>
    <p:sldId id="340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71" autoAdjust="0"/>
  </p:normalViewPr>
  <p:slideViewPr>
    <p:cSldViewPr>
      <p:cViewPr>
        <p:scale>
          <a:sx n="71" d="100"/>
          <a:sy n="71" d="100"/>
        </p:scale>
        <p:origin x="-112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89556D58-7979-447E-803D-2560E205F4B3}" type="presOf" srcId="{6E95FECD-F1E7-4343-B190-A314CF8D6F97}" destId="{D379FE30-EEAB-4283-B314-4D628BBD10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9C3A27-6D9E-418B-88B2-DB6FFB0F49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CA5691-17A1-4C49-BA30-7590051B7BE0}">
      <dgm:prSet phldrT="[Metin]"/>
      <dgm:spPr/>
      <dgm:t>
        <a:bodyPr/>
        <a:lstStyle/>
        <a:p>
          <a:r>
            <a:rPr lang="tr-TR" dirty="0" smtClean="0"/>
            <a:t>Daimi 1. Azı Dişlerin Sürmesi ile Dental Tedavi Gereksinimi</a:t>
          </a:r>
          <a:endParaRPr lang="tr-TR" dirty="0"/>
        </a:p>
      </dgm:t>
    </dgm:pt>
    <dgm:pt modelId="{72F8A829-0F94-4A99-A505-CDDE58AB3171}" type="parTrans" cxnId="{AAACDBD8-64E9-41E8-9E21-631DAE761596}">
      <dgm:prSet/>
      <dgm:spPr/>
      <dgm:t>
        <a:bodyPr/>
        <a:lstStyle/>
        <a:p>
          <a:endParaRPr lang="tr-TR"/>
        </a:p>
      </dgm:t>
    </dgm:pt>
    <dgm:pt modelId="{759C7C6E-477A-49AA-B01C-CD4208254E25}" type="sibTrans" cxnId="{AAACDBD8-64E9-41E8-9E21-631DAE761596}">
      <dgm:prSet/>
      <dgm:spPr/>
      <dgm:t>
        <a:bodyPr/>
        <a:lstStyle/>
        <a:p>
          <a:endParaRPr lang="tr-TR"/>
        </a:p>
      </dgm:t>
    </dgm:pt>
    <dgm:pt modelId="{A1D21FF1-B43D-471C-B038-A50B9B96A380}">
      <dgm:prSet phldrT="[Metin]"/>
      <dgm:spPr/>
      <dgm:t>
        <a:bodyPr/>
        <a:lstStyle/>
        <a:p>
          <a:r>
            <a:rPr lang="tr-TR" dirty="0" smtClean="0"/>
            <a:t>Endodontik ve Ortodontik açıdan radikal tedavi yöntemleri</a:t>
          </a:r>
          <a:endParaRPr lang="tr-TR" dirty="0"/>
        </a:p>
      </dgm:t>
    </dgm:pt>
    <dgm:pt modelId="{66AD5347-D27A-4EC8-9E7B-7622911608BD}" type="parTrans" cxnId="{6DF7F5A2-6BE8-4DE2-B556-65E892D1CD2C}">
      <dgm:prSet/>
      <dgm:spPr/>
      <dgm:t>
        <a:bodyPr/>
        <a:lstStyle/>
        <a:p>
          <a:endParaRPr lang="tr-TR"/>
        </a:p>
      </dgm:t>
    </dgm:pt>
    <dgm:pt modelId="{B9B999AA-52E1-41F8-80F9-217F0154B212}" type="sibTrans" cxnId="{6DF7F5A2-6BE8-4DE2-B556-65E892D1CD2C}">
      <dgm:prSet/>
      <dgm:spPr/>
      <dgm:t>
        <a:bodyPr/>
        <a:lstStyle/>
        <a:p>
          <a:endParaRPr lang="tr-TR"/>
        </a:p>
      </dgm:t>
    </dgm:pt>
    <dgm:pt modelId="{B0EDDE92-780B-4EE3-94BC-5F3297978756}">
      <dgm:prSet phldrT="[Metin]"/>
      <dgm:spPr/>
      <dgm:t>
        <a:bodyPr/>
        <a:lstStyle/>
        <a:p>
          <a:r>
            <a:rPr lang="tr-TR" dirty="0" smtClean="0"/>
            <a:t>Hipersensivite (Oral Hijyen ve Yemek yemeyi güçleştirir.)</a:t>
          </a:r>
          <a:endParaRPr lang="tr-TR" dirty="0"/>
        </a:p>
      </dgm:t>
    </dgm:pt>
    <dgm:pt modelId="{15DB378A-A4D4-4592-83B8-FAB7CA065B47}" type="parTrans" cxnId="{A48A3209-5500-44F8-A11C-993CBE7E33AD}">
      <dgm:prSet/>
      <dgm:spPr/>
      <dgm:t>
        <a:bodyPr/>
        <a:lstStyle/>
        <a:p>
          <a:endParaRPr lang="tr-TR"/>
        </a:p>
      </dgm:t>
    </dgm:pt>
    <dgm:pt modelId="{348718F9-631D-4779-AB81-F4718F4E5A82}" type="sibTrans" cxnId="{A48A3209-5500-44F8-A11C-993CBE7E33AD}">
      <dgm:prSet/>
      <dgm:spPr/>
      <dgm:t>
        <a:bodyPr/>
        <a:lstStyle/>
        <a:p>
          <a:endParaRPr lang="tr-TR"/>
        </a:p>
      </dgm:t>
    </dgm:pt>
    <dgm:pt modelId="{E47B77AE-8555-4682-845D-D6ED07F8DE85}">
      <dgm:prSet phldrT="[Metin]"/>
      <dgm:spPr/>
      <dgm:t>
        <a:bodyPr/>
        <a:lstStyle/>
        <a:p>
          <a:r>
            <a:rPr lang="tr-TR" dirty="0" smtClean="0"/>
            <a:t>Fissür Örtücüler yetersiz kalabilir.</a:t>
          </a:r>
          <a:endParaRPr lang="tr-TR" dirty="0"/>
        </a:p>
      </dgm:t>
    </dgm:pt>
    <dgm:pt modelId="{82616F2C-5353-4073-BDBD-203A58B8B2B2}" type="parTrans" cxnId="{CC38291A-40AA-4068-8B68-37F1C406F9B1}">
      <dgm:prSet/>
      <dgm:spPr/>
      <dgm:t>
        <a:bodyPr/>
        <a:lstStyle/>
        <a:p>
          <a:endParaRPr lang="tr-TR"/>
        </a:p>
      </dgm:t>
    </dgm:pt>
    <dgm:pt modelId="{5C8B8D89-1419-4D32-930D-DCDEADFF9330}" type="sibTrans" cxnId="{CC38291A-40AA-4068-8B68-37F1C406F9B1}">
      <dgm:prSet/>
      <dgm:spPr/>
      <dgm:t>
        <a:bodyPr/>
        <a:lstStyle/>
        <a:p>
          <a:endParaRPr lang="tr-TR"/>
        </a:p>
      </dgm:t>
    </dgm:pt>
    <dgm:pt modelId="{6E8D5F97-7C7F-4D7D-AB56-F986BB1E9477}">
      <dgm:prSet phldrT="[Metin]"/>
      <dgm:spPr/>
      <dgm:t>
        <a:bodyPr/>
        <a:lstStyle/>
        <a:p>
          <a:r>
            <a:rPr lang="tr-TR" dirty="0" smtClean="0"/>
            <a:t>Daha büyük restorasyonların kullanılma zorunluluğu</a:t>
          </a:r>
          <a:endParaRPr lang="tr-TR" dirty="0"/>
        </a:p>
      </dgm:t>
    </dgm:pt>
    <dgm:pt modelId="{2BB72873-F3B2-4270-9D36-7FCB5E3D35C8}" type="parTrans" cxnId="{0801CFFD-7BDC-451A-87D0-67319AA2013D}">
      <dgm:prSet/>
      <dgm:spPr/>
      <dgm:t>
        <a:bodyPr/>
        <a:lstStyle/>
        <a:p>
          <a:endParaRPr lang="tr-TR"/>
        </a:p>
      </dgm:t>
    </dgm:pt>
    <dgm:pt modelId="{9515BAED-6ACD-4CDB-B519-73676AFB39FD}" type="sibTrans" cxnId="{0801CFFD-7BDC-451A-87D0-67319AA2013D}">
      <dgm:prSet/>
      <dgm:spPr/>
      <dgm:t>
        <a:bodyPr/>
        <a:lstStyle/>
        <a:p>
          <a:endParaRPr lang="tr-TR"/>
        </a:p>
      </dgm:t>
    </dgm:pt>
    <dgm:pt modelId="{E3ACE419-779C-473E-AC85-5109E80271EF}">
      <dgm:prSet phldrT="[Metin]"/>
      <dgm:spPr/>
      <dgm:t>
        <a:bodyPr/>
        <a:lstStyle/>
        <a:p>
          <a:r>
            <a:rPr lang="tr-TR" dirty="0" smtClean="0"/>
            <a:t>Kesici dişlerin defektlerinden kaynaklı estetik sorunlar</a:t>
          </a:r>
          <a:endParaRPr lang="tr-TR" dirty="0"/>
        </a:p>
      </dgm:t>
    </dgm:pt>
    <dgm:pt modelId="{C3396BBF-504E-4843-AF3C-AA0ECD1234A4}" type="parTrans" cxnId="{B12FEAF4-25E3-46F3-9B91-8E0C6AFCC64B}">
      <dgm:prSet/>
      <dgm:spPr/>
      <dgm:t>
        <a:bodyPr/>
        <a:lstStyle/>
        <a:p>
          <a:endParaRPr lang="tr-TR"/>
        </a:p>
      </dgm:t>
    </dgm:pt>
    <dgm:pt modelId="{1D583DEA-57A9-4123-9CE3-8756E6D4B9C1}" type="sibTrans" cxnId="{B12FEAF4-25E3-46F3-9B91-8E0C6AFCC64B}">
      <dgm:prSet/>
      <dgm:spPr/>
      <dgm:t>
        <a:bodyPr/>
        <a:lstStyle/>
        <a:p>
          <a:endParaRPr lang="tr-TR"/>
        </a:p>
      </dgm:t>
    </dgm:pt>
    <dgm:pt modelId="{0EBD9D75-AF78-4E30-B0DF-66CD573991E7}" type="pres">
      <dgm:prSet presAssocID="{1E9C3A27-6D9E-418B-88B2-DB6FFB0F49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963264-7672-47AD-8ED3-027BC6BD55F1}" type="pres">
      <dgm:prSet presAssocID="{7FCA5691-17A1-4C49-BA30-7590051B7BE0}" presName="parentLin" presStyleCnt="0"/>
      <dgm:spPr/>
    </dgm:pt>
    <dgm:pt modelId="{3F4D8B2A-B828-4ECB-BE13-EA59B6B3F2E2}" type="pres">
      <dgm:prSet presAssocID="{7FCA5691-17A1-4C49-BA30-7590051B7BE0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604788D2-D9F5-40AF-8002-575807BDB7CD}" type="pres">
      <dgm:prSet presAssocID="{7FCA5691-17A1-4C49-BA30-7590051B7B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50D5BF-BE92-4EE6-92F1-EE4AB07E50B2}" type="pres">
      <dgm:prSet presAssocID="{7FCA5691-17A1-4C49-BA30-7590051B7BE0}" presName="negativeSpace" presStyleCnt="0"/>
      <dgm:spPr/>
    </dgm:pt>
    <dgm:pt modelId="{C1112C6D-5079-4B3E-89C3-A0D61BAC896C}" type="pres">
      <dgm:prSet presAssocID="{7FCA5691-17A1-4C49-BA30-7590051B7BE0}" presName="childText" presStyleLbl="conFgAcc1" presStyleIdx="0" presStyleCnt="6">
        <dgm:presLayoutVars>
          <dgm:bulletEnabled val="1"/>
        </dgm:presLayoutVars>
      </dgm:prSet>
      <dgm:spPr/>
    </dgm:pt>
    <dgm:pt modelId="{6C2300E7-6787-46C9-9F09-85DF9F7FCE14}" type="pres">
      <dgm:prSet presAssocID="{759C7C6E-477A-49AA-B01C-CD4208254E25}" presName="spaceBetweenRectangles" presStyleCnt="0"/>
      <dgm:spPr/>
    </dgm:pt>
    <dgm:pt modelId="{3BE35AB5-6D59-4E68-B103-58E74C61D78E}" type="pres">
      <dgm:prSet presAssocID="{B0EDDE92-780B-4EE3-94BC-5F3297978756}" presName="parentLin" presStyleCnt="0"/>
      <dgm:spPr/>
    </dgm:pt>
    <dgm:pt modelId="{133C0921-5F8E-41A1-AC4D-87B0B42DB10E}" type="pres">
      <dgm:prSet presAssocID="{B0EDDE92-780B-4EE3-94BC-5F3297978756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3FB1144A-2FFF-40CC-A96E-B7E93F340031}" type="pres">
      <dgm:prSet presAssocID="{B0EDDE92-780B-4EE3-94BC-5F32979787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8BA1F4-074D-4DD7-84C7-16A55CC2D257}" type="pres">
      <dgm:prSet presAssocID="{B0EDDE92-780B-4EE3-94BC-5F3297978756}" presName="negativeSpace" presStyleCnt="0"/>
      <dgm:spPr/>
    </dgm:pt>
    <dgm:pt modelId="{13ED51DE-5926-42D3-ADE9-F1B53635EFDE}" type="pres">
      <dgm:prSet presAssocID="{B0EDDE92-780B-4EE3-94BC-5F3297978756}" presName="childText" presStyleLbl="conFgAcc1" presStyleIdx="1" presStyleCnt="6">
        <dgm:presLayoutVars>
          <dgm:bulletEnabled val="1"/>
        </dgm:presLayoutVars>
      </dgm:prSet>
      <dgm:spPr/>
    </dgm:pt>
    <dgm:pt modelId="{D41B24BC-040D-4EC1-8929-EFE6F52B3630}" type="pres">
      <dgm:prSet presAssocID="{348718F9-631D-4779-AB81-F4718F4E5A82}" presName="spaceBetweenRectangles" presStyleCnt="0"/>
      <dgm:spPr/>
    </dgm:pt>
    <dgm:pt modelId="{6D742B6D-97DE-4674-8E05-B1125D21EF10}" type="pres">
      <dgm:prSet presAssocID="{E47B77AE-8555-4682-845D-D6ED07F8DE85}" presName="parentLin" presStyleCnt="0"/>
      <dgm:spPr/>
    </dgm:pt>
    <dgm:pt modelId="{64F0F569-8024-48FA-9495-7CDFEB2C1FD5}" type="pres">
      <dgm:prSet presAssocID="{E47B77AE-8555-4682-845D-D6ED07F8DE85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681B5AB8-75B0-4691-A313-C523F9B9DE39}" type="pres">
      <dgm:prSet presAssocID="{E47B77AE-8555-4682-845D-D6ED07F8DE8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C7F33E-67A5-45EE-84E2-9E077A479E47}" type="pres">
      <dgm:prSet presAssocID="{E47B77AE-8555-4682-845D-D6ED07F8DE85}" presName="negativeSpace" presStyleCnt="0"/>
      <dgm:spPr/>
    </dgm:pt>
    <dgm:pt modelId="{E04EBDAC-FA48-4729-A8AA-A528987B47D6}" type="pres">
      <dgm:prSet presAssocID="{E47B77AE-8555-4682-845D-D6ED07F8DE85}" presName="childText" presStyleLbl="conFgAcc1" presStyleIdx="2" presStyleCnt="6">
        <dgm:presLayoutVars>
          <dgm:bulletEnabled val="1"/>
        </dgm:presLayoutVars>
      </dgm:prSet>
      <dgm:spPr/>
    </dgm:pt>
    <dgm:pt modelId="{A0F7A71D-A32E-4E87-AFB4-735189F6F47A}" type="pres">
      <dgm:prSet presAssocID="{5C8B8D89-1419-4D32-930D-DCDEADFF9330}" presName="spaceBetweenRectangles" presStyleCnt="0"/>
      <dgm:spPr/>
    </dgm:pt>
    <dgm:pt modelId="{531D3028-9823-400E-B9D0-B73D90B0EB62}" type="pres">
      <dgm:prSet presAssocID="{6E8D5F97-7C7F-4D7D-AB56-F986BB1E9477}" presName="parentLin" presStyleCnt="0"/>
      <dgm:spPr/>
    </dgm:pt>
    <dgm:pt modelId="{53652C51-286B-4243-B845-54E3D2B03E49}" type="pres">
      <dgm:prSet presAssocID="{6E8D5F97-7C7F-4D7D-AB56-F986BB1E9477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A0ECCB5D-FFB4-4079-9E55-278B4045F99D}" type="pres">
      <dgm:prSet presAssocID="{6E8D5F97-7C7F-4D7D-AB56-F986BB1E947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D8F830-FF99-4E45-8230-E1FE09CB104E}" type="pres">
      <dgm:prSet presAssocID="{6E8D5F97-7C7F-4D7D-AB56-F986BB1E9477}" presName="negativeSpace" presStyleCnt="0"/>
      <dgm:spPr/>
    </dgm:pt>
    <dgm:pt modelId="{F4AC65F8-3A0B-462F-837B-5C193506A581}" type="pres">
      <dgm:prSet presAssocID="{6E8D5F97-7C7F-4D7D-AB56-F986BB1E9477}" presName="childText" presStyleLbl="conFgAcc1" presStyleIdx="3" presStyleCnt="6">
        <dgm:presLayoutVars>
          <dgm:bulletEnabled val="1"/>
        </dgm:presLayoutVars>
      </dgm:prSet>
      <dgm:spPr/>
    </dgm:pt>
    <dgm:pt modelId="{0EA0D487-29DE-4472-BB74-3501869F639A}" type="pres">
      <dgm:prSet presAssocID="{9515BAED-6ACD-4CDB-B519-73676AFB39FD}" presName="spaceBetweenRectangles" presStyleCnt="0"/>
      <dgm:spPr/>
    </dgm:pt>
    <dgm:pt modelId="{C0E1FF58-C413-4283-8A11-86E30F963DF0}" type="pres">
      <dgm:prSet presAssocID="{E3ACE419-779C-473E-AC85-5109E80271EF}" presName="parentLin" presStyleCnt="0"/>
      <dgm:spPr/>
    </dgm:pt>
    <dgm:pt modelId="{859BDA1A-83F8-4D7A-8A4E-33C3EE80EBB0}" type="pres">
      <dgm:prSet presAssocID="{E3ACE419-779C-473E-AC85-5109E80271EF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E4A3C9DB-141C-4600-BB2D-980FAF72B4FB}" type="pres">
      <dgm:prSet presAssocID="{E3ACE419-779C-473E-AC85-5109E80271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BE57CA-7669-44F1-9C70-99E81F426133}" type="pres">
      <dgm:prSet presAssocID="{E3ACE419-779C-473E-AC85-5109E80271EF}" presName="negativeSpace" presStyleCnt="0"/>
      <dgm:spPr/>
    </dgm:pt>
    <dgm:pt modelId="{24178AD7-E694-4CF0-A5D3-FB2C468494F1}" type="pres">
      <dgm:prSet presAssocID="{E3ACE419-779C-473E-AC85-5109E80271EF}" presName="childText" presStyleLbl="conFgAcc1" presStyleIdx="4" presStyleCnt="6">
        <dgm:presLayoutVars>
          <dgm:bulletEnabled val="1"/>
        </dgm:presLayoutVars>
      </dgm:prSet>
      <dgm:spPr/>
    </dgm:pt>
    <dgm:pt modelId="{816F0B09-D4A6-4679-805E-F1443716E906}" type="pres">
      <dgm:prSet presAssocID="{1D583DEA-57A9-4123-9CE3-8756E6D4B9C1}" presName="spaceBetweenRectangles" presStyleCnt="0"/>
      <dgm:spPr/>
    </dgm:pt>
    <dgm:pt modelId="{841CD926-86F0-4264-9584-55B780B9DD0D}" type="pres">
      <dgm:prSet presAssocID="{A1D21FF1-B43D-471C-B038-A50B9B96A380}" presName="parentLin" presStyleCnt="0"/>
      <dgm:spPr/>
    </dgm:pt>
    <dgm:pt modelId="{07235212-D36D-409F-8422-96BD98A6C24E}" type="pres">
      <dgm:prSet presAssocID="{A1D21FF1-B43D-471C-B038-A50B9B96A380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28C7FFB4-9CCD-41BF-85D0-63EF39091269}" type="pres">
      <dgm:prSet presAssocID="{A1D21FF1-B43D-471C-B038-A50B9B96A3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A8C572-54F0-4D47-8F34-A7D09A39AD80}" type="pres">
      <dgm:prSet presAssocID="{A1D21FF1-B43D-471C-B038-A50B9B96A380}" presName="negativeSpace" presStyleCnt="0"/>
      <dgm:spPr/>
    </dgm:pt>
    <dgm:pt modelId="{C854F4F7-6E95-4017-9430-90C5A6ADB952}" type="pres">
      <dgm:prSet presAssocID="{A1D21FF1-B43D-471C-B038-A50B9B96A38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9BDB7FE-04F2-4CD5-8BCC-7D27CEA97D19}" type="presOf" srcId="{7FCA5691-17A1-4C49-BA30-7590051B7BE0}" destId="{3F4D8B2A-B828-4ECB-BE13-EA59B6B3F2E2}" srcOrd="0" destOrd="0" presId="urn:microsoft.com/office/officeart/2005/8/layout/list1"/>
    <dgm:cxn modelId="{CC38291A-40AA-4068-8B68-37F1C406F9B1}" srcId="{1E9C3A27-6D9E-418B-88B2-DB6FFB0F496B}" destId="{E47B77AE-8555-4682-845D-D6ED07F8DE85}" srcOrd="2" destOrd="0" parTransId="{82616F2C-5353-4073-BDBD-203A58B8B2B2}" sibTransId="{5C8B8D89-1419-4D32-930D-DCDEADFF9330}"/>
    <dgm:cxn modelId="{6DF7F5A2-6BE8-4DE2-B556-65E892D1CD2C}" srcId="{1E9C3A27-6D9E-418B-88B2-DB6FFB0F496B}" destId="{A1D21FF1-B43D-471C-B038-A50B9B96A380}" srcOrd="5" destOrd="0" parTransId="{66AD5347-D27A-4EC8-9E7B-7622911608BD}" sibTransId="{B9B999AA-52E1-41F8-80F9-217F0154B212}"/>
    <dgm:cxn modelId="{98A9A45C-F3E7-4724-8699-B5462421F81E}" type="presOf" srcId="{1E9C3A27-6D9E-418B-88B2-DB6FFB0F496B}" destId="{0EBD9D75-AF78-4E30-B0DF-66CD573991E7}" srcOrd="0" destOrd="0" presId="urn:microsoft.com/office/officeart/2005/8/layout/list1"/>
    <dgm:cxn modelId="{B6833C9C-6F1B-41CA-966D-44D900E1B20A}" type="presOf" srcId="{6E8D5F97-7C7F-4D7D-AB56-F986BB1E9477}" destId="{53652C51-286B-4243-B845-54E3D2B03E49}" srcOrd="0" destOrd="0" presId="urn:microsoft.com/office/officeart/2005/8/layout/list1"/>
    <dgm:cxn modelId="{B12FEAF4-25E3-46F3-9B91-8E0C6AFCC64B}" srcId="{1E9C3A27-6D9E-418B-88B2-DB6FFB0F496B}" destId="{E3ACE419-779C-473E-AC85-5109E80271EF}" srcOrd="4" destOrd="0" parTransId="{C3396BBF-504E-4843-AF3C-AA0ECD1234A4}" sibTransId="{1D583DEA-57A9-4123-9CE3-8756E6D4B9C1}"/>
    <dgm:cxn modelId="{6FFEAC37-E743-4A36-B54A-C6B753AF5FA7}" type="presOf" srcId="{B0EDDE92-780B-4EE3-94BC-5F3297978756}" destId="{3FB1144A-2FFF-40CC-A96E-B7E93F340031}" srcOrd="1" destOrd="0" presId="urn:microsoft.com/office/officeart/2005/8/layout/list1"/>
    <dgm:cxn modelId="{D0588C64-EE43-44CD-9C3C-BECC3CF93C24}" type="presOf" srcId="{E47B77AE-8555-4682-845D-D6ED07F8DE85}" destId="{64F0F569-8024-48FA-9495-7CDFEB2C1FD5}" srcOrd="0" destOrd="0" presId="urn:microsoft.com/office/officeart/2005/8/layout/list1"/>
    <dgm:cxn modelId="{F6C13327-3675-482E-83DB-CBEEAE3C4C8D}" type="presOf" srcId="{E3ACE419-779C-473E-AC85-5109E80271EF}" destId="{E4A3C9DB-141C-4600-BB2D-980FAF72B4FB}" srcOrd="1" destOrd="0" presId="urn:microsoft.com/office/officeart/2005/8/layout/list1"/>
    <dgm:cxn modelId="{F0FAEC16-E437-45D7-95F1-2DDD05732C75}" type="presOf" srcId="{E47B77AE-8555-4682-845D-D6ED07F8DE85}" destId="{681B5AB8-75B0-4691-A313-C523F9B9DE39}" srcOrd="1" destOrd="0" presId="urn:microsoft.com/office/officeart/2005/8/layout/list1"/>
    <dgm:cxn modelId="{238528A1-B7C6-4699-8688-04C91014DC4C}" type="presOf" srcId="{A1D21FF1-B43D-471C-B038-A50B9B96A380}" destId="{07235212-D36D-409F-8422-96BD98A6C24E}" srcOrd="0" destOrd="0" presId="urn:microsoft.com/office/officeart/2005/8/layout/list1"/>
    <dgm:cxn modelId="{88A6505B-12CF-4A9D-8992-BE1564D744D3}" type="presOf" srcId="{B0EDDE92-780B-4EE3-94BC-5F3297978756}" destId="{133C0921-5F8E-41A1-AC4D-87B0B42DB10E}" srcOrd="0" destOrd="0" presId="urn:microsoft.com/office/officeart/2005/8/layout/list1"/>
    <dgm:cxn modelId="{51EF2320-4494-4DD6-8E48-E2D55A6635A5}" type="presOf" srcId="{7FCA5691-17A1-4C49-BA30-7590051B7BE0}" destId="{604788D2-D9F5-40AF-8002-575807BDB7CD}" srcOrd="1" destOrd="0" presId="urn:microsoft.com/office/officeart/2005/8/layout/list1"/>
    <dgm:cxn modelId="{34DB8F67-5265-4A73-9AB6-BF200A79FF34}" type="presOf" srcId="{E3ACE419-779C-473E-AC85-5109E80271EF}" destId="{859BDA1A-83F8-4D7A-8A4E-33C3EE80EBB0}" srcOrd="0" destOrd="0" presId="urn:microsoft.com/office/officeart/2005/8/layout/list1"/>
    <dgm:cxn modelId="{AAACDBD8-64E9-41E8-9E21-631DAE761596}" srcId="{1E9C3A27-6D9E-418B-88B2-DB6FFB0F496B}" destId="{7FCA5691-17A1-4C49-BA30-7590051B7BE0}" srcOrd="0" destOrd="0" parTransId="{72F8A829-0F94-4A99-A505-CDDE58AB3171}" sibTransId="{759C7C6E-477A-49AA-B01C-CD4208254E25}"/>
    <dgm:cxn modelId="{DA2E54C0-EC3B-442E-9DFB-437DF0C977A2}" type="presOf" srcId="{6E8D5F97-7C7F-4D7D-AB56-F986BB1E9477}" destId="{A0ECCB5D-FFB4-4079-9E55-278B4045F99D}" srcOrd="1" destOrd="0" presId="urn:microsoft.com/office/officeart/2005/8/layout/list1"/>
    <dgm:cxn modelId="{2EBC97A9-E44B-443D-9056-E20A3B6967D3}" type="presOf" srcId="{A1D21FF1-B43D-471C-B038-A50B9B96A380}" destId="{28C7FFB4-9CCD-41BF-85D0-63EF39091269}" srcOrd="1" destOrd="0" presId="urn:microsoft.com/office/officeart/2005/8/layout/list1"/>
    <dgm:cxn modelId="{A48A3209-5500-44F8-A11C-993CBE7E33AD}" srcId="{1E9C3A27-6D9E-418B-88B2-DB6FFB0F496B}" destId="{B0EDDE92-780B-4EE3-94BC-5F3297978756}" srcOrd="1" destOrd="0" parTransId="{15DB378A-A4D4-4592-83B8-FAB7CA065B47}" sibTransId="{348718F9-631D-4779-AB81-F4718F4E5A82}"/>
    <dgm:cxn modelId="{0801CFFD-7BDC-451A-87D0-67319AA2013D}" srcId="{1E9C3A27-6D9E-418B-88B2-DB6FFB0F496B}" destId="{6E8D5F97-7C7F-4D7D-AB56-F986BB1E9477}" srcOrd="3" destOrd="0" parTransId="{2BB72873-F3B2-4270-9D36-7FCB5E3D35C8}" sibTransId="{9515BAED-6ACD-4CDB-B519-73676AFB39FD}"/>
    <dgm:cxn modelId="{015DE103-B92F-4C6C-9437-6FA3CA805A82}" type="presParOf" srcId="{0EBD9D75-AF78-4E30-B0DF-66CD573991E7}" destId="{30963264-7672-47AD-8ED3-027BC6BD55F1}" srcOrd="0" destOrd="0" presId="urn:microsoft.com/office/officeart/2005/8/layout/list1"/>
    <dgm:cxn modelId="{C9DF7877-C79B-4254-9597-DB5F0072C386}" type="presParOf" srcId="{30963264-7672-47AD-8ED3-027BC6BD55F1}" destId="{3F4D8B2A-B828-4ECB-BE13-EA59B6B3F2E2}" srcOrd="0" destOrd="0" presId="urn:microsoft.com/office/officeart/2005/8/layout/list1"/>
    <dgm:cxn modelId="{E2408CA1-4837-45AE-9316-939572E390C7}" type="presParOf" srcId="{30963264-7672-47AD-8ED3-027BC6BD55F1}" destId="{604788D2-D9F5-40AF-8002-575807BDB7CD}" srcOrd="1" destOrd="0" presId="urn:microsoft.com/office/officeart/2005/8/layout/list1"/>
    <dgm:cxn modelId="{73B7F48C-57C3-4260-86B1-210E1A4D82C5}" type="presParOf" srcId="{0EBD9D75-AF78-4E30-B0DF-66CD573991E7}" destId="{9D50D5BF-BE92-4EE6-92F1-EE4AB07E50B2}" srcOrd="1" destOrd="0" presId="urn:microsoft.com/office/officeart/2005/8/layout/list1"/>
    <dgm:cxn modelId="{DF2D483F-6B88-4126-8091-E7755E3E3886}" type="presParOf" srcId="{0EBD9D75-AF78-4E30-B0DF-66CD573991E7}" destId="{C1112C6D-5079-4B3E-89C3-A0D61BAC896C}" srcOrd="2" destOrd="0" presId="urn:microsoft.com/office/officeart/2005/8/layout/list1"/>
    <dgm:cxn modelId="{2543136C-EB03-4D66-9717-E5BA5D7ECF61}" type="presParOf" srcId="{0EBD9D75-AF78-4E30-B0DF-66CD573991E7}" destId="{6C2300E7-6787-46C9-9F09-85DF9F7FCE14}" srcOrd="3" destOrd="0" presId="urn:microsoft.com/office/officeart/2005/8/layout/list1"/>
    <dgm:cxn modelId="{C701BDA8-4F13-4141-83E4-5D2A9C0A30A7}" type="presParOf" srcId="{0EBD9D75-AF78-4E30-B0DF-66CD573991E7}" destId="{3BE35AB5-6D59-4E68-B103-58E74C61D78E}" srcOrd="4" destOrd="0" presId="urn:microsoft.com/office/officeart/2005/8/layout/list1"/>
    <dgm:cxn modelId="{3477EDB3-85EF-455D-8B8C-B8780243B6F1}" type="presParOf" srcId="{3BE35AB5-6D59-4E68-B103-58E74C61D78E}" destId="{133C0921-5F8E-41A1-AC4D-87B0B42DB10E}" srcOrd="0" destOrd="0" presId="urn:microsoft.com/office/officeart/2005/8/layout/list1"/>
    <dgm:cxn modelId="{340A5E4B-D3C7-4425-A203-CECD763EADE2}" type="presParOf" srcId="{3BE35AB5-6D59-4E68-B103-58E74C61D78E}" destId="{3FB1144A-2FFF-40CC-A96E-B7E93F340031}" srcOrd="1" destOrd="0" presId="urn:microsoft.com/office/officeart/2005/8/layout/list1"/>
    <dgm:cxn modelId="{D0854454-B3DA-4415-9CE5-FDA93C031AD8}" type="presParOf" srcId="{0EBD9D75-AF78-4E30-B0DF-66CD573991E7}" destId="{608BA1F4-074D-4DD7-84C7-16A55CC2D257}" srcOrd="5" destOrd="0" presId="urn:microsoft.com/office/officeart/2005/8/layout/list1"/>
    <dgm:cxn modelId="{EAA9D074-5822-4CDA-A1EB-FEB0F5E2442D}" type="presParOf" srcId="{0EBD9D75-AF78-4E30-B0DF-66CD573991E7}" destId="{13ED51DE-5926-42D3-ADE9-F1B53635EFDE}" srcOrd="6" destOrd="0" presId="urn:microsoft.com/office/officeart/2005/8/layout/list1"/>
    <dgm:cxn modelId="{9CEB919E-B906-4434-9517-D1352B416911}" type="presParOf" srcId="{0EBD9D75-AF78-4E30-B0DF-66CD573991E7}" destId="{D41B24BC-040D-4EC1-8929-EFE6F52B3630}" srcOrd="7" destOrd="0" presId="urn:microsoft.com/office/officeart/2005/8/layout/list1"/>
    <dgm:cxn modelId="{761792E6-6A1C-4182-9025-20C3386AE8B6}" type="presParOf" srcId="{0EBD9D75-AF78-4E30-B0DF-66CD573991E7}" destId="{6D742B6D-97DE-4674-8E05-B1125D21EF10}" srcOrd="8" destOrd="0" presId="urn:microsoft.com/office/officeart/2005/8/layout/list1"/>
    <dgm:cxn modelId="{9A27A13F-F80B-4258-8896-D371DCE335EA}" type="presParOf" srcId="{6D742B6D-97DE-4674-8E05-B1125D21EF10}" destId="{64F0F569-8024-48FA-9495-7CDFEB2C1FD5}" srcOrd="0" destOrd="0" presId="urn:microsoft.com/office/officeart/2005/8/layout/list1"/>
    <dgm:cxn modelId="{C9804C2E-2456-4C2F-A15A-170D1E2D6CD7}" type="presParOf" srcId="{6D742B6D-97DE-4674-8E05-B1125D21EF10}" destId="{681B5AB8-75B0-4691-A313-C523F9B9DE39}" srcOrd="1" destOrd="0" presId="urn:microsoft.com/office/officeart/2005/8/layout/list1"/>
    <dgm:cxn modelId="{28237063-920E-4A9E-8922-23FA69DE5284}" type="presParOf" srcId="{0EBD9D75-AF78-4E30-B0DF-66CD573991E7}" destId="{20C7F33E-67A5-45EE-84E2-9E077A479E47}" srcOrd="9" destOrd="0" presId="urn:microsoft.com/office/officeart/2005/8/layout/list1"/>
    <dgm:cxn modelId="{FD5D8632-272A-45B5-AE57-B8AB786BAAFE}" type="presParOf" srcId="{0EBD9D75-AF78-4E30-B0DF-66CD573991E7}" destId="{E04EBDAC-FA48-4729-A8AA-A528987B47D6}" srcOrd="10" destOrd="0" presId="urn:microsoft.com/office/officeart/2005/8/layout/list1"/>
    <dgm:cxn modelId="{F2D496B0-68EF-423B-A873-BEB9C138DB5A}" type="presParOf" srcId="{0EBD9D75-AF78-4E30-B0DF-66CD573991E7}" destId="{A0F7A71D-A32E-4E87-AFB4-735189F6F47A}" srcOrd="11" destOrd="0" presId="urn:microsoft.com/office/officeart/2005/8/layout/list1"/>
    <dgm:cxn modelId="{08D900DF-79B8-4D3B-9679-9181563DC3DE}" type="presParOf" srcId="{0EBD9D75-AF78-4E30-B0DF-66CD573991E7}" destId="{531D3028-9823-400E-B9D0-B73D90B0EB62}" srcOrd="12" destOrd="0" presId="urn:microsoft.com/office/officeart/2005/8/layout/list1"/>
    <dgm:cxn modelId="{9E624655-EA26-43EC-93BD-C48DB7F14988}" type="presParOf" srcId="{531D3028-9823-400E-B9D0-B73D90B0EB62}" destId="{53652C51-286B-4243-B845-54E3D2B03E49}" srcOrd="0" destOrd="0" presId="urn:microsoft.com/office/officeart/2005/8/layout/list1"/>
    <dgm:cxn modelId="{DACD80AA-3FCC-4315-8A98-596B12279A74}" type="presParOf" srcId="{531D3028-9823-400E-B9D0-B73D90B0EB62}" destId="{A0ECCB5D-FFB4-4079-9E55-278B4045F99D}" srcOrd="1" destOrd="0" presId="urn:microsoft.com/office/officeart/2005/8/layout/list1"/>
    <dgm:cxn modelId="{B58C27DD-C4EA-4DB7-877A-12E185FBB5CC}" type="presParOf" srcId="{0EBD9D75-AF78-4E30-B0DF-66CD573991E7}" destId="{BAD8F830-FF99-4E45-8230-E1FE09CB104E}" srcOrd="13" destOrd="0" presId="urn:microsoft.com/office/officeart/2005/8/layout/list1"/>
    <dgm:cxn modelId="{C9314EB0-C72E-4544-98B2-4D8C029ABD5B}" type="presParOf" srcId="{0EBD9D75-AF78-4E30-B0DF-66CD573991E7}" destId="{F4AC65F8-3A0B-462F-837B-5C193506A581}" srcOrd="14" destOrd="0" presId="urn:microsoft.com/office/officeart/2005/8/layout/list1"/>
    <dgm:cxn modelId="{3242F9F3-5092-414C-B200-5B0418D507D9}" type="presParOf" srcId="{0EBD9D75-AF78-4E30-B0DF-66CD573991E7}" destId="{0EA0D487-29DE-4472-BB74-3501869F639A}" srcOrd="15" destOrd="0" presId="urn:microsoft.com/office/officeart/2005/8/layout/list1"/>
    <dgm:cxn modelId="{1B88B243-29C6-40D2-A0E7-C86A0848EB0F}" type="presParOf" srcId="{0EBD9D75-AF78-4E30-B0DF-66CD573991E7}" destId="{C0E1FF58-C413-4283-8A11-86E30F963DF0}" srcOrd="16" destOrd="0" presId="urn:microsoft.com/office/officeart/2005/8/layout/list1"/>
    <dgm:cxn modelId="{2D6C348B-28D8-47EB-BA7D-A9174539928B}" type="presParOf" srcId="{C0E1FF58-C413-4283-8A11-86E30F963DF0}" destId="{859BDA1A-83F8-4D7A-8A4E-33C3EE80EBB0}" srcOrd="0" destOrd="0" presId="urn:microsoft.com/office/officeart/2005/8/layout/list1"/>
    <dgm:cxn modelId="{ADB4061D-9283-4EB2-AFA6-E74C0157032C}" type="presParOf" srcId="{C0E1FF58-C413-4283-8A11-86E30F963DF0}" destId="{E4A3C9DB-141C-4600-BB2D-980FAF72B4FB}" srcOrd="1" destOrd="0" presId="urn:microsoft.com/office/officeart/2005/8/layout/list1"/>
    <dgm:cxn modelId="{2AD12FF6-CCD8-46D3-9CE2-572AAD94F0DE}" type="presParOf" srcId="{0EBD9D75-AF78-4E30-B0DF-66CD573991E7}" destId="{E6BE57CA-7669-44F1-9C70-99E81F426133}" srcOrd="17" destOrd="0" presId="urn:microsoft.com/office/officeart/2005/8/layout/list1"/>
    <dgm:cxn modelId="{878559E9-2250-4AE7-9C1B-B0D38DE87E9F}" type="presParOf" srcId="{0EBD9D75-AF78-4E30-B0DF-66CD573991E7}" destId="{24178AD7-E694-4CF0-A5D3-FB2C468494F1}" srcOrd="18" destOrd="0" presId="urn:microsoft.com/office/officeart/2005/8/layout/list1"/>
    <dgm:cxn modelId="{3E4EBEB3-43AE-43EF-9012-A42D296C0EF1}" type="presParOf" srcId="{0EBD9D75-AF78-4E30-B0DF-66CD573991E7}" destId="{816F0B09-D4A6-4679-805E-F1443716E906}" srcOrd="19" destOrd="0" presId="urn:microsoft.com/office/officeart/2005/8/layout/list1"/>
    <dgm:cxn modelId="{435ACA47-990A-4AC2-8780-51D9076E29B6}" type="presParOf" srcId="{0EBD9D75-AF78-4E30-B0DF-66CD573991E7}" destId="{841CD926-86F0-4264-9584-55B780B9DD0D}" srcOrd="20" destOrd="0" presId="urn:microsoft.com/office/officeart/2005/8/layout/list1"/>
    <dgm:cxn modelId="{AE7E23D7-42FC-4D9F-8F11-D1BA139ED0C5}" type="presParOf" srcId="{841CD926-86F0-4264-9584-55B780B9DD0D}" destId="{07235212-D36D-409F-8422-96BD98A6C24E}" srcOrd="0" destOrd="0" presId="urn:microsoft.com/office/officeart/2005/8/layout/list1"/>
    <dgm:cxn modelId="{30672918-833B-426A-9873-C6EAC991034E}" type="presParOf" srcId="{841CD926-86F0-4264-9584-55B780B9DD0D}" destId="{28C7FFB4-9CCD-41BF-85D0-63EF39091269}" srcOrd="1" destOrd="0" presId="urn:microsoft.com/office/officeart/2005/8/layout/list1"/>
    <dgm:cxn modelId="{74B4A8C6-58F1-428E-94AA-F22A9C7B739E}" type="presParOf" srcId="{0EBD9D75-AF78-4E30-B0DF-66CD573991E7}" destId="{54A8C572-54F0-4D47-8F34-A7D09A39AD80}" srcOrd="21" destOrd="0" presId="urn:microsoft.com/office/officeart/2005/8/layout/list1"/>
    <dgm:cxn modelId="{33C5DD2C-4A24-4510-929D-CADF407B8E0C}" type="presParOf" srcId="{0EBD9D75-AF78-4E30-B0DF-66CD573991E7}" destId="{C854F4F7-6E95-4017-9430-90C5A6ADB95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80A261-846B-4799-92B4-99A8530412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B5D3C9-C894-4BF8-AB43-D79A61BE0A50}">
      <dgm:prSet phldrT="[Metin]"/>
      <dgm:spPr/>
      <dgm:t>
        <a:bodyPr/>
        <a:lstStyle/>
        <a:p>
          <a:r>
            <a:rPr lang="tr-TR" dirty="0" smtClean="0"/>
            <a:t>Hafif MIH</a:t>
          </a:r>
          <a:br>
            <a:rPr lang="tr-TR" dirty="0" smtClean="0"/>
          </a:br>
          <a:r>
            <a:rPr lang="tr-TR" dirty="0" smtClean="0"/>
            <a:t>-Beyaz, Sarı, Kahverengi Renklenme</a:t>
          </a:r>
          <a:endParaRPr lang="tr-TR" dirty="0"/>
        </a:p>
      </dgm:t>
    </dgm:pt>
    <dgm:pt modelId="{C44DE2ED-2167-47BA-AA1F-7F9336C7FF93}" type="parTrans" cxnId="{01531681-B574-4790-A65B-11BA63F398CD}">
      <dgm:prSet/>
      <dgm:spPr/>
      <dgm:t>
        <a:bodyPr/>
        <a:lstStyle/>
        <a:p>
          <a:endParaRPr lang="tr-TR"/>
        </a:p>
      </dgm:t>
    </dgm:pt>
    <dgm:pt modelId="{05454626-11E2-45D7-B50D-907C0F6A4B8D}" type="sibTrans" cxnId="{01531681-B574-4790-A65B-11BA63F398CD}">
      <dgm:prSet/>
      <dgm:spPr/>
      <dgm:t>
        <a:bodyPr/>
        <a:lstStyle/>
        <a:p>
          <a:endParaRPr lang="tr-TR"/>
        </a:p>
      </dgm:t>
    </dgm:pt>
    <dgm:pt modelId="{8169F839-084B-405F-8CF3-CD746E52C448}">
      <dgm:prSet phldrT="[Metin]"/>
      <dgm:spPr/>
      <dgm:t>
        <a:bodyPr/>
        <a:lstStyle/>
        <a:p>
          <a:r>
            <a:rPr lang="tr-TR" dirty="0" smtClean="0"/>
            <a:t>Orta Şiddette MIH</a:t>
          </a:r>
          <a:br>
            <a:rPr lang="tr-TR" dirty="0" smtClean="0"/>
          </a:br>
          <a:r>
            <a:rPr lang="tr-TR" dirty="0" smtClean="0"/>
            <a:t>-Mine Dokusunda Kayıplar</a:t>
          </a:r>
          <a:endParaRPr lang="tr-TR" dirty="0"/>
        </a:p>
      </dgm:t>
    </dgm:pt>
    <dgm:pt modelId="{2D56A701-F7F0-44E2-B039-1F0F6A7AF382}" type="parTrans" cxnId="{423AC8B9-59BD-4AF9-9B60-2AA371EFAEE3}">
      <dgm:prSet/>
      <dgm:spPr/>
      <dgm:t>
        <a:bodyPr/>
        <a:lstStyle/>
        <a:p>
          <a:endParaRPr lang="tr-TR"/>
        </a:p>
      </dgm:t>
    </dgm:pt>
    <dgm:pt modelId="{61931B89-B8E4-4834-91CE-FA6C7276A056}" type="sibTrans" cxnId="{423AC8B9-59BD-4AF9-9B60-2AA371EFAEE3}">
      <dgm:prSet/>
      <dgm:spPr/>
      <dgm:t>
        <a:bodyPr/>
        <a:lstStyle/>
        <a:p>
          <a:endParaRPr lang="tr-TR"/>
        </a:p>
      </dgm:t>
    </dgm:pt>
    <dgm:pt modelId="{F620B641-8DE9-484A-98C6-43D781ECCD94}">
      <dgm:prSet phldrT="[Metin]"/>
      <dgm:spPr/>
      <dgm:t>
        <a:bodyPr/>
        <a:lstStyle/>
        <a:p>
          <a:r>
            <a:rPr lang="tr-TR" dirty="0" smtClean="0"/>
            <a:t>Şiddetli MIH</a:t>
          </a:r>
          <a:br>
            <a:rPr lang="tr-TR" dirty="0" smtClean="0"/>
          </a:br>
          <a:r>
            <a:rPr lang="tr-TR" dirty="0" smtClean="0"/>
            <a:t>-Mine ve </a:t>
          </a:r>
          <a:r>
            <a:rPr lang="tr-TR" dirty="0" err="1" smtClean="0"/>
            <a:t>Dentin</a:t>
          </a:r>
          <a:r>
            <a:rPr lang="tr-TR" dirty="0" smtClean="0"/>
            <a:t> Dokusunda Kayıplar</a:t>
          </a:r>
          <a:endParaRPr lang="tr-TR" dirty="0"/>
        </a:p>
      </dgm:t>
    </dgm:pt>
    <dgm:pt modelId="{6B588AB2-D741-4331-8F8A-3BED67FA3BCD}" type="parTrans" cxnId="{959D44FF-3585-4B5B-9698-649BCDF99013}">
      <dgm:prSet/>
      <dgm:spPr/>
      <dgm:t>
        <a:bodyPr/>
        <a:lstStyle/>
        <a:p>
          <a:endParaRPr lang="tr-TR"/>
        </a:p>
      </dgm:t>
    </dgm:pt>
    <dgm:pt modelId="{C4A86E03-D4CB-48E5-A1DE-9EE0339F1B7D}" type="sibTrans" cxnId="{959D44FF-3585-4B5B-9698-649BCDF99013}">
      <dgm:prSet/>
      <dgm:spPr/>
      <dgm:t>
        <a:bodyPr/>
        <a:lstStyle/>
        <a:p>
          <a:endParaRPr lang="tr-TR"/>
        </a:p>
      </dgm:t>
    </dgm:pt>
    <dgm:pt modelId="{2E56C86F-0D9D-458C-BA82-D838B8EB6D0A}" type="pres">
      <dgm:prSet presAssocID="{B280A261-846B-4799-92B4-99A8530412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DE985DD-CE17-4D31-B649-028EB6F596A1}" type="pres">
      <dgm:prSet presAssocID="{ECB5D3C9-C894-4BF8-AB43-D79A61BE0A50}" presName="parentLin" presStyleCnt="0"/>
      <dgm:spPr/>
    </dgm:pt>
    <dgm:pt modelId="{6B93D3C5-F17D-49BD-AEBB-5F02CE8A3016}" type="pres">
      <dgm:prSet presAssocID="{ECB5D3C9-C894-4BF8-AB43-D79A61BE0A50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6BF10DD2-027C-41F4-9720-FB4165312B80}" type="pres">
      <dgm:prSet presAssocID="{ECB5D3C9-C894-4BF8-AB43-D79A61BE0A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5C297-6ECC-4D7C-8A45-78AD6795E99A}" type="pres">
      <dgm:prSet presAssocID="{ECB5D3C9-C894-4BF8-AB43-D79A61BE0A50}" presName="negativeSpace" presStyleCnt="0"/>
      <dgm:spPr/>
    </dgm:pt>
    <dgm:pt modelId="{A46D1CA1-37E7-4593-8498-50501DFB1E3F}" type="pres">
      <dgm:prSet presAssocID="{ECB5D3C9-C894-4BF8-AB43-D79A61BE0A50}" presName="childText" presStyleLbl="conFgAcc1" presStyleIdx="0" presStyleCnt="3">
        <dgm:presLayoutVars>
          <dgm:bulletEnabled val="1"/>
        </dgm:presLayoutVars>
      </dgm:prSet>
      <dgm:spPr/>
    </dgm:pt>
    <dgm:pt modelId="{B38AF44D-9300-4EFC-87D9-95EE5D1594F0}" type="pres">
      <dgm:prSet presAssocID="{05454626-11E2-45D7-B50D-907C0F6A4B8D}" presName="spaceBetweenRectangles" presStyleCnt="0"/>
      <dgm:spPr/>
    </dgm:pt>
    <dgm:pt modelId="{B6AB26C9-8B3D-48FD-9AC5-8A7D0A35C3BF}" type="pres">
      <dgm:prSet presAssocID="{8169F839-084B-405F-8CF3-CD746E52C448}" presName="parentLin" presStyleCnt="0"/>
      <dgm:spPr/>
    </dgm:pt>
    <dgm:pt modelId="{551E1B81-128A-4B83-86A1-2987236175C4}" type="pres">
      <dgm:prSet presAssocID="{8169F839-084B-405F-8CF3-CD746E52C44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3FFB078-FC29-48C8-9316-38960351CD6B}" type="pres">
      <dgm:prSet presAssocID="{8169F839-084B-405F-8CF3-CD746E52C4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AB36C0-883A-4AB2-AF47-A0E7739DE8FD}" type="pres">
      <dgm:prSet presAssocID="{8169F839-084B-405F-8CF3-CD746E52C448}" presName="negativeSpace" presStyleCnt="0"/>
      <dgm:spPr/>
    </dgm:pt>
    <dgm:pt modelId="{F2302F71-F322-45CD-91DA-BA2AB6BBFD30}" type="pres">
      <dgm:prSet presAssocID="{8169F839-084B-405F-8CF3-CD746E52C448}" presName="childText" presStyleLbl="conFgAcc1" presStyleIdx="1" presStyleCnt="3">
        <dgm:presLayoutVars>
          <dgm:bulletEnabled val="1"/>
        </dgm:presLayoutVars>
      </dgm:prSet>
      <dgm:spPr/>
    </dgm:pt>
    <dgm:pt modelId="{9FB36CC6-3FE5-4C56-B80E-5FCF49B26863}" type="pres">
      <dgm:prSet presAssocID="{61931B89-B8E4-4834-91CE-FA6C7276A056}" presName="spaceBetweenRectangles" presStyleCnt="0"/>
      <dgm:spPr/>
    </dgm:pt>
    <dgm:pt modelId="{07112621-3842-4D9B-873A-FACCBDE340A5}" type="pres">
      <dgm:prSet presAssocID="{F620B641-8DE9-484A-98C6-43D781ECCD94}" presName="parentLin" presStyleCnt="0"/>
      <dgm:spPr/>
    </dgm:pt>
    <dgm:pt modelId="{A948C304-B171-4F91-B6F5-F1D2AB0E62A1}" type="pres">
      <dgm:prSet presAssocID="{F620B641-8DE9-484A-98C6-43D781ECCD94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DAC4EBCE-B9BC-4C9D-8C40-0EEA4B1D0D4F}" type="pres">
      <dgm:prSet presAssocID="{F620B641-8DE9-484A-98C6-43D781ECCD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5A812B-8360-4280-BFF0-278737714FB3}" type="pres">
      <dgm:prSet presAssocID="{F620B641-8DE9-484A-98C6-43D781ECCD94}" presName="negativeSpace" presStyleCnt="0"/>
      <dgm:spPr/>
    </dgm:pt>
    <dgm:pt modelId="{3A672AF9-71F3-4B2E-928B-96CF65263B1A}" type="pres">
      <dgm:prSet presAssocID="{F620B641-8DE9-484A-98C6-43D781ECCD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B933D1-A545-4E33-AB1F-E808C4D0C661}" type="presOf" srcId="{F620B641-8DE9-484A-98C6-43D781ECCD94}" destId="{DAC4EBCE-B9BC-4C9D-8C40-0EEA4B1D0D4F}" srcOrd="1" destOrd="0" presId="urn:microsoft.com/office/officeart/2005/8/layout/list1"/>
    <dgm:cxn modelId="{6FB753AF-15F6-4FDF-B4D4-D649C21A0EEB}" type="presOf" srcId="{F620B641-8DE9-484A-98C6-43D781ECCD94}" destId="{A948C304-B171-4F91-B6F5-F1D2AB0E62A1}" srcOrd="0" destOrd="0" presId="urn:microsoft.com/office/officeart/2005/8/layout/list1"/>
    <dgm:cxn modelId="{1F1EDEC4-E162-468C-8C65-CD14DD368FB3}" type="presOf" srcId="{B280A261-846B-4799-92B4-99A8530412B1}" destId="{2E56C86F-0D9D-458C-BA82-D838B8EB6D0A}" srcOrd="0" destOrd="0" presId="urn:microsoft.com/office/officeart/2005/8/layout/list1"/>
    <dgm:cxn modelId="{A1F459E7-6656-43CB-AD00-E8B86834776C}" type="presOf" srcId="{8169F839-084B-405F-8CF3-CD746E52C448}" destId="{551E1B81-128A-4B83-86A1-2987236175C4}" srcOrd="0" destOrd="0" presId="urn:microsoft.com/office/officeart/2005/8/layout/list1"/>
    <dgm:cxn modelId="{01531681-B574-4790-A65B-11BA63F398CD}" srcId="{B280A261-846B-4799-92B4-99A8530412B1}" destId="{ECB5D3C9-C894-4BF8-AB43-D79A61BE0A50}" srcOrd="0" destOrd="0" parTransId="{C44DE2ED-2167-47BA-AA1F-7F9336C7FF93}" sibTransId="{05454626-11E2-45D7-B50D-907C0F6A4B8D}"/>
    <dgm:cxn modelId="{423AC8B9-59BD-4AF9-9B60-2AA371EFAEE3}" srcId="{B280A261-846B-4799-92B4-99A8530412B1}" destId="{8169F839-084B-405F-8CF3-CD746E52C448}" srcOrd="1" destOrd="0" parTransId="{2D56A701-F7F0-44E2-B039-1F0F6A7AF382}" sibTransId="{61931B89-B8E4-4834-91CE-FA6C7276A056}"/>
    <dgm:cxn modelId="{74AE49F8-A809-47D4-A292-3F0F1D748270}" type="presOf" srcId="{8169F839-084B-405F-8CF3-CD746E52C448}" destId="{B3FFB078-FC29-48C8-9316-38960351CD6B}" srcOrd="1" destOrd="0" presId="urn:microsoft.com/office/officeart/2005/8/layout/list1"/>
    <dgm:cxn modelId="{4D2E4190-E259-4773-84E9-681BCDE8F661}" type="presOf" srcId="{ECB5D3C9-C894-4BF8-AB43-D79A61BE0A50}" destId="{6BF10DD2-027C-41F4-9720-FB4165312B80}" srcOrd="1" destOrd="0" presId="urn:microsoft.com/office/officeart/2005/8/layout/list1"/>
    <dgm:cxn modelId="{A63CF7DC-53B7-476E-B9C5-E785014E3A3E}" type="presOf" srcId="{ECB5D3C9-C894-4BF8-AB43-D79A61BE0A50}" destId="{6B93D3C5-F17D-49BD-AEBB-5F02CE8A3016}" srcOrd="0" destOrd="0" presId="urn:microsoft.com/office/officeart/2005/8/layout/list1"/>
    <dgm:cxn modelId="{959D44FF-3585-4B5B-9698-649BCDF99013}" srcId="{B280A261-846B-4799-92B4-99A8530412B1}" destId="{F620B641-8DE9-484A-98C6-43D781ECCD94}" srcOrd="2" destOrd="0" parTransId="{6B588AB2-D741-4331-8F8A-3BED67FA3BCD}" sibTransId="{C4A86E03-D4CB-48E5-A1DE-9EE0339F1B7D}"/>
    <dgm:cxn modelId="{5DF33F6C-2807-409C-B7C9-47C0F4EBBB84}" type="presParOf" srcId="{2E56C86F-0D9D-458C-BA82-D838B8EB6D0A}" destId="{DDE985DD-CE17-4D31-B649-028EB6F596A1}" srcOrd="0" destOrd="0" presId="urn:microsoft.com/office/officeart/2005/8/layout/list1"/>
    <dgm:cxn modelId="{367ADC31-E6B9-4F83-A418-92BD30A7E066}" type="presParOf" srcId="{DDE985DD-CE17-4D31-B649-028EB6F596A1}" destId="{6B93D3C5-F17D-49BD-AEBB-5F02CE8A3016}" srcOrd="0" destOrd="0" presId="urn:microsoft.com/office/officeart/2005/8/layout/list1"/>
    <dgm:cxn modelId="{6C5A483E-B818-47D7-8DEE-EA8322CBC6A3}" type="presParOf" srcId="{DDE985DD-CE17-4D31-B649-028EB6F596A1}" destId="{6BF10DD2-027C-41F4-9720-FB4165312B80}" srcOrd="1" destOrd="0" presId="urn:microsoft.com/office/officeart/2005/8/layout/list1"/>
    <dgm:cxn modelId="{9DEDE876-5699-4E9C-BA7C-8D3700D41231}" type="presParOf" srcId="{2E56C86F-0D9D-458C-BA82-D838B8EB6D0A}" destId="{0385C297-6ECC-4D7C-8A45-78AD6795E99A}" srcOrd="1" destOrd="0" presId="urn:microsoft.com/office/officeart/2005/8/layout/list1"/>
    <dgm:cxn modelId="{617D0762-25A4-4192-BF85-A8DEB300BEAD}" type="presParOf" srcId="{2E56C86F-0D9D-458C-BA82-D838B8EB6D0A}" destId="{A46D1CA1-37E7-4593-8498-50501DFB1E3F}" srcOrd="2" destOrd="0" presId="urn:microsoft.com/office/officeart/2005/8/layout/list1"/>
    <dgm:cxn modelId="{8B9D7B42-7D99-4947-BE6E-9BDEA0DBB02D}" type="presParOf" srcId="{2E56C86F-0D9D-458C-BA82-D838B8EB6D0A}" destId="{B38AF44D-9300-4EFC-87D9-95EE5D1594F0}" srcOrd="3" destOrd="0" presId="urn:microsoft.com/office/officeart/2005/8/layout/list1"/>
    <dgm:cxn modelId="{CA2EFF8E-06E1-4362-B691-1C6635C047D4}" type="presParOf" srcId="{2E56C86F-0D9D-458C-BA82-D838B8EB6D0A}" destId="{B6AB26C9-8B3D-48FD-9AC5-8A7D0A35C3BF}" srcOrd="4" destOrd="0" presId="urn:microsoft.com/office/officeart/2005/8/layout/list1"/>
    <dgm:cxn modelId="{6316FCF1-64AC-47E7-9E1A-6FF5719BFE97}" type="presParOf" srcId="{B6AB26C9-8B3D-48FD-9AC5-8A7D0A35C3BF}" destId="{551E1B81-128A-4B83-86A1-2987236175C4}" srcOrd="0" destOrd="0" presId="urn:microsoft.com/office/officeart/2005/8/layout/list1"/>
    <dgm:cxn modelId="{15B79772-DCA7-4706-9708-1C45795D9650}" type="presParOf" srcId="{B6AB26C9-8B3D-48FD-9AC5-8A7D0A35C3BF}" destId="{B3FFB078-FC29-48C8-9316-38960351CD6B}" srcOrd="1" destOrd="0" presId="urn:microsoft.com/office/officeart/2005/8/layout/list1"/>
    <dgm:cxn modelId="{71A2FC69-AE67-4A72-BA4C-FA67C9917373}" type="presParOf" srcId="{2E56C86F-0D9D-458C-BA82-D838B8EB6D0A}" destId="{E4AB36C0-883A-4AB2-AF47-A0E7739DE8FD}" srcOrd="5" destOrd="0" presId="urn:microsoft.com/office/officeart/2005/8/layout/list1"/>
    <dgm:cxn modelId="{730A3F84-F644-4CC6-A633-7A007E07CB6A}" type="presParOf" srcId="{2E56C86F-0D9D-458C-BA82-D838B8EB6D0A}" destId="{F2302F71-F322-45CD-91DA-BA2AB6BBFD30}" srcOrd="6" destOrd="0" presId="urn:microsoft.com/office/officeart/2005/8/layout/list1"/>
    <dgm:cxn modelId="{B7155707-4E29-4086-A1D3-EA5A2CDBFE5A}" type="presParOf" srcId="{2E56C86F-0D9D-458C-BA82-D838B8EB6D0A}" destId="{9FB36CC6-3FE5-4C56-B80E-5FCF49B26863}" srcOrd="7" destOrd="0" presId="urn:microsoft.com/office/officeart/2005/8/layout/list1"/>
    <dgm:cxn modelId="{940DD74F-524E-4A98-8557-FCF1A8CA5CD8}" type="presParOf" srcId="{2E56C86F-0D9D-458C-BA82-D838B8EB6D0A}" destId="{07112621-3842-4D9B-873A-FACCBDE340A5}" srcOrd="8" destOrd="0" presId="urn:microsoft.com/office/officeart/2005/8/layout/list1"/>
    <dgm:cxn modelId="{4A28B1C6-54DA-43DE-977E-5B36B69A3258}" type="presParOf" srcId="{07112621-3842-4D9B-873A-FACCBDE340A5}" destId="{A948C304-B171-4F91-B6F5-F1D2AB0E62A1}" srcOrd="0" destOrd="0" presId="urn:microsoft.com/office/officeart/2005/8/layout/list1"/>
    <dgm:cxn modelId="{67F62E1A-99B2-4A1E-AAF7-37E2E2C0F909}" type="presParOf" srcId="{07112621-3842-4D9B-873A-FACCBDE340A5}" destId="{DAC4EBCE-B9BC-4C9D-8C40-0EEA4B1D0D4F}" srcOrd="1" destOrd="0" presId="urn:microsoft.com/office/officeart/2005/8/layout/list1"/>
    <dgm:cxn modelId="{EF1A687B-BF60-4676-92A4-BB89BBAC863C}" type="presParOf" srcId="{2E56C86F-0D9D-458C-BA82-D838B8EB6D0A}" destId="{E75A812B-8360-4280-BFF0-278737714FB3}" srcOrd="9" destOrd="0" presId="urn:microsoft.com/office/officeart/2005/8/layout/list1"/>
    <dgm:cxn modelId="{20481511-E17C-4F02-AB2E-727C7958FCCE}" type="presParOf" srcId="{2E56C86F-0D9D-458C-BA82-D838B8EB6D0A}" destId="{3A672AF9-71F3-4B2E-928B-96CF65263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Yalnız hafif </a:t>
          </a:r>
          <a:r>
            <a:rPr lang="tr-TR" sz="2400" b="1" dirty="0" err="1" smtClean="0">
              <a:solidFill>
                <a:schemeClr val="tx1"/>
              </a:solidFill>
            </a:rPr>
            <a:t>MIH’larda</a:t>
          </a:r>
          <a:r>
            <a:rPr lang="tr-TR" sz="2400" b="1" dirty="0" smtClean="0">
              <a:solidFill>
                <a:schemeClr val="tx1"/>
              </a:solidFill>
            </a:rPr>
            <a:t> </a:t>
          </a:r>
          <a:r>
            <a:rPr lang="tr-TR" sz="2400" b="1" dirty="0" err="1" smtClean="0">
              <a:solidFill>
                <a:schemeClr val="tx1"/>
              </a:solidFill>
            </a:rPr>
            <a:t>fissür</a:t>
          </a:r>
          <a:r>
            <a:rPr lang="tr-TR" sz="2400" b="1" dirty="0" smtClean="0">
              <a:solidFill>
                <a:schemeClr val="tx1"/>
              </a:solidFill>
            </a:rPr>
            <a:t> örtücü uygulanabilir.</a:t>
          </a: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Minenin kalitesi radyografik ve klinik testlerden geçirildikten çürüksüz dişlere uygulanabilir.</a:t>
          </a: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Yılda 2-3 kez Takip edilmeli. Diş kırıldığı taktirde kompozit restorasyona başvurulmalıdır.</a:t>
          </a:r>
          <a:endParaRPr lang="tr-TR" sz="2400" b="1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1246815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92A0-53FA-487A-AA93-972D010C5A48}" type="presOf" srcId="{55A166FF-F473-41AE-8F16-C9AA60539EC0}" destId="{B4F8A403-5734-437D-9385-D89F1F4E89D0}" srcOrd="0" destOrd="0" presId="urn:microsoft.com/office/officeart/2005/8/layout/vList2"/>
    <dgm:cxn modelId="{406E4B55-9845-4E81-94EE-95621DE0C55C}" type="presOf" srcId="{6E95FECD-F1E7-4343-B190-A314CF8D6F97}" destId="{D379FE30-EEAB-4283-B314-4D628BBD1087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2FFB57BF-D5F2-4B6B-8DF3-81F455851E73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4DEF0B-2CAA-49A7-B843-8AADB32459C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14D1AAD-ED6C-478C-9571-EC48742F81A9}">
      <dgm:prSet phldrT="[Metin]"/>
      <dgm:spPr/>
      <dgm:t>
        <a:bodyPr/>
        <a:lstStyle/>
        <a:p>
          <a:r>
            <a:rPr lang="tr-TR" b="1" i="1" dirty="0" smtClean="0">
              <a:solidFill>
                <a:schemeClr val="tx1"/>
              </a:solidFill>
            </a:rPr>
            <a:t>Özellikle Daimi 1. Azı </a:t>
          </a:r>
          <a:r>
            <a:rPr lang="tr-TR" b="1" i="1" dirty="0" err="1" smtClean="0">
              <a:solidFill>
                <a:schemeClr val="tx1"/>
              </a:solidFill>
            </a:rPr>
            <a:t>PÇK’larının</a:t>
          </a:r>
          <a:r>
            <a:rPr lang="tr-TR" b="1" i="1" dirty="0" smtClean="0">
              <a:solidFill>
                <a:schemeClr val="tx1"/>
              </a:solidFill>
            </a:rPr>
            <a:t> okluzal yüksekliği çok iyi ayarlanmalıdır. Aksi taktirde restorasyon bütünüyle hatalı olur.</a:t>
          </a:r>
          <a:endParaRPr lang="tr-TR" b="1" i="1" dirty="0">
            <a:solidFill>
              <a:schemeClr val="tx1"/>
            </a:solidFill>
          </a:endParaRPr>
        </a:p>
      </dgm:t>
    </dgm:pt>
    <dgm:pt modelId="{63410BAF-F14B-42C3-B5E2-531AB7CADDD3}" type="parTrans" cxnId="{D6FF4C77-7777-43EF-9FDD-6CE4CA8F6D22}">
      <dgm:prSet/>
      <dgm:spPr/>
      <dgm:t>
        <a:bodyPr/>
        <a:lstStyle/>
        <a:p>
          <a:endParaRPr lang="tr-TR"/>
        </a:p>
      </dgm:t>
    </dgm:pt>
    <dgm:pt modelId="{84E2F911-7A13-465A-AEE8-066EAB3A5098}" type="sibTrans" cxnId="{D6FF4C77-7777-43EF-9FDD-6CE4CA8F6D22}">
      <dgm:prSet/>
      <dgm:spPr/>
      <dgm:t>
        <a:bodyPr/>
        <a:lstStyle/>
        <a:p>
          <a:endParaRPr lang="tr-TR"/>
        </a:p>
      </dgm:t>
    </dgm:pt>
    <dgm:pt modelId="{3CCEF400-2AF7-4D63-8097-04838DFFFEF7}" type="pres">
      <dgm:prSet presAssocID="{D34DEF0B-2CAA-49A7-B843-8AADB32459C4}" presName="Name0" presStyleCnt="0">
        <dgm:presLayoutVars>
          <dgm:dir/>
          <dgm:animLvl val="lvl"/>
          <dgm:resizeHandles val="exact"/>
        </dgm:presLayoutVars>
      </dgm:prSet>
      <dgm:spPr/>
    </dgm:pt>
    <dgm:pt modelId="{F1D3E37F-0149-498C-AB76-779EBE13C332}" type="pres">
      <dgm:prSet presAssocID="{D34DEF0B-2CAA-49A7-B843-8AADB32459C4}" presName="dummy" presStyleCnt="0"/>
      <dgm:spPr/>
    </dgm:pt>
    <dgm:pt modelId="{C21CE16A-D8C3-4BCB-9343-3717582543BF}" type="pres">
      <dgm:prSet presAssocID="{D34DEF0B-2CAA-49A7-B843-8AADB32459C4}" presName="linH" presStyleCnt="0"/>
      <dgm:spPr/>
    </dgm:pt>
    <dgm:pt modelId="{3A39BC03-C8E4-4E21-B505-3348095EBFB3}" type="pres">
      <dgm:prSet presAssocID="{D34DEF0B-2CAA-49A7-B843-8AADB32459C4}" presName="padding1" presStyleCnt="0"/>
      <dgm:spPr/>
    </dgm:pt>
    <dgm:pt modelId="{DB5B97D4-372C-4BF5-9C26-7D4E8DE8934E}" type="pres">
      <dgm:prSet presAssocID="{A14D1AAD-ED6C-478C-9571-EC48742F81A9}" presName="linV" presStyleCnt="0"/>
      <dgm:spPr/>
    </dgm:pt>
    <dgm:pt modelId="{8DED3258-2721-4E19-A813-BBC621297CE5}" type="pres">
      <dgm:prSet presAssocID="{A14D1AAD-ED6C-478C-9571-EC48742F81A9}" presName="spVertical1" presStyleCnt="0"/>
      <dgm:spPr/>
    </dgm:pt>
    <dgm:pt modelId="{D3397470-6667-42DB-8C97-AC9004F21280}" type="pres">
      <dgm:prSet presAssocID="{A14D1AAD-ED6C-478C-9571-EC48742F81A9}" presName="parTx" presStyleLbl="revTx" presStyleIdx="0" presStyleCnt="1" custLinFactNeighborX="-4223" custLinFactNeighborY="17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32713E-720F-48B3-B909-7AFC8072C438}" type="pres">
      <dgm:prSet presAssocID="{A14D1AAD-ED6C-478C-9571-EC48742F81A9}" presName="spVertical2" presStyleCnt="0"/>
      <dgm:spPr/>
    </dgm:pt>
    <dgm:pt modelId="{87CFEEE8-A7EC-4830-93ED-AEAAD7FAA886}" type="pres">
      <dgm:prSet presAssocID="{A14D1AAD-ED6C-478C-9571-EC48742F81A9}" presName="spVertical3" presStyleCnt="0"/>
      <dgm:spPr/>
    </dgm:pt>
    <dgm:pt modelId="{F6C45423-B301-4C58-8E42-05684391834B}" type="pres">
      <dgm:prSet presAssocID="{D34DEF0B-2CAA-49A7-B843-8AADB32459C4}" presName="padding2" presStyleCnt="0"/>
      <dgm:spPr/>
    </dgm:pt>
    <dgm:pt modelId="{323A4DDA-2EB3-437C-A94F-BDC1574BD6CF}" type="pres">
      <dgm:prSet presAssocID="{D34DEF0B-2CAA-49A7-B843-8AADB32459C4}" presName="negArrow" presStyleCnt="0"/>
      <dgm:spPr/>
    </dgm:pt>
    <dgm:pt modelId="{85081313-D87A-4D4F-9F56-D13B43E55CFC}" type="pres">
      <dgm:prSet presAssocID="{D34DEF0B-2CAA-49A7-B843-8AADB32459C4}" presName="backgroundArrow" presStyleLbl="node1" presStyleIdx="0" presStyleCnt="1" custScaleY="110191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8D2521E1-0AF4-466D-B692-7A3993924C50}" type="presOf" srcId="{A14D1AAD-ED6C-478C-9571-EC48742F81A9}" destId="{D3397470-6667-42DB-8C97-AC9004F21280}" srcOrd="0" destOrd="0" presId="urn:microsoft.com/office/officeart/2005/8/layout/hProcess3"/>
    <dgm:cxn modelId="{D6FF4C77-7777-43EF-9FDD-6CE4CA8F6D22}" srcId="{D34DEF0B-2CAA-49A7-B843-8AADB32459C4}" destId="{A14D1AAD-ED6C-478C-9571-EC48742F81A9}" srcOrd="0" destOrd="0" parTransId="{63410BAF-F14B-42C3-B5E2-531AB7CADDD3}" sibTransId="{84E2F911-7A13-465A-AEE8-066EAB3A5098}"/>
    <dgm:cxn modelId="{2257B7FE-3BEB-4DBC-90FC-271F6F44D01B}" type="presOf" srcId="{D34DEF0B-2CAA-49A7-B843-8AADB32459C4}" destId="{3CCEF400-2AF7-4D63-8097-04838DFFFEF7}" srcOrd="0" destOrd="0" presId="urn:microsoft.com/office/officeart/2005/8/layout/hProcess3"/>
    <dgm:cxn modelId="{6F35A9D1-D38B-436C-8521-3D22F567D577}" type="presParOf" srcId="{3CCEF400-2AF7-4D63-8097-04838DFFFEF7}" destId="{F1D3E37F-0149-498C-AB76-779EBE13C332}" srcOrd="0" destOrd="0" presId="urn:microsoft.com/office/officeart/2005/8/layout/hProcess3"/>
    <dgm:cxn modelId="{56EED626-CCBE-4918-8F62-6A1A691A9865}" type="presParOf" srcId="{3CCEF400-2AF7-4D63-8097-04838DFFFEF7}" destId="{C21CE16A-D8C3-4BCB-9343-3717582543BF}" srcOrd="1" destOrd="0" presId="urn:microsoft.com/office/officeart/2005/8/layout/hProcess3"/>
    <dgm:cxn modelId="{94298E56-7AAD-4DDE-8F45-0863F3CA2959}" type="presParOf" srcId="{C21CE16A-D8C3-4BCB-9343-3717582543BF}" destId="{3A39BC03-C8E4-4E21-B505-3348095EBFB3}" srcOrd="0" destOrd="0" presId="urn:microsoft.com/office/officeart/2005/8/layout/hProcess3"/>
    <dgm:cxn modelId="{13EA701C-D1BF-4B33-BECF-EBEA236CAAE2}" type="presParOf" srcId="{C21CE16A-D8C3-4BCB-9343-3717582543BF}" destId="{DB5B97D4-372C-4BF5-9C26-7D4E8DE8934E}" srcOrd="1" destOrd="0" presId="urn:microsoft.com/office/officeart/2005/8/layout/hProcess3"/>
    <dgm:cxn modelId="{5468F74E-934C-4F40-B9F7-2A0AD6315D5D}" type="presParOf" srcId="{DB5B97D4-372C-4BF5-9C26-7D4E8DE8934E}" destId="{8DED3258-2721-4E19-A813-BBC621297CE5}" srcOrd="0" destOrd="0" presId="urn:microsoft.com/office/officeart/2005/8/layout/hProcess3"/>
    <dgm:cxn modelId="{1FEDD493-1316-4DDF-AAA5-0C76198D25C6}" type="presParOf" srcId="{DB5B97D4-372C-4BF5-9C26-7D4E8DE8934E}" destId="{D3397470-6667-42DB-8C97-AC9004F21280}" srcOrd="1" destOrd="0" presId="urn:microsoft.com/office/officeart/2005/8/layout/hProcess3"/>
    <dgm:cxn modelId="{4F5BD4D4-142B-48BD-A719-0772F29C1A91}" type="presParOf" srcId="{DB5B97D4-372C-4BF5-9C26-7D4E8DE8934E}" destId="{0732713E-720F-48B3-B909-7AFC8072C438}" srcOrd="2" destOrd="0" presId="urn:microsoft.com/office/officeart/2005/8/layout/hProcess3"/>
    <dgm:cxn modelId="{E8A74DA4-121B-4D70-8209-A93CACDE922D}" type="presParOf" srcId="{DB5B97D4-372C-4BF5-9C26-7D4E8DE8934E}" destId="{87CFEEE8-A7EC-4830-93ED-AEAAD7FAA886}" srcOrd="3" destOrd="0" presId="urn:microsoft.com/office/officeart/2005/8/layout/hProcess3"/>
    <dgm:cxn modelId="{AC7AD2E7-9B90-422C-8A70-A28BC892C689}" type="presParOf" srcId="{C21CE16A-D8C3-4BCB-9343-3717582543BF}" destId="{F6C45423-B301-4C58-8E42-05684391834B}" srcOrd="2" destOrd="0" presId="urn:microsoft.com/office/officeart/2005/8/layout/hProcess3"/>
    <dgm:cxn modelId="{3778D695-31CE-4219-BA10-1DA62680DD6C}" type="presParOf" srcId="{C21CE16A-D8C3-4BCB-9343-3717582543BF}" destId="{323A4DDA-2EB3-437C-A94F-BDC1574BD6CF}" srcOrd="3" destOrd="0" presId="urn:microsoft.com/office/officeart/2005/8/layout/hProcess3"/>
    <dgm:cxn modelId="{A8A67CB4-BABB-40D7-B263-A4BF7909E1AF}" type="presParOf" srcId="{C21CE16A-D8C3-4BCB-9343-3717582543BF}" destId="{85081313-D87A-4D4F-9F56-D13B43E55CF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DC352D-5257-4602-BCF5-2F13FF48FA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6797B4B-A20C-4E7A-A58E-9A68D98CE4A6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500" b="1" dirty="0" smtClean="0">
              <a:solidFill>
                <a:schemeClr val="tx1"/>
              </a:solidFill>
            </a:rPr>
            <a:t>Direkt kompozit veneerler ile mine yüzeyindeki renklenmeler gizlenebilir.</a:t>
          </a:r>
          <a:br>
            <a:rPr lang="tr-TR" sz="2500" b="1" dirty="0" smtClean="0">
              <a:solidFill>
                <a:schemeClr val="tx1"/>
              </a:solidFill>
            </a:rPr>
          </a:br>
          <a:endParaRPr lang="tr-TR" sz="2500" b="1" dirty="0">
            <a:solidFill>
              <a:schemeClr val="tx1"/>
            </a:solidFill>
          </a:endParaRPr>
        </a:p>
      </dgm:t>
    </dgm:pt>
    <dgm:pt modelId="{84293AD9-96EF-480B-B3EE-8A022E6E9011}" type="parTrans" cxnId="{86ED89D9-FEDF-4667-80A1-D8CC6AE86B23}">
      <dgm:prSet/>
      <dgm:spPr/>
      <dgm:t>
        <a:bodyPr/>
        <a:lstStyle/>
        <a:p>
          <a:endParaRPr lang="tr-TR"/>
        </a:p>
      </dgm:t>
    </dgm:pt>
    <dgm:pt modelId="{5881C4FF-DAC5-45CD-899C-53EFEEF4B452}" type="sibTrans" cxnId="{86ED89D9-FEDF-4667-80A1-D8CC6AE86B23}">
      <dgm:prSet/>
      <dgm:spPr/>
      <dgm:t>
        <a:bodyPr/>
        <a:lstStyle/>
        <a:p>
          <a:endParaRPr lang="tr-TR"/>
        </a:p>
      </dgm:t>
    </dgm:pt>
    <dgm:pt modelId="{5EC6665C-E3C1-4A7D-9E0E-8A0601CB941C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500" b="1" dirty="0" smtClean="0">
              <a:solidFill>
                <a:schemeClr val="tx1"/>
              </a:solidFill>
            </a:rPr>
            <a:t>Dişeti ve diş gelişimi olgunlaştıktan kompozit veneerler isteğe göre porselen veneerler ile değiştirilebilir.</a:t>
          </a:r>
          <a:br>
            <a:rPr lang="tr-TR" sz="2500" b="1" dirty="0" smtClean="0">
              <a:solidFill>
                <a:schemeClr val="tx1"/>
              </a:solidFill>
            </a:rPr>
          </a:br>
          <a:endParaRPr lang="tr-TR" sz="2500" b="1" dirty="0">
            <a:solidFill>
              <a:schemeClr val="tx1"/>
            </a:solidFill>
          </a:endParaRPr>
        </a:p>
      </dgm:t>
    </dgm:pt>
    <dgm:pt modelId="{DA0BB30A-D93B-4F51-93BB-4ACD7BF87351}" type="parTrans" cxnId="{B30DB26F-E926-41FA-95D9-11A3775F9FC6}">
      <dgm:prSet/>
      <dgm:spPr/>
      <dgm:t>
        <a:bodyPr/>
        <a:lstStyle/>
        <a:p>
          <a:endParaRPr lang="tr-TR"/>
        </a:p>
      </dgm:t>
    </dgm:pt>
    <dgm:pt modelId="{4E6F2E04-C99F-4334-BC74-27AE1A3058EE}" type="sibTrans" cxnId="{B30DB26F-E926-41FA-95D9-11A3775F9FC6}">
      <dgm:prSet/>
      <dgm:spPr/>
      <dgm:t>
        <a:bodyPr/>
        <a:lstStyle/>
        <a:p>
          <a:endParaRPr lang="tr-TR"/>
        </a:p>
      </dgm:t>
    </dgm:pt>
    <dgm:pt modelId="{FD4B270D-5937-46BE-AC2B-5D43023F24E0}" type="pres">
      <dgm:prSet presAssocID="{1BDC352D-5257-4602-BCF5-2F13FF48FA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311927-A127-42A4-92FC-A893792DCDF5}" type="pres">
      <dgm:prSet presAssocID="{D6797B4B-A20C-4E7A-A58E-9A68D98CE4A6}" presName="parentLin" presStyleCnt="0"/>
      <dgm:spPr/>
    </dgm:pt>
    <dgm:pt modelId="{47EDA87A-2D10-4DC0-88B6-A13EB8CDF776}" type="pres">
      <dgm:prSet presAssocID="{D6797B4B-A20C-4E7A-A58E-9A68D98CE4A6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4A06C683-1A4C-400B-9577-08AC95605519}" type="pres">
      <dgm:prSet presAssocID="{D6797B4B-A20C-4E7A-A58E-9A68D98CE4A6}" presName="parentText" presStyleLbl="node1" presStyleIdx="0" presStyleCnt="2" custScaleY="20891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04C15E-E60E-4A30-B50C-F174D105896B}" type="pres">
      <dgm:prSet presAssocID="{D6797B4B-A20C-4E7A-A58E-9A68D98CE4A6}" presName="negativeSpace" presStyleCnt="0"/>
      <dgm:spPr/>
    </dgm:pt>
    <dgm:pt modelId="{4574E77E-2417-487B-8041-215EB5F79E98}" type="pres">
      <dgm:prSet presAssocID="{D6797B4B-A20C-4E7A-A58E-9A68D98CE4A6}" presName="childText" presStyleLbl="conFgAcc1" presStyleIdx="0" presStyleCnt="2">
        <dgm:presLayoutVars>
          <dgm:bulletEnabled val="1"/>
        </dgm:presLayoutVars>
      </dgm:prSet>
      <dgm:spPr/>
    </dgm:pt>
    <dgm:pt modelId="{7631893F-AFAA-4945-B197-11493B3AD429}" type="pres">
      <dgm:prSet presAssocID="{5881C4FF-DAC5-45CD-899C-53EFEEF4B452}" presName="spaceBetweenRectangles" presStyleCnt="0"/>
      <dgm:spPr/>
    </dgm:pt>
    <dgm:pt modelId="{0883D05F-DAB9-48B1-B8B7-792CCC651B22}" type="pres">
      <dgm:prSet presAssocID="{5EC6665C-E3C1-4A7D-9E0E-8A0601CB941C}" presName="parentLin" presStyleCnt="0"/>
      <dgm:spPr/>
    </dgm:pt>
    <dgm:pt modelId="{06DB474A-CABF-4556-997E-32E67352DF70}" type="pres">
      <dgm:prSet presAssocID="{5EC6665C-E3C1-4A7D-9E0E-8A0601CB941C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DE1DBC6D-FC8A-4FCB-8473-A4F25D823201}" type="pres">
      <dgm:prSet presAssocID="{5EC6665C-E3C1-4A7D-9E0E-8A0601CB941C}" presName="parentText" presStyleLbl="node1" presStyleIdx="1" presStyleCnt="2" custScaleY="1935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06973F-DC71-4269-A4CE-8159DA0FBF68}" type="pres">
      <dgm:prSet presAssocID="{5EC6665C-E3C1-4A7D-9E0E-8A0601CB941C}" presName="negativeSpace" presStyleCnt="0"/>
      <dgm:spPr/>
    </dgm:pt>
    <dgm:pt modelId="{39D0C3D9-A7E5-4704-93E2-8AAA5A8ADEFE}" type="pres">
      <dgm:prSet presAssocID="{5EC6665C-E3C1-4A7D-9E0E-8A0601CB941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B36D88C-BFF9-4507-B0BC-C06BFC805FA5}" type="presOf" srcId="{D6797B4B-A20C-4E7A-A58E-9A68D98CE4A6}" destId="{47EDA87A-2D10-4DC0-88B6-A13EB8CDF776}" srcOrd="0" destOrd="0" presId="urn:microsoft.com/office/officeart/2005/8/layout/list1"/>
    <dgm:cxn modelId="{B30DB26F-E926-41FA-95D9-11A3775F9FC6}" srcId="{1BDC352D-5257-4602-BCF5-2F13FF48FA4E}" destId="{5EC6665C-E3C1-4A7D-9E0E-8A0601CB941C}" srcOrd="1" destOrd="0" parTransId="{DA0BB30A-D93B-4F51-93BB-4ACD7BF87351}" sibTransId="{4E6F2E04-C99F-4334-BC74-27AE1A3058EE}"/>
    <dgm:cxn modelId="{86ED89D9-FEDF-4667-80A1-D8CC6AE86B23}" srcId="{1BDC352D-5257-4602-BCF5-2F13FF48FA4E}" destId="{D6797B4B-A20C-4E7A-A58E-9A68D98CE4A6}" srcOrd="0" destOrd="0" parTransId="{84293AD9-96EF-480B-B3EE-8A022E6E9011}" sibTransId="{5881C4FF-DAC5-45CD-899C-53EFEEF4B452}"/>
    <dgm:cxn modelId="{9C557488-05CB-4FD6-9490-825F12C3996B}" type="presOf" srcId="{1BDC352D-5257-4602-BCF5-2F13FF48FA4E}" destId="{FD4B270D-5937-46BE-AC2B-5D43023F24E0}" srcOrd="0" destOrd="0" presId="urn:microsoft.com/office/officeart/2005/8/layout/list1"/>
    <dgm:cxn modelId="{69D7DDBE-21C3-4275-AA87-DC682353C6F4}" type="presOf" srcId="{5EC6665C-E3C1-4A7D-9E0E-8A0601CB941C}" destId="{DE1DBC6D-FC8A-4FCB-8473-A4F25D823201}" srcOrd="1" destOrd="0" presId="urn:microsoft.com/office/officeart/2005/8/layout/list1"/>
    <dgm:cxn modelId="{2167C021-BE2A-4E79-8F59-AEAFE5B23A45}" type="presOf" srcId="{5EC6665C-E3C1-4A7D-9E0E-8A0601CB941C}" destId="{06DB474A-CABF-4556-997E-32E67352DF70}" srcOrd="0" destOrd="0" presId="urn:microsoft.com/office/officeart/2005/8/layout/list1"/>
    <dgm:cxn modelId="{262E76B3-5ECA-4CBE-BA4C-496AF2C4A568}" type="presOf" srcId="{D6797B4B-A20C-4E7A-A58E-9A68D98CE4A6}" destId="{4A06C683-1A4C-400B-9577-08AC95605519}" srcOrd="1" destOrd="0" presId="urn:microsoft.com/office/officeart/2005/8/layout/list1"/>
    <dgm:cxn modelId="{DFD8E435-581C-42D5-B3B2-24705FDB16D7}" type="presParOf" srcId="{FD4B270D-5937-46BE-AC2B-5D43023F24E0}" destId="{D8311927-A127-42A4-92FC-A893792DCDF5}" srcOrd="0" destOrd="0" presId="urn:microsoft.com/office/officeart/2005/8/layout/list1"/>
    <dgm:cxn modelId="{EAE485EA-5FF0-4B18-ACC2-AA8144501CF4}" type="presParOf" srcId="{D8311927-A127-42A4-92FC-A893792DCDF5}" destId="{47EDA87A-2D10-4DC0-88B6-A13EB8CDF776}" srcOrd="0" destOrd="0" presId="urn:microsoft.com/office/officeart/2005/8/layout/list1"/>
    <dgm:cxn modelId="{079BD18D-4E17-470A-895C-21032FB96570}" type="presParOf" srcId="{D8311927-A127-42A4-92FC-A893792DCDF5}" destId="{4A06C683-1A4C-400B-9577-08AC95605519}" srcOrd="1" destOrd="0" presId="urn:microsoft.com/office/officeart/2005/8/layout/list1"/>
    <dgm:cxn modelId="{006B2378-AC4C-4888-8253-0BE1459887AE}" type="presParOf" srcId="{FD4B270D-5937-46BE-AC2B-5D43023F24E0}" destId="{8404C15E-E60E-4A30-B50C-F174D105896B}" srcOrd="1" destOrd="0" presId="urn:microsoft.com/office/officeart/2005/8/layout/list1"/>
    <dgm:cxn modelId="{96049243-8098-4C37-AD5D-53AD3B524415}" type="presParOf" srcId="{FD4B270D-5937-46BE-AC2B-5D43023F24E0}" destId="{4574E77E-2417-487B-8041-215EB5F79E98}" srcOrd="2" destOrd="0" presId="urn:microsoft.com/office/officeart/2005/8/layout/list1"/>
    <dgm:cxn modelId="{0A19D0CE-4B01-40E2-BDAC-9EA1D008A96E}" type="presParOf" srcId="{FD4B270D-5937-46BE-AC2B-5D43023F24E0}" destId="{7631893F-AFAA-4945-B197-11493B3AD429}" srcOrd="3" destOrd="0" presId="urn:microsoft.com/office/officeart/2005/8/layout/list1"/>
    <dgm:cxn modelId="{7B883BB8-E604-4823-9BE1-9B10562E9C74}" type="presParOf" srcId="{FD4B270D-5937-46BE-AC2B-5D43023F24E0}" destId="{0883D05F-DAB9-48B1-B8B7-792CCC651B22}" srcOrd="4" destOrd="0" presId="urn:microsoft.com/office/officeart/2005/8/layout/list1"/>
    <dgm:cxn modelId="{AF8DFC2E-214D-49F0-BF19-046A5122AF31}" type="presParOf" srcId="{0883D05F-DAB9-48B1-B8B7-792CCC651B22}" destId="{06DB474A-CABF-4556-997E-32E67352DF70}" srcOrd="0" destOrd="0" presId="urn:microsoft.com/office/officeart/2005/8/layout/list1"/>
    <dgm:cxn modelId="{570963F3-5DF7-4D02-9348-8D69F64F5196}" type="presParOf" srcId="{0883D05F-DAB9-48B1-B8B7-792CCC651B22}" destId="{DE1DBC6D-FC8A-4FCB-8473-A4F25D823201}" srcOrd="1" destOrd="0" presId="urn:microsoft.com/office/officeart/2005/8/layout/list1"/>
    <dgm:cxn modelId="{B4F413F0-06AF-4605-BCE1-8C10BD8D89BC}" type="presParOf" srcId="{FD4B270D-5937-46BE-AC2B-5D43023F24E0}" destId="{B806973F-DC71-4269-A4CE-8159DA0FBF68}" srcOrd="5" destOrd="0" presId="urn:microsoft.com/office/officeart/2005/8/layout/list1"/>
    <dgm:cxn modelId="{F0D7875C-BD3E-4555-AA08-C9B22749BA13}" type="presParOf" srcId="{FD4B270D-5937-46BE-AC2B-5D43023F24E0}" destId="{39D0C3D9-A7E5-4704-93E2-8AAA5A8ADEF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800" b="0" dirty="0" err="1" smtClean="0">
              <a:solidFill>
                <a:schemeClr val="tx1"/>
              </a:solidFill>
              <a:latin typeface="+mn-lt"/>
            </a:rPr>
            <a:t>Molar</a:t>
          </a:r>
          <a:r>
            <a:rPr lang="tr-TR" sz="2800" b="0" dirty="0" smtClean="0">
              <a:solidFill>
                <a:schemeClr val="tx1"/>
              </a:solidFill>
              <a:latin typeface="+mn-lt"/>
            </a:rPr>
            <a:t> </a:t>
          </a:r>
          <a:r>
            <a:rPr lang="tr-TR" sz="2800" b="0" dirty="0" err="1" smtClean="0">
              <a:solidFill>
                <a:schemeClr val="tx1"/>
              </a:solidFill>
              <a:latin typeface="+mn-lt"/>
            </a:rPr>
            <a:t>Incisor</a:t>
          </a:r>
          <a:r>
            <a:rPr lang="tr-TR" sz="2800" b="0" dirty="0" smtClean="0">
              <a:solidFill>
                <a:schemeClr val="tx1"/>
              </a:solidFill>
              <a:latin typeface="+mn-lt"/>
            </a:rPr>
            <a:t> </a:t>
          </a:r>
          <a:r>
            <a:rPr lang="tr-TR" sz="2800" b="0" dirty="0" err="1" smtClean="0">
              <a:solidFill>
                <a:schemeClr val="tx1"/>
              </a:solidFill>
              <a:latin typeface="+mn-lt"/>
            </a:rPr>
            <a:t>Hypomineralisation</a:t>
          </a:r>
          <a:r>
            <a:rPr lang="tr-TR" sz="2800" b="0" dirty="0" smtClean="0">
              <a:solidFill>
                <a:schemeClr val="tx1"/>
              </a:solidFill>
              <a:latin typeface="+mn-lt"/>
            </a:rPr>
            <a:t> (MIH)</a:t>
          </a:r>
          <a:r>
            <a:rPr lang="tr-TR" sz="2800" dirty="0" smtClean="0">
              <a:solidFill>
                <a:schemeClr val="tx1"/>
              </a:solidFill>
              <a:latin typeface="+mn-lt"/>
            </a:rPr>
            <a:t/>
          </a:r>
          <a:br>
            <a:rPr lang="tr-TR" sz="2800" dirty="0" smtClean="0">
              <a:solidFill>
                <a:schemeClr val="tx1"/>
              </a:solidFill>
              <a:latin typeface="+mn-lt"/>
            </a:rPr>
          </a:br>
          <a:r>
            <a:rPr lang="tr-TR" sz="2800" dirty="0" smtClean="0">
              <a:solidFill>
                <a:schemeClr val="tx1"/>
              </a:solidFill>
              <a:latin typeface="+mn-lt"/>
            </a:rPr>
            <a:t/>
          </a:r>
          <a:br>
            <a:rPr lang="tr-TR" sz="2800" dirty="0" smtClean="0">
              <a:solidFill>
                <a:schemeClr val="tx1"/>
              </a:solidFill>
              <a:latin typeface="+mn-lt"/>
            </a:rPr>
          </a:br>
          <a:r>
            <a:rPr lang="tr-TR" sz="2800" dirty="0" smtClean="0">
              <a:solidFill>
                <a:schemeClr val="tx1"/>
              </a:solidFill>
              <a:latin typeface="+mn-lt"/>
            </a:rPr>
            <a:t>Daimi azı ve daimi kesici dişlerde rastlanılan  ve mine </a:t>
          </a:r>
          <a:r>
            <a:rPr lang="tr-TR" sz="2800" dirty="0" err="1" smtClean="0">
              <a:solidFill>
                <a:schemeClr val="tx1"/>
              </a:solidFill>
              <a:latin typeface="+mn-lt"/>
            </a:rPr>
            <a:t>defektleriyle</a:t>
          </a:r>
          <a:r>
            <a:rPr lang="tr-TR" sz="2800" dirty="0" smtClean="0">
              <a:solidFill>
                <a:schemeClr val="tx1"/>
              </a:solidFill>
              <a:latin typeface="+mn-lt"/>
            </a:rPr>
            <a:t> karakterize bir gelişim bozukluğudur.</a:t>
          </a:r>
          <a:endParaRPr lang="tr-TR" sz="2800" dirty="0">
            <a:solidFill>
              <a:schemeClr val="tx1"/>
            </a:solidFill>
            <a:latin typeface="+mn-lt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1012556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F84B443F-9951-4BEC-B824-9F31A7544FCA}" type="presOf" srcId="{6E95FECD-F1E7-4343-B190-A314CF8D6F97}" destId="{D379FE30-EEAB-4283-B314-4D628BBD1087}" srcOrd="0" destOrd="0" presId="urn:microsoft.com/office/officeart/2005/8/layout/vList2"/>
    <dgm:cxn modelId="{1E186B35-9D2A-40A6-887D-0DC948A70B23}" type="presOf" srcId="{55A166FF-F473-41AE-8F16-C9AA60539EC0}" destId="{B4F8A403-5734-437D-9385-D89F1F4E89D0}" srcOrd="0" destOrd="0" presId="urn:microsoft.com/office/officeart/2005/8/layout/vList2"/>
    <dgm:cxn modelId="{BDC834CD-7CA1-4350-AFCD-D122D43AA76A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800" b="1" i="0" u="none" dirty="0" err="1" smtClean="0">
              <a:solidFill>
                <a:schemeClr val="tx1"/>
              </a:solidFill>
              <a:latin typeface="+mn-lt"/>
            </a:rPr>
            <a:t>Weerheijm</a:t>
          </a:r>
          <a:r>
            <a:rPr lang="tr-TR" sz="2800" dirty="0" smtClean="0">
              <a:solidFill>
                <a:schemeClr val="tx1"/>
              </a:solidFill>
              <a:latin typeface="+mn-lt"/>
            </a:rPr>
            <a:t> tarafından 2001 yılında literatüre dahil edilmiştir.</a:t>
          </a:r>
        </a:p>
        <a:p>
          <a:pPr algn="ctr"/>
          <a:endParaRPr lang="tr-TR" sz="2800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tr-TR" sz="2800" dirty="0" smtClean="0">
              <a:solidFill>
                <a:schemeClr val="tx1"/>
              </a:solidFill>
              <a:latin typeface="+mn-lt"/>
            </a:rPr>
            <a:t>1. 2. 3. Azılar ile birlikte Kesicileri de tutabilecek, </a:t>
          </a:r>
          <a:r>
            <a:rPr lang="tr-TR" sz="2800" b="1" dirty="0" smtClean="0">
              <a:solidFill>
                <a:schemeClr val="tx1"/>
              </a:solidFill>
              <a:latin typeface="+mn-lt"/>
            </a:rPr>
            <a:t>sistemik kaynaklı</a:t>
          </a:r>
          <a:r>
            <a:rPr lang="tr-TR" sz="2800" dirty="0" smtClean="0">
              <a:solidFill>
                <a:schemeClr val="tx1"/>
              </a:solidFill>
              <a:latin typeface="+mn-lt"/>
            </a:rPr>
            <a:t> bir </a:t>
          </a:r>
          <a:r>
            <a:rPr lang="tr-TR" sz="2800" dirty="0" err="1" smtClean="0">
              <a:solidFill>
                <a:schemeClr val="tx1"/>
              </a:solidFill>
              <a:latin typeface="+mn-lt"/>
            </a:rPr>
            <a:t>hipomineralizasyon</a:t>
          </a:r>
          <a:r>
            <a:rPr lang="tr-TR" sz="2800" dirty="0" smtClean="0">
              <a:solidFill>
                <a:schemeClr val="tx1"/>
              </a:solidFill>
              <a:latin typeface="+mn-lt"/>
            </a:rPr>
            <a:t> olarak tanımlamıştır</a:t>
          </a:r>
          <a:br>
            <a:rPr lang="tr-TR" sz="2800" dirty="0" smtClean="0">
              <a:solidFill>
                <a:schemeClr val="tx1"/>
              </a:solidFill>
              <a:latin typeface="+mn-lt"/>
            </a:rPr>
          </a:br>
          <a:endParaRPr lang="tr-TR" sz="2800" dirty="0">
            <a:solidFill>
              <a:schemeClr val="tx1"/>
            </a:solidFill>
            <a:latin typeface="+mn-lt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890352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B32242-CD09-4DA3-8541-E214D284CB9B}" type="presOf" srcId="{6E95FECD-F1E7-4343-B190-A314CF8D6F97}" destId="{D379FE30-EEAB-4283-B314-4D628BBD1087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F3696A19-D783-4C5B-A3DF-89C0133B4B30}" type="presOf" srcId="{55A166FF-F473-41AE-8F16-C9AA60539EC0}" destId="{B4F8A403-5734-437D-9385-D89F1F4E89D0}" srcOrd="0" destOrd="0" presId="urn:microsoft.com/office/officeart/2005/8/layout/vList2"/>
    <dgm:cxn modelId="{FD673052-E0AF-423A-A771-5C82FDBF9769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3000" dirty="0" smtClean="0">
              <a:solidFill>
                <a:schemeClr val="tx1"/>
              </a:solidFill>
            </a:rPr>
            <a:t>Minedeki </a:t>
          </a:r>
          <a:r>
            <a:rPr lang="tr-TR" sz="3000" dirty="0" err="1" smtClean="0">
              <a:solidFill>
                <a:schemeClr val="tx1"/>
              </a:solidFill>
            </a:rPr>
            <a:t>defektler</a:t>
          </a:r>
          <a:r>
            <a:rPr lang="tr-TR" sz="3000" dirty="0" smtClean="0">
              <a:solidFill>
                <a:schemeClr val="tx1"/>
              </a:solidFill>
            </a:rPr>
            <a:t> : </a:t>
          </a:r>
          <a:r>
            <a:rPr lang="tr-TR" sz="3000" dirty="0" err="1" smtClean="0">
              <a:solidFill>
                <a:schemeClr val="tx1"/>
              </a:solidFill>
            </a:rPr>
            <a:t>opak</a:t>
          </a:r>
          <a:r>
            <a:rPr lang="tr-TR" sz="3000" dirty="0" smtClean="0">
              <a:solidFill>
                <a:schemeClr val="tx1"/>
              </a:solidFill>
            </a:rPr>
            <a:t> nokta lezyonlarından, dişin kırılmasına neden olacak mine </a:t>
          </a:r>
          <a:r>
            <a:rPr lang="tr-TR" sz="3000" dirty="0" err="1" smtClean="0">
              <a:solidFill>
                <a:schemeClr val="tx1"/>
              </a:solidFill>
            </a:rPr>
            <a:t>defektlerine</a:t>
          </a:r>
          <a:r>
            <a:rPr lang="tr-TR" sz="3000" dirty="0" smtClean="0">
              <a:solidFill>
                <a:schemeClr val="tx1"/>
              </a:solidFill>
            </a:rPr>
            <a:t> kadar değişkenlik gösterir.</a:t>
          </a:r>
          <a:endParaRPr lang="tr-TR" sz="3000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1138294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F5A7BB-027E-4A92-8C5E-23DF15D35031}" type="presOf" srcId="{55A166FF-F473-41AE-8F16-C9AA60539EC0}" destId="{B4F8A403-5734-437D-9385-D89F1F4E89D0}" srcOrd="0" destOrd="0" presId="urn:microsoft.com/office/officeart/2005/8/layout/vList2"/>
    <dgm:cxn modelId="{DACA4ACB-3AD4-45AB-B1B8-BD0DA47FEE39}" type="presOf" srcId="{6E95FECD-F1E7-4343-B190-A314CF8D6F97}" destId="{D379FE30-EEAB-4283-B314-4D628BBD1087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F5D9C0A8-25A9-4736-8DD2-0D19E09751B4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000" b="1" dirty="0" smtClean="0">
              <a:solidFill>
                <a:schemeClr val="tx1"/>
              </a:solidFill>
            </a:rPr>
            <a:t>Ayrıca…</a:t>
          </a:r>
        </a:p>
        <a:p>
          <a:pPr algn="l"/>
          <a:r>
            <a:rPr lang="tr-TR" sz="2000" b="1" dirty="0" smtClean="0">
              <a:solidFill>
                <a:schemeClr val="tx1"/>
              </a:solidFill>
            </a:rPr>
            <a:t>-Prematüre doğum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-Astım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-Prenatal-</a:t>
          </a:r>
          <a:r>
            <a:rPr lang="tr-TR" sz="2000" b="1" dirty="0" err="1" smtClean="0">
              <a:solidFill>
                <a:schemeClr val="tx1"/>
              </a:solidFill>
            </a:rPr>
            <a:t>Perinatal</a:t>
          </a:r>
          <a:r>
            <a:rPr lang="tr-TR" sz="2000" b="1" dirty="0" smtClean="0">
              <a:solidFill>
                <a:schemeClr val="tx1"/>
              </a:solidFill>
            </a:rPr>
            <a:t> ve </a:t>
          </a:r>
          <a:r>
            <a:rPr lang="tr-TR" sz="2000" b="1" dirty="0" err="1" smtClean="0">
              <a:solidFill>
                <a:schemeClr val="tx1"/>
              </a:solidFill>
            </a:rPr>
            <a:t>Neonatal</a:t>
          </a:r>
          <a:r>
            <a:rPr lang="tr-TR" sz="2000" b="1" dirty="0" smtClean="0">
              <a:solidFill>
                <a:schemeClr val="tx1"/>
              </a:solidFill>
            </a:rPr>
            <a:t> medikal problemler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-Solunum hastalıkları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-Düşük kilolu doğan bebekler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-Kalsiyum fosfat metabolizmasının bozulması</a:t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</a:t>
          </a:r>
          <a:r>
            <a:rPr lang="tr-TR" sz="2000" b="1" dirty="0" err="1" smtClean="0">
              <a:solidFill>
                <a:schemeClr val="tx1"/>
              </a:solidFill>
            </a:rPr>
            <a:t>Otitis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media</a:t>
          </a:r>
          <a:r>
            <a:rPr lang="tr-TR" sz="2000" b="1" dirty="0" smtClean="0">
              <a:solidFill>
                <a:schemeClr val="tx1"/>
              </a:solidFill>
            </a:rPr>
            <a:t/>
          </a:r>
          <a:br>
            <a:rPr lang="tr-TR" sz="2000" b="1" dirty="0" smtClean="0">
              <a:solidFill>
                <a:schemeClr val="tx1"/>
              </a:solidFill>
            </a:rPr>
          </a:br>
          <a:r>
            <a:rPr lang="tr-TR" sz="2000" b="1" dirty="0" smtClean="0">
              <a:solidFill>
                <a:schemeClr val="tx1"/>
              </a:solidFill>
            </a:rPr>
            <a:t>-Ateşli Hastalıklar</a:t>
          </a:r>
          <a:endParaRPr lang="tr-TR" sz="2000" b="1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X="82941" custScaleY="633645" custLinFactNeighborX="-3059" custLinFactNeighborY="584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02DEE6-D46D-409F-96F1-8CB127C7F831}" type="presOf" srcId="{6E95FECD-F1E7-4343-B190-A314CF8D6F97}" destId="{D379FE30-EEAB-4283-B314-4D628BBD1087}" srcOrd="0" destOrd="0" presId="urn:microsoft.com/office/officeart/2005/8/layout/vList2"/>
    <dgm:cxn modelId="{E0773200-6F45-4361-8BC8-E99CA4D777D8}" type="presOf" srcId="{55A166FF-F473-41AE-8F16-C9AA60539EC0}" destId="{B4F8A403-5734-437D-9385-D89F1F4E89D0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42198E05-6E17-4171-9627-3E4C54659CEF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500" u="none" dirty="0" smtClean="0">
              <a:solidFill>
                <a:schemeClr val="tx1"/>
              </a:solidFill>
            </a:rPr>
            <a:t>Olasılıklar arasında ameloblastların irreversible değişimi ve sistemik hastalıklar bulunuyor.</a:t>
          </a:r>
          <a:endParaRPr lang="tr-TR" sz="2500" u="none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1426859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EA9BED-A2E0-4C50-92C8-4A529635638C}" type="presOf" srcId="{6E95FECD-F1E7-4343-B190-A314CF8D6F97}" destId="{D379FE30-EEAB-4283-B314-4D628BBD1087}" srcOrd="0" destOrd="0" presId="urn:microsoft.com/office/officeart/2005/8/layout/vList2"/>
    <dgm:cxn modelId="{384885E6-57FD-43CA-883A-CBD70448A3C6}" type="presOf" srcId="{55A166FF-F473-41AE-8F16-C9AA60539EC0}" destId="{B4F8A403-5734-437D-9385-D89F1F4E89D0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D920AC9A-597A-47DF-AC74-9BDF07E2A230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989C90-927A-4459-B70B-3C041D3D7F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219B83F-E9E7-4743-AED7-952EBAD1E73B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sz="2100" b="1" dirty="0" smtClean="0">
              <a:solidFill>
                <a:schemeClr val="tx1"/>
              </a:solidFill>
            </a:rPr>
            <a:t>Her MIH’lı çocuğun keser dişleri üzerinde opasite yoktur.  «Kesin vardır.» sonucuna ulaşan bir çalışma henüz yapılmamıştır.</a:t>
          </a:r>
          <a:endParaRPr lang="tr-TR" sz="2100" b="1" dirty="0">
            <a:solidFill>
              <a:schemeClr val="tx1"/>
            </a:solidFill>
          </a:endParaRPr>
        </a:p>
      </dgm:t>
    </dgm:pt>
    <dgm:pt modelId="{8A4EB7A2-70E9-4BF1-A85E-591A1DD03C4E}" type="parTrans" cxnId="{31D58112-3217-44A5-B9C0-1C014CA26971}">
      <dgm:prSet/>
      <dgm:spPr/>
      <dgm:t>
        <a:bodyPr/>
        <a:lstStyle/>
        <a:p>
          <a:endParaRPr lang="tr-TR"/>
        </a:p>
      </dgm:t>
    </dgm:pt>
    <dgm:pt modelId="{78CBEE96-4C20-4122-AB3D-8542866D2EBF}" type="sibTrans" cxnId="{31D58112-3217-44A5-B9C0-1C014CA26971}">
      <dgm:prSet/>
      <dgm:spPr/>
      <dgm:t>
        <a:bodyPr/>
        <a:lstStyle/>
        <a:p>
          <a:endParaRPr lang="tr-TR"/>
        </a:p>
      </dgm:t>
    </dgm:pt>
    <dgm:pt modelId="{02B5A840-1814-40C3-A12C-8961D8F21D02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tr-TR" sz="2000" b="1" dirty="0" smtClean="0">
              <a:solidFill>
                <a:schemeClr val="tx1"/>
              </a:solidFill>
            </a:rPr>
            <a:t>Keser dişlerin okluzal stresi azı dişlerin okluzal stresinden daha az olduğu için, MIH’lı bir keserin kırılma olasılığı MIH’lı bir azı dişinin kırılma olasılığından daha düşüktür.</a:t>
          </a:r>
          <a:endParaRPr lang="tr-TR" sz="2000" b="1" dirty="0">
            <a:solidFill>
              <a:schemeClr val="tx1"/>
            </a:solidFill>
          </a:endParaRPr>
        </a:p>
      </dgm:t>
    </dgm:pt>
    <dgm:pt modelId="{56A855BE-4F36-4EBD-BC50-269A21D1EE52}" type="parTrans" cxnId="{D6EE84D9-F8FF-4DF4-9C6C-EFCC17498854}">
      <dgm:prSet/>
      <dgm:spPr/>
      <dgm:t>
        <a:bodyPr/>
        <a:lstStyle/>
        <a:p>
          <a:endParaRPr lang="tr-TR"/>
        </a:p>
      </dgm:t>
    </dgm:pt>
    <dgm:pt modelId="{FFB54757-B13E-4075-BA1E-691A26B43380}" type="sibTrans" cxnId="{D6EE84D9-F8FF-4DF4-9C6C-EFCC17498854}">
      <dgm:prSet/>
      <dgm:spPr/>
      <dgm:t>
        <a:bodyPr/>
        <a:lstStyle/>
        <a:p>
          <a:endParaRPr lang="tr-TR"/>
        </a:p>
      </dgm:t>
    </dgm:pt>
    <dgm:pt modelId="{6E5BC53A-69A8-4C01-8D7C-72C9F4E876B8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r-TR" sz="2100" b="1" dirty="0" smtClean="0">
              <a:solidFill>
                <a:schemeClr val="tx1"/>
              </a:solidFill>
            </a:rPr>
            <a:t>MIH’lı keser dişlerdeki asıl sorun estetiktir.</a:t>
          </a:r>
          <a:endParaRPr lang="tr-TR" sz="2100" b="1" dirty="0">
            <a:solidFill>
              <a:schemeClr val="tx1"/>
            </a:solidFill>
          </a:endParaRPr>
        </a:p>
      </dgm:t>
    </dgm:pt>
    <dgm:pt modelId="{2B45076C-A8BF-4C7E-9DE4-42B3FEFB51E2}" type="parTrans" cxnId="{7619472C-D2C8-47DD-B0DC-0EE6FCF57DCF}">
      <dgm:prSet/>
      <dgm:spPr/>
      <dgm:t>
        <a:bodyPr/>
        <a:lstStyle/>
        <a:p>
          <a:endParaRPr lang="tr-TR"/>
        </a:p>
      </dgm:t>
    </dgm:pt>
    <dgm:pt modelId="{ABA5F4E6-86E2-4FE4-A4F0-DFC736480A87}" type="sibTrans" cxnId="{7619472C-D2C8-47DD-B0DC-0EE6FCF57DCF}">
      <dgm:prSet/>
      <dgm:spPr/>
      <dgm:t>
        <a:bodyPr/>
        <a:lstStyle/>
        <a:p>
          <a:endParaRPr lang="tr-TR"/>
        </a:p>
      </dgm:t>
    </dgm:pt>
    <dgm:pt modelId="{56D17F7C-EC1D-4072-BC38-BD39B0E46B65}" type="pres">
      <dgm:prSet presAssocID="{5D989C90-927A-4459-B70B-3C041D3D7F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4F1DEB-CFE0-43F2-9D28-865F5D69EEED}" type="pres">
      <dgm:prSet presAssocID="{A219B83F-E9E7-4743-AED7-952EBAD1E73B}" presName="parentLin" presStyleCnt="0"/>
      <dgm:spPr/>
    </dgm:pt>
    <dgm:pt modelId="{9562FBB8-0C59-48F5-9C05-801A1F96732D}" type="pres">
      <dgm:prSet presAssocID="{A219B83F-E9E7-4743-AED7-952EBAD1E73B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8755911-E24E-4ED1-B47F-745A31068D11}" type="pres">
      <dgm:prSet presAssocID="{A219B83F-E9E7-4743-AED7-952EBAD1E73B}" presName="parentText" presStyleLbl="node1" presStyleIdx="0" presStyleCnt="3" custScaleY="142153" custLinFactNeighborX="-1534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D390DD-7BB3-4B0F-92A6-1CFD33297832}" type="pres">
      <dgm:prSet presAssocID="{A219B83F-E9E7-4743-AED7-952EBAD1E73B}" presName="negativeSpace" presStyleCnt="0"/>
      <dgm:spPr/>
    </dgm:pt>
    <dgm:pt modelId="{77D2062E-4998-44C5-A664-31427B934BB1}" type="pres">
      <dgm:prSet presAssocID="{A219B83F-E9E7-4743-AED7-952EBAD1E73B}" presName="childText" presStyleLbl="conFgAcc1" presStyleIdx="0" presStyleCnt="3" custLinFactNeighborY="46648">
        <dgm:presLayoutVars>
          <dgm:bulletEnabled val="1"/>
        </dgm:presLayoutVars>
      </dgm:prSet>
      <dgm:spPr/>
    </dgm:pt>
    <dgm:pt modelId="{4DE6F113-7640-4DA3-8B04-BBA9688BF460}" type="pres">
      <dgm:prSet presAssocID="{78CBEE96-4C20-4122-AB3D-8542866D2EBF}" presName="spaceBetweenRectangles" presStyleCnt="0"/>
      <dgm:spPr/>
    </dgm:pt>
    <dgm:pt modelId="{A83FBAC9-3B3C-4923-ABD1-46F19233A520}" type="pres">
      <dgm:prSet presAssocID="{02B5A840-1814-40C3-A12C-8961D8F21D02}" presName="parentLin" presStyleCnt="0"/>
      <dgm:spPr/>
    </dgm:pt>
    <dgm:pt modelId="{CF348C81-753D-4B19-8DCD-0225280CE188}" type="pres">
      <dgm:prSet presAssocID="{02B5A840-1814-40C3-A12C-8961D8F21D0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021BC494-CF27-4C51-8DE7-16D6A659D7EF}" type="pres">
      <dgm:prSet presAssocID="{02B5A840-1814-40C3-A12C-8961D8F21D02}" presName="parentText" presStyleLbl="node1" presStyleIdx="1" presStyleCnt="3" custScaleY="125718" custLinFactNeighborX="-2685" custLinFactNeighborY="18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5E584-24E2-4F81-968A-01F0BF95B369}" type="pres">
      <dgm:prSet presAssocID="{02B5A840-1814-40C3-A12C-8961D8F21D02}" presName="negativeSpace" presStyleCnt="0"/>
      <dgm:spPr/>
    </dgm:pt>
    <dgm:pt modelId="{E82E429A-7AD2-49D4-9933-2E31976EFA8E}" type="pres">
      <dgm:prSet presAssocID="{02B5A840-1814-40C3-A12C-8961D8F21D02}" presName="childText" presStyleLbl="conFgAcc1" presStyleIdx="1" presStyleCnt="3">
        <dgm:presLayoutVars>
          <dgm:bulletEnabled val="1"/>
        </dgm:presLayoutVars>
      </dgm:prSet>
      <dgm:spPr/>
    </dgm:pt>
    <dgm:pt modelId="{4BD88545-A4CE-4340-829C-211402F4A0CD}" type="pres">
      <dgm:prSet presAssocID="{FFB54757-B13E-4075-BA1E-691A26B43380}" presName="spaceBetweenRectangles" presStyleCnt="0"/>
      <dgm:spPr/>
    </dgm:pt>
    <dgm:pt modelId="{92B355D3-02B7-494E-A115-03AF265BC186}" type="pres">
      <dgm:prSet presAssocID="{6E5BC53A-69A8-4C01-8D7C-72C9F4E876B8}" presName="parentLin" presStyleCnt="0"/>
      <dgm:spPr/>
    </dgm:pt>
    <dgm:pt modelId="{491A089A-EA96-4C18-B195-76B999EE61AD}" type="pres">
      <dgm:prSet presAssocID="{6E5BC53A-69A8-4C01-8D7C-72C9F4E876B8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8920C0D4-48C5-4AD6-A588-F3BA04B24F5F}" type="pres">
      <dgm:prSet presAssocID="{6E5BC53A-69A8-4C01-8D7C-72C9F4E876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B7A336-1816-402A-A2D2-0E997E2A51CB}" type="pres">
      <dgm:prSet presAssocID="{6E5BC53A-69A8-4C01-8D7C-72C9F4E876B8}" presName="negativeSpace" presStyleCnt="0"/>
      <dgm:spPr/>
    </dgm:pt>
    <dgm:pt modelId="{607583BB-75F3-4BA0-90CE-89B5DC271D5B}" type="pres">
      <dgm:prSet presAssocID="{6E5BC53A-69A8-4C01-8D7C-72C9F4E876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6499B6-7FFE-44B4-8FFA-F612360367C5}" type="presOf" srcId="{A219B83F-E9E7-4743-AED7-952EBAD1E73B}" destId="{58755911-E24E-4ED1-B47F-745A31068D11}" srcOrd="1" destOrd="0" presId="urn:microsoft.com/office/officeart/2005/8/layout/list1"/>
    <dgm:cxn modelId="{37D76C4D-7FA7-40F5-A71E-13090CB714F9}" type="presOf" srcId="{02B5A840-1814-40C3-A12C-8961D8F21D02}" destId="{021BC494-CF27-4C51-8DE7-16D6A659D7EF}" srcOrd="1" destOrd="0" presId="urn:microsoft.com/office/officeart/2005/8/layout/list1"/>
    <dgm:cxn modelId="{56329F4A-60C0-4955-9C99-3751CF2CA44B}" type="presOf" srcId="{6E5BC53A-69A8-4C01-8D7C-72C9F4E876B8}" destId="{491A089A-EA96-4C18-B195-76B999EE61AD}" srcOrd="0" destOrd="0" presId="urn:microsoft.com/office/officeart/2005/8/layout/list1"/>
    <dgm:cxn modelId="{A1B00694-26FE-4B04-9446-268E181A8419}" type="presOf" srcId="{6E5BC53A-69A8-4C01-8D7C-72C9F4E876B8}" destId="{8920C0D4-48C5-4AD6-A588-F3BA04B24F5F}" srcOrd="1" destOrd="0" presId="urn:microsoft.com/office/officeart/2005/8/layout/list1"/>
    <dgm:cxn modelId="{133C7A49-495E-435F-918A-6C8F05B91493}" type="presOf" srcId="{A219B83F-E9E7-4743-AED7-952EBAD1E73B}" destId="{9562FBB8-0C59-48F5-9C05-801A1F96732D}" srcOrd="0" destOrd="0" presId="urn:microsoft.com/office/officeart/2005/8/layout/list1"/>
    <dgm:cxn modelId="{7619472C-D2C8-47DD-B0DC-0EE6FCF57DCF}" srcId="{5D989C90-927A-4459-B70B-3C041D3D7FDC}" destId="{6E5BC53A-69A8-4C01-8D7C-72C9F4E876B8}" srcOrd="2" destOrd="0" parTransId="{2B45076C-A8BF-4C7E-9DE4-42B3FEFB51E2}" sibTransId="{ABA5F4E6-86E2-4FE4-A4F0-DFC736480A87}"/>
    <dgm:cxn modelId="{D6EE84D9-F8FF-4DF4-9C6C-EFCC17498854}" srcId="{5D989C90-927A-4459-B70B-3C041D3D7FDC}" destId="{02B5A840-1814-40C3-A12C-8961D8F21D02}" srcOrd="1" destOrd="0" parTransId="{56A855BE-4F36-4EBD-BC50-269A21D1EE52}" sibTransId="{FFB54757-B13E-4075-BA1E-691A26B43380}"/>
    <dgm:cxn modelId="{166D0CAA-E721-48F6-9B1B-DD66EFA8AED6}" type="presOf" srcId="{02B5A840-1814-40C3-A12C-8961D8F21D02}" destId="{CF348C81-753D-4B19-8DCD-0225280CE188}" srcOrd="0" destOrd="0" presId="urn:microsoft.com/office/officeart/2005/8/layout/list1"/>
    <dgm:cxn modelId="{31D58112-3217-44A5-B9C0-1C014CA26971}" srcId="{5D989C90-927A-4459-B70B-3C041D3D7FDC}" destId="{A219B83F-E9E7-4743-AED7-952EBAD1E73B}" srcOrd="0" destOrd="0" parTransId="{8A4EB7A2-70E9-4BF1-A85E-591A1DD03C4E}" sibTransId="{78CBEE96-4C20-4122-AB3D-8542866D2EBF}"/>
    <dgm:cxn modelId="{C1F401A9-33CE-4C7C-995F-15AFAB3DE52C}" type="presOf" srcId="{5D989C90-927A-4459-B70B-3C041D3D7FDC}" destId="{56D17F7C-EC1D-4072-BC38-BD39B0E46B65}" srcOrd="0" destOrd="0" presId="urn:microsoft.com/office/officeart/2005/8/layout/list1"/>
    <dgm:cxn modelId="{72501123-EE04-468B-8B08-9782282400E1}" type="presParOf" srcId="{56D17F7C-EC1D-4072-BC38-BD39B0E46B65}" destId="{674F1DEB-CFE0-43F2-9D28-865F5D69EEED}" srcOrd="0" destOrd="0" presId="urn:microsoft.com/office/officeart/2005/8/layout/list1"/>
    <dgm:cxn modelId="{A738080A-65BD-49D8-8D8D-78096CD071A5}" type="presParOf" srcId="{674F1DEB-CFE0-43F2-9D28-865F5D69EEED}" destId="{9562FBB8-0C59-48F5-9C05-801A1F96732D}" srcOrd="0" destOrd="0" presId="urn:microsoft.com/office/officeart/2005/8/layout/list1"/>
    <dgm:cxn modelId="{3C7F0944-0803-46E2-B72A-D670B0E67B10}" type="presParOf" srcId="{674F1DEB-CFE0-43F2-9D28-865F5D69EEED}" destId="{58755911-E24E-4ED1-B47F-745A31068D11}" srcOrd="1" destOrd="0" presId="urn:microsoft.com/office/officeart/2005/8/layout/list1"/>
    <dgm:cxn modelId="{81EDDD5E-FDDF-42D4-91C6-DA338B0C6929}" type="presParOf" srcId="{56D17F7C-EC1D-4072-BC38-BD39B0E46B65}" destId="{36D390DD-7BB3-4B0F-92A6-1CFD33297832}" srcOrd="1" destOrd="0" presId="urn:microsoft.com/office/officeart/2005/8/layout/list1"/>
    <dgm:cxn modelId="{FE351872-312B-4EA8-A054-EBCD7F4D0F82}" type="presParOf" srcId="{56D17F7C-EC1D-4072-BC38-BD39B0E46B65}" destId="{77D2062E-4998-44C5-A664-31427B934BB1}" srcOrd="2" destOrd="0" presId="urn:microsoft.com/office/officeart/2005/8/layout/list1"/>
    <dgm:cxn modelId="{D17FD827-5485-4147-9361-D482AAA9B8B5}" type="presParOf" srcId="{56D17F7C-EC1D-4072-BC38-BD39B0E46B65}" destId="{4DE6F113-7640-4DA3-8B04-BBA9688BF460}" srcOrd="3" destOrd="0" presId="urn:microsoft.com/office/officeart/2005/8/layout/list1"/>
    <dgm:cxn modelId="{45E8FB06-BF77-4C91-8DCC-2EE3A65F8007}" type="presParOf" srcId="{56D17F7C-EC1D-4072-BC38-BD39B0E46B65}" destId="{A83FBAC9-3B3C-4923-ABD1-46F19233A520}" srcOrd="4" destOrd="0" presId="urn:microsoft.com/office/officeart/2005/8/layout/list1"/>
    <dgm:cxn modelId="{8743C090-CB76-4964-B205-8B4B63A51D7B}" type="presParOf" srcId="{A83FBAC9-3B3C-4923-ABD1-46F19233A520}" destId="{CF348C81-753D-4B19-8DCD-0225280CE188}" srcOrd="0" destOrd="0" presId="urn:microsoft.com/office/officeart/2005/8/layout/list1"/>
    <dgm:cxn modelId="{1922EDA9-E4F0-46B5-8749-6EE5C37C120D}" type="presParOf" srcId="{A83FBAC9-3B3C-4923-ABD1-46F19233A520}" destId="{021BC494-CF27-4C51-8DE7-16D6A659D7EF}" srcOrd="1" destOrd="0" presId="urn:microsoft.com/office/officeart/2005/8/layout/list1"/>
    <dgm:cxn modelId="{AE3CD188-ADB1-4424-9E94-811D30234EA2}" type="presParOf" srcId="{56D17F7C-EC1D-4072-BC38-BD39B0E46B65}" destId="{DB35E584-24E2-4F81-968A-01F0BF95B369}" srcOrd="5" destOrd="0" presId="urn:microsoft.com/office/officeart/2005/8/layout/list1"/>
    <dgm:cxn modelId="{25BBC70F-A57E-4DA3-86FF-8F8695EEA0B4}" type="presParOf" srcId="{56D17F7C-EC1D-4072-BC38-BD39B0E46B65}" destId="{E82E429A-7AD2-49D4-9933-2E31976EFA8E}" srcOrd="6" destOrd="0" presId="urn:microsoft.com/office/officeart/2005/8/layout/list1"/>
    <dgm:cxn modelId="{D571231A-09BC-49DD-BA5C-6C3681E38398}" type="presParOf" srcId="{56D17F7C-EC1D-4072-BC38-BD39B0E46B65}" destId="{4BD88545-A4CE-4340-829C-211402F4A0CD}" srcOrd="7" destOrd="0" presId="urn:microsoft.com/office/officeart/2005/8/layout/list1"/>
    <dgm:cxn modelId="{EF008BC3-B3FE-4E69-A04F-A38F872D2056}" type="presParOf" srcId="{56D17F7C-EC1D-4072-BC38-BD39B0E46B65}" destId="{92B355D3-02B7-494E-A115-03AF265BC186}" srcOrd="8" destOrd="0" presId="urn:microsoft.com/office/officeart/2005/8/layout/list1"/>
    <dgm:cxn modelId="{3A0ABE95-7FDA-4683-82D7-B3D4DCA1BEF1}" type="presParOf" srcId="{92B355D3-02B7-494E-A115-03AF265BC186}" destId="{491A089A-EA96-4C18-B195-76B999EE61AD}" srcOrd="0" destOrd="0" presId="urn:microsoft.com/office/officeart/2005/8/layout/list1"/>
    <dgm:cxn modelId="{6D862FF8-101F-4819-83D5-4315D16EFB71}" type="presParOf" srcId="{92B355D3-02B7-494E-A115-03AF265BC186}" destId="{8920C0D4-48C5-4AD6-A588-F3BA04B24F5F}" srcOrd="1" destOrd="0" presId="urn:microsoft.com/office/officeart/2005/8/layout/list1"/>
    <dgm:cxn modelId="{E660BC49-240F-4055-B3A5-AAD9C427E737}" type="presParOf" srcId="{56D17F7C-EC1D-4072-BC38-BD39B0E46B65}" destId="{98B7A336-1816-402A-A2D2-0E997E2A51CB}" srcOrd="9" destOrd="0" presId="urn:microsoft.com/office/officeart/2005/8/layout/list1"/>
    <dgm:cxn modelId="{896ED35B-902C-43C5-BC8C-1AFEE1772477}" type="presParOf" srcId="{56D17F7C-EC1D-4072-BC38-BD39B0E46B65}" destId="{607583BB-75F3-4BA0-90CE-89B5DC271D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Kesici dişlerde bu defektlerin görülme olasılığı daha azdır.</a:t>
          </a: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Defektler var olsa bile azı dişler kadar kötü tablolar göstermez.</a:t>
          </a: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Çünkü kesici dişlere gelen okluzal kuvvetler, azı dişlerine gelen orandan daha azdır.</a:t>
          </a:r>
          <a:endParaRPr lang="tr-TR" sz="2400" b="1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915772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00948F-7F0E-443D-9EC5-F9C9249E9E97}" type="presOf" srcId="{55A166FF-F473-41AE-8F16-C9AA60539EC0}" destId="{B4F8A403-5734-437D-9385-D89F1F4E89D0}" srcOrd="0" destOrd="0" presId="urn:microsoft.com/office/officeart/2005/8/layout/vList2"/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BBEC5267-D26B-47ED-9D60-1BCAAF8517AD}" type="presOf" srcId="{6E95FECD-F1E7-4343-B190-A314CF8D6F97}" destId="{D379FE30-EEAB-4283-B314-4D628BBD1087}" srcOrd="0" destOrd="0" presId="urn:microsoft.com/office/officeart/2005/8/layout/vList2"/>
    <dgm:cxn modelId="{399656C4-C988-48DE-A263-6E3040B2340C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95FECD-F1E7-4343-B190-A314CF8D6F9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A166FF-F473-41AE-8F16-C9AA60539EC0}">
      <dgm:prSet phldrT="[Metin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r-TR" sz="3000" b="1" dirty="0" err="1" smtClean="0">
              <a:solidFill>
                <a:schemeClr val="tx1"/>
              </a:solidFill>
            </a:rPr>
            <a:t>MIH’ın</a:t>
          </a:r>
          <a:r>
            <a:rPr lang="tr-TR" sz="3000" b="1" dirty="0" smtClean="0">
              <a:solidFill>
                <a:schemeClr val="tx1"/>
              </a:solidFill>
            </a:rPr>
            <a:t> </a:t>
          </a:r>
          <a:r>
            <a:rPr lang="tr-TR" sz="3000" b="1" dirty="0" err="1" smtClean="0">
              <a:solidFill>
                <a:schemeClr val="tx1"/>
              </a:solidFill>
            </a:rPr>
            <a:t>prevelansı</a:t>
          </a:r>
          <a:r>
            <a:rPr lang="tr-TR" sz="3000" b="1" dirty="0" smtClean="0">
              <a:solidFill>
                <a:schemeClr val="tx1"/>
              </a:solidFill>
            </a:rPr>
            <a:t> ile ilgili çok fazla veri bulunmamaktadır. </a:t>
          </a:r>
        </a:p>
        <a:p>
          <a:pPr algn="ctr"/>
          <a:endParaRPr lang="tr-TR" sz="3000" b="1" dirty="0" smtClean="0">
            <a:solidFill>
              <a:schemeClr val="tx1"/>
            </a:solidFill>
          </a:endParaRPr>
        </a:p>
        <a:p>
          <a:pPr algn="ctr"/>
          <a:r>
            <a:rPr lang="tr-TR" sz="3000" b="1" dirty="0" smtClean="0">
              <a:solidFill>
                <a:schemeClr val="tx1"/>
              </a:solidFill>
            </a:rPr>
            <a:t>Avrupa’da %2.4 ile %25 arasında değişen </a:t>
          </a:r>
          <a:r>
            <a:rPr lang="tr-TR" sz="3000" b="1" dirty="0" err="1" smtClean="0">
              <a:solidFill>
                <a:schemeClr val="tx1"/>
              </a:solidFill>
            </a:rPr>
            <a:t>prevelans</a:t>
          </a:r>
          <a:r>
            <a:rPr lang="tr-TR" sz="3000" b="1" dirty="0" smtClean="0">
              <a:solidFill>
                <a:schemeClr val="tx1"/>
              </a:solidFill>
            </a:rPr>
            <a:t> değerleri tespit edilmiştir.</a:t>
          </a:r>
          <a:endParaRPr lang="tr-TR" sz="3000" b="1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314F34DC-DB11-4637-9273-6837042D7CE2}" type="parTrans" cxnId="{2926544D-5483-4A44-92E3-81BDFEBE24A7}">
      <dgm:prSet/>
      <dgm:spPr/>
      <dgm:t>
        <a:bodyPr/>
        <a:lstStyle/>
        <a:p>
          <a:endParaRPr lang="tr-TR"/>
        </a:p>
      </dgm:t>
    </dgm:pt>
    <dgm:pt modelId="{D22D8F22-D0CB-4DFE-AFF2-D32169646442}" type="sibTrans" cxnId="{2926544D-5483-4A44-92E3-81BDFEBE24A7}">
      <dgm:prSet/>
      <dgm:spPr/>
      <dgm:t>
        <a:bodyPr/>
        <a:lstStyle/>
        <a:p>
          <a:endParaRPr lang="tr-TR"/>
        </a:p>
      </dgm:t>
    </dgm:pt>
    <dgm:pt modelId="{D379FE30-EEAB-4283-B314-4D628BBD1087}" type="pres">
      <dgm:prSet presAssocID="{6E95FECD-F1E7-4343-B190-A314CF8D6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F8A403-5734-437D-9385-D89F1F4E89D0}" type="pres">
      <dgm:prSet presAssocID="{55A166FF-F473-41AE-8F16-C9AA60539EC0}" presName="parentText" presStyleLbl="node1" presStyleIdx="0" presStyleCnt="1" custScaleY="953825" custLinFactNeighborX="-2725" custLinFactNeighborY="10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26544D-5483-4A44-92E3-81BDFEBE24A7}" srcId="{6E95FECD-F1E7-4343-B190-A314CF8D6F97}" destId="{55A166FF-F473-41AE-8F16-C9AA60539EC0}" srcOrd="0" destOrd="0" parTransId="{314F34DC-DB11-4637-9273-6837042D7CE2}" sibTransId="{D22D8F22-D0CB-4DFE-AFF2-D32169646442}"/>
    <dgm:cxn modelId="{33D9A237-850F-4BAA-A6D9-CB9A3B83E24E}" type="presOf" srcId="{6E95FECD-F1E7-4343-B190-A314CF8D6F97}" destId="{D379FE30-EEAB-4283-B314-4D628BBD1087}" srcOrd="0" destOrd="0" presId="urn:microsoft.com/office/officeart/2005/8/layout/vList2"/>
    <dgm:cxn modelId="{114D6BD4-08D4-4614-9523-D17BA148FF94}" type="presOf" srcId="{55A166FF-F473-41AE-8F16-C9AA60539EC0}" destId="{B4F8A403-5734-437D-9385-D89F1F4E89D0}" srcOrd="0" destOrd="0" presId="urn:microsoft.com/office/officeart/2005/8/layout/vList2"/>
    <dgm:cxn modelId="{FA43CA7D-57F2-4E2E-90C3-181DFE51A913}" type="presParOf" srcId="{D379FE30-EEAB-4283-B314-4D628BBD1087}" destId="{B4F8A403-5734-437D-9385-D89F1F4E89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12C6D-5079-4B3E-89C3-A0D61BAC896C}">
      <dsp:nvSpPr>
        <dsp:cNvPr id="0" name=""/>
        <dsp:cNvSpPr/>
      </dsp:nvSpPr>
      <dsp:spPr>
        <a:xfrm>
          <a:off x="0" y="768016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788D2-D9F5-40AF-8002-575807BDB7CD}">
      <dsp:nvSpPr>
        <dsp:cNvPr id="0" name=""/>
        <dsp:cNvSpPr/>
      </dsp:nvSpPr>
      <dsp:spPr>
        <a:xfrm>
          <a:off x="386610" y="531856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Daimi 1. Azı Dişlerin Sürmesi ile Dental Tedavi Gereksinimi</a:t>
          </a:r>
          <a:endParaRPr lang="tr-TR" sz="1600" kern="1200" dirty="0"/>
        </a:p>
      </dsp:txBody>
      <dsp:txXfrm>
        <a:off x="386610" y="531856"/>
        <a:ext cx="5412544" cy="472320"/>
      </dsp:txXfrm>
    </dsp:sp>
    <dsp:sp modelId="{13ED51DE-5926-42D3-ADE9-F1B53635EFDE}">
      <dsp:nvSpPr>
        <dsp:cNvPr id="0" name=""/>
        <dsp:cNvSpPr/>
      </dsp:nvSpPr>
      <dsp:spPr>
        <a:xfrm>
          <a:off x="0" y="1493776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1144A-2FFF-40CC-A96E-B7E93F340031}">
      <dsp:nvSpPr>
        <dsp:cNvPr id="0" name=""/>
        <dsp:cNvSpPr/>
      </dsp:nvSpPr>
      <dsp:spPr>
        <a:xfrm>
          <a:off x="386610" y="1257616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Hipersensivite (Oral Hijyen ve Yemek yemeyi güçleştirir.)</a:t>
          </a:r>
          <a:endParaRPr lang="tr-TR" sz="1600" kern="1200" dirty="0"/>
        </a:p>
      </dsp:txBody>
      <dsp:txXfrm>
        <a:off x="386610" y="1257616"/>
        <a:ext cx="5412544" cy="472320"/>
      </dsp:txXfrm>
    </dsp:sp>
    <dsp:sp modelId="{E04EBDAC-FA48-4729-A8AA-A528987B47D6}">
      <dsp:nvSpPr>
        <dsp:cNvPr id="0" name=""/>
        <dsp:cNvSpPr/>
      </dsp:nvSpPr>
      <dsp:spPr>
        <a:xfrm>
          <a:off x="0" y="2219536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B5AB8-75B0-4691-A313-C523F9B9DE39}">
      <dsp:nvSpPr>
        <dsp:cNvPr id="0" name=""/>
        <dsp:cNvSpPr/>
      </dsp:nvSpPr>
      <dsp:spPr>
        <a:xfrm>
          <a:off x="386610" y="1983376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Fissür Örtücüler yetersiz kalabilir.</a:t>
          </a:r>
          <a:endParaRPr lang="tr-TR" sz="1600" kern="1200" dirty="0"/>
        </a:p>
      </dsp:txBody>
      <dsp:txXfrm>
        <a:off x="386610" y="1983376"/>
        <a:ext cx="5412544" cy="472320"/>
      </dsp:txXfrm>
    </dsp:sp>
    <dsp:sp modelId="{F4AC65F8-3A0B-462F-837B-5C193506A581}">
      <dsp:nvSpPr>
        <dsp:cNvPr id="0" name=""/>
        <dsp:cNvSpPr/>
      </dsp:nvSpPr>
      <dsp:spPr>
        <a:xfrm>
          <a:off x="0" y="2945296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CCB5D-FFB4-4079-9E55-278B4045F99D}">
      <dsp:nvSpPr>
        <dsp:cNvPr id="0" name=""/>
        <dsp:cNvSpPr/>
      </dsp:nvSpPr>
      <dsp:spPr>
        <a:xfrm>
          <a:off x="386610" y="2709136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Daha büyük restorasyonların kullanılma zorunluluğu</a:t>
          </a:r>
          <a:endParaRPr lang="tr-TR" sz="1600" kern="1200" dirty="0"/>
        </a:p>
      </dsp:txBody>
      <dsp:txXfrm>
        <a:off x="386610" y="2709136"/>
        <a:ext cx="5412544" cy="472320"/>
      </dsp:txXfrm>
    </dsp:sp>
    <dsp:sp modelId="{24178AD7-E694-4CF0-A5D3-FB2C468494F1}">
      <dsp:nvSpPr>
        <dsp:cNvPr id="0" name=""/>
        <dsp:cNvSpPr/>
      </dsp:nvSpPr>
      <dsp:spPr>
        <a:xfrm>
          <a:off x="0" y="3671056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C9DB-141C-4600-BB2D-980FAF72B4FB}">
      <dsp:nvSpPr>
        <dsp:cNvPr id="0" name=""/>
        <dsp:cNvSpPr/>
      </dsp:nvSpPr>
      <dsp:spPr>
        <a:xfrm>
          <a:off x="386610" y="3434896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Kesici dişlerin defektlerinden kaynaklı estetik sorunlar</a:t>
          </a:r>
          <a:endParaRPr lang="tr-TR" sz="1600" kern="1200" dirty="0"/>
        </a:p>
      </dsp:txBody>
      <dsp:txXfrm>
        <a:off x="386610" y="3434896"/>
        <a:ext cx="5412544" cy="472320"/>
      </dsp:txXfrm>
    </dsp:sp>
    <dsp:sp modelId="{C854F4F7-6E95-4017-9430-90C5A6ADB952}">
      <dsp:nvSpPr>
        <dsp:cNvPr id="0" name=""/>
        <dsp:cNvSpPr/>
      </dsp:nvSpPr>
      <dsp:spPr>
        <a:xfrm>
          <a:off x="0" y="4396817"/>
          <a:ext cx="773220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FFB4-9CCD-41BF-85D0-63EF39091269}">
      <dsp:nvSpPr>
        <dsp:cNvPr id="0" name=""/>
        <dsp:cNvSpPr/>
      </dsp:nvSpPr>
      <dsp:spPr>
        <a:xfrm>
          <a:off x="386610" y="4160657"/>
          <a:ext cx="541254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81" tIns="0" rIns="2045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Endodontik ve Ortodontik açıdan radikal tedavi yöntemleri</a:t>
          </a:r>
          <a:endParaRPr lang="tr-TR" sz="1600" kern="1200" dirty="0"/>
        </a:p>
      </dsp:txBody>
      <dsp:txXfrm>
        <a:off x="386610" y="4160657"/>
        <a:ext cx="5412544" cy="4723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D1CA1-37E7-4593-8498-50501DFB1E3F}">
      <dsp:nvSpPr>
        <dsp:cNvPr id="0" name=""/>
        <dsp:cNvSpPr/>
      </dsp:nvSpPr>
      <dsp:spPr>
        <a:xfrm>
          <a:off x="0" y="1346092"/>
          <a:ext cx="727363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10DD2-027C-41F4-9720-FB4165312B80}">
      <dsp:nvSpPr>
        <dsp:cNvPr id="0" name=""/>
        <dsp:cNvSpPr/>
      </dsp:nvSpPr>
      <dsp:spPr>
        <a:xfrm>
          <a:off x="363681" y="991852"/>
          <a:ext cx="509154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48" tIns="0" rIns="1924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Hafif MIH</a:t>
          </a:r>
          <a:br>
            <a:rPr lang="tr-TR" sz="2400" kern="1200" dirty="0" smtClean="0"/>
          </a:br>
          <a:r>
            <a:rPr lang="tr-TR" sz="2400" kern="1200" dirty="0" smtClean="0"/>
            <a:t>-Beyaz, Sarı, Kahverengi Renklenme</a:t>
          </a:r>
          <a:endParaRPr lang="tr-TR" sz="2400" kern="1200" dirty="0"/>
        </a:p>
      </dsp:txBody>
      <dsp:txXfrm>
        <a:off x="363681" y="991852"/>
        <a:ext cx="5091545" cy="708480"/>
      </dsp:txXfrm>
    </dsp:sp>
    <dsp:sp modelId="{F2302F71-F322-45CD-91DA-BA2AB6BBFD30}">
      <dsp:nvSpPr>
        <dsp:cNvPr id="0" name=""/>
        <dsp:cNvSpPr/>
      </dsp:nvSpPr>
      <dsp:spPr>
        <a:xfrm>
          <a:off x="0" y="2434732"/>
          <a:ext cx="727363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FB078-FC29-48C8-9316-38960351CD6B}">
      <dsp:nvSpPr>
        <dsp:cNvPr id="0" name=""/>
        <dsp:cNvSpPr/>
      </dsp:nvSpPr>
      <dsp:spPr>
        <a:xfrm>
          <a:off x="363681" y="2080492"/>
          <a:ext cx="509154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48" tIns="0" rIns="1924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Orta Şiddette MIH</a:t>
          </a:r>
          <a:br>
            <a:rPr lang="tr-TR" sz="2400" kern="1200" dirty="0" smtClean="0"/>
          </a:br>
          <a:r>
            <a:rPr lang="tr-TR" sz="2400" kern="1200" dirty="0" smtClean="0"/>
            <a:t>-Mine Dokusunda Kayıplar</a:t>
          </a:r>
          <a:endParaRPr lang="tr-TR" sz="2400" kern="1200" dirty="0"/>
        </a:p>
      </dsp:txBody>
      <dsp:txXfrm>
        <a:off x="363681" y="2080492"/>
        <a:ext cx="5091545" cy="708480"/>
      </dsp:txXfrm>
    </dsp:sp>
    <dsp:sp modelId="{3A672AF9-71F3-4B2E-928B-96CF65263B1A}">
      <dsp:nvSpPr>
        <dsp:cNvPr id="0" name=""/>
        <dsp:cNvSpPr/>
      </dsp:nvSpPr>
      <dsp:spPr>
        <a:xfrm>
          <a:off x="0" y="3523372"/>
          <a:ext cx="727363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4EBCE-B9BC-4C9D-8C40-0EEA4B1D0D4F}">
      <dsp:nvSpPr>
        <dsp:cNvPr id="0" name=""/>
        <dsp:cNvSpPr/>
      </dsp:nvSpPr>
      <dsp:spPr>
        <a:xfrm>
          <a:off x="363681" y="3169132"/>
          <a:ext cx="509154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48" tIns="0" rIns="1924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Şiddetli MIH</a:t>
          </a:r>
          <a:br>
            <a:rPr lang="tr-TR" sz="2400" kern="1200" dirty="0" smtClean="0"/>
          </a:br>
          <a:r>
            <a:rPr lang="tr-TR" sz="2400" kern="1200" dirty="0" smtClean="0"/>
            <a:t>-Mine ve </a:t>
          </a:r>
          <a:r>
            <a:rPr lang="tr-TR" sz="2400" kern="1200" dirty="0" err="1" smtClean="0"/>
            <a:t>Dentin</a:t>
          </a:r>
          <a:r>
            <a:rPr lang="tr-TR" sz="2400" kern="1200" dirty="0" smtClean="0"/>
            <a:t> Dokusunda Kayıplar</a:t>
          </a:r>
          <a:endParaRPr lang="tr-TR" sz="2400" kern="1200" dirty="0"/>
        </a:p>
      </dsp:txBody>
      <dsp:txXfrm>
        <a:off x="363681" y="3169132"/>
        <a:ext cx="5091545" cy="7084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5487"/>
          <a:ext cx="3478438" cy="561388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Yalnız hafif </a:t>
          </a:r>
          <a:r>
            <a:rPr lang="tr-TR" sz="2400" b="1" kern="1200" dirty="0" err="1" smtClean="0">
              <a:solidFill>
                <a:schemeClr val="tx1"/>
              </a:solidFill>
            </a:rPr>
            <a:t>MIH’larda</a:t>
          </a:r>
          <a:r>
            <a:rPr lang="tr-TR" sz="2400" b="1" kern="1200" dirty="0" smtClean="0">
              <a:solidFill>
                <a:schemeClr val="tx1"/>
              </a:solidFill>
            </a:rPr>
            <a:t> </a:t>
          </a:r>
          <a:r>
            <a:rPr lang="tr-TR" sz="2400" b="1" kern="1200" dirty="0" err="1" smtClean="0">
              <a:solidFill>
                <a:schemeClr val="tx1"/>
              </a:solidFill>
            </a:rPr>
            <a:t>fissür</a:t>
          </a:r>
          <a:r>
            <a:rPr lang="tr-TR" sz="2400" b="1" kern="1200" dirty="0" smtClean="0">
              <a:solidFill>
                <a:schemeClr val="tx1"/>
              </a:solidFill>
            </a:rPr>
            <a:t> örtücü uygulanabilir.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Minenin kalitesi radyografik ve klinik testlerden geçirildikten çürüksüz dişlere uygulanabilir.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Yılda 2-3 kez Takip edilmeli. Diş kırıldığı taktirde kompozit restorasyona başvurulmalıdır.</a:t>
          </a:r>
          <a:endParaRPr lang="tr-TR" sz="2400" b="1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0" y="5487"/>
        <a:ext cx="3478438" cy="561388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81313-D87A-4D4F-9F56-D13B43E55CFC}">
      <dsp:nvSpPr>
        <dsp:cNvPr id="0" name=""/>
        <dsp:cNvSpPr/>
      </dsp:nvSpPr>
      <dsp:spPr>
        <a:xfrm>
          <a:off x="0" y="1314944"/>
          <a:ext cx="5916303" cy="2607693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97470-6667-42DB-8C97-AC9004F21280}">
      <dsp:nvSpPr>
        <dsp:cNvPr id="0" name=""/>
        <dsp:cNvSpPr/>
      </dsp:nvSpPr>
      <dsp:spPr>
        <a:xfrm>
          <a:off x="272525" y="2010322"/>
          <a:ext cx="4847440" cy="118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i="1" kern="1200" dirty="0" smtClean="0">
              <a:solidFill>
                <a:schemeClr val="tx1"/>
              </a:solidFill>
            </a:rPr>
            <a:t>Özellikle Daimi 1. Azı </a:t>
          </a:r>
          <a:r>
            <a:rPr lang="tr-TR" sz="1900" b="1" i="1" kern="1200" dirty="0" err="1" smtClean="0">
              <a:solidFill>
                <a:schemeClr val="tx1"/>
              </a:solidFill>
            </a:rPr>
            <a:t>PÇK’larının</a:t>
          </a:r>
          <a:r>
            <a:rPr lang="tr-TR" sz="1900" b="1" i="1" kern="1200" dirty="0" smtClean="0">
              <a:solidFill>
                <a:schemeClr val="tx1"/>
              </a:solidFill>
            </a:rPr>
            <a:t> okluzal yüksekliği çok iyi ayarlanmalıdır. Aksi taktirde restorasyon bütünüyle hatalı olur.</a:t>
          </a:r>
          <a:endParaRPr lang="tr-TR" sz="1900" b="1" i="1" kern="1200" dirty="0">
            <a:solidFill>
              <a:schemeClr val="tx1"/>
            </a:solidFill>
          </a:endParaRPr>
        </a:p>
      </dsp:txBody>
      <dsp:txXfrm>
        <a:off x="272525" y="2010322"/>
        <a:ext cx="4847440" cy="11832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74E77E-2417-487B-8041-215EB5F79E98}">
      <dsp:nvSpPr>
        <dsp:cNvPr id="0" name=""/>
        <dsp:cNvSpPr/>
      </dsp:nvSpPr>
      <dsp:spPr>
        <a:xfrm>
          <a:off x="0" y="1761086"/>
          <a:ext cx="6096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C683-1A4C-400B-9577-08AC95605519}">
      <dsp:nvSpPr>
        <dsp:cNvPr id="0" name=""/>
        <dsp:cNvSpPr/>
      </dsp:nvSpPr>
      <dsp:spPr>
        <a:xfrm>
          <a:off x="304800" y="25375"/>
          <a:ext cx="4267200" cy="228183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Direkt kompozit veneerler ile mine yüzeyindeki renklenmeler gizlenebilir.</a:t>
          </a:r>
          <a:br>
            <a:rPr lang="tr-TR" sz="2500" b="1" kern="1200" dirty="0" smtClean="0">
              <a:solidFill>
                <a:schemeClr val="tx1"/>
              </a:solidFill>
            </a:rPr>
          </a:br>
          <a:endParaRPr lang="tr-TR" sz="2500" b="1" kern="1200" dirty="0">
            <a:solidFill>
              <a:schemeClr val="tx1"/>
            </a:solidFill>
          </a:endParaRPr>
        </a:p>
      </dsp:txBody>
      <dsp:txXfrm>
        <a:off x="304800" y="25375"/>
        <a:ext cx="4267200" cy="2281831"/>
      </dsp:txXfrm>
    </dsp:sp>
    <dsp:sp modelId="{39D0C3D9-A7E5-4704-93E2-8AAA5A8ADEFE}">
      <dsp:nvSpPr>
        <dsp:cNvPr id="0" name=""/>
        <dsp:cNvSpPr/>
      </dsp:nvSpPr>
      <dsp:spPr>
        <a:xfrm>
          <a:off x="0" y="4460891"/>
          <a:ext cx="6096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DBC6D-FC8A-4FCB-8473-A4F25D823201}">
      <dsp:nvSpPr>
        <dsp:cNvPr id="0" name=""/>
        <dsp:cNvSpPr/>
      </dsp:nvSpPr>
      <dsp:spPr>
        <a:xfrm>
          <a:off x="304800" y="2893286"/>
          <a:ext cx="4267200" cy="211372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Dişeti ve diş gelişimi olgunlaştıktan kompozit veneerler isteğe göre porselen veneerler ile değiştirilebilir.</a:t>
          </a:r>
          <a:br>
            <a:rPr lang="tr-TR" sz="2500" b="1" kern="1200" dirty="0" smtClean="0">
              <a:solidFill>
                <a:schemeClr val="tx1"/>
              </a:solidFill>
            </a:rPr>
          </a:br>
          <a:endParaRPr lang="tr-TR" sz="2500" b="1" kern="1200" dirty="0">
            <a:solidFill>
              <a:schemeClr val="tx1"/>
            </a:solidFill>
          </a:endParaRPr>
        </a:p>
      </dsp:txBody>
      <dsp:txXfrm>
        <a:off x="304800" y="2893286"/>
        <a:ext cx="4267200" cy="21137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240452"/>
          <a:ext cx="3440906" cy="485248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err="1" smtClean="0">
              <a:solidFill>
                <a:schemeClr val="tx1"/>
              </a:solidFill>
              <a:latin typeface="+mn-lt"/>
            </a:rPr>
            <a:t>Molar</a:t>
          </a:r>
          <a:r>
            <a:rPr lang="tr-TR" sz="28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tr-TR" sz="2800" b="0" kern="1200" dirty="0" err="1" smtClean="0">
              <a:solidFill>
                <a:schemeClr val="tx1"/>
              </a:solidFill>
              <a:latin typeface="+mn-lt"/>
            </a:rPr>
            <a:t>Incisor</a:t>
          </a:r>
          <a:r>
            <a:rPr lang="tr-TR" sz="28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tr-TR" sz="2800" b="0" kern="1200" dirty="0" err="1" smtClean="0">
              <a:solidFill>
                <a:schemeClr val="tx1"/>
              </a:solidFill>
              <a:latin typeface="+mn-lt"/>
            </a:rPr>
            <a:t>Hypomineralisation</a:t>
          </a:r>
          <a:r>
            <a:rPr lang="tr-TR" sz="2800" b="0" kern="1200" dirty="0" smtClean="0">
              <a:solidFill>
                <a:schemeClr val="tx1"/>
              </a:solidFill>
              <a:latin typeface="+mn-lt"/>
            </a:rPr>
            <a:t> (MIH)</a:t>
          </a:r>
          <a:r>
            <a:rPr lang="tr-TR" sz="28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tr-TR" sz="2800" kern="1200" dirty="0" smtClean="0">
              <a:solidFill>
                <a:schemeClr val="tx1"/>
              </a:solidFill>
              <a:latin typeface="+mn-lt"/>
            </a:rPr>
          </a:br>
          <a:r>
            <a:rPr lang="tr-TR" sz="28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tr-TR" sz="2800" kern="1200" dirty="0" smtClean="0">
              <a:solidFill>
                <a:schemeClr val="tx1"/>
              </a:solidFill>
              <a:latin typeface="+mn-lt"/>
            </a:rPr>
          </a:br>
          <a:r>
            <a:rPr lang="tr-TR" sz="2800" kern="1200" dirty="0" smtClean="0">
              <a:solidFill>
                <a:schemeClr val="tx1"/>
              </a:solidFill>
              <a:latin typeface="+mn-lt"/>
            </a:rPr>
            <a:t>Daimi azı ve daimi kesici dişlerde rastlanılan  ve mine </a:t>
          </a:r>
          <a:r>
            <a:rPr lang="tr-TR" sz="2800" kern="1200" dirty="0" err="1" smtClean="0">
              <a:solidFill>
                <a:schemeClr val="tx1"/>
              </a:solidFill>
              <a:latin typeface="+mn-lt"/>
            </a:rPr>
            <a:t>defektleriyle</a:t>
          </a:r>
          <a:r>
            <a:rPr lang="tr-TR" sz="2800" kern="1200" dirty="0" smtClean="0">
              <a:solidFill>
                <a:schemeClr val="tx1"/>
              </a:solidFill>
              <a:latin typeface="+mn-lt"/>
            </a:rPr>
            <a:t> karakterize bir gelişim bozukluğudur.</a:t>
          </a:r>
          <a:endParaRPr lang="tr-TR" sz="2800" kern="1200" dirty="0">
            <a:solidFill>
              <a:schemeClr val="tx1"/>
            </a:solidFill>
            <a:latin typeface="+mn-lt"/>
          </a:endParaRPr>
        </a:p>
      </dsp:txBody>
      <dsp:txXfrm>
        <a:off x="0" y="240452"/>
        <a:ext cx="3440906" cy="48524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217887"/>
          <a:ext cx="3478212" cy="541161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u="none" kern="1200" dirty="0" err="1" smtClean="0">
              <a:solidFill>
                <a:schemeClr val="tx1"/>
              </a:solidFill>
              <a:latin typeface="+mn-lt"/>
            </a:rPr>
            <a:t>Weerheijm</a:t>
          </a:r>
          <a:r>
            <a:rPr lang="tr-TR" sz="2800" kern="1200" dirty="0" smtClean="0">
              <a:solidFill>
                <a:schemeClr val="tx1"/>
              </a:solidFill>
              <a:latin typeface="+mn-lt"/>
            </a:rPr>
            <a:t> tarafından 2001 yılında literatüre dahil edilmiştir.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 smtClean="0">
            <a:solidFill>
              <a:schemeClr val="tx1"/>
            </a:solidFill>
            <a:latin typeface="+mn-lt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+mn-lt"/>
            </a:rPr>
            <a:t>1. 2. 3. Azılar ile birlikte Kesicileri de tutabilecek, </a:t>
          </a:r>
          <a:r>
            <a:rPr lang="tr-TR" sz="2800" b="1" kern="1200" dirty="0" smtClean="0">
              <a:solidFill>
                <a:schemeClr val="tx1"/>
              </a:solidFill>
              <a:latin typeface="+mn-lt"/>
            </a:rPr>
            <a:t>sistemik kaynaklı</a:t>
          </a:r>
          <a:r>
            <a:rPr lang="tr-TR" sz="2800" kern="1200" dirty="0" smtClean="0">
              <a:solidFill>
                <a:schemeClr val="tx1"/>
              </a:solidFill>
              <a:latin typeface="+mn-lt"/>
            </a:rPr>
            <a:t> bir </a:t>
          </a:r>
          <a:r>
            <a:rPr lang="tr-TR" sz="2800" kern="1200" dirty="0" err="1" smtClean="0">
              <a:solidFill>
                <a:schemeClr val="tx1"/>
              </a:solidFill>
              <a:latin typeface="+mn-lt"/>
            </a:rPr>
            <a:t>hipomineralizasyon</a:t>
          </a:r>
          <a:r>
            <a:rPr lang="tr-TR" sz="2800" kern="1200" dirty="0" smtClean="0">
              <a:solidFill>
                <a:schemeClr val="tx1"/>
              </a:solidFill>
              <a:latin typeface="+mn-lt"/>
            </a:rPr>
            <a:t> olarak tanımlamıştır</a:t>
          </a:r>
          <a:br>
            <a:rPr lang="tr-TR" sz="2800" kern="1200" dirty="0" smtClean="0">
              <a:solidFill>
                <a:schemeClr val="tx1"/>
              </a:solidFill>
              <a:latin typeface="+mn-lt"/>
            </a:rPr>
          </a:br>
          <a:endParaRPr lang="tr-TR" sz="2800" kern="1200" dirty="0">
            <a:solidFill>
              <a:schemeClr val="tx1"/>
            </a:solidFill>
            <a:latin typeface="+mn-lt"/>
          </a:endParaRPr>
        </a:p>
      </dsp:txBody>
      <dsp:txXfrm>
        <a:off x="0" y="217887"/>
        <a:ext cx="3478212" cy="54116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917369"/>
          <a:ext cx="3478438" cy="37919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Minedeki </a:t>
          </a:r>
          <a:r>
            <a:rPr lang="tr-TR" sz="3000" kern="1200" dirty="0" err="1" smtClean="0">
              <a:solidFill>
                <a:schemeClr val="tx1"/>
              </a:solidFill>
            </a:rPr>
            <a:t>defektler</a:t>
          </a:r>
          <a:r>
            <a:rPr lang="tr-TR" sz="3000" kern="1200" dirty="0" smtClean="0">
              <a:solidFill>
                <a:schemeClr val="tx1"/>
              </a:solidFill>
            </a:rPr>
            <a:t> : </a:t>
          </a:r>
          <a:r>
            <a:rPr lang="tr-TR" sz="3000" kern="1200" dirty="0" err="1" smtClean="0">
              <a:solidFill>
                <a:schemeClr val="tx1"/>
              </a:solidFill>
            </a:rPr>
            <a:t>opak</a:t>
          </a:r>
          <a:r>
            <a:rPr lang="tr-TR" sz="3000" kern="1200" dirty="0" smtClean="0">
              <a:solidFill>
                <a:schemeClr val="tx1"/>
              </a:solidFill>
            </a:rPr>
            <a:t> nokta lezyonlarından, dişin kırılmasına neden olacak mine </a:t>
          </a:r>
          <a:r>
            <a:rPr lang="tr-TR" sz="3000" kern="1200" dirty="0" err="1" smtClean="0">
              <a:solidFill>
                <a:schemeClr val="tx1"/>
              </a:solidFill>
            </a:rPr>
            <a:t>defektlerine</a:t>
          </a:r>
          <a:r>
            <a:rPr lang="tr-TR" sz="3000" kern="1200" dirty="0" smtClean="0">
              <a:solidFill>
                <a:schemeClr val="tx1"/>
              </a:solidFill>
            </a:rPr>
            <a:t> kadar değişkenlik gösterir.</a:t>
          </a:r>
          <a:endParaRPr lang="tr-TR" sz="30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0" y="917369"/>
        <a:ext cx="3478438" cy="37919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464555" y="201436"/>
          <a:ext cx="2445725" cy="577699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Ayrıca…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-Prematüre doğum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-Astım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-Prenatal-</a:t>
          </a:r>
          <a:r>
            <a:rPr lang="tr-TR" sz="2000" b="1" kern="1200" dirty="0" err="1" smtClean="0">
              <a:solidFill>
                <a:schemeClr val="tx1"/>
              </a:solidFill>
            </a:rPr>
            <a:t>Perinatal</a:t>
          </a:r>
          <a:r>
            <a:rPr lang="tr-TR" sz="2000" b="1" kern="1200" dirty="0" smtClean="0">
              <a:solidFill>
                <a:schemeClr val="tx1"/>
              </a:solidFill>
            </a:rPr>
            <a:t> ve </a:t>
          </a:r>
          <a:r>
            <a:rPr lang="tr-TR" sz="2000" b="1" kern="1200" dirty="0" err="1" smtClean="0">
              <a:solidFill>
                <a:schemeClr val="tx1"/>
              </a:solidFill>
            </a:rPr>
            <a:t>Neonatal</a:t>
          </a:r>
          <a:r>
            <a:rPr lang="tr-TR" sz="2000" b="1" kern="1200" dirty="0" smtClean="0">
              <a:solidFill>
                <a:schemeClr val="tx1"/>
              </a:solidFill>
            </a:rPr>
            <a:t> medikal problemler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-Solunum hastalıkları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-Düşük kilolu doğan bebekler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-Kalsiyum fosfat metabolizmasının bozulması</a:t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</a:t>
          </a:r>
          <a:r>
            <a:rPr lang="tr-TR" sz="2000" b="1" kern="1200" dirty="0" err="1" smtClean="0">
              <a:solidFill>
                <a:schemeClr val="tx1"/>
              </a:solidFill>
            </a:rPr>
            <a:t>Otitis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media</a:t>
          </a:r>
          <a:r>
            <a:rPr lang="tr-TR" sz="2000" b="1" kern="1200" dirty="0" smtClean="0">
              <a:solidFill>
                <a:schemeClr val="tx1"/>
              </a:solidFill>
            </a:rPr>
            <a:t/>
          </a:r>
          <a:br>
            <a:rPr lang="tr-TR" sz="2000" b="1" kern="1200" dirty="0" smtClean="0">
              <a:solidFill>
                <a:schemeClr val="tx1"/>
              </a:solidFill>
            </a:rPr>
          </a:br>
          <a:r>
            <a:rPr lang="tr-TR" sz="2000" b="1" kern="1200" dirty="0" smtClean="0">
              <a:solidFill>
                <a:schemeClr val="tx1"/>
              </a:solidFill>
            </a:rPr>
            <a:t>-Ateşli Hastalıklar</a:t>
          </a:r>
          <a:endParaRPr lang="tr-TR" sz="2000" b="1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464555" y="201436"/>
        <a:ext cx="2445725" cy="57769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502915"/>
          <a:ext cx="2883054" cy="416948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u="none" kern="1200" dirty="0" smtClean="0">
              <a:solidFill>
                <a:schemeClr val="tx1"/>
              </a:solidFill>
            </a:rPr>
            <a:t>Olasılıklar arasında ameloblastların irreversible değişimi ve sistemik hastalıklar bulunuyor.</a:t>
          </a:r>
          <a:endParaRPr lang="tr-TR" sz="2500" u="none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0" y="502915"/>
        <a:ext cx="2883054" cy="416948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2062E-4998-44C5-A664-31427B934BB1}">
      <dsp:nvSpPr>
        <dsp:cNvPr id="0" name=""/>
        <dsp:cNvSpPr/>
      </dsp:nvSpPr>
      <dsp:spPr>
        <a:xfrm>
          <a:off x="0" y="1172846"/>
          <a:ext cx="671599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5911-E24E-4ED1-B47F-745A31068D11}">
      <dsp:nvSpPr>
        <dsp:cNvPr id="0" name=""/>
        <dsp:cNvSpPr/>
      </dsp:nvSpPr>
      <dsp:spPr>
        <a:xfrm>
          <a:off x="284284" y="73111"/>
          <a:ext cx="4701193" cy="155265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94" tIns="0" rIns="17769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Her MIH’lı çocuğun keser dişleri üzerinde opasite yoktur.  «Kesin vardır.» sonucuna ulaşan bir çalışma henüz yapılmamıştır.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284284" y="73111"/>
        <a:ext cx="4701193" cy="1552651"/>
      </dsp:txXfrm>
    </dsp:sp>
    <dsp:sp modelId="{E82E429A-7AD2-49D4-9933-2E31976EFA8E}">
      <dsp:nvSpPr>
        <dsp:cNvPr id="0" name=""/>
        <dsp:cNvSpPr/>
      </dsp:nvSpPr>
      <dsp:spPr>
        <a:xfrm>
          <a:off x="0" y="3038865"/>
          <a:ext cx="671599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BC494-CF27-4C51-8DE7-16D6A659D7EF}">
      <dsp:nvSpPr>
        <dsp:cNvPr id="0" name=""/>
        <dsp:cNvSpPr/>
      </dsp:nvSpPr>
      <dsp:spPr>
        <a:xfrm>
          <a:off x="326783" y="2213896"/>
          <a:ext cx="4701193" cy="13731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94" tIns="0" rIns="17769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Keser dişlerin okluzal stresi azı dişlerin okluzal stresinden daha az olduğu için, MIH’lı bir keserin kırılma olasılığı MIH’lı bir azı dişinin kırılma olasılığından daha düşüktür.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326783" y="2213896"/>
        <a:ext cx="4701193" cy="1373142"/>
      </dsp:txXfrm>
    </dsp:sp>
    <dsp:sp modelId="{607583BB-75F3-4BA0-90CE-89B5DC271D5B}">
      <dsp:nvSpPr>
        <dsp:cNvPr id="0" name=""/>
        <dsp:cNvSpPr/>
      </dsp:nvSpPr>
      <dsp:spPr>
        <a:xfrm>
          <a:off x="0" y="4717185"/>
          <a:ext cx="671599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C0D4-48C5-4AD6-A588-F3BA04B24F5F}">
      <dsp:nvSpPr>
        <dsp:cNvPr id="0" name=""/>
        <dsp:cNvSpPr/>
      </dsp:nvSpPr>
      <dsp:spPr>
        <a:xfrm>
          <a:off x="335799" y="4171065"/>
          <a:ext cx="4701193" cy="10922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94" tIns="0" rIns="17769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MIH’lı keser dişlerdeki asıl sorun estetiktir.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335799" y="4171065"/>
        <a:ext cx="4701193" cy="10922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513819"/>
          <a:ext cx="3478438" cy="460274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Kesici dişlerde bu defektlerin görülme olasılığı daha azdır.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Defektler var olsa bile azı dişler kadar kötü tablolar göstermez.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Çünkü kesici dişlere gelen okluzal kuvvetler, azı dişlerine gelen orandan daha azdır.</a:t>
          </a:r>
          <a:endParaRPr lang="tr-TR" sz="2400" b="1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0" y="513819"/>
        <a:ext cx="3478438" cy="46027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8A403-5734-437D-9385-D89F1F4E89D0}">
      <dsp:nvSpPr>
        <dsp:cNvPr id="0" name=""/>
        <dsp:cNvSpPr/>
      </dsp:nvSpPr>
      <dsp:spPr>
        <a:xfrm>
          <a:off x="0" y="195725"/>
          <a:ext cx="3478438" cy="523996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err="1" smtClean="0">
              <a:solidFill>
                <a:schemeClr val="tx1"/>
              </a:solidFill>
            </a:rPr>
            <a:t>MIH’ın</a:t>
          </a:r>
          <a:r>
            <a:rPr lang="tr-TR" sz="3000" b="1" kern="1200" dirty="0" smtClean="0">
              <a:solidFill>
                <a:schemeClr val="tx1"/>
              </a:solidFill>
            </a:rPr>
            <a:t> </a:t>
          </a:r>
          <a:r>
            <a:rPr lang="tr-TR" sz="3000" b="1" kern="1200" dirty="0" err="1" smtClean="0">
              <a:solidFill>
                <a:schemeClr val="tx1"/>
              </a:solidFill>
            </a:rPr>
            <a:t>prevelansı</a:t>
          </a:r>
          <a:r>
            <a:rPr lang="tr-TR" sz="3000" b="1" kern="1200" dirty="0" smtClean="0">
              <a:solidFill>
                <a:schemeClr val="tx1"/>
              </a:solidFill>
            </a:rPr>
            <a:t> ile ilgili çok fazla veri bulunmamaktadır.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000" b="1" kern="1200" dirty="0" smtClean="0">
            <a:solidFill>
              <a:schemeClr val="tx1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solidFill>
                <a:schemeClr val="tx1"/>
              </a:solidFill>
            </a:rPr>
            <a:t>Avrupa’da %2.4 ile %25 arasında değişen </a:t>
          </a:r>
          <a:r>
            <a:rPr lang="tr-TR" sz="3000" b="1" kern="1200" dirty="0" err="1" smtClean="0">
              <a:solidFill>
                <a:schemeClr val="tx1"/>
              </a:solidFill>
            </a:rPr>
            <a:t>prevelans</a:t>
          </a:r>
          <a:r>
            <a:rPr lang="tr-TR" sz="3000" b="1" kern="1200" dirty="0" smtClean="0">
              <a:solidFill>
                <a:schemeClr val="tx1"/>
              </a:solidFill>
            </a:rPr>
            <a:t> değerleri tespit edilmiştir.</a:t>
          </a:r>
          <a:endParaRPr lang="tr-TR" sz="3000" b="1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0" y="195725"/>
        <a:ext cx="3478438" cy="523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3E73-E0C2-4530-8D55-EDC37AA81C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2A93-FDAA-45E1-A8FD-8A936B591E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564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DFBD-20CC-49CB-9FA7-D24A568485F2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FD9-4F0C-4831-B903-E560973C6E2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6000" b="1" dirty="0" err="1">
                <a:latin typeface="+mj-lt"/>
              </a:rPr>
              <a:t>Molar</a:t>
            </a:r>
            <a:r>
              <a:rPr lang="tr-TR" sz="6000" b="1" dirty="0">
                <a:latin typeface="+mj-lt"/>
              </a:rPr>
              <a:t> </a:t>
            </a:r>
            <a:r>
              <a:rPr lang="tr-TR" sz="6000" b="1" dirty="0" smtClean="0">
                <a:latin typeface="+mj-lt"/>
              </a:rPr>
              <a:t>Keser </a:t>
            </a:r>
            <a:r>
              <a:rPr lang="tr-TR" sz="6000" b="1" dirty="0" err="1" smtClean="0">
                <a:latin typeface="+mj-lt"/>
              </a:rPr>
              <a:t>Hipomineralizasyonu</a:t>
            </a:r>
            <a:endParaRPr lang="tr-TR" sz="6000" dirty="0">
              <a:latin typeface="+mj-lt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Prof.Dr</a:t>
            </a:r>
            <a:r>
              <a:rPr lang="tr-TR" b="1" dirty="0" smtClean="0">
                <a:solidFill>
                  <a:schemeClr val="tx1"/>
                </a:solidFill>
              </a:rPr>
              <a:t>. Serap ÇETİNER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8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367464" cy="1647064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latin typeface="Comic Sans MS" panose="030F0702030302020204" pitchFamily="66" charset="0"/>
              </a:rPr>
              <a:t>Mine </a:t>
            </a:r>
            <a:r>
              <a:rPr lang="tr-TR" b="1" i="1" dirty="0" err="1">
                <a:latin typeface="Comic Sans MS" panose="030F0702030302020204" pitchFamily="66" charset="0"/>
              </a:rPr>
              <a:t>hipoplazileri</a:t>
            </a:r>
            <a:r>
              <a:rPr lang="tr-TR" b="1" i="1" dirty="0">
                <a:latin typeface="Comic Sans MS" panose="030F0702030302020204" pitchFamily="66" charset="0"/>
              </a:rPr>
              <a:t> (</a:t>
            </a:r>
            <a:r>
              <a:rPr lang="tr-TR" b="1" i="1" dirty="0" smtClean="0">
                <a:latin typeface="Comic Sans MS" panose="030F0702030302020204" pitchFamily="66" charset="0"/>
              </a:rPr>
              <a:t>MH) minenin </a:t>
            </a:r>
            <a:r>
              <a:rPr lang="tr-TR" b="1" i="1" dirty="0">
                <a:latin typeface="Comic Sans MS" panose="030F0702030302020204" pitchFamily="66" charset="0"/>
              </a:rPr>
              <a:t>kantitatif doku </a:t>
            </a:r>
            <a:r>
              <a:rPr lang="tr-TR" b="1" i="1" dirty="0" smtClean="0">
                <a:latin typeface="Comic Sans MS" panose="030F0702030302020204" pitchFamily="66" charset="0"/>
              </a:rPr>
              <a:t>bozukluklarıdır </a:t>
            </a:r>
            <a:r>
              <a:rPr lang="tr-TR" b="1" i="1" dirty="0">
                <a:latin typeface="Comic Sans MS" panose="030F0702030302020204" pitchFamily="66" charset="0"/>
              </a:rPr>
              <a:t>ve lokalize </a:t>
            </a:r>
            <a:r>
              <a:rPr lang="tr-TR" b="1" i="1" dirty="0" smtClean="0">
                <a:latin typeface="Comic Sans MS" panose="030F0702030302020204" pitchFamily="66" charset="0"/>
              </a:rPr>
              <a:t>olarak azalmış </a:t>
            </a:r>
            <a:r>
              <a:rPr lang="tr-TR" b="1" i="1" dirty="0">
                <a:latin typeface="Comic Sans MS" panose="030F0702030302020204" pitchFamily="66" charset="0"/>
              </a:rPr>
              <a:t>mine </a:t>
            </a:r>
            <a:r>
              <a:rPr lang="tr-TR" b="1" i="1" dirty="0" smtClean="0">
                <a:latin typeface="Comic Sans MS" panose="030F0702030302020204" pitchFamily="66" charset="0"/>
              </a:rPr>
              <a:t>kalınlığı </a:t>
            </a:r>
            <a:r>
              <a:rPr lang="tr-TR" b="1" i="1" dirty="0">
                <a:latin typeface="Comic Sans MS" panose="030F0702030302020204" pitchFamily="66" charset="0"/>
              </a:rPr>
              <a:t>ile karakterizedirler. </a:t>
            </a:r>
            <a:r>
              <a:rPr lang="tr-TR" b="1" i="1" dirty="0" smtClean="0">
                <a:latin typeface="Comic Sans MS" panose="030F0702030302020204" pitchFamily="66" charset="0"/>
              </a:rPr>
              <a:t>Mine</a:t>
            </a:r>
          </a:p>
          <a:p>
            <a:r>
              <a:rPr lang="tr-TR" b="1" i="1" dirty="0" err="1" smtClean="0">
                <a:latin typeface="Comic Sans MS" panose="030F0702030302020204" pitchFamily="66" charset="0"/>
              </a:rPr>
              <a:t>hipomineralizasyonları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ise minede </a:t>
            </a:r>
            <a:r>
              <a:rPr lang="tr-TR" b="1" i="1" dirty="0" smtClean="0">
                <a:latin typeface="Comic Sans MS" panose="030F0702030302020204" pitchFamily="66" charset="0"/>
              </a:rPr>
              <a:t>sınırları belirgin </a:t>
            </a:r>
            <a:r>
              <a:rPr lang="tr-TR" b="1" i="1" dirty="0" err="1" smtClean="0">
                <a:latin typeface="Comic Sans MS" panose="030F0702030302020204" pitchFamily="66" charset="0"/>
              </a:rPr>
              <a:t>opasiteler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ve minenin </a:t>
            </a:r>
            <a:r>
              <a:rPr lang="tr-TR" b="1" i="1" dirty="0" err="1" smtClean="0">
                <a:latin typeface="Comic Sans MS" panose="030F0702030302020204" pitchFamily="66" charset="0"/>
              </a:rPr>
              <a:t>translusentliğindeki</a:t>
            </a:r>
            <a:r>
              <a:rPr lang="tr-TR" b="1" i="1" dirty="0" smtClean="0">
                <a:latin typeface="Comic Sans MS" panose="030F0702030302020204" pitchFamily="66" charset="0"/>
              </a:rPr>
              <a:t> değişiklikler olarak bildirilmiştir.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571744"/>
            <a:ext cx="6786610" cy="31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4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9344" y="271464"/>
            <a:ext cx="7239000" cy="1362075"/>
          </a:xfrm>
        </p:spPr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04864"/>
            <a:ext cx="8151440" cy="4653136"/>
          </a:xfrm>
        </p:spPr>
        <p:txBody>
          <a:bodyPr>
            <a:normAutofit/>
          </a:bodyPr>
          <a:lstStyle/>
          <a:p>
            <a:r>
              <a:rPr lang="tr-TR" b="1" i="1" dirty="0">
                <a:latin typeface="Comic Sans MS" panose="030F0702030302020204" pitchFamily="66" charset="0"/>
              </a:rPr>
              <a:t>Bir veya birkaç Daimi Birinci Büyük </a:t>
            </a:r>
            <a:r>
              <a:rPr lang="tr-TR" b="1" i="1" dirty="0" smtClean="0">
                <a:latin typeface="Comic Sans MS" panose="030F0702030302020204" pitchFamily="66" charset="0"/>
              </a:rPr>
              <a:t>Azı </a:t>
            </a:r>
            <a:r>
              <a:rPr lang="tr-TR" b="1" i="1" dirty="0">
                <a:latin typeface="Comic Sans MS" panose="030F0702030302020204" pitchFamily="66" charset="0"/>
              </a:rPr>
              <a:t>(DBBA) </a:t>
            </a:r>
            <a:r>
              <a:rPr lang="tr-TR" b="1" i="1" dirty="0" smtClean="0">
                <a:latin typeface="Comic Sans MS" panose="030F0702030302020204" pitchFamily="66" charset="0"/>
              </a:rPr>
              <a:t>ile birlikte </a:t>
            </a:r>
            <a:r>
              <a:rPr lang="tr-TR" b="1" i="1" dirty="0">
                <a:latin typeface="Comic Sans MS" panose="030F0702030302020204" pitchFamily="66" charset="0"/>
              </a:rPr>
              <a:t>kesici </a:t>
            </a:r>
            <a:r>
              <a:rPr lang="tr-TR" b="1" i="1" dirty="0" smtClean="0">
                <a:latin typeface="Comic Sans MS" panose="030F0702030302020204" pitchFamily="66" charset="0"/>
              </a:rPr>
              <a:t>dişlerde </a:t>
            </a:r>
            <a:r>
              <a:rPr lang="tr-TR" b="1" i="1" dirty="0" err="1">
                <a:latin typeface="Comic Sans MS" panose="030F0702030302020204" pitchFamily="66" charset="0"/>
              </a:rPr>
              <a:t>amelogenezin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olgunlaşma safhasında gözlenen </a:t>
            </a:r>
            <a:r>
              <a:rPr lang="tr-TR" b="1" i="1" dirty="0">
                <a:latin typeface="Comic Sans MS" panose="030F0702030302020204" pitchFamily="66" charset="0"/>
              </a:rPr>
              <a:t>klinik </a:t>
            </a:r>
            <a:r>
              <a:rPr lang="tr-TR" b="1" i="1" dirty="0" err="1">
                <a:latin typeface="Comic Sans MS" panose="030F0702030302020204" pitchFamily="66" charset="0"/>
              </a:rPr>
              <a:t>hipomineralizasyona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azı-kesici </a:t>
            </a:r>
            <a:r>
              <a:rPr lang="tr-TR" b="1" i="1" dirty="0">
                <a:latin typeface="Comic Sans MS" panose="030F0702030302020204" pitchFamily="66" charset="0"/>
              </a:rPr>
              <a:t>(</a:t>
            </a:r>
            <a:r>
              <a:rPr lang="tr-TR" b="1" i="1" dirty="0" err="1" smtClean="0">
                <a:latin typeface="Comic Sans MS" panose="030F0702030302020204" pitchFamily="66" charset="0"/>
              </a:rPr>
              <a:t>Molar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 err="1" smtClean="0">
                <a:latin typeface="Comic Sans MS" panose="030F0702030302020204" pitchFamily="66" charset="0"/>
              </a:rPr>
              <a:t>Incisor</a:t>
            </a:r>
            <a:r>
              <a:rPr lang="tr-TR" b="1" i="1" dirty="0">
                <a:latin typeface="Comic Sans MS" panose="030F0702030302020204" pitchFamily="66" charset="0"/>
              </a:rPr>
              <a:t>) </a:t>
            </a:r>
            <a:r>
              <a:rPr lang="tr-TR" b="1" i="1" dirty="0" err="1">
                <a:latin typeface="Comic Sans MS" panose="030F0702030302020204" pitchFamily="66" charset="0"/>
              </a:rPr>
              <a:t>Hipomineralizasyonu</a:t>
            </a:r>
            <a:r>
              <a:rPr lang="tr-TR" b="1" i="1" dirty="0">
                <a:latin typeface="Comic Sans MS" panose="030F0702030302020204" pitchFamily="66" charset="0"/>
              </a:rPr>
              <a:t> (MIH) </a:t>
            </a:r>
            <a:r>
              <a:rPr lang="tr-TR" b="1" i="1" dirty="0" smtClean="0">
                <a:latin typeface="Comic Sans MS" panose="030F0702030302020204" pitchFamily="66" charset="0"/>
              </a:rPr>
              <a:t>denir</a:t>
            </a:r>
          </a:p>
          <a:p>
            <a:endParaRPr lang="tr-TR" b="1" i="1" dirty="0">
              <a:latin typeface="Comic Sans MS" panose="030F0702030302020204" pitchFamily="66" charset="0"/>
            </a:endParaRP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66"/>
            <a:ext cx="8358246" cy="39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choralhealth.org/flvarnish/images/Mod3_3_WhiteSpo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16" y="476370"/>
            <a:ext cx="3169010" cy="27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oothmingle.com/wp-content/uploads/2010/03/Dental-Trau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16" y="3275463"/>
            <a:ext cx="3169010" cy="27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104239"/>
              </p:ext>
            </p:extLst>
          </p:nvPr>
        </p:nvGraphicFramePr>
        <p:xfrm>
          <a:off x="5017294" y="368491"/>
          <a:ext cx="3478438" cy="561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425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MIH TANISI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223448" cy="3133742"/>
          </a:xfrm>
        </p:spPr>
        <p:txBody>
          <a:bodyPr>
            <a:normAutofit/>
          </a:bodyPr>
          <a:lstStyle/>
          <a:p>
            <a:r>
              <a:rPr lang="tr-TR" b="1" i="1" dirty="0" err="1">
                <a:latin typeface="Comic Sans MS" panose="030F0702030302020204" pitchFamily="66" charset="0"/>
              </a:rPr>
              <a:t>Hipomineralize</a:t>
            </a:r>
            <a:r>
              <a:rPr lang="tr-TR" b="1" i="1" dirty="0">
                <a:latin typeface="Comic Sans MS" panose="030F0702030302020204" pitchFamily="66" charset="0"/>
              </a:rPr>
              <a:t> 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dişlerin sayısı bir </a:t>
            </a:r>
            <a:r>
              <a:rPr lang="tr-TR" b="1" i="1" dirty="0">
                <a:latin typeface="Comic Sans MS" panose="030F0702030302020204" pitchFamily="66" charset="0"/>
              </a:rPr>
              <a:t>bireyde bir </a:t>
            </a:r>
            <a:r>
              <a:rPr lang="tr-TR" b="1" i="1" dirty="0" smtClean="0">
                <a:latin typeface="Comic Sans MS" panose="030F0702030302020204" pitchFamily="66" charset="0"/>
              </a:rPr>
              <a:t>ile dört arasında değişebilir</a:t>
            </a:r>
          </a:p>
          <a:p>
            <a:endParaRPr lang="tr-TR" b="1" i="1" dirty="0" smtClean="0">
              <a:latin typeface="Comic Sans MS" panose="030F0702030302020204" pitchFamily="66" charset="0"/>
            </a:endParaRPr>
          </a:p>
          <a:p>
            <a:r>
              <a:rPr lang="tr-TR" b="1" i="1" dirty="0" smtClean="0">
                <a:latin typeface="Comic Sans MS" panose="030F0702030302020204" pitchFamily="66" charset="0"/>
              </a:rPr>
              <a:t>Etkilenen </a:t>
            </a:r>
            <a:r>
              <a:rPr lang="tr-TR" b="1" i="1" dirty="0">
                <a:latin typeface="Comic Sans MS" panose="030F0702030302020204" pitchFamily="66" charset="0"/>
              </a:rPr>
              <a:t>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dişlerin sayısı arttıkça daimi üst </a:t>
            </a:r>
            <a:r>
              <a:rPr lang="tr-TR" b="1" i="1" dirty="0">
                <a:latin typeface="Comic Sans MS" panose="030F0702030302020204" pitchFamily="66" charset="0"/>
              </a:rPr>
              <a:t>keserler </a:t>
            </a:r>
            <a:r>
              <a:rPr lang="tr-TR" b="1" i="1" dirty="0" smtClean="0">
                <a:latin typeface="Comic Sans MS" panose="030F0702030302020204" pitchFamily="66" charset="0"/>
              </a:rPr>
              <a:t>dişlerin </a:t>
            </a:r>
            <a:r>
              <a:rPr lang="tr-TR" b="1" i="1" dirty="0">
                <a:latin typeface="Comic Sans MS" panose="030F0702030302020204" pitchFamily="66" charset="0"/>
              </a:rPr>
              <a:t>etkilenme riski de </a:t>
            </a:r>
            <a:r>
              <a:rPr lang="tr-TR" b="1" i="1" dirty="0" smtClean="0">
                <a:latin typeface="Comic Sans MS" panose="030F0702030302020204" pitchFamily="66" charset="0"/>
              </a:rPr>
              <a:t>artmaktadır</a:t>
            </a:r>
            <a:r>
              <a:rPr lang="tr-TR" b="1" i="1" dirty="0">
                <a:latin typeface="Comic Sans MS" panose="030F0702030302020204" pitchFamily="66" charset="0"/>
              </a:rPr>
              <a:t>. </a:t>
            </a:r>
            <a:r>
              <a:rPr lang="tr-TR" b="1" i="1" dirty="0" smtClean="0">
                <a:latin typeface="Comic Sans MS" panose="030F0702030302020204" pitchFamily="66" charset="0"/>
              </a:rPr>
              <a:t>MIH gözlenen çocukların DBBA dişlerinde sıklıkla ağrı ve hassasiyet </a:t>
            </a:r>
            <a:r>
              <a:rPr lang="tr-TR" b="1" i="1" dirty="0">
                <a:latin typeface="Comic Sans MS" panose="030F0702030302020204" pitchFamily="66" charset="0"/>
              </a:rPr>
              <a:t>gözlenir. Keserler söz konusu </a:t>
            </a:r>
            <a:r>
              <a:rPr lang="tr-TR" b="1" i="1" dirty="0" smtClean="0">
                <a:latin typeface="Comic Sans MS" panose="030F0702030302020204" pitchFamily="66" charset="0"/>
              </a:rPr>
              <a:t>olduğunda sorun estetik </a:t>
            </a:r>
            <a:r>
              <a:rPr lang="tr-TR" b="1" i="1" dirty="0">
                <a:latin typeface="Comic Sans MS" panose="030F0702030302020204" pitchFamily="66" charset="0"/>
              </a:rPr>
              <a:t>kökenlidir.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4286256"/>
            <a:ext cx="4404763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9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38733"/>
            <a:ext cx="7239000" cy="1362075"/>
          </a:xfrm>
        </p:spPr>
        <p:txBody>
          <a:bodyPr/>
          <a:lstStyle/>
          <a:p>
            <a:r>
              <a:rPr lang="tr-TR" dirty="0" smtClean="0"/>
              <a:t>MIH TANISI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95456" cy="510783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i="1" dirty="0" smtClean="0">
                <a:latin typeface="Comic Sans MS" panose="030F0702030302020204" pitchFamily="66" charset="0"/>
              </a:rPr>
              <a:t>Ayırıcı tanıda</a:t>
            </a:r>
            <a:r>
              <a:rPr lang="tr-TR" b="1" i="1" dirty="0">
                <a:latin typeface="Comic Sans MS" panose="030F0702030302020204" pitchFamily="66" charset="0"/>
              </a:rPr>
              <a:t>; bir ya da birden çok DBBA </a:t>
            </a:r>
            <a:r>
              <a:rPr lang="tr-TR" b="1" i="1" dirty="0" smtClean="0">
                <a:latin typeface="Comic Sans MS" panose="030F0702030302020204" pitchFamily="66" charset="0"/>
              </a:rPr>
              <a:t>dişin çekildiği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vakalarda</a:t>
            </a:r>
            <a:r>
              <a:rPr lang="tr-TR" b="1" i="1" dirty="0">
                <a:latin typeface="Comic Sans MS" panose="030F0702030302020204" pitchFamily="66" charset="0"/>
              </a:rPr>
              <a:t>, </a:t>
            </a:r>
            <a:r>
              <a:rPr lang="tr-TR" b="1" i="1" dirty="0" smtClean="0">
                <a:latin typeface="Comic Sans MS" panose="030F0702030302020204" pitchFamily="66" charset="0"/>
              </a:rPr>
              <a:t>ağızdaki </a:t>
            </a:r>
            <a:r>
              <a:rPr lang="tr-TR" b="1" i="1" dirty="0">
                <a:latin typeface="Comic Sans MS" panose="030F0702030302020204" pitchFamily="66" charset="0"/>
              </a:rPr>
              <a:t>mevcut </a:t>
            </a:r>
            <a:r>
              <a:rPr lang="tr-TR" b="1" i="1" dirty="0" smtClean="0">
                <a:latin typeface="Comic Sans MS" panose="030F0702030302020204" pitchFamily="66" charset="0"/>
              </a:rPr>
              <a:t>dişler </a:t>
            </a:r>
            <a:r>
              <a:rPr lang="tr-TR" b="1" i="1" dirty="0" err="1">
                <a:latin typeface="Comic Sans MS" panose="030F0702030302020204" pitchFamily="66" charset="0"/>
              </a:rPr>
              <a:t>opasite</a:t>
            </a:r>
            <a:r>
              <a:rPr lang="tr-TR" b="1" i="1" dirty="0">
                <a:latin typeface="Comic Sans MS" panose="030F0702030302020204" pitchFamily="66" charset="0"/>
              </a:rPr>
              <a:t> ve </a:t>
            </a:r>
            <a:r>
              <a:rPr lang="tr-TR" b="1" i="1" dirty="0" err="1" smtClean="0">
                <a:latin typeface="Comic Sans MS" panose="030F0702030302020204" pitchFamily="66" charset="0"/>
              </a:rPr>
              <a:t>defektler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 açısından </a:t>
            </a:r>
            <a:r>
              <a:rPr lang="tr-TR" b="1" i="1" dirty="0">
                <a:latin typeface="Comic Sans MS" panose="030F0702030302020204" pitchFamily="66" charset="0"/>
              </a:rPr>
              <a:t>dikkatle incelenmeli ve etiyolojik </a:t>
            </a:r>
            <a:r>
              <a:rPr lang="tr-TR" b="1" i="1" dirty="0" smtClean="0">
                <a:latin typeface="Comic Sans MS" panose="030F0702030302020204" pitchFamily="66" charset="0"/>
              </a:rPr>
              <a:t>faktörler araştırılmalıdır</a:t>
            </a:r>
            <a:r>
              <a:rPr lang="tr-TR" b="1" i="1" dirty="0">
                <a:latin typeface="Comic Sans MS" panose="030F0702030302020204" pitchFamily="66" charset="0"/>
              </a:rPr>
              <a:t>. Bu noktada 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ANAMNEZ </a:t>
            </a:r>
            <a:r>
              <a:rPr lang="tr-TR" b="1" i="1" dirty="0" smtClean="0">
                <a:latin typeface="Comic Sans MS" panose="030F0702030302020204" pitchFamily="66" charset="0"/>
              </a:rPr>
              <a:t> büyük önem taşımaktadır.</a:t>
            </a:r>
          </a:p>
          <a:p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928670"/>
            <a:ext cx="3822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960440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/>
              <a:t>MIH'da</a:t>
            </a:r>
            <a:r>
              <a:rPr lang="tr-TR" dirty="0"/>
              <a:t> </a:t>
            </a:r>
            <a:r>
              <a:rPr lang="tr-TR" dirty="0" err="1"/>
              <a:t>poröz</a:t>
            </a:r>
            <a:r>
              <a:rPr lang="tr-TR" dirty="0"/>
              <a:t> bir mine oluşur bu da mine altı dokuların </a:t>
            </a:r>
            <a:r>
              <a:rPr lang="tr-TR" dirty="0" smtClean="0"/>
              <a:t>ve </a:t>
            </a:r>
            <a:r>
              <a:rPr lang="tr-TR" dirty="0" err="1" smtClean="0"/>
              <a:t>dentinin</a:t>
            </a:r>
            <a:r>
              <a:rPr lang="tr-TR" dirty="0" smtClean="0"/>
              <a:t> </a:t>
            </a:r>
            <a:r>
              <a:rPr lang="tr-TR" dirty="0"/>
              <a:t>açığa çıkmasına neden olur. Bu nedenle sıcak-soğukta ve fırçalama esnasında hassasiyet oluşur.</a:t>
            </a:r>
          </a:p>
          <a:p>
            <a:r>
              <a:rPr lang="tr-TR" dirty="0" smtClean="0"/>
              <a:t>Hassasiyet nedeniyle yeterli ağız hijyeni sağlanamamasına  </a:t>
            </a:r>
            <a:r>
              <a:rPr lang="tr-TR" dirty="0"/>
              <a:t>bağlı </a:t>
            </a:r>
            <a:r>
              <a:rPr lang="tr-TR" dirty="0" smtClean="0"/>
              <a:t>olarak da </a:t>
            </a:r>
            <a:r>
              <a:rPr lang="tr-TR" dirty="0"/>
              <a:t>plak tutulumu </a:t>
            </a:r>
            <a:r>
              <a:rPr lang="tr-TR" dirty="0" smtClean="0"/>
              <a:t>artar, </a:t>
            </a:r>
            <a:r>
              <a:rPr lang="tr-TR" dirty="0"/>
              <a:t>böylece çürük oluşumu hızlanır.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Yine </a:t>
            </a:r>
            <a:r>
              <a:rPr lang="tr-TR" dirty="0"/>
              <a:t>hassasiyet sebebiyle hastanın </a:t>
            </a:r>
            <a:r>
              <a:rPr lang="tr-TR" dirty="0" smtClean="0"/>
              <a:t>kooperasyonu da etkilenmektedir</a:t>
            </a:r>
            <a:r>
              <a:rPr lang="tr-TR" dirty="0"/>
              <a:t>.</a:t>
            </a:r>
          </a:p>
        </p:txBody>
      </p:sp>
      <p:pic>
        <p:nvPicPr>
          <p:cNvPr id="2050" name="Picture 2" descr="C:\Users\cka\Desktop\PEDO MOLAR KESER\MI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929066"/>
            <a:ext cx="4000528" cy="27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ka\Desktop\PEDO MOLAR KESER\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29786" cy="58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8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79512"/>
          </a:xfrm>
        </p:spPr>
        <p:txBody>
          <a:bodyPr/>
          <a:lstStyle/>
          <a:p>
            <a:r>
              <a:rPr lang="tr-TR" dirty="0"/>
              <a:t>MIH ETİYOLOJİSİ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7283"/>
          </a:xfrm>
        </p:spPr>
        <p:txBody>
          <a:bodyPr/>
          <a:lstStyle/>
          <a:p>
            <a:r>
              <a:rPr lang="tr-TR" sz="3200" dirty="0" err="1" smtClean="0"/>
              <a:t>MIH’a</a:t>
            </a:r>
            <a:r>
              <a:rPr lang="tr-TR" sz="3200" dirty="0" smtClean="0"/>
              <a:t> </a:t>
            </a:r>
            <a:r>
              <a:rPr lang="tr-TR" sz="3200" dirty="0"/>
              <a:t>neden olan faktörler, </a:t>
            </a:r>
            <a:r>
              <a:rPr lang="tr-TR" sz="3200" b="1" dirty="0"/>
              <a:t>prenatal, </a:t>
            </a:r>
            <a:r>
              <a:rPr lang="tr-TR" sz="3200" b="1" dirty="0" err="1"/>
              <a:t>perinatal</a:t>
            </a:r>
            <a:r>
              <a:rPr lang="tr-TR" sz="3200" b="1" dirty="0"/>
              <a:t> ve </a:t>
            </a:r>
            <a:r>
              <a:rPr lang="tr-TR" sz="3200" b="1" dirty="0" err="1"/>
              <a:t>postnatal</a:t>
            </a:r>
            <a:r>
              <a:rPr lang="tr-TR" sz="3200" dirty="0"/>
              <a:t> dönemler olmak üzere üç dönem içinde incelenmelidir.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84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tr-TR" dirty="0" smtClean="0"/>
              <a:t>Prenatal </a:t>
            </a:r>
            <a:r>
              <a:rPr lang="tr-TR" dirty="0"/>
              <a:t>dönem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tr-TR" dirty="0"/>
          </a:p>
          <a:p>
            <a:pPr algn="just"/>
            <a:r>
              <a:rPr lang="tr-TR" dirty="0"/>
              <a:t>Gebelik sırasında geçirilen, idrar yolu enfeksiyonları, kızamıkçık </a:t>
            </a:r>
            <a:r>
              <a:rPr lang="tr-TR" dirty="0" err="1"/>
              <a:t>embriyopati</a:t>
            </a:r>
            <a:r>
              <a:rPr lang="tr-TR" dirty="0"/>
              <a:t> enfeksiyonları </a:t>
            </a:r>
            <a:r>
              <a:rPr lang="tr-TR" dirty="0" smtClean="0"/>
              <a:t>A </a:t>
            </a:r>
            <a:r>
              <a:rPr lang="tr-TR" dirty="0"/>
              <a:t>ve D vitaminleri </a:t>
            </a:r>
            <a:r>
              <a:rPr lang="tr-TR" dirty="0" smtClean="0"/>
              <a:t>yetersizlikleri, </a:t>
            </a:r>
            <a:r>
              <a:rPr lang="tr-TR" dirty="0"/>
              <a:t>anemi, </a:t>
            </a:r>
            <a:r>
              <a:rPr lang="tr-TR" dirty="0" err="1"/>
              <a:t>toksisite</a:t>
            </a:r>
            <a:r>
              <a:rPr lang="tr-TR" dirty="0"/>
              <a:t>, </a:t>
            </a:r>
            <a:r>
              <a:rPr lang="tr-TR" dirty="0" err="1" smtClean="0"/>
              <a:t>diabet</a:t>
            </a:r>
            <a:r>
              <a:rPr lang="tr-TR" dirty="0" smtClean="0"/>
              <a:t> kardiyolojik </a:t>
            </a:r>
            <a:r>
              <a:rPr lang="tr-TR" dirty="0"/>
              <a:t>hastalıklar çocukta </a:t>
            </a:r>
            <a:r>
              <a:rPr lang="tr-TR" dirty="0" smtClean="0"/>
              <a:t>gelişimsel mine </a:t>
            </a:r>
            <a:r>
              <a:rPr lang="tr-TR" dirty="0" err="1"/>
              <a:t>defektlerine</a:t>
            </a:r>
            <a:r>
              <a:rPr lang="tr-TR" dirty="0"/>
              <a:t> neden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840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/>
              <a:t>dönem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Bu dönemde, çeşitli tıbbi durumlar tek tek ve ya kombine olarak bebeğin sağlığını  etkileyebilir. Sezaryen, geç doğum, erken doğum ve ikiz doğum </a:t>
            </a:r>
            <a:r>
              <a:rPr lang="tr-TR" dirty="0" smtClean="0"/>
              <a:t>gibi </a:t>
            </a:r>
            <a:r>
              <a:rPr lang="tr-TR" dirty="0"/>
              <a:t>durumlarda </a:t>
            </a:r>
            <a:r>
              <a:rPr lang="tr-TR" dirty="0" smtClean="0"/>
              <a:t>MIH </a:t>
            </a:r>
            <a:r>
              <a:rPr lang="tr-TR" dirty="0"/>
              <a:t>görülme </a:t>
            </a:r>
            <a:r>
              <a:rPr lang="tr-TR" dirty="0" smtClean="0"/>
              <a:t>sıklığının, </a:t>
            </a:r>
            <a:r>
              <a:rPr lang="tr-TR" dirty="0"/>
              <a:t>normal doğan çocuklara kıyasla daha yüksek olduğu rapor edilmiştir.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Erken doğum sırasında uzun süreli solunum baskılanması </a:t>
            </a:r>
            <a:r>
              <a:rPr lang="tr-TR" dirty="0" err="1"/>
              <a:t>hipoksiye</a:t>
            </a:r>
            <a:r>
              <a:rPr lang="tr-TR" dirty="0"/>
              <a:t> yol açabilir. </a:t>
            </a:r>
            <a:r>
              <a:rPr lang="tr-TR" dirty="0" err="1"/>
              <a:t>Ameloblastların</a:t>
            </a:r>
            <a:r>
              <a:rPr lang="tr-TR" dirty="0"/>
              <a:t> oksijen </a:t>
            </a:r>
            <a:r>
              <a:rPr lang="tr-TR" dirty="0" smtClean="0"/>
              <a:t>eksikliğine bağlı dejenerasyonu, </a:t>
            </a:r>
            <a:r>
              <a:rPr lang="tr-TR" dirty="0" err="1"/>
              <a:t>molar</a:t>
            </a:r>
            <a:r>
              <a:rPr lang="tr-TR" dirty="0"/>
              <a:t> ve </a:t>
            </a:r>
            <a:r>
              <a:rPr lang="tr-TR" dirty="0" smtClean="0"/>
              <a:t>keser </a:t>
            </a:r>
            <a:r>
              <a:rPr lang="tr-TR" dirty="0" err="1" smtClean="0"/>
              <a:t>opasitelerinin</a:t>
            </a:r>
            <a:r>
              <a:rPr lang="tr-TR" dirty="0" smtClean="0"/>
              <a:t> </a:t>
            </a:r>
            <a:r>
              <a:rPr lang="tr-TR" dirty="0"/>
              <a:t>nedeni olarak kabul edilmektedir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554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Giriş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04856" cy="4975448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Diş </a:t>
            </a:r>
            <a:r>
              <a:rPr lang="tr-TR" sz="2400" dirty="0"/>
              <a:t>gelişimi </a:t>
            </a:r>
            <a:r>
              <a:rPr lang="tr-TR" sz="2400" dirty="0" smtClean="0"/>
              <a:t>doğum </a:t>
            </a:r>
            <a:r>
              <a:rPr lang="tr-TR" sz="2400" dirty="0"/>
              <a:t>öncesi ve ya sonrası, çeşitli faktörlerden etkilenebilir.(ateşli hastalık, antibiyotik kullanımı ve aşırı </a:t>
            </a:r>
            <a:r>
              <a:rPr lang="tr-TR" sz="2400" dirty="0" err="1"/>
              <a:t>florür</a:t>
            </a:r>
            <a:r>
              <a:rPr lang="tr-TR" sz="2400" dirty="0"/>
              <a:t> alımı gibi) Bu faktörlerin zamanlaması ve süresi ile ilgili olarak dişlerde, çeşitli patolojik durumlar oluşabilir.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Minenin </a:t>
            </a:r>
            <a:r>
              <a:rPr lang="tr-TR" sz="2400" dirty="0"/>
              <a:t>bu gelişimsel doku </a:t>
            </a:r>
            <a:r>
              <a:rPr lang="tr-TR" sz="2400" dirty="0" smtClean="0"/>
              <a:t>bozuklukları genel </a:t>
            </a:r>
            <a:r>
              <a:rPr lang="tr-TR" sz="2400" dirty="0"/>
              <a:t>olarak </a:t>
            </a:r>
            <a:r>
              <a:rPr lang="tr-TR" sz="2400" dirty="0" err="1"/>
              <a:t>hipoplaziler</a:t>
            </a:r>
            <a:r>
              <a:rPr lang="tr-TR" sz="2400" dirty="0"/>
              <a:t> ve </a:t>
            </a:r>
            <a:r>
              <a:rPr lang="tr-TR" sz="2400" dirty="0" err="1" smtClean="0"/>
              <a:t>hipomineralizasyonlardır</a:t>
            </a:r>
            <a:r>
              <a:rPr lang="tr-TR" sz="2400" dirty="0" smtClean="0"/>
              <a:t>. </a:t>
            </a:r>
            <a:r>
              <a:rPr lang="tr-TR" sz="2400" b="1" dirty="0" err="1"/>
              <a:t>Hipoplazi</a:t>
            </a:r>
            <a:r>
              <a:rPr lang="tr-TR" sz="2400" dirty="0"/>
              <a:t> mine formasyonu sırasında </a:t>
            </a:r>
            <a:r>
              <a:rPr lang="tr-TR" sz="2400" dirty="0" err="1"/>
              <a:t>matrix</a:t>
            </a:r>
            <a:r>
              <a:rPr lang="tr-TR" sz="2400" dirty="0"/>
              <a:t> üretimindeki bozukluğa bağlı </a:t>
            </a:r>
            <a:r>
              <a:rPr lang="tr-TR" sz="2400" dirty="0" smtClean="0"/>
              <a:t>oluşurken, </a:t>
            </a:r>
            <a:r>
              <a:rPr lang="tr-TR" sz="2400" b="1" dirty="0" err="1"/>
              <a:t>hipomineralizasyon</a:t>
            </a:r>
            <a:r>
              <a:rPr lang="tr-TR" sz="2400" dirty="0"/>
              <a:t> </a:t>
            </a:r>
            <a:r>
              <a:rPr lang="tr-TR" sz="2400" dirty="0" err="1" smtClean="0"/>
              <a:t>matrix</a:t>
            </a:r>
            <a:r>
              <a:rPr lang="tr-TR" sz="2400" dirty="0" smtClean="0"/>
              <a:t> proteinlerinin </a:t>
            </a:r>
            <a:r>
              <a:rPr lang="tr-TR" sz="2400" dirty="0"/>
              <a:t>yetersiz </a:t>
            </a:r>
            <a:r>
              <a:rPr lang="tr-TR" sz="2400" dirty="0" err="1"/>
              <a:t>mineralizasyonuna</a:t>
            </a:r>
            <a:r>
              <a:rPr lang="tr-TR" sz="2400" dirty="0"/>
              <a:t> bağlı oluşur.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Postnatal</a:t>
            </a:r>
            <a:r>
              <a:rPr lang="tr-TR" dirty="0" smtClean="0"/>
              <a:t> </a:t>
            </a:r>
            <a:r>
              <a:rPr lang="tr-TR" dirty="0"/>
              <a:t>dönem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3 yaşına kadar üst solunum yolu hastalıkları, astım, orta </a:t>
            </a:r>
            <a:r>
              <a:rPr lang="tr-TR" sz="2800" dirty="0" smtClean="0"/>
              <a:t>kulak enfeksiyonu, </a:t>
            </a:r>
            <a:r>
              <a:rPr lang="tr-TR" sz="2800" dirty="0"/>
              <a:t>tonsilit, su </a:t>
            </a:r>
            <a:r>
              <a:rPr lang="tr-TR" sz="2800" dirty="0" smtClean="0"/>
              <a:t>çiçeği, kızamık, kızamıkçık </a:t>
            </a:r>
            <a:r>
              <a:rPr lang="tr-TR" sz="2800" dirty="0"/>
              <a:t>bir sistemik hastalık öyküsü </a:t>
            </a:r>
            <a:r>
              <a:rPr lang="tr-TR" sz="2800" dirty="0" smtClean="0"/>
              <a:t>olan çocuklarda </a:t>
            </a:r>
            <a:r>
              <a:rPr lang="tr-TR" sz="2800" dirty="0"/>
              <a:t>MIH görülme </a:t>
            </a:r>
            <a:r>
              <a:rPr lang="tr-TR" sz="2800" dirty="0" smtClean="0"/>
              <a:t>sıklığının herhangi bir hastalık öyküsü </a:t>
            </a:r>
            <a:r>
              <a:rPr lang="tr-TR" sz="2800" dirty="0"/>
              <a:t>olmayanlara göre daha yüksek </a:t>
            </a:r>
            <a:r>
              <a:rPr lang="tr-TR" sz="2800" dirty="0" smtClean="0"/>
              <a:t>olduğu yapılan çalışmalarda </a:t>
            </a:r>
            <a:r>
              <a:rPr lang="tr-TR" sz="2800" dirty="0"/>
              <a:t>gösterilmiştir.</a:t>
            </a:r>
          </a:p>
        </p:txBody>
      </p:sp>
    </p:spTree>
    <p:extLst>
      <p:ext uri="{BB962C8B-B14F-4D97-AF65-F5344CB8AC3E}">
        <p14:creationId xmlns:p14="http://schemas.microsoft.com/office/powerpoint/2010/main" xmlns="" val="15749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ubleyol.com/wp-content/uploads/2012/12/question-mar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475" y="996287"/>
            <a:ext cx="3457016" cy="46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3045582"/>
              </p:ext>
            </p:extLst>
          </p:nvPr>
        </p:nvGraphicFramePr>
        <p:xfrm>
          <a:off x="5588758" y="0"/>
          <a:ext cx="3555242" cy="607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6694725"/>
              </p:ext>
            </p:extLst>
          </p:nvPr>
        </p:nvGraphicFramePr>
        <p:xfrm>
          <a:off x="136513" y="491320"/>
          <a:ext cx="2883054" cy="516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2781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72400" cy="319247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b="1" i="1" dirty="0" smtClean="0">
                <a:latin typeface="Comic Sans MS" panose="030F0702030302020204" pitchFamily="66" charset="0"/>
              </a:rPr>
              <a:t>Hayatın ilk 3 yılında sık gözlenen çocukluk hastalıkları (üst solunum yolu hastalıkları, astım, orta kulak iltahabı, tonsilit, su çiçeği, kızamık, kızamıkçık ) nın MIH ile ilişkili olduğu düşünülmektedir.</a:t>
            </a:r>
          </a:p>
          <a:p>
            <a:pPr algn="just"/>
            <a:r>
              <a:rPr lang="tr-TR" sz="36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r>
              <a:rPr lang="tr-TR" b="1" i="1" dirty="0" smtClean="0">
                <a:latin typeface="Comic Sans MS" panose="030F0702030302020204" pitchFamily="66" charset="0"/>
              </a:rPr>
              <a:t> Antibiyotik kullanımı ve MIH arasındaki bir ilişkiden de bahsedilmektedir ancak antibiyotiğin mi yoksa kullanımını gerektiren hastalığın mı etken olduğu ayrımı kolay değildir.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714356"/>
            <a:ext cx="3168352" cy="18006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714356"/>
            <a:ext cx="2257425" cy="1800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1571612"/>
            <a:ext cx="7772400" cy="3835420"/>
          </a:xfrm>
        </p:spPr>
        <p:txBody>
          <a:bodyPr>
            <a:normAutofit/>
          </a:bodyPr>
          <a:lstStyle/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Genel sağlık durumu kötü olan ve sistemik rahatsızlığı bulunan çocuklarda gelişimsel mine defekti gözlenme ihtimali daha yüksektir.</a:t>
            </a: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Bugüne kadar bildirilen sistemik rahatsızlıklar arasında: 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beslenme eksiklikleri, beyin hasarı ve nörolojik defektler, epilepsi, nefrotik sendrom, atopi, kurşun zehirlenmesi, tedavi edilmiş dudak-damak yarığı, radyoterapi, rubella embriyopati (annelik kızamıkçığı), oftalmik rahatsızlıklar, çölyak hastalığı ve gastrointestinal rahatsızlıklar sıralanmıştır.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3786190"/>
            <a:ext cx="8568952" cy="2286000"/>
          </a:xfrm>
        </p:spPr>
        <p:txBody>
          <a:bodyPr>
            <a:normAutofit/>
          </a:bodyPr>
          <a:lstStyle/>
          <a:p>
            <a:pPr algn="just"/>
            <a:r>
              <a:rPr lang="tr-TR" b="1" i="1" dirty="0">
                <a:latin typeface="Comic Sans MS" panose="030F0702030302020204" pitchFamily="66" charset="0"/>
              </a:rPr>
              <a:t>Erken </a:t>
            </a:r>
            <a:r>
              <a:rPr lang="tr-TR" b="1" i="1" dirty="0" smtClean="0">
                <a:latin typeface="Comic Sans MS" panose="030F0702030302020204" pitchFamily="66" charset="0"/>
              </a:rPr>
              <a:t>doğum </a:t>
            </a:r>
            <a:r>
              <a:rPr lang="tr-TR" b="1" i="1" dirty="0">
                <a:latin typeface="Comic Sans MS" panose="030F0702030302020204" pitchFamily="66" charset="0"/>
              </a:rPr>
              <a:t>daimi </a:t>
            </a:r>
            <a:r>
              <a:rPr lang="tr-TR" b="1" i="1" dirty="0" smtClean="0">
                <a:latin typeface="Comic Sans MS" panose="030F0702030302020204" pitchFamily="66" charset="0"/>
              </a:rPr>
              <a:t>dişlerde </a:t>
            </a:r>
            <a:r>
              <a:rPr lang="tr-TR" b="1" i="1" dirty="0">
                <a:latin typeface="Comic Sans MS" panose="030F0702030302020204" pitchFamily="66" charset="0"/>
              </a:rPr>
              <a:t>gözlenen </a:t>
            </a:r>
            <a:r>
              <a:rPr lang="tr-TR" b="1" i="1" dirty="0" err="1" smtClean="0">
                <a:latin typeface="Comic Sans MS" panose="030F0702030302020204" pitchFamily="66" charset="0"/>
              </a:rPr>
              <a:t>hipomineralizasyon</a:t>
            </a:r>
            <a:r>
              <a:rPr lang="tr-TR" b="1" i="1" dirty="0" smtClean="0">
                <a:latin typeface="Comic Sans MS" panose="030F0702030302020204" pitchFamily="66" charset="0"/>
              </a:rPr>
              <a:t> ve </a:t>
            </a:r>
            <a:r>
              <a:rPr lang="tr-TR" b="1" i="1" dirty="0" err="1">
                <a:latin typeface="Comic Sans MS" panose="030F0702030302020204" pitchFamily="66" charset="0"/>
              </a:rPr>
              <a:t>hipolazilerle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ilişkilidir. Düşük doğum kilosunun da mine </a:t>
            </a:r>
            <a:r>
              <a:rPr lang="tr-TR" b="1" i="1" dirty="0">
                <a:latin typeface="Comic Sans MS" panose="030F0702030302020204" pitchFamily="66" charset="0"/>
              </a:rPr>
              <a:t>defektlerinin harabiyetini </a:t>
            </a:r>
            <a:r>
              <a:rPr lang="tr-TR" b="1" i="1" dirty="0" smtClean="0">
                <a:latin typeface="Comic Sans MS" panose="030F0702030302020204" pitchFamily="66" charset="0"/>
              </a:rPr>
              <a:t>arttırdığı gözlenmiştir.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42"/>
            <a:ext cx="61206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71472" y="1357298"/>
            <a:ext cx="79405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b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KESER DİŞLERDE MIH</a:t>
            </a:r>
            <a:b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tr-TR" sz="7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695454248"/>
              </p:ext>
            </p:extLst>
          </p:nvPr>
        </p:nvGraphicFramePr>
        <p:xfrm>
          <a:off x="387565" y="429285"/>
          <a:ext cx="6715991" cy="572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6404" y="1600199"/>
            <a:ext cx="3361629" cy="29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9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0968380"/>
              </p:ext>
            </p:extLst>
          </p:nvPr>
        </p:nvGraphicFramePr>
        <p:xfrm>
          <a:off x="5017294" y="368491"/>
          <a:ext cx="3478438" cy="561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59" y="1165391"/>
            <a:ext cx="4131669" cy="36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orldatlas.com/webimage/countrys/europelarge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84" y="564216"/>
            <a:ext cx="4268479" cy="49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7353479"/>
              </p:ext>
            </p:extLst>
          </p:nvPr>
        </p:nvGraphicFramePr>
        <p:xfrm>
          <a:off x="5017294" y="368491"/>
          <a:ext cx="3478438" cy="561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725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729758896"/>
              </p:ext>
            </p:extLst>
          </p:nvPr>
        </p:nvGraphicFramePr>
        <p:xfrm>
          <a:off x="357116" y="997527"/>
          <a:ext cx="7732207" cy="533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1"/>
          <p:cNvSpPr txBox="1">
            <a:spLocks/>
          </p:cNvSpPr>
          <p:nvPr/>
        </p:nvSpPr>
        <p:spPr>
          <a:xfrm>
            <a:off x="919595" y="272375"/>
            <a:ext cx="7086600" cy="1825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MIH’lı Çocuklara Özgü Sorunlar</a:t>
            </a:r>
            <a:endParaRPr lang="tr-T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308378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sz="3600" dirty="0"/>
              <a:t>Mine orjinli sınırlı kalitatif defektlerin bir </a:t>
            </a:r>
            <a:r>
              <a:rPr lang="tr-TR" sz="3600" dirty="0" smtClean="0"/>
              <a:t>veya </a:t>
            </a:r>
            <a:r>
              <a:rPr lang="tr-TR" sz="3600" dirty="0"/>
              <a:t>daha fazla molar dişi etkilediği </a:t>
            </a:r>
            <a:r>
              <a:rPr lang="tr-TR" sz="3600" dirty="0" smtClean="0"/>
              <a:t>kesici dişlerin de tutulabildiği veya </a:t>
            </a:r>
            <a:r>
              <a:rPr lang="tr-TR" sz="3600" dirty="0"/>
              <a:t>tutulmadığı bu durum, </a:t>
            </a:r>
            <a:r>
              <a:rPr lang="tr-TR" sz="3600" dirty="0" smtClean="0"/>
              <a:t> "molar kesici </a:t>
            </a:r>
            <a:r>
              <a:rPr lang="tr-TR" sz="3600" dirty="0"/>
              <a:t>hipomineralizasyonu (molar incisor hypomineralization-MIH) </a:t>
            </a:r>
            <a:r>
              <a:rPr lang="tr-TR" sz="3600" dirty="0" smtClean="0"/>
              <a:t>şeklinde tanımlanmıştır</a:t>
            </a:r>
            <a:r>
              <a:rPr lang="tr-TR" sz="3600" dirty="0"/>
              <a:t>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714348" y="135729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400" dirty="0" smtClean="0"/>
              <a:t>MIH Tanımı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21343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919595" y="272376"/>
            <a:ext cx="7086600" cy="11200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Alauusua’nın Sınıflandırması</a:t>
            </a:r>
            <a:endParaRPr lang="tr-T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405717291"/>
              </p:ext>
            </p:extLst>
          </p:nvPr>
        </p:nvGraphicFramePr>
        <p:xfrm>
          <a:off x="732559" y="1163782"/>
          <a:ext cx="7273637" cy="512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693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entalaegis.com/media/6185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5" y="980121"/>
            <a:ext cx="4299507" cy="40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777981"/>
              </p:ext>
            </p:extLst>
          </p:nvPr>
        </p:nvGraphicFramePr>
        <p:xfrm>
          <a:off x="5017294" y="368491"/>
          <a:ext cx="3478438" cy="561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-820342" y="272375"/>
            <a:ext cx="7086600" cy="1825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HAFİF MIH</a:t>
            </a:r>
            <a:endParaRPr lang="tr-T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6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-820342" y="272375"/>
            <a:ext cx="7086600" cy="1825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ŞİDDETTE MIH</a:t>
            </a:r>
            <a:endParaRPr lang="tr-T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ukgm.de/ugm_2/deu/ugi_zkz/Bilder/MI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66" y="981383"/>
            <a:ext cx="2668544" cy="23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 6"/>
          <p:cNvGrpSpPr/>
          <p:nvPr/>
        </p:nvGrpSpPr>
        <p:grpSpPr>
          <a:xfrm>
            <a:off x="5037945" y="539113"/>
            <a:ext cx="3478438" cy="5616000"/>
            <a:chOff x="0" y="3370"/>
            <a:chExt cx="4637917" cy="5616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Yuvarlatılmış Dikdörtgen 7"/>
            <p:cNvSpPr/>
            <p:nvPr/>
          </p:nvSpPr>
          <p:spPr>
            <a:xfrm>
              <a:off x="0" y="3370"/>
              <a:ext cx="4637917" cy="5616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226404" y="229774"/>
              <a:ext cx="4185109" cy="51631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dirty="0">
                  <a:solidFill>
                    <a:schemeClr val="tx1"/>
                  </a:solidFill>
                </a:rPr>
                <a:t>Bir </a:t>
              </a:r>
              <a:r>
                <a:rPr lang="tr-TR" sz="2800" b="1" dirty="0" smtClean="0">
                  <a:solidFill>
                    <a:schemeClr val="tx1"/>
                  </a:solidFill>
                </a:rPr>
                <a:t>yada </a:t>
              </a:r>
              <a:r>
                <a:rPr lang="tr-TR" sz="2800" b="1" dirty="0">
                  <a:solidFill>
                    <a:schemeClr val="tx1"/>
                  </a:solidFill>
                </a:rPr>
                <a:t>iki yüzü </a:t>
              </a:r>
              <a:r>
                <a:rPr lang="tr-TR" sz="2800" b="1" dirty="0" err="1">
                  <a:solidFill>
                    <a:schemeClr val="tx1"/>
                  </a:solidFill>
                </a:rPr>
                <a:t>defektli</a:t>
              </a:r>
              <a:r>
                <a:rPr lang="tr-TR" sz="2800" b="1" dirty="0">
                  <a:solidFill>
                    <a:schemeClr val="tx1"/>
                  </a:solidFill>
                </a:rPr>
                <a:t> dişlerde yani Orta dereceli </a:t>
              </a:r>
              <a:r>
                <a:rPr lang="tr-TR" sz="2800" b="1" dirty="0" err="1">
                  <a:solidFill>
                    <a:schemeClr val="tx1"/>
                  </a:solidFill>
                </a:rPr>
                <a:t>MIH’larda</a:t>
              </a:r>
              <a:r>
                <a:rPr lang="tr-TR" sz="2800" b="1" dirty="0">
                  <a:solidFill>
                    <a:schemeClr val="tx1"/>
                  </a:solidFill>
                </a:rPr>
                <a:t>, </a:t>
              </a:r>
              <a:r>
                <a:rPr lang="tr-TR" sz="2800" b="1" dirty="0" err="1">
                  <a:solidFill>
                    <a:schemeClr val="tx1"/>
                  </a:solidFill>
                </a:rPr>
                <a:t>defektli</a:t>
              </a:r>
              <a:r>
                <a:rPr lang="tr-TR" sz="2800" b="1" dirty="0">
                  <a:solidFill>
                    <a:schemeClr val="tx1"/>
                  </a:solidFill>
                </a:rPr>
                <a:t> bölgeler </a:t>
              </a:r>
              <a:r>
                <a:rPr lang="tr-TR" sz="2800" b="1" dirty="0" err="1">
                  <a:solidFill>
                    <a:schemeClr val="tx1"/>
                  </a:solidFill>
                </a:rPr>
                <a:t>kompozitle</a:t>
              </a:r>
              <a:r>
                <a:rPr lang="tr-TR" sz="2800" b="1" dirty="0">
                  <a:solidFill>
                    <a:schemeClr val="tx1"/>
                  </a:solidFill>
                </a:rPr>
                <a:t> restore edilebilir ve kalan sağlıklı </a:t>
              </a:r>
              <a:r>
                <a:rPr lang="tr-TR" sz="2800" b="1" dirty="0" err="1">
                  <a:solidFill>
                    <a:schemeClr val="tx1"/>
                  </a:solidFill>
                </a:rPr>
                <a:t>fissürler</a:t>
              </a:r>
              <a:r>
                <a:rPr lang="tr-TR" sz="2800" b="1" dirty="0">
                  <a:solidFill>
                    <a:schemeClr val="tx1"/>
                  </a:solidFill>
                </a:rPr>
                <a:t> önlem amaçlı </a:t>
              </a:r>
              <a:r>
                <a:rPr lang="tr-TR" sz="2800" b="1" dirty="0" err="1">
                  <a:solidFill>
                    <a:schemeClr val="tx1"/>
                  </a:solidFill>
                </a:rPr>
                <a:t>fissür</a:t>
              </a:r>
              <a:r>
                <a:rPr lang="tr-TR" sz="2800" b="1" dirty="0">
                  <a:solidFill>
                    <a:schemeClr val="tx1"/>
                  </a:solidFill>
                </a:rPr>
                <a:t> örtücüler ile kaplanır</a:t>
              </a:r>
              <a:r>
                <a:rPr lang="tr-TR" sz="3200" b="1" dirty="0">
                  <a:solidFill>
                    <a:schemeClr val="tx1"/>
                  </a:solidFill>
                </a:rPr>
                <a:t>.</a:t>
              </a:r>
              <a:endParaRPr lang="tr-TR" sz="3000" b="1" kern="1200" dirty="0">
                <a:solidFill>
                  <a:schemeClr val="tx1"/>
                </a:solidFill>
                <a:latin typeface="Century Schoolbook" panose="02040604050505020304" pitchFamily="18" charset="0"/>
              </a:endParaRPr>
            </a:p>
          </p:txBody>
        </p:sp>
      </p:grpSp>
      <p:pic>
        <p:nvPicPr>
          <p:cNvPr id="8196" name="Picture 4" descr="http://www.dentalaegis.com/media/6182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50" y="3442648"/>
            <a:ext cx="2959574" cy="28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-820342" y="272375"/>
            <a:ext cx="7086600" cy="1825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ŞİDDETLİ MIH</a:t>
            </a:r>
            <a:endParaRPr lang="tr-T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786314" y="214290"/>
            <a:ext cx="3478438" cy="5813440"/>
            <a:chOff x="-56604" y="-50605"/>
            <a:chExt cx="4637917" cy="56138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Yuvarlatılmış Dikdörtgen 3"/>
            <p:cNvSpPr/>
            <p:nvPr/>
          </p:nvSpPr>
          <p:spPr>
            <a:xfrm>
              <a:off x="-56604" y="-50605"/>
              <a:ext cx="4637917" cy="56138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/>
            <p:nvPr/>
          </p:nvSpPr>
          <p:spPr>
            <a:xfrm>
              <a:off x="226403" y="269585"/>
              <a:ext cx="4185109" cy="51610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tr-TR" sz="2400" b="1" dirty="0" err="1">
                  <a:solidFill>
                    <a:schemeClr val="tx1"/>
                  </a:solidFill>
                </a:rPr>
                <a:t>Şiddetlı</a:t>
              </a:r>
              <a:r>
                <a:rPr lang="tr-TR" sz="2400" b="1" dirty="0">
                  <a:solidFill>
                    <a:schemeClr val="tx1"/>
                  </a:solidFill>
                </a:rPr>
                <a:t> MIH vakalarında diş PÇK ile restore </a:t>
              </a:r>
              <a:r>
                <a:rPr lang="tr-TR" sz="2400" b="1" dirty="0" smtClean="0">
                  <a:solidFill>
                    <a:schemeClr val="tx1"/>
                  </a:solidFill>
                </a:rPr>
                <a:t>edilmelidir.</a:t>
              </a:r>
            </a:p>
            <a:p>
              <a:pPr algn="ctr"/>
              <a:endParaRPr lang="tr-TR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PÇK şiddetli </a:t>
              </a:r>
              <a:r>
                <a:rPr lang="tr-TR" sz="2400" b="1" dirty="0">
                  <a:solidFill>
                    <a:schemeClr val="tx1"/>
                  </a:solidFill>
                </a:rPr>
                <a:t>MIH vakalarındaki en başarılı </a:t>
              </a:r>
              <a:r>
                <a:rPr lang="tr-TR" sz="2400" b="1" dirty="0" smtClean="0">
                  <a:solidFill>
                    <a:schemeClr val="tx1"/>
                  </a:solidFill>
                </a:rPr>
                <a:t>materyaldir.</a:t>
              </a:r>
            </a:p>
            <a:p>
              <a:pPr algn="ctr"/>
              <a:endParaRPr lang="tr-TR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Prefabrik </a:t>
              </a:r>
              <a:r>
                <a:rPr lang="tr-TR" sz="2400" b="1" dirty="0" err="1" smtClean="0">
                  <a:solidFill>
                    <a:schemeClr val="tx1"/>
                  </a:solidFill>
                </a:rPr>
                <a:t>PÇK’lar</a:t>
              </a:r>
              <a:r>
                <a:rPr lang="tr-TR" sz="2400" b="1" dirty="0" smtClean="0">
                  <a:solidFill>
                    <a:schemeClr val="tx1"/>
                  </a:solidFill>
                </a:rPr>
                <a:t> </a:t>
              </a:r>
              <a:r>
                <a:rPr lang="tr-TR" sz="2400" b="1" dirty="0">
                  <a:solidFill>
                    <a:schemeClr val="tx1"/>
                  </a:solidFill>
                </a:rPr>
                <a:t>kolayca uygulanabilir ve </a:t>
              </a:r>
              <a:r>
                <a:rPr lang="tr-TR" sz="2400" b="1" dirty="0" smtClean="0">
                  <a:solidFill>
                    <a:schemeClr val="tx1"/>
                  </a:solidFill>
                </a:rPr>
                <a:t>laboratuvar </a:t>
              </a:r>
              <a:r>
                <a:rPr lang="tr-TR" sz="2400" b="1" dirty="0">
                  <a:solidFill>
                    <a:schemeClr val="tx1"/>
                  </a:solidFill>
                </a:rPr>
                <a:t>işlemi de gerektirmez</a:t>
              </a:r>
              <a:br>
                <a:rPr lang="tr-TR" sz="2400" b="1" dirty="0">
                  <a:solidFill>
                    <a:schemeClr val="tx1"/>
                  </a:solidFill>
                </a:rPr>
              </a:br>
              <a:endParaRPr lang="tr-TR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 descr="http://medind.nic.in/jao/t12/i1/JIndianSocPedodPrevDent_2012_30_1_70_95587_u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06" y="1184924"/>
            <a:ext cx="4083800" cy="42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 ÖNLEMLER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976" y="1285860"/>
            <a:ext cx="8424936" cy="5112568"/>
          </a:xfrm>
        </p:spPr>
        <p:txBody>
          <a:bodyPr/>
          <a:lstStyle/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Tıbbi </a:t>
            </a:r>
            <a:r>
              <a:rPr lang="tr-TR" b="1" i="1" dirty="0" err="1">
                <a:latin typeface="Comic Sans MS" panose="030F0702030302020204" pitchFamily="66" charset="0"/>
              </a:rPr>
              <a:t>anamnezinde</a:t>
            </a:r>
            <a:r>
              <a:rPr lang="tr-TR" b="1" i="1" dirty="0">
                <a:latin typeface="Comic Sans MS" panose="030F0702030302020204" pitchFamily="66" charset="0"/>
              </a:rPr>
              <a:t> üç </a:t>
            </a:r>
            <a:r>
              <a:rPr lang="tr-TR" b="1" i="1" dirty="0" smtClean="0">
                <a:latin typeface="Comic Sans MS" panose="030F0702030302020204" pitchFamily="66" charset="0"/>
              </a:rPr>
              <a:t>yaşına </a:t>
            </a:r>
            <a:r>
              <a:rPr lang="tr-TR" b="1" i="1" dirty="0">
                <a:latin typeface="Comic Sans MS" panose="030F0702030302020204" pitchFamily="66" charset="0"/>
              </a:rPr>
              <a:t>kadar </a:t>
            </a:r>
            <a:r>
              <a:rPr lang="tr-TR" b="1" i="1" dirty="0" smtClean="0">
                <a:latin typeface="Comic Sans MS" panose="030F0702030302020204" pitchFamily="66" charset="0"/>
              </a:rPr>
              <a:t>varsayılan </a:t>
            </a:r>
            <a:r>
              <a:rPr lang="tr-TR" b="1" i="1" dirty="0" err="1" smtClean="0">
                <a:latin typeface="Comic Sans MS" panose="030F0702030302020204" pitchFamily="66" charset="0"/>
              </a:rPr>
              <a:t>etyolojik</a:t>
            </a:r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faktör hikayesi veren çocuklar risk </a:t>
            </a:r>
            <a:r>
              <a:rPr lang="tr-TR" b="1" i="1" dirty="0" smtClean="0">
                <a:latin typeface="Comic Sans MS" panose="030F0702030302020204" pitchFamily="66" charset="0"/>
              </a:rPr>
              <a:t>altında </a:t>
            </a:r>
            <a:r>
              <a:rPr lang="tr-TR" b="1" i="1" dirty="0">
                <a:latin typeface="Comic Sans MS" panose="030F0702030302020204" pitchFamily="66" charset="0"/>
              </a:rPr>
              <a:t>kabul edilmeli</a:t>
            </a: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ve 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 </a:t>
            </a:r>
            <a:r>
              <a:rPr lang="tr-TR" b="1" i="1" dirty="0">
                <a:latin typeface="Comic Sans MS" panose="030F0702030302020204" pitchFamily="66" charset="0"/>
              </a:rPr>
              <a:t>sürmeden radyografileri büyüteç </a:t>
            </a:r>
            <a:r>
              <a:rPr lang="tr-TR" b="1" i="1" dirty="0" smtClean="0">
                <a:latin typeface="Comic Sans MS" panose="030F0702030302020204" pitchFamily="66" charset="0"/>
              </a:rPr>
              <a:t>altında</a:t>
            </a:r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incelenerek erken MIH </a:t>
            </a:r>
            <a:r>
              <a:rPr lang="tr-TR" b="1" i="1" dirty="0" smtClean="0">
                <a:latin typeface="Comic Sans MS" panose="030F0702030302020204" pitchFamily="66" charset="0"/>
              </a:rPr>
              <a:t>tanısı yapılmalıdır. 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857232"/>
            <a:ext cx="6715172" cy="32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7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8079432" cy="4891808"/>
          </a:xfrm>
        </p:spPr>
        <p:txBody>
          <a:bodyPr>
            <a:normAutofit/>
          </a:bodyPr>
          <a:lstStyle/>
          <a:p>
            <a:pPr algn="just"/>
            <a:r>
              <a:rPr lang="tr-TR" b="1" i="1" dirty="0">
                <a:latin typeface="Comic Sans MS" panose="030F0702030302020204" pitchFamily="66" charset="0"/>
              </a:rPr>
              <a:t>Bu </a:t>
            </a:r>
            <a:r>
              <a:rPr lang="tr-TR" b="1" i="1" dirty="0" smtClean="0">
                <a:latin typeface="Comic Sans MS" panose="030F0702030302020204" pitchFamily="66" charset="0"/>
              </a:rPr>
              <a:t>çocukların beslenmeleri </a:t>
            </a:r>
            <a:r>
              <a:rPr lang="tr-TR" b="1" i="1" dirty="0" err="1" smtClean="0">
                <a:latin typeface="Comic Sans MS" panose="030F0702030302020204" pitchFamily="66" charset="0"/>
              </a:rPr>
              <a:t>karyojenik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risk faktörleri ve erozyon potansiyeli </a:t>
            </a:r>
            <a:r>
              <a:rPr lang="tr-TR" b="1" i="1" dirty="0" smtClean="0">
                <a:latin typeface="Comic Sans MS" panose="030F0702030302020204" pitchFamily="66" charset="0"/>
              </a:rPr>
              <a:t>açısından değerlendirilmeli</a:t>
            </a:r>
            <a:r>
              <a:rPr lang="tr-TR" b="1" i="1" dirty="0">
                <a:latin typeface="Comic Sans MS" panose="030F0702030302020204" pitchFamily="66" charset="0"/>
              </a:rPr>
              <a:t>, aileden </a:t>
            </a:r>
            <a:r>
              <a:rPr lang="tr-TR" b="1" i="1" dirty="0" smtClean="0">
                <a:latin typeface="Comic Sans MS" panose="030F0702030302020204" pitchFamily="66" charset="0"/>
              </a:rPr>
              <a:t>alınacak çocuğun </a:t>
            </a:r>
            <a:r>
              <a:rPr lang="tr-TR" b="1" i="1" dirty="0">
                <a:latin typeface="Comic Sans MS" panose="030F0702030302020204" pitchFamily="66" charset="0"/>
              </a:rPr>
              <a:t>3 günlük </a:t>
            </a:r>
            <a:r>
              <a:rPr lang="tr-TR" b="1" i="1" dirty="0" smtClean="0">
                <a:latin typeface="Comic Sans MS" panose="030F0702030302020204" pitchFamily="66" charset="0"/>
              </a:rPr>
              <a:t>diyet analiz </a:t>
            </a:r>
            <a:r>
              <a:rPr lang="tr-TR" b="1" i="1" dirty="0">
                <a:latin typeface="Comic Sans MS" panose="030F0702030302020204" pitchFamily="66" charset="0"/>
              </a:rPr>
              <a:t>formu yolu ile gerekli beslenme </a:t>
            </a:r>
            <a:r>
              <a:rPr lang="tr-TR" b="1" i="1" dirty="0" smtClean="0">
                <a:latin typeface="Comic Sans MS" panose="030F0702030302020204" pitchFamily="66" charset="0"/>
              </a:rPr>
              <a:t>modifikasyonları yapılmalıdır</a:t>
            </a:r>
            <a:r>
              <a:rPr lang="tr-TR" b="1" i="1" dirty="0">
                <a:latin typeface="Comic Sans MS" panose="030F0702030302020204" pitchFamily="66" charset="0"/>
              </a:rPr>
              <a:t>. 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pPr algn="just"/>
            <a:endParaRPr lang="tr-TR" b="1" i="1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Her </a:t>
            </a:r>
            <a:r>
              <a:rPr lang="tr-TR" b="1" i="1" dirty="0">
                <a:latin typeface="Comic Sans MS" panose="030F0702030302020204" pitchFamily="66" charset="0"/>
              </a:rPr>
              <a:t>ana </a:t>
            </a:r>
            <a:r>
              <a:rPr lang="tr-TR" b="1" i="1" dirty="0" smtClean="0">
                <a:latin typeface="Comic Sans MS" panose="030F0702030302020204" pitchFamily="66" charset="0"/>
              </a:rPr>
              <a:t>öğün sonrası dişlerin fırçalanmas</a:t>
            </a:r>
            <a:r>
              <a:rPr lang="tr-TR" b="1" i="1" dirty="0">
                <a:latin typeface="Comic Sans MS" panose="030F0702030302020204" pitchFamily="66" charset="0"/>
              </a:rPr>
              <a:t>ı</a:t>
            </a:r>
            <a:r>
              <a:rPr lang="tr-TR" b="1" i="1" dirty="0" smtClean="0">
                <a:latin typeface="Comic Sans MS" panose="030F0702030302020204" pitchFamily="66" charset="0"/>
              </a:rPr>
              <a:t>, ara öğünlerde atıştırmaların </a:t>
            </a:r>
            <a:r>
              <a:rPr lang="tr-TR" b="1" i="1" dirty="0">
                <a:latin typeface="Comic Sans MS" panose="030F0702030302020204" pitchFamily="66" charset="0"/>
              </a:rPr>
              <a:t>kesilmesi, çürük </a:t>
            </a:r>
            <a:r>
              <a:rPr lang="tr-TR" b="1" i="1" dirty="0" smtClean="0">
                <a:latin typeface="Comic Sans MS" panose="030F0702030302020204" pitchFamily="66" charset="0"/>
              </a:rPr>
              <a:t>yapıcı-</a:t>
            </a:r>
            <a:r>
              <a:rPr lang="tr-TR" b="1" i="1" dirty="0">
                <a:latin typeface="Comic Sans MS" panose="030F0702030302020204" pitchFamily="66" charset="0"/>
              </a:rPr>
              <a:t>ş</a:t>
            </a:r>
            <a:r>
              <a:rPr lang="tr-TR" b="1" i="1" dirty="0" smtClean="0">
                <a:latin typeface="Comic Sans MS" panose="030F0702030302020204" pitchFamily="66" charset="0"/>
              </a:rPr>
              <a:t>ekerli gıdalardan </a:t>
            </a:r>
            <a:r>
              <a:rPr lang="tr-TR" b="1" i="1" dirty="0">
                <a:latin typeface="Comic Sans MS" panose="030F0702030302020204" pitchFamily="66" charset="0"/>
              </a:rPr>
              <a:t>uzak </a:t>
            </a:r>
            <a:r>
              <a:rPr lang="tr-TR" b="1" i="1" dirty="0" smtClean="0">
                <a:latin typeface="Comic Sans MS" panose="030F0702030302020204" pitchFamily="66" charset="0"/>
              </a:rPr>
              <a:t>durulması </a:t>
            </a:r>
            <a:r>
              <a:rPr lang="tr-TR" b="1" i="1" dirty="0">
                <a:latin typeface="Comic Sans MS" panose="030F0702030302020204" pitchFamily="66" charset="0"/>
              </a:rPr>
              <a:t>çocuklara ve ailelerine</a:t>
            </a: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öğütlenmelidir.</a:t>
            </a:r>
          </a:p>
          <a:p>
            <a:pPr algn="just"/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4714884"/>
            <a:ext cx="2714644" cy="18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8151440" cy="2740688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latin typeface="Comic Sans MS" panose="030F0702030302020204" pitchFamily="66" charset="0"/>
              </a:rPr>
              <a:t>Asidik-gazl</a:t>
            </a:r>
            <a:r>
              <a:rPr lang="tr-TR" b="1" i="1" dirty="0">
                <a:latin typeface="Comic Sans MS" panose="030F0702030302020204" pitchFamily="66" charset="0"/>
              </a:rPr>
              <a:t>ı</a:t>
            </a:r>
            <a:r>
              <a:rPr lang="tr-TR" b="1" i="1" dirty="0" smtClean="0">
                <a:latin typeface="Comic Sans MS" panose="030F0702030302020204" pitchFamily="66" charset="0"/>
              </a:rPr>
              <a:t> ve </a:t>
            </a:r>
            <a:r>
              <a:rPr lang="tr-TR" b="1" i="1" dirty="0">
                <a:latin typeface="Comic Sans MS" panose="030F0702030302020204" pitchFamily="66" charset="0"/>
              </a:rPr>
              <a:t>enerji içeceklerinden </a:t>
            </a:r>
            <a:r>
              <a:rPr lang="tr-TR" b="1" i="1" dirty="0" smtClean="0">
                <a:latin typeface="Comic Sans MS" panose="030F0702030302020204" pitchFamily="66" charset="0"/>
              </a:rPr>
              <a:t>kaçınılması; </a:t>
            </a:r>
            <a:r>
              <a:rPr lang="tr-TR" b="1" i="1" dirty="0">
                <a:latin typeface="Comic Sans MS" panose="030F0702030302020204" pitchFamily="66" charset="0"/>
              </a:rPr>
              <a:t>taze </a:t>
            </a:r>
            <a:r>
              <a:rPr lang="tr-TR" b="1" i="1" dirty="0" smtClean="0">
                <a:latin typeface="Comic Sans MS" panose="030F0702030302020204" pitchFamily="66" charset="0"/>
              </a:rPr>
              <a:t>sıkma meyve sularının </a:t>
            </a:r>
            <a:r>
              <a:rPr lang="tr-TR" b="1" i="1" dirty="0">
                <a:latin typeface="Comic Sans MS" panose="030F0702030302020204" pitchFamily="66" charset="0"/>
              </a:rPr>
              <a:t>pipetle tüketilmesi önerilmelidir. 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endParaRPr lang="tr-TR" b="1" i="1" dirty="0" smtClean="0">
              <a:latin typeface="Comic Sans MS" panose="030F0702030302020204" pitchFamily="66" charset="0"/>
            </a:endParaRPr>
          </a:p>
          <a:p>
            <a:r>
              <a:rPr lang="tr-TR" b="1" i="1" dirty="0" smtClean="0">
                <a:latin typeface="Comic Sans MS" panose="030F0702030302020204" pitchFamily="66" charset="0"/>
              </a:rPr>
              <a:t>Ayrıca yüzme sporuyla </a:t>
            </a:r>
            <a:r>
              <a:rPr lang="tr-TR" b="1" i="1" dirty="0">
                <a:latin typeface="Comic Sans MS" panose="030F0702030302020204" pitchFamily="66" charset="0"/>
              </a:rPr>
              <a:t>profesyonelce ilgilenen </a:t>
            </a:r>
            <a:r>
              <a:rPr lang="tr-TR" b="1" i="1" dirty="0" smtClean="0">
                <a:latin typeface="Comic Sans MS" panose="030F0702030302020204" pitchFamily="66" charset="0"/>
              </a:rPr>
              <a:t>çocukların </a:t>
            </a:r>
            <a:r>
              <a:rPr lang="tr-TR" b="1" i="1" dirty="0">
                <a:latin typeface="Comic Sans MS" panose="030F0702030302020204" pitchFamily="66" charset="0"/>
              </a:rPr>
              <a:t>aileleri </a:t>
            </a:r>
            <a:r>
              <a:rPr lang="tr-TR" b="1" i="1" dirty="0" smtClean="0">
                <a:latin typeface="Comic Sans MS" panose="030F0702030302020204" pitchFamily="66" charset="0"/>
              </a:rPr>
              <a:t>klorlu havuz </a:t>
            </a:r>
            <a:r>
              <a:rPr lang="tr-TR" b="1" i="1" dirty="0" err="1" smtClean="0">
                <a:latin typeface="Comic Sans MS" panose="030F0702030302020204" pitchFamily="66" charset="0"/>
              </a:rPr>
              <a:t>pH‘ının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(ideali 7.2 </a:t>
            </a:r>
            <a:r>
              <a:rPr lang="tr-TR" b="1" i="1" dirty="0" smtClean="0">
                <a:latin typeface="Comic Sans MS" panose="030F0702030302020204" pitchFamily="66" charset="0"/>
              </a:rPr>
              <a:t>olmalıdır</a:t>
            </a:r>
            <a:r>
              <a:rPr lang="tr-TR" b="1" i="1" dirty="0">
                <a:latin typeface="Comic Sans MS" panose="030F0702030302020204" pitchFamily="66" charset="0"/>
              </a:rPr>
              <a:t>) </a:t>
            </a:r>
            <a:r>
              <a:rPr lang="tr-TR" b="1" i="1" dirty="0" smtClean="0">
                <a:latin typeface="Comic Sans MS" panose="030F0702030302020204" pitchFamily="66" charset="0"/>
              </a:rPr>
              <a:t>aralıklı kontrolü konusunda uyarılmalıdır.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4286256"/>
            <a:ext cx="2000232" cy="21584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429132"/>
            <a:ext cx="2624233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4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08912" cy="1896718"/>
          </a:xfrm>
        </p:spPr>
        <p:txBody>
          <a:bodyPr/>
          <a:lstStyle/>
          <a:p>
            <a:r>
              <a:rPr lang="tr-TR" b="1" i="1" dirty="0" err="1">
                <a:latin typeface="Comic Sans MS" panose="030F0702030302020204" pitchFamily="66" charset="0"/>
              </a:rPr>
              <a:t>Probiyotik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gıdaların </a:t>
            </a:r>
            <a:r>
              <a:rPr lang="tr-TR" b="1" i="1" dirty="0">
                <a:latin typeface="Comic Sans MS" panose="030F0702030302020204" pitchFamily="66" charset="0"/>
              </a:rPr>
              <a:t>(ülkemizde </a:t>
            </a:r>
            <a:r>
              <a:rPr lang="tr-TR" b="1" i="1" dirty="0" smtClean="0">
                <a:latin typeface="Comic Sans MS" panose="030F0702030302020204" pitchFamily="66" charset="0"/>
              </a:rPr>
              <a:t>yoğurt</a:t>
            </a:r>
            <a:r>
              <a:rPr lang="tr-TR" b="1" i="1" dirty="0">
                <a:latin typeface="Comic Sans MS" panose="030F0702030302020204" pitchFamily="66" charset="0"/>
              </a:rPr>
              <a:t>, </a:t>
            </a:r>
            <a:r>
              <a:rPr lang="tr-TR" b="1" i="1" dirty="0" smtClean="0">
                <a:latin typeface="Comic Sans MS" panose="030F0702030302020204" pitchFamily="66" charset="0"/>
              </a:rPr>
              <a:t>ayran ve kefir </a:t>
            </a:r>
            <a:r>
              <a:rPr lang="tr-TR" b="1" i="1" dirty="0">
                <a:latin typeface="Comic Sans MS" panose="030F0702030302020204" pitchFamily="66" charset="0"/>
              </a:rPr>
              <a:t>formunda </a:t>
            </a:r>
            <a:r>
              <a:rPr lang="tr-TR" b="1" i="1" dirty="0" smtClean="0">
                <a:latin typeface="Comic Sans MS" panose="030F0702030302020204" pitchFamily="66" charset="0"/>
              </a:rPr>
              <a:t>satıştadır</a:t>
            </a:r>
            <a:r>
              <a:rPr lang="tr-TR" b="1" i="1" dirty="0">
                <a:latin typeface="Comic Sans MS" panose="030F0702030302020204" pitchFamily="66" charset="0"/>
              </a:rPr>
              <a:t>) tüketilmesinin; </a:t>
            </a:r>
            <a:r>
              <a:rPr lang="tr-TR" b="1" i="1" dirty="0" err="1">
                <a:latin typeface="Comic Sans MS" panose="030F0702030302020204" pitchFamily="66" charset="0"/>
              </a:rPr>
              <a:t>Ca</a:t>
            </a:r>
            <a:r>
              <a:rPr lang="tr-TR" b="1" i="1" dirty="0">
                <a:latin typeface="Comic Sans MS" panose="030F0702030302020204" pitchFamily="66" charset="0"/>
              </a:rPr>
              <a:t> içermeleri; </a:t>
            </a:r>
            <a:r>
              <a:rPr lang="tr-TR" b="1" i="1" dirty="0" err="1" smtClean="0">
                <a:latin typeface="Comic Sans MS" panose="030F0702030302020204" pitchFamily="66" charset="0"/>
              </a:rPr>
              <a:t>tükrükteki</a:t>
            </a:r>
            <a:r>
              <a:rPr lang="tr-TR" b="1" i="1" dirty="0" smtClean="0">
                <a:latin typeface="Comic Sans MS" panose="030F0702030302020204" pitchFamily="66" charset="0"/>
              </a:rPr>
              <a:t> çürük yapıcı mikroorganizma seviyelerini düşürmesi ve </a:t>
            </a:r>
            <a:r>
              <a:rPr lang="tr-TR" b="1" i="1" dirty="0">
                <a:latin typeface="Comic Sans MS" panose="030F0702030302020204" pitchFamily="66" charset="0"/>
              </a:rPr>
              <a:t>MIH </a:t>
            </a:r>
            <a:r>
              <a:rPr lang="tr-TR" b="1" i="1" dirty="0" smtClean="0">
                <a:latin typeface="Comic Sans MS" panose="030F0702030302020204" pitchFamily="66" charset="0"/>
              </a:rPr>
              <a:t>dişlerine direkt </a:t>
            </a:r>
            <a:r>
              <a:rPr lang="tr-TR" b="1" i="1" dirty="0">
                <a:latin typeface="Comic Sans MS" panose="030F0702030302020204" pitchFamily="66" charset="0"/>
              </a:rPr>
              <a:t>etki </a:t>
            </a:r>
            <a:r>
              <a:rPr lang="tr-TR" b="1" i="1" dirty="0" smtClean="0">
                <a:latin typeface="Comic Sans MS" panose="030F0702030302020204" pitchFamily="66" charset="0"/>
              </a:rPr>
              <a:t>etmeleri açısından </a:t>
            </a:r>
            <a:r>
              <a:rPr lang="tr-TR" b="1" i="1" dirty="0">
                <a:latin typeface="Comic Sans MS" panose="030F0702030302020204" pitchFamily="66" charset="0"/>
              </a:rPr>
              <a:t>uygun </a:t>
            </a:r>
            <a:r>
              <a:rPr lang="tr-TR" b="1" i="1" dirty="0" smtClean="0">
                <a:latin typeface="Comic Sans MS" panose="030F0702030302020204" pitchFamily="66" charset="0"/>
              </a:rPr>
              <a:t>olabileceği düşünülmektedir</a:t>
            </a:r>
            <a:r>
              <a:rPr lang="tr-TR" b="1" i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4357694"/>
            <a:ext cx="3443714" cy="17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6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772400" cy="1362075"/>
          </a:xfrm>
        </p:spPr>
        <p:txBody>
          <a:bodyPr/>
          <a:lstStyle/>
          <a:p>
            <a:r>
              <a:rPr lang="tr-TR" dirty="0" smtClean="0"/>
              <a:t>KORUYUCU ÖNLEMLER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151440" cy="3096344"/>
          </a:xfrm>
        </p:spPr>
        <p:txBody>
          <a:bodyPr/>
          <a:lstStyle/>
          <a:p>
            <a:r>
              <a:rPr lang="tr-TR" b="1" i="1" dirty="0">
                <a:latin typeface="Comic Sans MS" panose="030F0702030302020204" pitchFamily="66" charset="0"/>
              </a:rPr>
              <a:t>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dişlerin </a:t>
            </a:r>
            <a:r>
              <a:rPr lang="tr-TR" b="1" i="1" dirty="0">
                <a:latin typeface="Comic Sans MS" panose="030F0702030302020204" pitchFamily="66" charset="0"/>
              </a:rPr>
              <a:t>sürmeleri </a:t>
            </a:r>
            <a:r>
              <a:rPr lang="tr-TR" b="1" i="1" dirty="0" smtClean="0">
                <a:latin typeface="Comic Sans MS" panose="030F0702030302020204" pitchFamily="66" charset="0"/>
              </a:rPr>
              <a:t>esnasında </a:t>
            </a:r>
            <a:r>
              <a:rPr lang="tr-TR" b="1" i="1" dirty="0" err="1">
                <a:latin typeface="Comic Sans MS" panose="030F0702030302020204" pitchFamily="66" charset="0"/>
              </a:rPr>
              <a:t>defekt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yüzeyi ulaşılabilir </a:t>
            </a:r>
            <a:r>
              <a:rPr lang="tr-TR" b="1" i="1" dirty="0">
                <a:latin typeface="Comic Sans MS" panose="030F0702030302020204" pitchFamily="66" charset="0"/>
              </a:rPr>
              <a:t>hale gelir gelmez, </a:t>
            </a:r>
            <a:r>
              <a:rPr lang="tr-TR" b="1" i="1" dirty="0" smtClean="0">
                <a:latin typeface="Comic Sans MS" panose="030F0702030302020204" pitchFamily="66" charset="0"/>
              </a:rPr>
              <a:t>dış </a:t>
            </a:r>
            <a:r>
              <a:rPr lang="tr-TR" b="1" i="1" dirty="0">
                <a:latin typeface="Comic Sans MS" panose="030F0702030302020204" pitchFamily="66" charset="0"/>
              </a:rPr>
              <a:t>yüzeyde </a:t>
            </a:r>
            <a:r>
              <a:rPr lang="tr-TR" b="1" i="1" dirty="0" err="1" smtClean="0">
                <a:latin typeface="Comic Sans MS" panose="030F0702030302020204" pitchFamily="66" charset="0"/>
              </a:rPr>
              <a:t>hipermineralizasyonu</a:t>
            </a:r>
            <a:r>
              <a:rPr lang="tr-TR" b="1" i="1" dirty="0" smtClean="0">
                <a:latin typeface="Comic Sans MS" panose="030F0702030302020204" pitchFamily="66" charset="0"/>
              </a:rPr>
              <a:t> sağlamak </a:t>
            </a:r>
            <a:r>
              <a:rPr lang="tr-TR" b="1" i="1" dirty="0">
                <a:latin typeface="Comic Sans MS" panose="030F0702030302020204" pitchFamily="66" charset="0"/>
              </a:rPr>
              <a:t>ve </a:t>
            </a:r>
            <a:r>
              <a:rPr lang="tr-TR" b="1" i="1" dirty="0" smtClean="0">
                <a:latin typeface="Comic Sans MS" panose="030F0702030302020204" pitchFamily="66" charset="0"/>
              </a:rPr>
              <a:t>dişin </a:t>
            </a:r>
            <a:r>
              <a:rPr lang="tr-TR" b="1" i="1" dirty="0">
                <a:latin typeface="Comic Sans MS" panose="030F0702030302020204" pitchFamily="66" charset="0"/>
              </a:rPr>
              <a:t>hassasiyetini gidermek </a:t>
            </a:r>
            <a:r>
              <a:rPr lang="tr-TR" b="1" i="1" dirty="0" smtClean="0">
                <a:latin typeface="Comic Sans MS" panose="030F0702030302020204" pitchFamily="66" charset="0"/>
              </a:rPr>
              <a:t>amacı ile </a:t>
            </a:r>
            <a:r>
              <a:rPr lang="tr-TR" b="1" i="1" dirty="0" err="1" smtClean="0">
                <a:latin typeface="Comic Sans MS" panose="030F0702030302020204" pitchFamily="66" charset="0"/>
              </a:rPr>
              <a:t>remineralizasyon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tedavisine </a:t>
            </a:r>
            <a:r>
              <a:rPr lang="tr-TR" b="1" i="1" dirty="0" smtClean="0">
                <a:latin typeface="Comic Sans MS" panose="030F0702030302020204" pitchFamily="66" charset="0"/>
              </a:rPr>
              <a:t>başlanmalıdır</a:t>
            </a:r>
            <a:r>
              <a:rPr lang="tr-TR" b="1" i="1" dirty="0">
                <a:latin typeface="Comic Sans MS" panose="030F0702030302020204" pitchFamily="66" charset="0"/>
              </a:rPr>
              <a:t>. </a:t>
            </a:r>
            <a:r>
              <a:rPr lang="tr-TR" b="1" i="1" dirty="0" smtClean="0">
                <a:latin typeface="Comic Sans MS" panose="030F0702030302020204" pitchFamily="66" charset="0"/>
              </a:rPr>
              <a:t>Bunun için </a:t>
            </a:r>
            <a:r>
              <a:rPr lang="tr-TR" b="1" i="1" dirty="0">
                <a:latin typeface="Comic Sans MS" panose="030F0702030302020204" pitchFamily="66" charset="0"/>
              </a:rPr>
              <a:t>kazein </a:t>
            </a:r>
            <a:r>
              <a:rPr lang="tr-TR" b="1" i="1" dirty="0" err="1" smtClean="0">
                <a:latin typeface="Comic Sans MS" panose="030F0702030302020204" pitchFamily="66" charset="0"/>
              </a:rPr>
              <a:t>fosfopeptid</a:t>
            </a:r>
            <a:r>
              <a:rPr lang="tr-TR" b="1" i="1" dirty="0" smtClean="0">
                <a:latin typeface="Comic Sans MS" panose="030F0702030302020204" pitchFamily="66" charset="0"/>
              </a:rPr>
              <a:t>-amorf kalsiyum </a:t>
            </a:r>
            <a:r>
              <a:rPr lang="tr-TR" b="1" i="1" dirty="0">
                <a:latin typeface="Comic Sans MS" panose="030F0702030302020204" pitchFamily="66" charset="0"/>
              </a:rPr>
              <a:t>fosfat (CPP-ACP) </a:t>
            </a:r>
            <a:r>
              <a:rPr lang="tr-TR" b="1" i="1" dirty="0" smtClean="0">
                <a:latin typeface="Comic Sans MS" panose="030F0702030302020204" pitchFamily="66" charset="0"/>
              </a:rPr>
              <a:t>ürünleri </a:t>
            </a:r>
            <a:r>
              <a:rPr lang="tr-TR" b="1" i="1" dirty="0">
                <a:latin typeface="Comic Sans MS" panose="030F0702030302020204" pitchFamily="66" charset="0"/>
              </a:rPr>
              <a:t>oral olarak kullanılabilir. </a:t>
            </a:r>
            <a:endParaRPr lang="tr-TR" b="1" i="1" dirty="0" smtClean="0">
              <a:latin typeface="Comic Sans MS" panose="030F0702030302020204" pitchFamily="66" charset="0"/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706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28662" y="1857364"/>
            <a:ext cx="7503368" cy="2000264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 algn="just"/>
            <a:r>
              <a:rPr lang="tr-TR" sz="2800" b="1" i="1" dirty="0" smtClean="0">
                <a:latin typeface="Comic Sans MS" panose="030F0702030302020204" pitchFamily="66" charset="0"/>
              </a:rPr>
              <a:t>Ülkemizde </a:t>
            </a:r>
            <a:r>
              <a:rPr lang="tr-TR" sz="2800" b="1" i="1" dirty="0">
                <a:latin typeface="Comic Sans MS" panose="030F0702030302020204" pitchFamily="66" charset="0"/>
              </a:rPr>
              <a:t>piyasada mevcut tek CPP-ACP ürünü </a:t>
            </a:r>
            <a:r>
              <a:rPr lang="tr-TR" sz="2800" b="1" i="1" dirty="0" err="1">
                <a:latin typeface="Comic Sans MS" panose="030F0702030302020204" pitchFamily="66" charset="0"/>
              </a:rPr>
              <a:t>topikal</a:t>
            </a:r>
            <a:r>
              <a:rPr lang="tr-TR" sz="2800" b="1" i="1" dirty="0">
                <a:latin typeface="Comic Sans MS" panose="030F0702030302020204" pitchFamily="66" charset="0"/>
              </a:rPr>
              <a:t> bir </a:t>
            </a:r>
            <a:r>
              <a:rPr lang="tr-TR" sz="2800" b="1" i="1" dirty="0" smtClean="0">
                <a:latin typeface="Comic Sans MS" panose="030F0702030302020204" pitchFamily="66" charset="0"/>
              </a:rPr>
              <a:t>diş </a:t>
            </a:r>
            <a:r>
              <a:rPr lang="tr-TR" sz="2800" b="1" i="1" dirty="0">
                <a:latin typeface="Comic Sans MS" panose="030F0702030302020204" pitchFamily="66" charset="0"/>
              </a:rPr>
              <a:t>kremi (</a:t>
            </a:r>
            <a:r>
              <a:rPr lang="tr-TR" sz="2800" b="1" i="1" dirty="0" err="1">
                <a:latin typeface="Comic Sans MS" panose="030F0702030302020204" pitchFamily="66" charset="0"/>
              </a:rPr>
              <a:t>Tooth</a:t>
            </a:r>
            <a:r>
              <a:rPr lang="tr-TR" sz="2800" b="1" i="1" dirty="0">
                <a:latin typeface="Comic Sans MS" panose="030F0702030302020204" pitchFamily="66" charset="0"/>
              </a:rPr>
              <a:t> </a:t>
            </a:r>
            <a:r>
              <a:rPr lang="tr-TR" sz="2800" b="1" i="1" dirty="0" err="1">
                <a:latin typeface="Comic Sans MS" panose="030F0702030302020204" pitchFamily="66" charset="0"/>
              </a:rPr>
              <a:t>Mousse</a:t>
            </a:r>
            <a:r>
              <a:rPr lang="tr-TR" sz="2800" b="1" i="1" dirty="0">
                <a:latin typeface="Comic Sans MS" panose="030F0702030302020204" pitchFamily="66" charset="0"/>
              </a:rPr>
              <a:t> </a:t>
            </a:r>
            <a:r>
              <a:rPr lang="tr-TR" sz="2800" b="1" i="1" dirty="0" err="1">
                <a:latin typeface="Comic Sans MS" panose="030F0702030302020204" pitchFamily="66" charset="0"/>
              </a:rPr>
              <a:t>Recaldent</a:t>
            </a:r>
            <a:r>
              <a:rPr lang="tr-TR" sz="2800" b="1" i="1" dirty="0">
                <a:latin typeface="Comic Sans MS" panose="030F0702030302020204" pitchFamily="66" charset="0"/>
              </a:rPr>
              <a:t>, GC Corporation…)'</a:t>
            </a:r>
            <a:r>
              <a:rPr lang="tr-TR" sz="2800" b="1" i="1" dirty="0" err="1">
                <a:latin typeface="Comic Sans MS" panose="030F0702030302020204" pitchFamily="66" charset="0"/>
              </a:rPr>
              <a:t>dir</a:t>
            </a:r>
            <a:r>
              <a:rPr lang="tr-TR" sz="2800" b="1" i="1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tr-TR" sz="2800" b="1" i="1" dirty="0" smtClean="0">
                <a:latin typeface="Comic Sans MS" panose="030F0702030302020204" pitchFamily="66" charset="0"/>
              </a:rPr>
              <a:t>Bu </a:t>
            </a:r>
            <a:r>
              <a:rPr lang="tr-TR" sz="2800" b="1" i="1" dirty="0">
                <a:latin typeface="Comic Sans MS" panose="030F0702030302020204" pitchFamily="66" charset="0"/>
              </a:rPr>
              <a:t>ürün, mine yüzeyinde kalsiyum ve fosfat </a:t>
            </a:r>
            <a:r>
              <a:rPr lang="tr-TR" sz="2800" b="1" i="1" dirty="0" smtClean="0">
                <a:latin typeface="Comic Sans MS" panose="030F0702030302020204" pitchFamily="66" charset="0"/>
              </a:rPr>
              <a:t>iyonlarının </a:t>
            </a:r>
            <a:r>
              <a:rPr lang="tr-TR" sz="2800" b="1" i="1" dirty="0">
                <a:latin typeface="Comic Sans MS" panose="030F0702030302020204" pitchFamily="66" charset="0"/>
              </a:rPr>
              <a:t>birikimi ile doygun bir </a:t>
            </a:r>
            <a:r>
              <a:rPr lang="tr-TR" sz="2800" b="1" i="1" dirty="0" smtClean="0">
                <a:latin typeface="Comic Sans MS" panose="030F0702030302020204" pitchFamily="66" charset="0"/>
              </a:rPr>
              <a:t>ortam yaratır </a:t>
            </a:r>
            <a:r>
              <a:rPr lang="tr-TR" sz="2800" b="1" i="1" dirty="0">
                <a:latin typeface="Comic Sans MS" panose="030F0702030302020204" pitchFamily="66" charset="0"/>
              </a:rPr>
              <a:t>ve </a:t>
            </a:r>
            <a:r>
              <a:rPr lang="tr-TR" sz="2800" b="1" i="1" dirty="0" err="1">
                <a:latin typeface="Comic Sans MS" panose="030F0702030302020204" pitchFamily="66" charset="0"/>
              </a:rPr>
              <a:t>remineralizasyonu</a:t>
            </a:r>
            <a:r>
              <a:rPr lang="tr-TR" sz="2800" b="1" i="1" dirty="0">
                <a:latin typeface="Comic Sans MS" panose="030F0702030302020204" pitchFamily="66" charset="0"/>
              </a:rPr>
              <a:t> </a:t>
            </a:r>
            <a:r>
              <a:rPr lang="tr-TR" sz="2800" b="1" i="1" dirty="0" smtClean="0">
                <a:latin typeface="Comic Sans MS" panose="030F0702030302020204" pitchFamily="66" charset="0"/>
              </a:rPr>
              <a:t>geliştirir</a:t>
            </a:r>
            <a:r>
              <a:rPr lang="tr-TR" sz="2800" b="1" i="1" dirty="0">
                <a:latin typeface="Comic Sans MS" panose="030F0702030302020204" pitchFamily="66" charset="0"/>
              </a:rPr>
              <a:t>. </a:t>
            </a:r>
            <a:endParaRPr lang="tr-TR" sz="2800" b="1" i="1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4500570"/>
            <a:ext cx="2928958" cy="17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dr.sagepub.com/content/91/6/551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01" y="1323833"/>
            <a:ext cx="3917301" cy="39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İçerik Yer Tutucus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13012026"/>
              </p:ext>
            </p:extLst>
          </p:nvPr>
        </p:nvGraphicFramePr>
        <p:xfrm>
          <a:off x="5702300" y="723900"/>
          <a:ext cx="34417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7381809"/>
              </p:ext>
            </p:extLst>
          </p:nvPr>
        </p:nvGraphicFramePr>
        <p:xfrm>
          <a:off x="5017294" y="473906"/>
          <a:ext cx="3440906" cy="532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416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577788" cy="194991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b="1" i="1" dirty="0" smtClean="0">
                <a:latin typeface="Comic Sans MS" panose="030F0702030302020204" pitchFamily="66" charset="0"/>
              </a:rPr>
              <a:t>Yurt </a:t>
            </a:r>
            <a:r>
              <a:rPr lang="tr-TR" b="1" i="1" dirty="0">
                <a:latin typeface="Comic Sans MS" panose="030F0702030302020204" pitchFamily="66" charset="0"/>
              </a:rPr>
              <a:t>dışında şekersiz sakız ve pastil formları da mevcuttur. Evde </a:t>
            </a:r>
            <a:r>
              <a:rPr lang="tr-TR" b="1" i="1" dirty="0" smtClean="0">
                <a:latin typeface="Comic Sans MS" panose="030F0702030302020204" pitchFamily="66" charset="0"/>
              </a:rPr>
              <a:t>günlük </a:t>
            </a:r>
            <a:r>
              <a:rPr lang="tr-TR" b="1" i="1" dirty="0">
                <a:latin typeface="Comic Sans MS" panose="030F0702030302020204" pitchFamily="66" charset="0"/>
              </a:rPr>
              <a:t>olarak pamuk çubuklar ya da </a:t>
            </a:r>
            <a:r>
              <a:rPr lang="tr-TR" b="1" i="1" dirty="0" err="1">
                <a:latin typeface="Comic Sans MS" panose="030F0702030302020204" pitchFamily="66" charset="0"/>
              </a:rPr>
              <a:t>mikrobrush</a:t>
            </a:r>
            <a:r>
              <a:rPr lang="tr-TR" b="1" i="1" dirty="0">
                <a:latin typeface="Comic Sans MS" panose="030F0702030302020204" pitchFamily="66" charset="0"/>
              </a:rPr>
              <a:t> yardımı ile MIH gösteren dişler, pamuk ile kurutulduktan sonra belirtilen krem sürülür ve 3 </a:t>
            </a:r>
            <a:r>
              <a:rPr lang="tr-TR" b="1" i="1" dirty="0" err="1">
                <a:latin typeface="Comic Sans MS" panose="030F0702030302020204" pitchFamily="66" charset="0"/>
              </a:rPr>
              <a:t>dk</a:t>
            </a:r>
            <a:r>
              <a:rPr lang="tr-TR" b="1" i="1" dirty="0">
                <a:latin typeface="Comic Sans MS" panose="030F0702030302020204" pitchFamily="66" charset="0"/>
              </a:rPr>
              <a:t> boyunca beklenir. işlem sonrası 30 </a:t>
            </a:r>
            <a:r>
              <a:rPr lang="tr-TR" b="1" i="1" dirty="0" err="1">
                <a:latin typeface="Comic Sans MS" panose="030F0702030302020204" pitchFamily="66" charset="0"/>
              </a:rPr>
              <a:t>dk</a:t>
            </a:r>
            <a:r>
              <a:rPr lang="tr-TR" b="1" i="1" dirty="0">
                <a:latin typeface="Comic Sans MS" panose="030F0702030302020204" pitchFamily="66" charset="0"/>
              </a:rPr>
              <a:t> boyunca katı-sıvı hiçbir gıda tüketilmemelidir.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3643314"/>
            <a:ext cx="6480720" cy="25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4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2928934"/>
            <a:ext cx="8367464" cy="3312368"/>
          </a:xfrm>
        </p:spPr>
        <p:txBody>
          <a:bodyPr/>
          <a:lstStyle/>
          <a:p>
            <a:r>
              <a:rPr lang="tr-TR" b="1" i="1" dirty="0">
                <a:latin typeface="Comic Sans MS" panose="030F0702030302020204" pitchFamily="66" charset="0"/>
              </a:rPr>
              <a:t>Koruyucu önlem olarak </a:t>
            </a:r>
            <a:r>
              <a:rPr lang="tr-TR" b="1" i="1" dirty="0" err="1">
                <a:latin typeface="Comic Sans MS" panose="030F0702030302020204" pitchFamily="66" charset="0"/>
              </a:rPr>
              <a:t>topikal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err="1" smtClean="0">
                <a:latin typeface="Comic Sans MS" panose="030F0702030302020204" pitchFamily="66" charset="0"/>
              </a:rPr>
              <a:t>fluorid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vernik ve </a:t>
            </a:r>
            <a:r>
              <a:rPr lang="tr-TR" b="1" i="1" dirty="0" smtClean="0">
                <a:latin typeface="Comic Sans MS" panose="030F0702030302020204" pitchFamily="66" charset="0"/>
              </a:rPr>
              <a:t>jelleri ikinci alternatiftir</a:t>
            </a:r>
            <a:r>
              <a:rPr lang="tr-TR" b="1" i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428604"/>
            <a:ext cx="71287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1362075"/>
          </a:xfrm>
        </p:spPr>
        <p:txBody>
          <a:bodyPr/>
          <a:lstStyle/>
          <a:p>
            <a:r>
              <a:rPr lang="tr-TR" dirty="0" smtClean="0"/>
              <a:t>KORUYUCU YÖNTEMLER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8786842" cy="3954170"/>
          </a:xfrm>
        </p:spPr>
        <p:txBody>
          <a:bodyPr>
            <a:normAutofit/>
          </a:bodyPr>
          <a:lstStyle/>
          <a:p>
            <a:pPr algn="just"/>
            <a:r>
              <a:rPr lang="tr-TR" b="1" i="1" dirty="0">
                <a:latin typeface="Comic Sans MS" panose="030F0702030302020204" pitchFamily="66" charset="0"/>
              </a:rPr>
              <a:t>Nem kontrolünün neredeyse </a:t>
            </a:r>
            <a:r>
              <a:rPr lang="tr-TR" b="1" i="1" dirty="0" smtClean="0">
                <a:latin typeface="Comic Sans MS" panose="030F0702030302020204" pitchFamily="66" charset="0"/>
              </a:rPr>
              <a:t>imkansız olduğu kısmen</a:t>
            </a:r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sürmüş </a:t>
            </a:r>
            <a:r>
              <a:rPr lang="tr-TR" b="1" i="1" dirty="0">
                <a:latin typeface="Comic Sans MS" panose="030F0702030302020204" pitchFamily="66" charset="0"/>
              </a:rPr>
              <a:t>ve halen sürmekte olan </a:t>
            </a:r>
            <a:r>
              <a:rPr lang="tr-TR" b="1" i="1" dirty="0" err="1">
                <a:latin typeface="Comic Sans MS" panose="030F0702030302020204" pitchFamily="66" charset="0"/>
              </a:rPr>
              <a:t>demineralize</a:t>
            </a:r>
            <a:r>
              <a:rPr lang="tr-TR" b="1" i="1" dirty="0">
                <a:latin typeface="Comic Sans MS" panose="030F0702030302020204" pitchFamily="66" charset="0"/>
              </a:rPr>
              <a:t> DBBA </a:t>
            </a:r>
            <a:r>
              <a:rPr lang="tr-TR" b="1" i="1" dirty="0" smtClean="0">
                <a:latin typeface="Comic Sans MS" panose="030F0702030302020204" pitchFamily="66" charset="0"/>
              </a:rPr>
              <a:t>dişlerde</a:t>
            </a:r>
            <a:r>
              <a:rPr lang="tr-TR" b="1" i="1" dirty="0">
                <a:latin typeface="Comic Sans MS" panose="030F0702030302020204" pitchFamily="66" charset="0"/>
              </a:rPr>
              <a:t>,</a:t>
            </a: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cam </a:t>
            </a:r>
            <a:r>
              <a:rPr lang="tr-TR" b="1" i="1" dirty="0" err="1">
                <a:latin typeface="Comic Sans MS" panose="030F0702030302020204" pitchFamily="66" charset="0"/>
              </a:rPr>
              <a:t>iyonomer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esaslı </a:t>
            </a:r>
            <a:r>
              <a:rPr lang="tr-TR" b="1" i="1" dirty="0" err="1">
                <a:latin typeface="Comic Sans MS" panose="030F0702030302020204" pitchFamily="66" charset="0"/>
              </a:rPr>
              <a:t>fissür</a:t>
            </a:r>
            <a:r>
              <a:rPr lang="tr-TR" b="1" i="1" dirty="0">
                <a:latin typeface="Comic Sans MS" panose="030F0702030302020204" pitchFamily="66" charset="0"/>
              </a:rPr>
              <a:t> örtücüler çürükten </a:t>
            </a:r>
            <a:r>
              <a:rPr lang="tr-TR" b="1" i="1" dirty="0" smtClean="0">
                <a:latin typeface="Comic Sans MS" panose="030F0702030302020204" pitchFamily="66" charset="0"/>
              </a:rPr>
              <a:t>korunmayı</a:t>
            </a:r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sağlayabilir </a:t>
            </a:r>
            <a:r>
              <a:rPr lang="tr-TR" b="1" i="1" dirty="0">
                <a:latin typeface="Comic Sans MS" panose="030F0702030302020204" pitchFamily="66" charset="0"/>
              </a:rPr>
              <a:t>ve yüzey </a:t>
            </a:r>
            <a:r>
              <a:rPr lang="tr-TR" b="1" i="1" dirty="0" smtClean="0">
                <a:latin typeface="Comic Sans MS" panose="030F0702030302020204" pitchFamily="66" charset="0"/>
              </a:rPr>
              <a:t>geçirgenliğini azaltabilirler.</a:t>
            </a:r>
          </a:p>
          <a:p>
            <a:pPr algn="just"/>
            <a:endParaRPr lang="tr-TR" b="1" i="1" dirty="0" smtClean="0">
              <a:latin typeface="Comic Sans MS" panose="030F0702030302020204" pitchFamily="66" charset="0"/>
            </a:endParaRPr>
          </a:p>
          <a:p>
            <a:pPr algn="just"/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 smtClean="0">
                <a:latin typeface="Comic Sans MS" panose="030F0702030302020204" pitchFamily="66" charset="0"/>
              </a:rPr>
              <a:t>Diş sürmesinin tamamlanması  </a:t>
            </a:r>
            <a:r>
              <a:rPr lang="tr-TR" b="1" i="1" dirty="0">
                <a:latin typeface="Comic Sans MS" panose="030F0702030302020204" pitchFamily="66" charset="0"/>
              </a:rPr>
              <a:t>ile birlikte, nem kontrolünün</a:t>
            </a: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daha kolay </a:t>
            </a:r>
            <a:r>
              <a:rPr lang="tr-TR" b="1" i="1" dirty="0" smtClean="0">
                <a:latin typeface="Comic Sans MS" panose="030F0702030302020204" pitchFamily="66" charset="0"/>
              </a:rPr>
              <a:t>sağlanabildiği </a:t>
            </a:r>
            <a:r>
              <a:rPr lang="tr-TR" b="1" i="1" dirty="0">
                <a:latin typeface="Comic Sans MS" panose="030F0702030302020204" pitchFamily="66" charset="0"/>
              </a:rPr>
              <a:t>bir dönemde cam </a:t>
            </a:r>
            <a:r>
              <a:rPr lang="tr-TR" b="1" i="1" dirty="0" err="1">
                <a:latin typeface="Comic Sans MS" panose="030F0702030302020204" pitchFamily="66" charset="0"/>
              </a:rPr>
              <a:t>iyonomer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esaslı</a:t>
            </a:r>
            <a:endParaRPr lang="tr-TR" b="1" i="1" dirty="0">
              <a:latin typeface="Comic Sans MS" panose="030F0702030302020204" pitchFamily="66" charset="0"/>
            </a:endParaRPr>
          </a:p>
          <a:p>
            <a:pPr algn="just"/>
            <a:r>
              <a:rPr lang="tr-TR" b="1" i="1" dirty="0">
                <a:latin typeface="Comic Sans MS" panose="030F0702030302020204" pitchFamily="66" charset="0"/>
              </a:rPr>
              <a:t>fissür örtücüler </a:t>
            </a:r>
            <a:r>
              <a:rPr lang="tr-TR" b="1" i="1" dirty="0" smtClean="0">
                <a:latin typeface="Comic Sans MS" panose="030F0702030302020204" pitchFamily="66" charset="0"/>
              </a:rPr>
              <a:t>rezin bazlı </a:t>
            </a:r>
            <a:r>
              <a:rPr lang="tr-TR" b="1" i="1" dirty="0">
                <a:latin typeface="Comic Sans MS" panose="030F0702030302020204" pitchFamily="66" charset="0"/>
              </a:rPr>
              <a:t>fissür örtücüler ile </a:t>
            </a:r>
            <a:r>
              <a:rPr lang="tr-TR" b="1" i="1" dirty="0" smtClean="0">
                <a:latin typeface="Comic Sans MS" panose="030F0702030302020204" pitchFamily="66" charset="0"/>
              </a:rPr>
              <a:t>yenilenebilir.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656184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tedavisine başlamadan önce, aşağıdaki uygulamalar yapılmalıdır ve tedaviye elde edilen bilgiler doğrultusunda başlanmalıdır: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Daimi </a:t>
            </a:r>
            <a:r>
              <a:rPr lang="tr-TR" dirty="0"/>
              <a:t>1.molarlar ve keser dişler (12 diş) muayene edilmelidir</a:t>
            </a:r>
          </a:p>
          <a:p>
            <a:r>
              <a:rPr lang="tr-TR" dirty="0" smtClean="0"/>
              <a:t>Dişler </a:t>
            </a:r>
            <a:r>
              <a:rPr lang="tr-TR" dirty="0"/>
              <a:t>temizlendikten sonra ıslak durumda muayene edilmelidir.</a:t>
            </a:r>
          </a:p>
          <a:p>
            <a:r>
              <a:rPr lang="tr-TR" dirty="0" smtClean="0"/>
              <a:t>8 yaş </a:t>
            </a:r>
            <a:r>
              <a:rPr lang="tr-TR" dirty="0"/>
              <a:t>MIH muayenesi için optimum zamandır.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-Aşağıdaki </a:t>
            </a:r>
            <a:r>
              <a:rPr lang="tr-TR" dirty="0"/>
              <a:t>bilgiler her diş için kayıt edilmelidir:</a:t>
            </a:r>
          </a:p>
          <a:p>
            <a:r>
              <a:rPr lang="tr-TR" dirty="0"/>
              <a:t> </a:t>
            </a:r>
            <a:r>
              <a:rPr lang="tr-TR" dirty="0" smtClean="0"/>
              <a:t>  -Sınırlı </a:t>
            </a:r>
            <a:r>
              <a:rPr lang="tr-TR" dirty="0" err="1"/>
              <a:t>opasite</a:t>
            </a:r>
            <a:r>
              <a:rPr lang="tr-TR" dirty="0"/>
              <a:t> varlığı/yokluğu</a:t>
            </a:r>
          </a:p>
          <a:p>
            <a:r>
              <a:rPr lang="tr-TR" dirty="0"/>
              <a:t>  </a:t>
            </a:r>
            <a:r>
              <a:rPr lang="tr-TR" dirty="0" smtClean="0"/>
              <a:t> -</a:t>
            </a:r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/>
              <a:t>restorasyon</a:t>
            </a:r>
          </a:p>
          <a:p>
            <a:r>
              <a:rPr lang="tr-TR" dirty="0"/>
              <a:t>   </a:t>
            </a:r>
            <a:r>
              <a:rPr lang="tr-TR" dirty="0" smtClean="0"/>
              <a:t>-Mine kırıkları</a:t>
            </a:r>
            <a:endParaRPr lang="tr-TR" dirty="0"/>
          </a:p>
          <a:p>
            <a:r>
              <a:rPr lang="tr-TR" dirty="0"/>
              <a:t>  </a:t>
            </a:r>
            <a:r>
              <a:rPr lang="tr-TR" dirty="0" smtClean="0"/>
              <a:t> -MIH </a:t>
            </a:r>
            <a:r>
              <a:rPr lang="tr-TR" dirty="0"/>
              <a:t>nedeniyle çekim</a:t>
            </a:r>
          </a:p>
          <a:p>
            <a:r>
              <a:rPr lang="tr-TR" dirty="0"/>
              <a:t>  </a:t>
            </a:r>
            <a:r>
              <a:rPr lang="tr-TR" dirty="0" smtClean="0"/>
              <a:t> -Kesici </a:t>
            </a:r>
            <a:r>
              <a:rPr lang="tr-TR" dirty="0"/>
              <a:t>dişlerde ve </a:t>
            </a:r>
            <a:r>
              <a:rPr lang="tr-TR" dirty="0" err="1"/>
              <a:t>molar</a:t>
            </a:r>
            <a:r>
              <a:rPr lang="tr-TR" dirty="0"/>
              <a:t> dişlerde bozuk </a:t>
            </a:r>
            <a:r>
              <a:rPr lang="tr-TR" dirty="0" err="1"/>
              <a:t>dentin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628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YÖNTEMLERİ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5035824"/>
          </a:xfrm>
        </p:spPr>
        <p:txBody>
          <a:bodyPr/>
          <a:lstStyle/>
          <a:p>
            <a:r>
              <a:rPr lang="tr-TR" b="1" i="1" dirty="0">
                <a:latin typeface="Comic Sans MS" panose="030F0702030302020204" pitchFamily="66" charset="0"/>
              </a:rPr>
              <a:t>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dişlerinde </a:t>
            </a:r>
            <a:r>
              <a:rPr lang="tr-TR" b="1" i="1" dirty="0">
                <a:latin typeface="Comic Sans MS" panose="030F0702030302020204" pitchFamily="66" charset="0"/>
              </a:rPr>
              <a:t>iki ana tedavi </a:t>
            </a:r>
            <a:r>
              <a:rPr lang="tr-TR" b="1" i="1" dirty="0" smtClean="0">
                <a:latin typeface="Comic Sans MS" panose="030F0702030302020204" pitchFamily="66" charset="0"/>
              </a:rPr>
              <a:t>yaklaşımı bulunmaktadır.</a:t>
            </a:r>
            <a:endParaRPr lang="tr-TR" b="1" i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85728"/>
            <a:ext cx="6357982" cy="35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7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TEDAVİ YÖNTEMLERİ</a:t>
            </a:r>
            <a:endParaRPr lang="tr-T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7772400" cy="2406661"/>
          </a:xfrm>
        </p:spPr>
        <p:txBody>
          <a:bodyPr>
            <a:normAutofit fontScale="92500"/>
          </a:bodyPr>
          <a:lstStyle/>
          <a:p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1.</a:t>
            </a:r>
            <a:r>
              <a:rPr lang="tr-TR" b="1" i="1" dirty="0" smtClean="0">
                <a:latin typeface="Comic Sans MS" panose="030F0702030302020204" pitchFamily="66" charset="0"/>
              </a:rPr>
              <a:t>Tüm defektli minenin kaldırılması yöntemi.</a:t>
            </a:r>
          </a:p>
          <a:p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2.</a:t>
            </a:r>
            <a:r>
              <a:rPr lang="tr-TR" b="1" i="1" dirty="0" smtClean="0">
                <a:latin typeface="Comic Sans MS" panose="030F0702030302020204" pitchFamily="66" charset="0"/>
              </a:rPr>
              <a:t>Sadece çok porözlü yapıdaki minenin kaldırılması yöntemi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3643314"/>
            <a:ext cx="7416824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772400" cy="1362075"/>
          </a:xfrm>
        </p:spPr>
        <p:txBody>
          <a:bodyPr/>
          <a:lstStyle/>
          <a:p>
            <a:pPr algn="ctr"/>
            <a:r>
              <a:rPr lang="tr-TR" dirty="0" smtClean="0"/>
              <a:t>TEDAVİ YÖNTEMLERİ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8223448" cy="2955178"/>
          </a:xfrm>
        </p:spPr>
        <p:txBody>
          <a:bodyPr/>
          <a:lstStyle/>
          <a:p>
            <a:r>
              <a:rPr lang="tr-TR" b="1" i="1" dirty="0">
                <a:latin typeface="Comic Sans MS" panose="030F0702030302020204" pitchFamily="66" charset="0"/>
              </a:rPr>
              <a:t>Restorasyon materyali seçiminde </a:t>
            </a:r>
            <a:r>
              <a:rPr lang="tr-TR" b="1" i="1" dirty="0" smtClean="0">
                <a:latin typeface="Comic Sans MS" panose="030F0702030302020204" pitchFamily="66" charset="0"/>
              </a:rPr>
              <a:t>çocuğun yaşı, </a:t>
            </a:r>
            <a:r>
              <a:rPr lang="tr-TR" b="1" i="1" dirty="0" err="1" smtClean="0">
                <a:latin typeface="Comic Sans MS" panose="030F0702030302020204" pitchFamily="66" charset="0"/>
              </a:rPr>
              <a:t>kooperasyonu</a:t>
            </a:r>
            <a:r>
              <a:rPr lang="tr-TR" b="1" i="1" dirty="0" smtClean="0">
                <a:latin typeface="Comic Sans MS" panose="030F0702030302020204" pitchFamily="66" charset="0"/>
              </a:rPr>
              <a:t> </a:t>
            </a:r>
            <a:r>
              <a:rPr lang="tr-TR" b="1" i="1" dirty="0">
                <a:latin typeface="Comic Sans MS" panose="030F0702030302020204" pitchFamily="66" charset="0"/>
              </a:rPr>
              <a:t>ve etkilenen </a:t>
            </a:r>
            <a:r>
              <a:rPr lang="tr-TR" b="1" i="1" dirty="0" smtClean="0">
                <a:latin typeface="Comic Sans MS" panose="030F0702030302020204" pitchFamily="66" charset="0"/>
              </a:rPr>
              <a:t>diş yüzeyindeki </a:t>
            </a:r>
            <a:r>
              <a:rPr lang="tr-TR" b="1" i="1" dirty="0" err="1">
                <a:latin typeface="Comic Sans MS" panose="030F0702030302020204" pitchFamily="66" charset="0"/>
              </a:rPr>
              <a:t>defektin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şiddeti </a:t>
            </a:r>
            <a:r>
              <a:rPr lang="tr-TR" b="1" i="1" dirty="0">
                <a:latin typeface="Comic Sans MS" panose="030F0702030302020204" pitchFamily="66" charset="0"/>
              </a:rPr>
              <a:t>ö</a:t>
            </a:r>
            <a:r>
              <a:rPr lang="tr-TR" b="1" i="1" dirty="0" smtClean="0">
                <a:latin typeface="Comic Sans MS" panose="030F0702030302020204" pitchFamily="66" charset="0"/>
              </a:rPr>
              <a:t>nemli </a:t>
            </a:r>
            <a:r>
              <a:rPr lang="tr-TR" b="1" i="1" dirty="0">
                <a:latin typeface="Comic Sans MS" panose="030F0702030302020204" pitchFamily="66" charset="0"/>
              </a:rPr>
              <a:t>rol </a:t>
            </a:r>
            <a:r>
              <a:rPr lang="tr-TR" b="1" i="1" dirty="0" smtClean="0">
                <a:latin typeface="Comic Sans MS" panose="030F0702030302020204" pitchFamily="66" charset="0"/>
              </a:rPr>
              <a:t>oynar. Restorasyon </a:t>
            </a:r>
            <a:r>
              <a:rPr lang="tr-TR" b="1" i="1" dirty="0">
                <a:latin typeface="Comic Sans MS" panose="030F0702030302020204" pitchFamily="66" charset="0"/>
              </a:rPr>
              <a:t>materyali </a:t>
            </a:r>
            <a:r>
              <a:rPr lang="tr-TR" b="1" i="1" dirty="0" smtClean="0">
                <a:latin typeface="Comic Sans MS" panose="030F0702030302020204" pitchFamily="66" charset="0"/>
              </a:rPr>
              <a:t>olarak</a:t>
            </a:r>
          </a:p>
          <a:p>
            <a:endParaRPr lang="tr-TR" b="1" i="1" dirty="0">
              <a:latin typeface="Comic Sans MS" panose="030F0702030302020204" pitchFamily="66" charset="0"/>
            </a:endParaRPr>
          </a:p>
          <a:p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-Cam </a:t>
            </a:r>
            <a:r>
              <a:rPr lang="tr-TR" b="1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iyonomer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tr-TR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simanlar (CIS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tr-TR" b="1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Rezin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tr-TR" b="1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modifiye</a:t>
            </a:r>
            <a:r>
              <a:rPr lang="tr-TR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cam </a:t>
            </a:r>
            <a:r>
              <a:rPr lang="tr-TR" b="1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iyonomer</a:t>
            </a:r>
            <a:r>
              <a:rPr lang="tr-TR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simanlar (RMCIS) </a:t>
            </a:r>
            <a:endParaRPr lang="tr-TR" b="1" i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tr-TR" b="1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Kompomerler</a:t>
            </a:r>
            <a:endParaRPr lang="tr-TR" b="1" i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tr-TR" b="1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Kompozit</a:t>
            </a:r>
            <a:r>
              <a:rPr lang="tr-TR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tr-TR" b="1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rezinler</a:t>
            </a:r>
            <a:endParaRPr lang="tr-TR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3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YÖNTEMLERİ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8319298" cy="4536504"/>
          </a:xfrm>
        </p:spPr>
        <p:txBody>
          <a:bodyPr/>
          <a:lstStyle/>
          <a:p>
            <a:r>
              <a:rPr lang="tr-TR" b="1" i="1" dirty="0">
                <a:latin typeface="Comic Sans MS" panose="030F0702030302020204" pitchFamily="66" charset="0"/>
              </a:rPr>
              <a:t>DBBA </a:t>
            </a:r>
            <a:r>
              <a:rPr lang="tr-TR" b="1" i="1" dirty="0" smtClean="0">
                <a:latin typeface="Comic Sans MS" panose="030F0702030302020204" pitchFamily="66" charset="0"/>
              </a:rPr>
              <a:t>dişlerin </a:t>
            </a:r>
            <a:r>
              <a:rPr lang="tr-TR" b="1" i="1" dirty="0" err="1">
                <a:latin typeface="Comic Sans MS" panose="030F0702030302020204" pitchFamily="66" charset="0"/>
              </a:rPr>
              <a:t>erüpsiyon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latin typeface="Comic Sans MS" panose="030F0702030302020204" pitchFamily="66" charset="0"/>
              </a:rPr>
              <a:t>sonrası </a:t>
            </a:r>
            <a:r>
              <a:rPr lang="tr-TR" b="1" i="1" dirty="0">
                <a:latin typeface="Comic Sans MS" panose="030F0702030302020204" pitchFamily="66" charset="0"/>
              </a:rPr>
              <a:t>orta ve </a:t>
            </a:r>
            <a:r>
              <a:rPr lang="tr-TR" b="1" i="1" dirty="0" smtClean="0">
                <a:latin typeface="Comic Sans MS" panose="030F0702030302020204" pitchFamily="66" charset="0"/>
              </a:rPr>
              <a:t>ileri düzeyde yıkımı </a:t>
            </a:r>
            <a:r>
              <a:rPr lang="tr-TR" b="1" i="1" dirty="0">
                <a:latin typeface="Comic Sans MS" panose="030F0702030302020204" pitchFamily="66" charset="0"/>
              </a:rPr>
              <a:t>söz konusu ise paslanmaz çelik kronlar </a:t>
            </a:r>
            <a:r>
              <a:rPr lang="tr-TR" b="1" i="1" dirty="0" smtClean="0">
                <a:latin typeface="Comic Sans MS" panose="030F0702030302020204" pitchFamily="66" charset="0"/>
              </a:rPr>
              <a:t>ile restore </a:t>
            </a:r>
            <a:r>
              <a:rPr lang="tr-TR" b="1" i="1" dirty="0">
                <a:latin typeface="Comic Sans MS" panose="030F0702030302020204" pitchFamily="66" charset="0"/>
              </a:rPr>
              <a:t>edilmeleri daha uygundur.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142984"/>
            <a:ext cx="51845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52736"/>
          </a:xfrm>
        </p:spPr>
        <p:txBody>
          <a:bodyPr/>
          <a:lstStyle/>
          <a:p>
            <a:r>
              <a:rPr lang="tr-TR" b="1" dirty="0" smtClean="0"/>
              <a:t>PASLANMAZ ÇELİK KRONLAR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pPr algn="just"/>
            <a:r>
              <a:rPr lang="tr-TR" dirty="0"/>
              <a:t>Paslanmaz çelik kronlar şiddetli </a:t>
            </a:r>
            <a:r>
              <a:rPr lang="tr-TR" dirty="0" err="1"/>
              <a:t>koronal</a:t>
            </a:r>
            <a:r>
              <a:rPr lang="tr-TR" dirty="0"/>
              <a:t> </a:t>
            </a:r>
            <a:r>
              <a:rPr lang="tr-TR" dirty="0" err="1" smtClean="0"/>
              <a:t>malformasyonlu</a:t>
            </a:r>
            <a:r>
              <a:rPr lang="tr-TR" dirty="0" smtClean="0"/>
              <a:t> diş </a:t>
            </a:r>
            <a:r>
              <a:rPr lang="tr-TR" dirty="0"/>
              <a:t>restorasyonu için en iyi seçenek olup </a:t>
            </a:r>
            <a:r>
              <a:rPr lang="tr-TR" dirty="0" smtClean="0"/>
              <a:t>komşu </a:t>
            </a:r>
            <a:r>
              <a:rPr lang="tr-TR" dirty="0"/>
              <a:t>daimi dişlerin sürmesine kadar geçici olarak </a:t>
            </a:r>
            <a:r>
              <a:rPr lang="tr-TR" dirty="0" smtClean="0"/>
              <a:t>uygulanabilir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Hassasiyeti </a:t>
            </a:r>
            <a:r>
              <a:rPr lang="tr-TR" dirty="0" smtClean="0"/>
              <a:t>önlemesi, </a:t>
            </a:r>
            <a:r>
              <a:rPr lang="tr-TR" dirty="0" err="1"/>
              <a:t>arayüz</a:t>
            </a:r>
            <a:r>
              <a:rPr lang="tr-TR" dirty="0"/>
              <a:t> ve </a:t>
            </a:r>
            <a:r>
              <a:rPr lang="tr-TR" dirty="0" err="1"/>
              <a:t>okluzal</a:t>
            </a:r>
            <a:r>
              <a:rPr lang="tr-TR" dirty="0"/>
              <a:t> temasların daha iyi </a:t>
            </a:r>
            <a:r>
              <a:rPr lang="tr-TR" dirty="0" smtClean="0"/>
              <a:t>sağlanması, maliyet, </a:t>
            </a:r>
            <a:r>
              <a:rPr lang="tr-TR" dirty="0"/>
              <a:t>etkinlik ve hızlı uygulanması açısından tercih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0773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aleri.uludagsozluk.com/28/%C3%BCnlem_6566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04" y="1146413"/>
            <a:ext cx="3367051" cy="44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919643746"/>
              </p:ext>
            </p:extLst>
          </p:nvPr>
        </p:nvGraphicFramePr>
        <p:xfrm>
          <a:off x="3050275" y="313898"/>
          <a:ext cx="5916304" cy="523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046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dmin.ejpd.eu/photos/2003-03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04" y="832512"/>
            <a:ext cx="2698169" cy="47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İçerik Yer Tutucus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6535796"/>
              </p:ext>
            </p:extLst>
          </p:nvPr>
        </p:nvGraphicFramePr>
        <p:xfrm>
          <a:off x="4857752" y="214290"/>
          <a:ext cx="3478212" cy="583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481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72400" cy="1362075"/>
          </a:xfrm>
        </p:spPr>
        <p:txBody>
          <a:bodyPr/>
          <a:lstStyle/>
          <a:p>
            <a:pPr algn="ctr"/>
            <a:r>
              <a:rPr lang="tr-TR" dirty="0" smtClean="0"/>
              <a:t>TEDAVİ YÖNTEMLERİ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542928" cy="4819800"/>
          </a:xfrm>
        </p:spPr>
        <p:txBody>
          <a:bodyPr/>
          <a:lstStyle/>
          <a:p>
            <a:pPr algn="just"/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Mikro </a:t>
            </a:r>
            <a:r>
              <a:rPr lang="tr-TR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abrazyonu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takiben </a:t>
            </a:r>
            <a:r>
              <a:rPr lang="tr-TR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kompozit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veneer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uygulamaları ise 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estetik 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başarıyı arttıran 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bir 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başka 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tedavi 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seçeneğidir</a:t>
            </a:r>
          </a:p>
          <a:p>
            <a:pPr algn="just"/>
            <a:endParaRPr lang="tr-TR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tr-TR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tr-TR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MIH </a:t>
            </a:r>
            <a:r>
              <a:rPr lang="tr-TR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ş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iddetli ise ve restorasyon yapılması imkansız ise çekim düşünülmelidir</a:t>
            </a:r>
            <a:endParaRPr lang="tr-TR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368" y="4581128"/>
            <a:ext cx="3238500" cy="1895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368" y="1700808"/>
            <a:ext cx="32385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6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058086"/>
              </p:ext>
            </p:extLst>
          </p:nvPr>
        </p:nvGraphicFramePr>
        <p:xfrm>
          <a:off x="107504" y="52239"/>
          <a:ext cx="896448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081"/>
                <a:gridCol w="7470407"/>
              </a:tblGrid>
              <a:tr h="28041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MIH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düzeyi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Semptomlar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938854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Hafif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MIH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Sınırları belirgin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opasiteler</a:t>
                      </a:r>
                      <a:r>
                        <a:rPr lang="tr-TR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molarların</a:t>
                      </a:r>
                      <a:r>
                        <a:rPr lang="tr-TR" dirty="0" smtClean="0">
                          <a:latin typeface="Corbel" pitchFamily="34" charset="0"/>
                        </a:rPr>
                        <a:t> stres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taşımayan </a:t>
                      </a:r>
                      <a:r>
                        <a:rPr lang="tr-TR" dirty="0" smtClean="0">
                          <a:latin typeface="Corbel" pitchFamily="34" charset="0"/>
                        </a:rPr>
                        <a:t>alanlarında bulunmaktadır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İzole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opasiteler</a:t>
                      </a:r>
                      <a:endParaRPr lang="tr-TR" dirty="0" smtClean="0">
                        <a:latin typeface="Corbel" pitchFamily="34" charset="0"/>
                      </a:endParaRP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Çatlak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opak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alanlarda mine kaybı yok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Diş hassasiyeti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smtClean="0">
                          <a:latin typeface="Corbel" pitchFamily="34" charset="0"/>
                        </a:rPr>
                        <a:t>öyküsü yok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Etkilenen minede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çürük mevcut değil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Kesici tutulumu eğer mevcutsa genellikle hafif</a:t>
                      </a:r>
                      <a:endParaRPr lang="tr-TR" dirty="0" smtClean="0">
                        <a:latin typeface="Corbel" pitchFamily="34" charset="0"/>
                      </a:endParaRPr>
                    </a:p>
                    <a:p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419528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Ilımlı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MIH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Bozulmamış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atipik</a:t>
                      </a:r>
                      <a:r>
                        <a:rPr lang="tr-TR" dirty="0" smtClean="0">
                          <a:latin typeface="Corbel" pitchFamily="34" charset="0"/>
                        </a:rPr>
                        <a:t> restorasyonlar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Sürme sonrası mine kırığı olmayan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s</a:t>
                      </a:r>
                      <a:r>
                        <a:rPr lang="tr-TR" dirty="0" smtClean="0">
                          <a:latin typeface="Corbel" pitchFamily="34" charset="0"/>
                        </a:rPr>
                        <a:t>ınırları belirgin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opasiteler</a:t>
                      </a:r>
                      <a:r>
                        <a:rPr lang="tr-TR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insizal</a:t>
                      </a:r>
                      <a:r>
                        <a:rPr lang="tr-TR" dirty="0" smtClean="0">
                          <a:latin typeface="Corbel" pitchFamily="34" charset="0"/>
                        </a:rPr>
                        <a:t>/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oklüzal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3’lüde mevcut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Sürme sonrası mine kırığı  ve ya 1 -2 yüzeyle sınırlı çürük mevcut</a:t>
                      </a:r>
                    </a:p>
                    <a:p>
                      <a:r>
                        <a:rPr lang="nn-NO" dirty="0" smtClean="0">
                          <a:latin typeface="Corbel" pitchFamily="34" charset="0"/>
                        </a:rPr>
                        <a:t>Dental duyarlılık genellikle normal estetik kaygılar olarak rapor edilir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685690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endParaRPr lang="tr-TR" dirty="0" smtClean="0">
                        <a:latin typeface="Corbel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Şiddetli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MIH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Sürme sonrası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mine kırıkları var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Diş hassasiyeti var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Etkilenen minede yaygın çürük görülür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Kron hasarı kolaylıkla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pulpaya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ulaşır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Hatalı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atipik</a:t>
                      </a:r>
                      <a:r>
                        <a:rPr lang="tr-TR" dirty="0" smtClean="0">
                          <a:latin typeface="Corbel" pitchFamily="34" charset="0"/>
                        </a:rPr>
                        <a:t> restorasyon mevcut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Estetik kaygılar hasta ya da ebeveyni  tarafından ifade edilir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68295" y="59492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Hastalığın şiddetine </a:t>
            </a:r>
            <a:r>
              <a:rPr lang="tr-TR" dirty="0"/>
              <a:t>ve tedavi süresinin uzunluğuna bağlı olarak, bir "tedavi karar ağacı" </a:t>
            </a:r>
            <a:r>
              <a:rPr lang="tr-TR" dirty="0" err="1"/>
              <a:t>Mathu-Muju</a:t>
            </a:r>
            <a:r>
              <a:rPr lang="tr-TR" dirty="0"/>
              <a:t> ve Wright (2006) tarafından hazırlanmıştır. </a:t>
            </a:r>
            <a:br>
              <a:rPr lang="tr-TR" dirty="0"/>
            </a:br>
            <a:r>
              <a:rPr lang="tr-TR" dirty="0"/>
              <a:t>Tablo 2</a:t>
            </a:r>
            <a:endParaRPr lang="tr-TR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8920292"/>
              </p:ext>
            </p:extLst>
          </p:nvPr>
        </p:nvGraphicFramePr>
        <p:xfrm>
          <a:off x="0" y="0"/>
          <a:ext cx="9036496" cy="594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23"/>
                <a:gridCol w="6699473"/>
              </a:tblGrid>
              <a:tr h="61622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Adımlar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Tavsiye edilen prosedürler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54631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Risk belirlemesi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latin typeface="Corbel" pitchFamily="34" charset="0"/>
                        </a:rPr>
                        <a:t>Etiyolojik faktör için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smtClean="0">
                          <a:latin typeface="Corbel" pitchFamily="34" charset="0"/>
                        </a:rPr>
                        <a:t>tıbbi geçmişi değerlendirilmesi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95715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Erken tanı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rbel" pitchFamily="34" charset="0"/>
                        </a:rPr>
                        <a:t>Radyograflarda</a:t>
                      </a:r>
                      <a:r>
                        <a:rPr lang="tr-TR" dirty="0" smtClean="0">
                          <a:latin typeface="Corbel" pitchFamily="34" charset="0"/>
                        </a:rPr>
                        <a:t> varsa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molar</a:t>
                      </a:r>
                      <a:r>
                        <a:rPr lang="tr-TR" dirty="0" smtClean="0">
                          <a:latin typeface="Corbel" pitchFamily="34" charset="0"/>
                        </a:rPr>
                        <a:t> dişlerin 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risk açısından</a:t>
                      </a:r>
                      <a:r>
                        <a:rPr lang="tr-TR" dirty="0" smtClean="0">
                          <a:latin typeface="Corbel" pitchFamily="34" charset="0"/>
                        </a:rPr>
                        <a:t> muayene edilmesi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Sürme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smtClean="0">
                          <a:latin typeface="Corbel" pitchFamily="34" charset="0"/>
                        </a:rPr>
                        <a:t>sırasında bu dişlerin izlenmesi</a:t>
                      </a:r>
                    </a:p>
                  </a:txBody>
                  <a:tcPr/>
                </a:tc>
              </a:tr>
              <a:tr h="730914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latin typeface="Corbel" pitchFamily="34" charset="0"/>
                        </a:rPr>
                        <a:t>Remineralizasyon</a:t>
                      </a:r>
                      <a:r>
                        <a:rPr lang="tr-TR" dirty="0" smtClean="0">
                          <a:latin typeface="Corbel" pitchFamily="34" charset="0"/>
                        </a:rPr>
                        <a:t> ve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desensitizasyon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Lokal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topikal</a:t>
                      </a:r>
                      <a:r>
                        <a:rPr lang="tr-TR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florür</a:t>
                      </a:r>
                      <a:r>
                        <a:rPr lang="tr-TR" dirty="0" smtClean="0">
                          <a:latin typeface="Corbel" pitchFamily="34" charset="0"/>
                        </a:rPr>
                        <a:t> uygulanır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0441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Diş çürükleri ve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erüpsiyon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sonrası kırıkların ö</a:t>
                      </a:r>
                      <a:r>
                        <a:rPr lang="tr-TR" dirty="0" smtClean="0">
                          <a:latin typeface="Corbel" pitchFamily="34" charset="0"/>
                        </a:rPr>
                        <a:t>nlenmesi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Tam ağız hijyeni ve ev bakımı programı</a:t>
                      </a:r>
                    </a:p>
                    <a:p>
                      <a:r>
                        <a:rPr lang="tr-TR" dirty="0" err="1" smtClean="0">
                          <a:latin typeface="Corbel" pitchFamily="34" charset="0"/>
                        </a:rPr>
                        <a:t>Karyojenik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ve aşındırıcı diyetin azaltılması</a:t>
                      </a:r>
                    </a:p>
                    <a:p>
                      <a:r>
                        <a:rPr lang="tr-TR" baseline="0" dirty="0" err="1" smtClean="0">
                          <a:latin typeface="Corbel" pitchFamily="34" charset="0"/>
                        </a:rPr>
                        <a:t>Pit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ve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fisür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örtücü uygulanması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0441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Restorasyonlar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ve ya çekimler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rbel" pitchFamily="34" charset="0"/>
                        </a:rPr>
                        <a:t>Rezin</a:t>
                      </a:r>
                      <a:r>
                        <a:rPr lang="tr-TR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kompozit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uygulanması ve ya paslanmaz çelik kronlar gibi kron dışı restorasyonlar</a:t>
                      </a:r>
                    </a:p>
                    <a:p>
                      <a:r>
                        <a:rPr lang="tr-TR" baseline="0" dirty="0" smtClean="0">
                          <a:latin typeface="Corbel" pitchFamily="34" charset="0"/>
                        </a:rPr>
                        <a:t>Çekim sonrası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ortodontik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sonuçların düşünülmesi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0103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rbel" pitchFamily="34" charset="0"/>
                        </a:rPr>
                        <a:t> Bakım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rbel" pitchFamily="34" charset="0"/>
                        </a:rPr>
                        <a:t>Restorasyon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marijnlerinin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baseline="0" dirty="0" err="1" smtClean="0">
                          <a:latin typeface="Corbel" pitchFamily="34" charset="0"/>
                        </a:rPr>
                        <a:t>erüpsiyon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sonrası kırıklar için izlenmesi</a:t>
                      </a:r>
                    </a:p>
                    <a:p>
                      <a:r>
                        <a:rPr lang="tr-TR" dirty="0" smtClean="0">
                          <a:latin typeface="Corbel" pitchFamily="34" charset="0"/>
                        </a:rPr>
                        <a:t>Uzun vadede tam </a:t>
                      </a:r>
                      <a:r>
                        <a:rPr lang="tr-TR" dirty="0" err="1" smtClean="0">
                          <a:latin typeface="Corbel" pitchFamily="34" charset="0"/>
                        </a:rPr>
                        <a:t>koronal</a:t>
                      </a:r>
                      <a:r>
                        <a:rPr lang="tr-TR" dirty="0" smtClean="0">
                          <a:latin typeface="Corbel" pitchFamily="34" charset="0"/>
                        </a:rPr>
                        <a:t> kaplama restorasyonlar da</a:t>
                      </a:r>
                      <a:r>
                        <a:rPr lang="tr-TR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tr-TR" dirty="0" smtClean="0">
                          <a:latin typeface="Corbel" pitchFamily="34" charset="0"/>
                        </a:rPr>
                        <a:t>düşünülebilir</a:t>
                      </a:r>
                      <a:endParaRPr lang="tr-TR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84710" y="611974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William </a:t>
            </a:r>
            <a:r>
              <a:rPr lang="tr-TR" dirty="0"/>
              <a:t>ve arkadaşları tarafından geliştirilen altı adımlı bir tedavi yaklaşımı (2006</a:t>
            </a:r>
            <a:r>
              <a:rPr lang="tr-TR" dirty="0" smtClean="0"/>
              <a:t>) </a:t>
            </a:r>
            <a:r>
              <a:rPr lang="tr-TR" dirty="0"/>
              <a:t>Tablo 1</a:t>
            </a:r>
            <a:endParaRPr lang="tr-TR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864096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KORUYUCU TEDAVİLER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472608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pPr algn="just"/>
            <a:r>
              <a:rPr lang="tr-TR" dirty="0"/>
              <a:t>Uygun beslenme ve önleyici tedavi önerileri MIH ile etkilenen çocuklar ve ebeveynleri için önem taşımaktadır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MIH </a:t>
            </a:r>
            <a:r>
              <a:rPr lang="tr-TR" dirty="0"/>
              <a:t>görülen çocuklarda en az 1000 </a:t>
            </a:r>
            <a:r>
              <a:rPr lang="tr-TR" dirty="0" err="1"/>
              <a:t>ppm</a:t>
            </a:r>
            <a:r>
              <a:rPr lang="tr-TR" dirty="0"/>
              <a:t> F ihtiva eden yüksek </a:t>
            </a:r>
            <a:r>
              <a:rPr lang="tr-TR" dirty="0" err="1"/>
              <a:t>florürlü</a:t>
            </a:r>
            <a:r>
              <a:rPr lang="tr-TR" dirty="0"/>
              <a:t> diş macunları kullanmaya başlamak gerekir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florür</a:t>
            </a:r>
            <a:r>
              <a:rPr lang="tr-TR" dirty="0"/>
              <a:t> uygulamaları da faydalı olabilir. Bütün bu yöntemler diş hassasiyetinin azalmasına ve </a:t>
            </a:r>
            <a:r>
              <a:rPr lang="tr-TR" dirty="0" err="1"/>
              <a:t>hipomineralize</a:t>
            </a:r>
            <a:r>
              <a:rPr lang="tr-TR" dirty="0"/>
              <a:t> alanların </a:t>
            </a:r>
            <a:r>
              <a:rPr lang="tr-TR" dirty="0" err="1"/>
              <a:t>remineralizasyonuna</a:t>
            </a:r>
            <a:r>
              <a:rPr lang="tr-TR" dirty="0"/>
              <a:t> yardımcı olur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67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 err="1" smtClean="0"/>
              <a:t>Defektli</a:t>
            </a:r>
            <a:r>
              <a:rPr lang="tr-TR" dirty="0" smtClean="0"/>
              <a:t> </a:t>
            </a:r>
            <a:r>
              <a:rPr lang="tr-TR" dirty="0"/>
              <a:t>yüzeylere </a:t>
            </a:r>
            <a:r>
              <a:rPr lang="tr-TR" b="1" dirty="0" err="1"/>
              <a:t>fissür</a:t>
            </a:r>
            <a:r>
              <a:rPr lang="tr-TR" b="1" dirty="0"/>
              <a:t> örtücü</a:t>
            </a:r>
            <a:r>
              <a:rPr lang="tr-TR" dirty="0"/>
              <a:t> uygulanması duyarlılığın ortadan kaldırılması ve mine bütünlüğünün kaybolmadığı ılımlı durumlarda çürükleri önlemek için önerilen bir başka tedavi seçeneğidir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Bu olgularda kullanılan diğer bir ürün de, </a:t>
            </a:r>
            <a:r>
              <a:rPr lang="tr-TR" b="1" dirty="0"/>
              <a:t>kazein </a:t>
            </a:r>
            <a:r>
              <a:rPr lang="tr-TR" b="1" dirty="0" err="1"/>
              <a:t>fosfopeptid</a:t>
            </a:r>
            <a:r>
              <a:rPr lang="tr-TR" b="1" dirty="0"/>
              <a:t>-amorf kalsiyum fosfat (CPP-ACP)</a:t>
            </a:r>
            <a:r>
              <a:rPr lang="tr-TR" dirty="0"/>
              <a:t>'tır. Hassasiyet giderici etkisinin </a:t>
            </a:r>
            <a:r>
              <a:rPr lang="tr-TR" dirty="0" err="1"/>
              <a:t>yanısıra</a:t>
            </a:r>
            <a:r>
              <a:rPr lang="tr-TR" dirty="0"/>
              <a:t> </a:t>
            </a:r>
            <a:r>
              <a:rPr lang="tr-TR" dirty="0" err="1"/>
              <a:t>remineralizasyana</a:t>
            </a:r>
            <a:r>
              <a:rPr lang="tr-TR" dirty="0"/>
              <a:t> teşvik eder.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Son olarak </a:t>
            </a:r>
            <a:r>
              <a:rPr lang="tr-TR" b="1" dirty="0"/>
              <a:t>% 0.4 kalay florit </a:t>
            </a:r>
            <a:r>
              <a:rPr lang="tr-TR" dirty="0"/>
              <a:t>jelin günlük kullanımı hassasiyetin azaltılması için kullanılabilir.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751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RESTORATİF TEDAVİLER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MIH tanısı konulan çocuk hastalarda etkilenmiş dokunun kaldırılması ve restorasyon seçimi büyük önem taşımaktadır. </a:t>
            </a:r>
            <a:r>
              <a:rPr lang="tr-TR" dirty="0" smtClean="0"/>
              <a:t>2 ana </a:t>
            </a:r>
            <a:r>
              <a:rPr lang="tr-TR" dirty="0"/>
              <a:t>tedavi yaklaşımı bulunmaktadır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/>
              <a:t>1. Tüm </a:t>
            </a:r>
            <a:r>
              <a:rPr lang="tr-TR" b="1" dirty="0" err="1"/>
              <a:t>defektli</a:t>
            </a:r>
            <a:r>
              <a:rPr lang="tr-TR" b="1" dirty="0"/>
              <a:t> minenin kaldırılması yöntemi: </a:t>
            </a:r>
            <a:r>
              <a:rPr lang="tr-TR" dirty="0"/>
              <a:t>Bu yaklaşım ile erken restorasyon başarısızlıkları engellenir ancak diş dokusundan fazla kayıp verilir</a:t>
            </a:r>
            <a:r>
              <a:rPr lang="tr-TR" dirty="0" smtClean="0"/>
              <a:t>.</a:t>
            </a:r>
            <a:endParaRPr lang="tr-TR" dirty="0"/>
          </a:p>
          <a:p>
            <a:pPr algn="just"/>
            <a:r>
              <a:rPr lang="tr-TR" b="1" dirty="0"/>
              <a:t>2. Sadece çok </a:t>
            </a:r>
            <a:r>
              <a:rPr lang="tr-TR" b="1" dirty="0" err="1"/>
              <a:t>porözlü</a:t>
            </a:r>
            <a:r>
              <a:rPr lang="tr-TR" b="1" dirty="0"/>
              <a:t> yapıdaki minenin kaldırılması yöntemi:</a:t>
            </a:r>
            <a:r>
              <a:rPr lang="tr-TR" dirty="0"/>
              <a:t> Sadece çok </a:t>
            </a:r>
            <a:r>
              <a:rPr lang="tr-TR" dirty="0" err="1"/>
              <a:t>pörözlü</a:t>
            </a:r>
            <a:r>
              <a:rPr lang="tr-TR" dirty="0"/>
              <a:t> yapıdaki minenin, freze iyi direnç gösteren bir doku hissedilinceye kadar </a:t>
            </a:r>
            <a:r>
              <a:rPr lang="tr-TR" dirty="0" smtClean="0"/>
              <a:t>kaldırılması.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983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Cam </a:t>
            </a:r>
            <a:r>
              <a:rPr lang="tr-TR" b="1" dirty="0" err="1" smtClean="0">
                <a:solidFill>
                  <a:srgbClr val="C00000"/>
                </a:solidFill>
              </a:rPr>
              <a:t>İyonomer</a:t>
            </a:r>
            <a:r>
              <a:rPr lang="tr-TR" b="1" dirty="0" smtClean="0">
                <a:solidFill>
                  <a:srgbClr val="C00000"/>
                </a:solidFill>
              </a:rPr>
              <a:t> Siman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7363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algn="just"/>
            <a:r>
              <a:rPr lang="tr-TR" dirty="0"/>
              <a:t>İyi izolasyon sağlarlar ve flor salma özellikleri </a:t>
            </a:r>
            <a:r>
              <a:rPr lang="tr-TR" dirty="0" smtClean="0"/>
              <a:t>vardır. Ancak, </a:t>
            </a:r>
            <a:r>
              <a:rPr lang="tr-TR" dirty="0"/>
              <a:t>düşük bir aşınma direncine sahip olduğundan özellikle çiğneme kuvveti tarafından etkilenir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CIS </a:t>
            </a:r>
            <a:r>
              <a:rPr lang="tr-TR" dirty="0" err="1"/>
              <a:t>MIH'tan</a:t>
            </a:r>
            <a:r>
              <a:rPr lang="tr-TR" dirty="0"/>
              <a:t> etkilenen dişlerin geçici restorasyonu için </a:t>
            </a:r>
            <a:r>
              <a:rPr lang="tr-TR" dirty="0" err="1"/>
              <a:t>için</a:t>
            </a:r>
            <a:r>
              <a:rPr lang="tr-TR" dirty="0"/>
              <a:t> tavsiye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8215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6002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Rezin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Kompozit</a:t>
            </a:r>
            <a:r>
              <a:rPr lang="tr-TR" b="1" dirty="0">
                <a:solidFill>
                  <a:srgbClr val="C00000"/>
                </a:solidFill>
              </a:rPr>
              <a:t> Materyaller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/>
              <a:t>Diğer materyallere kıyasla </a:t>
            </a:r>
            <a:r>
              <a:rPr lang="tr-TR" dirty="0" err="1"/>
              <a:t>kompozit</a:t>
            </a:r>
            <a:r>
              <a:rPr lang="tr-TR" dirty="0"/>
              <a:t> </a:t>
            </a:r>
            <a:r>
              <a:rPr lang="tr-TR" dirty="0" err="1"/>
              <a:t>rezin</a:t>
            </a:r>
            <a:r>
              <a:rPr lang="tr-TR" dirty="0"/>
              <a:t> materyaller daha uzun süre </a:t>
            </a:r>
            <a:r>
              <a:rPr lang="tr-TR" dirty="0" err="1"/>
              <a:t>stabilite</a:t>
            </a:r>
            <a:r>
              <a:rPr lang="tr-TR" dirty="0"/>
              <a:t> sağlarlar.(Yaklaşık 5.2 yıl ve 74-100% oranında bir başarı oranı)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MIH </a:t>
            </a:r>
            <a:r>
              <a:rPr lang="tr-TR" dirty="0" err="1"/>
              <a:t>defektli</a:t>
            </a:r>
            <a:r>
              <a:rPr lang="tr-TR" dirty="0"/>
              <a:t> dişlerde 2 aşamalı </a:t>
            </a:r>
            <a:r>
              <a:rPr lang="tr-TR" dirty="0" err="1"/>
              <a:t>adhezivlerin</a:t>
            </a:r>
            <a:r>
              <a:rPr lang="tr-TR" dirty="0"/>
              <a:t> tek aşamalı </a:t>
            </a:r>
            <a:r>
              <a:rPr lang="tr-TR" dirty="0" err="1"/>
              <a:t>adhezivlere</a:t>
            </a:r>
            <a:r>
              <a:rPr lang="tr-TR" dirty="0"/>
              <a:t> göre daha fazla bağlanma gücü sağladığı </a:t>
            </a:r>
            <a:r>
              <a:rPr lang="tr-TR" dirty="0" err="1"/>
              <a:t>labaratuar</a:t>
            </a:r>
            <a:r>
              <a:rPr lang="tr-TR" dirty="0"/>
              <a:t> çalışmalarında gösterilmiştir.</a:t>
            </a:r>
          </a:p>
        </p:txBody>
      </p:sp>
    </p:spTree>
    <p:extLst>
      <p:ext uri="{BB962C8B-B14F-4D97-AF65-F5344CB8AC3E}">
        <p14:creationId xmlns:p14="http://schemas.microsoft.com/office/powerpoint/2010/main" xmlns="" val="21264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832272188"/>
              </p:ext>
            </p:extLst>
          </p:nvPr>
        </p:nvGraphicFramePr>
        <p:xfrm>
          <a:off x="357117" y="665076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www.dr-ara.com/composite-porcel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213" y="723331"/>
            <a:ext cx="2916311" cy="51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8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Amalgam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algn="just"/>
            <a:r>
              <a:rPr lang="tr-TR" dirty="0"/>
              <a:t>Restorasyon </a:t>
            </a:r>
            <a:r>
              <a:rPr lang="tr-TR" dirty="0" err="1"/>
              <a:t>kavitesine</a:t>
            </a:r>
            <a:r>
              <a:rPr lang="tr-TR" dirty="0"/>
              <a:t> mekanik olarak tutunmaları sebebiyle kötü izolasyon sağlarlar. </a:t>
            </a:r>
            <a:r>
              <a:rPr lang="tr-TR" dirty="0" err="1"/>
              <a:t>Mikrosızıntıya</a:t>
            </a:r>
            <a:r>
              <a:rPr lang="tr-TR" dirty="0"/>
              <a:t> sebep olurlar.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özelliklerinden dolayın </a:t>
            </a:r>
            <a:r>
              <a:rPr lang="tr-TR" dirty="0" err="1" smtClean="0"/>
              <a:t>MIH’lı</a:t>
            </a:r>
            <a:r>
              <a:rPr lang="tr-TR" dirty="0" smtClean="0"/>
              <a:t> dişlerde etkili </a:t>
            </a:r>
            <a:r>
              <a:rPr lang="tr-TR" dirty="0"/>
              <a:t>bir tedavi seçeneği olarak kabul edilmez.</a:t>
            </a:r>
          </a:p>
        </p:txBody>
      </p:sp>
    </p:spTree>
    <p:extLst>
      <p:ext uri="{BB962C8B-B14F-4D97-AF65-F5344CB8AC3E}">
        <p14:creationId xmlns:p14="http://schemas.microsoft.com/office/powerpoint/2010/main" xmlns="" val="11383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075"/>
          </a:xfrm>
        </p:spPr>
        <p:txBody>
          <a:bodyPr/>
          <a:lstStyle/>
          <a:p>
            <a:r>
              <a:rPr lang="tr-TR" dirty="0" smtClean="0"/>
              <a:t>MIH TANISI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772400" cy="5143535"/>
          </a:xfrm>
        </p:spPr>
        <p:txBody>
          <a:bodyPr>
            <a:normAutofit fontScale="92500"/>
          </a:bodyPr>
          <a:lstStyle/>
          <a:p>
            <a:r>
              <a:rPr lang="tr-TR" b="1" i="1" dirty="0" smtClean="0">
                <a:latin typeface="Comic Sans MS" panose="030F0702030302020204" pitchFamily="66" charset="0"/>
              </a:rPr>
              <a:t>MIH tanısında tüm diş yüzeyleri temizlenmeli ve 4 DBBA ve 8 daimi keser diş ıslak olarak muayene edilmelidir. MIH‘ın teşhisinde dikkat edilmesi gereken 3 nokta vardır.</a:t>
            </a:r>
          </a:p>
          <a:p>
            <a:r>
              <a:rPr lang="tr-TR" b="1" i="1" dirty="0" smtClean="0">
                <a:latin typeface="Comic Sans MS" panose="030F0702030302020204" pitchFamily="66" charset="0"/>
              </a:rPr>
              <a:t>Belirtilen dişler üzerinde;</a:t>
            </a:r>
          </a:p>
          <a:p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1.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Sınırları belirgin opasiteler</a:t>
            </a:r>
          </a:p>
          <a:p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2.</a:t>
            </a:r>
            <a:r>
              <a:rPr lang="tr-TR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Erüpsiyon sonrası oluşmuş kırıklar ve / veya</a:t>
            </a:r>
          </a:p>
          <a:p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3.</a:t>
            </a:r>
            <a:r>
              <a:rPr lang="tr-TR" sz="22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Atipik restorasyonlar olup/olmadığı incelenmelidir.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Laboratuvar-fabrikasyon Kronlar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tr-TR" dirty="0"/>
          </a:p>
          <a:p>
            <a:pPr algn="just"/>
            <a:r>
              <a:rPr lang="tr-TR" sz="3200" dirty="0"/>
              <a:t>Laboratuvar-fabrikasyon kronlar genç </a:t>
            </a:r>
            <a:r>
              <a:rPr lang="tr-TR" sz="3200" dirty="0" smtClean="0"/>
              <a:t>geniş </a:t>
            </a:r>
            <a:r>
              <a:rPr lang="tr-TR" sz="3200" dirty="0" err="1" smtClean="0"/>
              <a:t>pulpalar</a:t>
            </a:r>
            <a:r>
              <a:rPr lang="tr-TR" sz="3200" dirty="0"/>
              <a:t>, kısa kron boyu, maliyet, tedavi seans sayısının artması gibi nedenlerle klinik uygulamalarda çoğu zaman tercih edilmez.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815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8478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Çekim Ve Ortodontik Yaklaşım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844" y="1071546"/>
            <a:ext cx="8784976" cy="518457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Aşırı </a:t>
            </a:r>
            <a:r>
              <a:rPr lang="tr-TR" dirty="0"/>
              <a:t>kron kaybında, sık tekrarlayan tedavilerde, tedavi edilemeyen </a:t>
            </a:r>
            <a:r>
              <a:rPr lang="tr-TR" dirty="0" err="1"/>
              <a:t>pulpal</a:t>
            </a:r>
            <a:r>
              <a:rPr lang="tr-TR" dirty="0"/>
              <a:t> semptomlarda çekim düşünülebilir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Ortodontik</a:t>
            </a:r>
            <a:r>
              <a:rPr lang="tr-TR" dirty="0" smtClean="0"/>
              <a:t> </a:t>
            </a:r>
            <a:r>
              <a:rPr lang="tr-TR" dirty="0"/>
              <a:t>tedavi genellikle kötü zamanlanmış çekim işleminden sonra gerekli </a:t>
            </a:r>
            <a:r>
              <a:rPr lang="tr-TR" dirty="0" smtClean="0"/>
              <a:t>olmaktadır.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Çekimin </a:t>
            </a:r>
            <a:r>
              <a:rPr lang="tr-TR" dirty="0"/>
              <a:t>8.5 ve 9 yaş aralığında yapılması </a:t>
            </a:r>
            <a:r>
              <a:rPr lang="tr-TR" dirty="0" smtClean="0"/>
              <a:t>ortodonti açısından </a:t>
            </a:r>
            <a:r>
              <a:rPr lang="tr-TR" dirty="0"/>
              <a:t>en uygundur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133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521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Kesici Dişlerin Tedavisi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tr-TR" dirty="0"/>
              <a:t>Mine dokusunun belirli bir miktar kaldırılması ile uygulanan </a:t>
            </a:r>
            <a:r>
              <a:rPr lang="tr-TR" dirty="0" err="1"/>
              <a:t>kompozit</a:t>
            </a:r>
            <a:r>
              <a:rPr lang="tr-TR" dirty="0"/>
              <a:t> </a:t>
            </a:r>
            <a:r>
              <a:rPr lang="tr-TR" dirty="0" err="1" smtClean="0"/>
              <a:t>lamina</a:t>
            </a:r>
            <a:r>
              <a:rPr lang="tr-TR" dirty="0" smtClean="0"/>
              <a:t> </a:t>
            </a:r>
            <a:r>
              <a:rPr lang="tr-TR" dirty="0"/>
              <a:t>uygulaması ile hastaya estetik görünümü kazandırılabilir.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254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857403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Klinik </a:t>
            </a:r>
            <a:r>
              <a:rPr lang="tr-TR" dirty="0"/>
              <a:t>olarak MIH hem çocuklar hem de diş hekimleri için ciddi bir sorundur.Bu dişler sıcak ve soğuk sıcaklıklara duyarlı olup şiddetli ve ya hafif ağrılı olabilir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yüzden, hastanın kaygıları azaltılmalıdır ve </a:t>
            </a:r>
            <a:r>
              <a:rPr lang="tr-TR" dirty="0" smtClean="0"/>
              <a:t>davranışsal </a:t>
            </a:r>
            <a:r>
              <a:rPr lang="tr-TR" dirty="0"/>
              <a:t>yönlendirme sağlanmalıdır.</a:t>
            </a:r>
          </a:p>
        </p:txBody>
      </p:sp>
    </p:spTree>
    <p:extLst>
      <p:ext uri="{BB962C8B-B14F-4D97-AF65-F5344CB8AC3E}">
        <p14:creationId xmlns:p14="http://schemas.microsoft.com/office/powerpoint/2010/main" xmlns="" val="2031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algn="just"/>
            <a:r>
              <a:rPr lang="tr-TR" dirty="0" smtClean="0"/>
              <a:t>Nedeni </a:t>
            </a:r>
            <a:r>
              <a:rPr lang="tr-TR" dirty="0"/>
              <a:t>tam olarak bilinmemekle birlikte, </a:t>
            </a:r>
            <a:r>
              <a:rPr lang="tr-TR" dirty="0" err="1"/>
              <a:t>MIH'ın</a:t>
            </a:r>
            <a:r>
              <a:rPr lang="tr-TR" dirty="0"/>
              <a:t>, çocuğun ilk 3 yaşına kadar maruz kaldığı sistemik hastalıklar, yetersiz beslenme gibi bir çok faktöre bağlı olarak </a:t>
            </a:r>
            <a:r>
              <a:rPr lang="tr-TR" dirty="0" smtClean="0"/>
              <a:t>ortaya çıktığı </a:t>
            </a:r>
            <a:r>
              <a:rPr lang="tr-TR" dirty="0"/>
              <a:t>düşünülmektedir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Defekte</a:t>
            </a:r>
            <a:r>
              <a:rPr lang="tr-TR" dirty="0"/>
              <a:t> neden olan etkenler ortaya çıkarılmalı ve uygun tedavi seçenekleri geliştirilmelidir.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718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3"/>
          <p:cNvGrpSpPr/>
          <p:nvPr/>
        </p:nvGrpSpPr>
        <p:grpSpPr>
          <a:xfrm>
            <a:off x="857225" y="1071546"/>
            <a:ext cx="7754471" cy="4037425"/>
            <a:chOff x="17582" y="-88978"/>
            <a:chExt cx="4637917" cy="56138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17582" y="-88978"/>
              <a:ext cx="4637917" cy="56138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226403" y="269586"/>
              <a:ext cx="4185109" cy="5104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tr-TR" sz="2500" b="1" dirty="0" smtClean="0">
                  <a:solidFill>
                    <a:schemeClr val="tx1"/>
                  </a:solidFill>
                </a:rPr>
                <a:t>Radikal bir yöntem olarak, etkilenen tüm daimi 1. azılar çekilip ortodontik tedaviyle daimi 2. </a:t>
              </a:r>
              <a:r>
                <a:rPr lang="tr-TR" sz="2500" b="1" dirty="0">
                  <a:solidFill>
                    <a:schemeClr val="tx1"/>
                  </a:solidFill>
                </a:rPr>
                <a:t>a</a:t>
              </a:r>
              <a:r>
                <a:rPr lang="tr-TR" sz="2500" b="1" dirty="0" smtClean="0">
                  <a:solidFill>
                    <a:schemeClr val="tx1"/>
                  </a:solidFill>
                </a:rPr>
                <a:t>zıların mesialize olması sağlanabilir.</a:t>
              </a:r>
            </a:p>
            <a:p>
              <a:pPr algn="ctr"/>
              <a:endParaRPr lang="tr-TR" sz="2500" b="1" dirty="0">
                <a:solidFill>
                  <a:schemeClr val="tx1"/>
                </a:solidFill>
              </a:endParaRPr>
            </a:p>
            <a:p>
              <a:pPr algn="ctr"/>
              <a:r>
                <a:rPr lang="tr-TR" sz="2500" b="1" dirty="0" smtClean="0">
                  <a:solidFill>
                    <a:schemeClr val="tx1"/>
                  </a:solidFill>
                </a:rPr>
                <a:t>Daimi 2. azılar sürmeden daimi 1. azıların çekilmesi daha etkili bir yöntem olarak değerlendirilmiştir. [</a:t>
              </a:r>
              <a:r>
                <a:rPr lang="tr-TR" sz="2500" b="1" dirty="0" err="1" smtClean="0">
                  <a:solidFill>
                    <a:schemeClr val="tx1"/>
                  </a:solidFill>
                </a:rPr>
                <a:t>Jalevik</a:t>
              </a:r>
              <a:r>
                <a:rPr lang="tr-TR" sz="2500" b="1" dirty="0" smtClean="0">
                  <a:solidFill>
                    <a:schemeClr val="tx1"/>
                  </a:solidFill>
                </a:rPr>
                <a:t> ve </a:t>
              </a:r>
              <a:r>
                <a:rPr lang="tr-TR" sz="2500" b="1" dirty="0" err="1" smtClean="0">
                  <a:solidFill>
                    <a:schemeClr val="tx1"/>
                  </a:solidFill>
                </a:rPr>
                <a:t>Moller’e</a:t>
              </a:r>
              <a:r>
                <a:rPr lang="tr-TR" sz="2500" b="1" dirty="0" smtClean="0">
                  <a:solidFill>
                    <a:schemeClr val="tx1"/>
                  </a:solidFill>
                </a:rPr>
                <a:t> göre]</a:t>
              </a:r>
              <a:br>
                <a:rPr lang="tr-TR" sz="2500" b="1" dirty="0" smtClean="0">
                  <a:solidFill>
                    <a:schemeClr val="tx1"/>
                  </a:solidFill>
                </a:rPr>
              </a:br>
              <a:endParaRPr lang="tr-TR" sz="25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31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nhattan-dental-specialty.com/dentist/wp-content/uploads/2013/05/3589928_l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281" y="374668"/>
            <a:ext cx="2667455" cy="23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Dikdörtgen 8"/>
          <p:cNvSpPr/>
          <p:nvPr/>
        </p:nvSpPr>
        <p:spPr>
          <a:xfrm>
            <a:off x="4636827" y="224541"/>
            <a:ext cx="4151461" cy="5813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Metin kutusu 3"/>
          <p:cNvSpPr txBox="1"/>
          <p:nvPr/>
        </p:nvSpPr>
        <p:spPr>
          <a:xfrm>
            <a:off x="4900817" y="559559"/>
            <a:ext cx="36234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Endodontik tedavinin tek başına uygulanarak dişlerin kurtarılması halen tartışmalı bir konudur.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smtClean="0"/>
              <a:t>Kooperasyon gereksinimi, zaman, ekonomik sebepler bu tedavi yöntemini zorlaştıran etmenler arasındadır. 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smtClean="0"/>
              <a:t>Ayrıca kanal tedavili daimi 1. azı dişler okluzal kuvvetleri karşılarken kırılmaya çok yatkındır. Bu da istenmeyen bir durumdur.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12294" name="Picture 6" descr="http://www.dttubakoc.com/wp-content/uploads/2013/01/pendik-kanal-tedavis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81" y="3298769"/>
            <a:ext cx="4107656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1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428660" y="3214686"/>
            <a:ext cx="1051281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EDİLMESİ</a:t>
            </a:r>
            <a:b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5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GEREKEN NOKTALAR</a:t>
            </a:r>
            <a:endParaRPr lang="tr-TR" sz="7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 descr="http://4.bp.blogspot.com/-etF4EzKIF2g/Twn8fa8c5lI/AAAAAAAAA94/TK01A9kgKKQ/s1600/dik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0" y="122830"/>
            <a:ext cx="247888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9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1010" y="3550313"/>
            <a:ext cx="85913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/>
              <a:t>Son yıllarda çocukların </a:t>
            </a:r>
            <a:r>
              <a:rPr lang="tr-TR" sz="4000" b="1" dirty="0" smtClean="0"/>
              <a:t>azı dişlerinde</a:t>
            </a:r>
            <a:br>
              <a:rPr lang="tr-TR" sz="4000" b="1" dirty="0" smtClean="0"/>
            </a:br>
            <a:r>
              <a:rPr lang="tr-TR" sz="4000" b="1" dirty="0" err="1" smtClean="0"/>
              <a:t>sensivitenin</a:t>
            </a:r>
            <a:r>
              <a:rPr lang="tr-TR" sz="4000" b="1" dirty="0"/>
              <a:t> </a:t>
            </a:r>
            <a:r>
              <a:rPr lang="tr-TR" sz="4000" b="1" dirty="0" smtClean="0"/>
              <a:t>ve </a:t>
            </a:r>
            <a:r>
              <a:rPr lang="tr-TR" sz="4000" b="1" dirty="0"/>
              <a:t>kırık dişlerinin </a:t>
            </a:r>
            <a:r>
              <a:rPr lang="tr-TR" sz="4000" b="1" dirty="0" smtClean="0"/>
              <a:t>sayısının</a:t>
            </a:r>
            <a:br>
              <a:rPr lang="tr-TR" sz="4000" b="1" dirty="0" smtClean="0"/>
            </a:br>
            <a:r>
              <a:rPr lang="tr-TR" sz="4000" b="1" dirty="0" smtClean="0"/>
              <a:t>artması </a:t>
            </a:r>
            <a:r>
              <a:rPr lang="tr-TR" sz="4000" b="1" dirty="0" err="1"/>
              <a:t>MIH’ın</a:t>
            </a:r>
            <a:r>
              <a:rPr lang="tr-TR" sz="4000" b="1" dirty="0"/>
              <a:t> göstergelerinden biridir.</a:t>
            </a:r>
            <a:endParaRPr lang="tr-TR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338" name="Picture 2" descr="http://4.bp.blogspot.com/-etF4EzKIF2g/Twn8fa8c5lI/AAAAAAAAA94/TK01A9kgKKQ/s1600/dik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0" y="191870"/>
            <a:ext cx="247888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7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1507" y="3550313"/>
            <a:ext cx="86560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/>
              <a:t>Şiddetli MIH’lı </a:t>
            </a:r>
            <a:r>
              <a:rPr lang="tr-TR" sz="4000" b="1" dirty="0" smtClean="0"/>
              <a:t>vakalarda endodontistler</a:t>
            </a: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>ve </a:t>
            </a:r>
            <a:r>
              <a:rPr lang="tr-TR" sz="4000" b="1" dirty="0"/>
              <a:t>ortodontistlerle </a:t>
            </a:r>
            <a:r>
              <a:rPr lang="tr-TR" sz="4000" b="1" dirty="0" smtClean="0"/>
              <a:t>konsültasyon</a:t>
            </a:r>
            <a:br>
              <a:rPr lang="tr-TR" sz="4000" b="1" dirty="0" smtClean="0"/>
            </a:br>
            <a:r>
              <a:rPr lang="tr-TR" sz="4000" b="1" dirty="0" smtClean="0"/>
              <a:t>yapılması </a:t>
            </a:r>
            <a:r>
              <a:rPr lang="tr-TR" sz="4000" b="1" dirty="0"/>
              <a:t>çok önemlidir.</a:t>
            </a:r>
            <a:endParaRPr lang="tr-TR" sz="4000" b="1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http://4.bp.blogspot.com/-etF4EzKIF2g/Twn8fa8c5lI/AAAAAAAAA94/TK01A9kgKKQ/s1600/dik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0" y="191870"/>
            <a:ext cx="247888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3643337"/>
          </a:xfrm>
        </p:spPr>
        <p:txBody>
          <a:bodyPr>
            <a:normAutofit/>
          </a:bodyPr>
          <a:lstStyle/>
          <a:p>
            <a:pPr algn="just"/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1.</a:t>
            </a:r>
            <a:r>
              <a:rPr lang="tr-TR" b="1" i="1" dirty="0" smtClean="0">
                <a:latin typeface="Comic Sans MS" panose="030F0702030302020204" pitchFamily="66" charset="0"/>
              </a:rPr>
              <a:t> Demarke opasiteler, komşu sağlam mineye göre sınırları net belirgin, beyaz-krem / sarı-kahve renkli lekelenmelerdir. Opasiteler genellikle kesici ya da kronların 1/3 küspal bölgesinde, nadiren de servikal 1/3'te gözlenir.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tF4EzKIF2g/Twn8fa8c5lI/AAAAAAAAA94/TK01A9kgKKQ/s1600/dik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0" y="191870"/>
            <a:ext cx="247888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14348" y="3929066"/>
            <a:ext cx="7549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err="1"/>
              <a:t>MIH’ın</a:t>
            </a:r>
            <a:r>
              <a:rPr lang="tr-TR" sz="4000" b="1" dirty="0"/>
              <a:t> erken teşhisi çok önemlidir.</a:t>
            </a:r>
            <a:endParaRPr lang="tr-TR" sz="4000" b="1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362075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8367464" cy="1819580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latin typeface="Comic Sans MS" panose="030F0702030302020204" pitchFamily="66" charset="0"/>
              </a:rPr>
              <a:t>MIH </a:t>
            </a:r>
            <a:r>
              <a:rPr lang="tr-TR" b="1" i="1" dirty="0">
                <a:latin typeface="Comic Sans MS" panose="030F0702030302020204" pitchFamily="66" charset="0"/>
              </a:rPr>
              <a:t>gözlenen bireylerde koruyucu </a:t>
            </a:r>
            <a:r>
              <a:rPr lang="tr-TR" b="1" i="1" dirty="0" smtClean="0">
                <a:latin typeface="Comic Sans MS" panose="030F0702030302020204" pitchFamily="66" charset="0"/>
              </a:rPr>
              <a:t>tedavileri uygulamaya başlamalı, </a:t>
            </a:r>
            <a:r>
              <a:rPr lang="tr-TR" b="1" i="1" dirty="0">
                <a:latin typeface="Comic Sans MS" panose="030F0702030302020204" pitchFamily="66" charset="0"/>
              </a:rPr>
              <a:t>sert doku </a:t>
            </a:r>
            <a:r>
              <a:rPr lang="tr-TR" b="1" i="1" dirty="0" smtClean="0">
                <a:latin typeface="Comic Sans MS" panose="030F0702030302020204" pitchFamily="66" charset="0"/>
              </a:rPr>
              <a:t>yıkımının derecesine uygun </a:t>
            </a:r>
            <a:r>
              <a:rPr lang="tr-TR" b="1" i="1" dirty="0" err="1">
                <a:latin typeface="Comic Sans MS" panose="030F0702030302020204" pitchFamily="66" charset="0"/>
              </a:rPr>
              <a:t>restoratif</a:t>
            </a:r>
            <a:r>
              <a:rPr lang="tr-TR" b="1" i="1" dirty="0">
                <a:latin typeface="Comic Sans MS" panose="030F0702030302020204" pitchFamily="66" charset="0"/>
              </a:rPr>
              <a:t> materyal seçmelidirler. Oral </a:t>
            </a:r>
            <a:r>
              <a:rPr lang="tr-TR" b="1" i="1" dirty="0" smtClean="0">
                <a:latin typeface="Comic Sans MS" panose="030F0702030302020204" pitchFamily="66" charset="0"/>
              </a:rPr>
              <a:t>hijyen motivasyonu </a:t>
            </a:r>
            <a:r>
              <a:rPr lang="tr-TR" b="1" i="1" dirty="0">
                <a:latin typeface="Comic Sans MS" panose="030F0702030302020204" pitchFamily="66" charset="0"/>
              </a:rPr>
              <a:t>ve </a:t>
            </a:r>
            <a:r>
              <a:rPr lang="tr-TR" b="1" i="1" dirty="0" smtClean="0">
                <a:latin typeface="Comic Sans MS" panose="030F0702030302020204" pitchFamily="66" charset="0"/>
              </a:rPr>
              <a:t>yapılan restorasyonların </a:t>
            </a:r>
            <a:r>
              <a:rPr lang="tr-TR" b="1" i="1" dirty="0">
                <a:latin typeface="Comic Sans MS" panose="030F0702030302020204" pitchFamily="66" charset="0"/>
              </a:rPr>
              <a:t>düzenli </a:t>
            </a:r>
            <a:r>
              <a:rPr lang="tr-TR" b="1" i="1" dirty="0" smtClean="0">
                <a:latin typeface="Comic Sans MS" panose="030F0702030302020204" pitchFamily="66" charset="0"/>
              </a:rPr>
              <a:t>kontrolleri bu </a:t>
            </a:r>
            <a:r>
              <a:rPr lang="tr-TR" b="1" i="1" dirty="0">
                <a:latin typeface="Comic Sans MS" panose="030F0702030302020204" pitchFamily="66" charset="0"/>
              </a:rPr>
              <a:t>hastalarda </a:t>
            </a:r>
            <a:r>
              <a:rPr lang="tr-TR" b="1" i="1" dirty="0" smtClean="0">
                <a:latin typeface="Comic Sans MS" panose="030F0702030302020204" pitchFamily="66" charset="0"/>
              </a:rPr>
              <a:t>başarılı </a:t>
            </a:r>
            <a:r>
              <a:rPr lang="tr-TR" b="1" i="1" dirty="0" err="1">
                <a:latin typeface="Comic Sans MS" panose="030F0702030302020204" pitchFamily="66" charset="0"/>
              </a:rPr>
              <a:t>prognoz</a:t>
            </a:r>
            <a:r>
              <a:rPr lang="tr-TR" b="1" i="1" dirty="0">
                <a:latin typeface="Comic Sans MS" panose="030F0702030302020204" pitchFamily="66" charset="0"/>
              </a:rPr>
              <a:t> için önem </a:t>
            </a:r>
            <a:r>
              <a:rPr lang="tr-TR" b="1" i="1" dirty="0" smtClean="0">
                <a:latin typeface="Comic Sans MS" panose="030F0702030302020204" pitchFamily="66" charset="0"/>
              </a:rPr>
              <a:t>taşımaktadır</a:t>
            </a:r>
            <a:r>
              <a:rPr lang="tr-TR" b="1" i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4429132"/>
            <a:ext cx="1857388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2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28736"/>
            <a:ext cx="7772400" cy="3643337"/>
          </a:xfrm>
        </p:spPr>
        <p:txBody>
          <a:bodyPr>
            <a:normAutofit/>
          </a:bodyPr>
          <a:lstStyle/>
          <a:p>
            <a:pPr algn="just"/>
            <a:r>
              <a:rPr lang="tr-TR" sz="72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2.</a:t>
            </a:r>
            <a:r>
              <a:rPr lang="tr-TR" b="1" i="1" dirty="0" smtClean="0">
                <a:latin typeface="Comic Sans MS" panose="030F0702030302020204" pitchFamily="66" charset="0"/>
              </a:rPr>
              <a:t>Erüpsiyon sonrası oluşmuş kırıklar ise, çiğneme kuvvetleri ya da çürük dolayısıyla oluşur. Sağlam mine yüzeyi  sert, düzgün ve hatta post-erüpsiyon maturasyon etkisiyle hipermineralizasyon sergilemektedir. Kırık yüzeyin altındaki mine ise yumuşak ve pörözlü yapıdadır.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2571744"/>
            <a:ext cx="7772400" cy="2906726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 dönemde ameloblastik aktivitenin sistemik kökenli olarak zarar gördüğü düşünülmektedir. Tanıda karıştırılmaması gereken nokta ise tüm dişleri içine alan hipomineralizasyon vakalarının (Amelogenesis Imperfekta-tüm dişler etkilenir) MIH olmadığıdır.</a:t>
            </a:r>
          </a:p>
          <a:p>
            <a:endParaRPr lang="tr-TR" sz="2400" b="1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2589</Words>
  <Application>Microsoft Office PowerPoint</Application>
  <PresentationFormat>Ekran Gösterisi (4:3)</PresentationFormat>
  <Paragraphs>287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Ofis Teması</vt:lpstr>
      <vt:lpstr>Molar Keser Hipomineralizasyonu</vt:lpstr>
      <vt:lpstr>Giriş</vt:lpstr>
      <vt:lpstr>Slayt 3</vt:lpstr>
      <vt:lpstr>Slayt 4</vt:lpstr>
      <vt:lpstr>Slayt 5</vt:lpstr>
      <vt:lpstr>MIH TANISI</vt:lpstr>
      <vt:lpstr>Slayt 7</vt:lpstr>
      <vt:lpstr>Slayt 8</vt:lpstr>
      <vt:lpstr>Slayt 9</vt:lpstr>
      <vt:lpstr>GİRİŞ</vt:lpstr>
      <vt:lpstr>GİRİŞ</vt:lpstr>
      <vt:lpstr>Slayt 12</vt:lpstr>
      <vt:lpstr>MIH TANISI</vt:lpstr>
      <vt:lpstr>MIH TANISI</vt:lpstr>
      <vt:lpstr>Slayt 15</vt:lpstr>
      <vt:lpstr>Slayt 16</vt:lpstr>
      <vt:lpstr>MIH ETİYOLOJİSİ</vt:lpstr>
      <vt:lpstr>Prenatal dönem</vt:lpstr>
      <vt:lpstr>Perinatal dönem</vt:lpstr>
      <vt:lpstr> Postnatal dönem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KORUYUCU ÖNLEMLER</vt:lpstr>
      <vt:lpstr>KORUYUCU YÖNTEMLER</vt:lpstr>
      <vt:lpstr>KORUYUCU YÖNTEMLER</vt:lpstr>
      <vt:lpstr>KORUYUCU YÖNTEMLER</vt:lpstr>
      <vt:lpstr>KORUYUCU ÖNLEMLER</vt:lpstr>
      <vt:lpstr>KORUYUCU YÖNTEMLER</vt:lpstr>
      <vt:lpstr>KORUYUCU YÖNTEMLER</vt:lpstr>
      <vt:lpstr>KORUYUCU YÖNTEMLER</vt:lpstr>
      <vt:lpstr>KORUYUCU YÖNTEMLER</vt:lpstr>
      <vt:lpstr>MIH tedavisine başlamadan önce, aşağıdaki uygulamalar yapılmalıdır ve tedaviye elde edilen bilgiler doğrultusunda başlanmalıdır:</vt:lpstr>
      <vt:lpstr>TEDAVİ YÖNTEMLERİ</vt:lpstr>
      <vt:lpstr>TEDAVİ YÖNTEMLERİ</vt:lpstr>
      <vt:lpstr>TEDAVİ YÖNTEMLERİ</vt:lpstr>
      <vt:lpstr>TEDAVİ YÖNTEMLERİ</vt:lpstr>
      <vt:lpstr>PASLANMAZ ÇELİK KRONLAR</vt:lpstr>
      <vt:lpstr>Slayt 49</vt:lpstr>
      <vt:lpstr>TEDAVİ YÖNTEMLERİ</vt:lpstr>
      <vt:lpstr>Slayt 51</vt:lpstr>
      <vt:lpstr>Slayt 52</vt:lpstr>
      <vt:lpstr>KORUYUCU TEDAVİLER</vt:lpstr>
      <vt:lpstr>Slayt 54</vt:lpstr>
      <vt:lpstr>RESTORATİF TEDAVİLER</vt:lpstr>
      <vt:lpstr>Cam İyonomer Siman</vt:lpstr>
      <vt:lpstr>Rezin Kompozit Materyaller</vt:lpstr>
      <vt:lpstr>Slayt 58</vt:lpstr>
      <vt:lpstr>Amalgam</vt:lpstr>
      <vt:lpstr>Laboratuvar-fabrikasyon Kronlar</vt:lpstr>
      <vt:lpstr>Çekim Ve Ortodontik Yaklaşım</vt:lpstr>
      <vt:lpstr>Kesici Dişlerin Tedavisi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Molar insizör hipomineralizasyonu</dc:title>
  <dc:creator>cka</dc:creator>
  <cp:lastModifiedBy>LG</cp:lastModifiedBy>
  <cp:revision>88</cp:revision>
  <dcterms:created xsi:type="dcterms:W3CDTF">2014-03-01T16:50:53Z</dcterms:created>
  <dcterms:modified xsi:type="dcterms:W3CDTF">2015-11-22T21:33:09Z</dcterms:modified>
</cp:coreProperties>
</file>