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4" r:id="rId4"/>
    <p:sldId id="259" r:id="rId5"/>
    <p:sldId id="260" r:id="rId6"/>
    <p:sldId id="258" r:id="rId7"/>
    <p:sldId id="262" r:id="rId8"/>
    <p:sldId id="261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4" r:id="rId18"/>
    <p:sldId id="271" r:id="rId19"/>
    <p:sldId id="272" r:id="rId20"/>
    <p:sldId id="273" r:id="rId21"/>
    <p:sldId id="285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B10ED-DD0C-4625-ACA5-84ED0C92451C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D8C42-CD1F-420A-B7D5-01838438962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860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D8C42-CD1F-420A-B7D5-01838438962F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8861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451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641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050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36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7056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934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0367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4485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6247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444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245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8479-77C8-4742-B0BC-72B8BED910B0}" type="datetimeFigureOut">
              <a:rPr lang="tr-TR" smtClean="0"/>
              <a:pPr/>
              <a:t>22.11.2015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2271-1A5C-45D9-8186-A6920EF2407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507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Kardiovaskuler</a:t>
            </a:r>
            <a:r>
              <a:rPr lang="tr-TR" dirty="0" smtClean="0"/>
              <a:t> sistem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MR ve BT anatomisi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301836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Koroner arterler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844824"/>
            <a:ext cx="7272808" cy="4844861"/>
          </a:xfrm>
        </p:spPr>
      </p:pic>
    </p:spTree>
    <p:extLst>
      <p:ext uri="{BB962C8B-B14F-4D97-AF65-F5344CB8AC3E}">
        <p14:creationId xmlns:p14="http://schemas.microsoft.com/office/powerpoint/2010/main" xmlns="" val="202935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ve koroner arterler BT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53427"/>
            <a:ext cx="8229600" cy="4019509"/>
          </a:xfrm>
        </p:spPr>
      </p:pic>
    </p:spTree>
    <p:extLst>
      <p:ext uri="{BB962C8B-B14F-4D97-AF65-F5344CB8AC3E}">
        <p14:creationId xmlns:p14="http://schemas.microsoft.com/office/powerpoint/2010/main" xmlns="" val="60906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4 boşluk MR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345" y="1646454"/>
            <a:ext cx="5478867" cy="4662866"/>
          </a:xfrm>
        </p:spPr>
      </p:pic>
    </p:spTree>
    <p:extLst>
      <p:ext uri="{BB962C8B-B14F-4D97-AF65-F5344CB8AC3E}">
        <p14:creationId xmlns:p14="http://schemas.microsoft.com/office/powerpoint/2010/main" xmlns="" val="259175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MR </a:t>
            </a:r>
            <a:r>
              <a:rPr lang="tr-TR" dirty="0" err="1" smtClean="0"/>
              <a:t>anjiografi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41447"/>
            <a:ext cx="5137734" cy="5516553"/>
          </a:xfrm>
        </p:spPr>
      </p:pic>
    </p:spTree>
    <p:extLst>
      <p:ext uri="{BB962C8B-B14F-4D97-AF65-F5344CB8AC3E}">
        <p14:creationId xmlns:p14="http://schemas.microsoft.com/office/powerpoint/2010/main" xmlns="" val="427545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Multiplan </a:t>
            </a:r>
            <a:r>
              <a:rPr lang="tr-TR" dirty="0" err="1" smtClean="0"/>
              <a:t>kardiak</a:t>
            </a:r>
            <a:r>
              <a:rPr lang="tr-TR" dirty="0" smtClean="0"/>
              <a:t> MR inceleme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5" y="1270892"/>
            <a:ext cx="5038426" cy="5038426"/>
          </a:xfrm>
        </p:spPr>
      </p:pic>
    </p:spTree>
    <p:extLst>
      <p:ext uri="{BB962C8B-B14F-4D97-AF65-F5344CB8AC3E}">
        <p14:creationId xmlns:p14="http://schemas.microsoft.com/office/powerpoint/2010/main" xmlns="" val="251348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Mediasten</a:t>
            </a:r>
            <a:r>
              <a:rPr lang="tr-TR" dirty="0" smtClean="0"/>
              <a:t> kesitleri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268760"/>
            <a:ext cx="7776864" cy="5328592"/>
          </a:xfrm>
        </p:spPr>
      </p:pic>
    </p:spTree>
    <p:extLst>
      <p:ext uri="{BB962C8B-B14F-4D97-AF65-F5344CB8AC3E}">
        <p14:creationId xmlns:p14="http://schemas.microsoft.com/office/powerpoint/2010/main" xmlns="" val="2552821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Kardiak</a:t>
            </a:r>
            <a:r>
              <a:rPr lang="tr-TR" dirty="0" smtClean="0"/>
              <a:t> incelemede MR kesitleri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062" y="155739"/>
            <a:ext cx="9226066" cy="66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360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Sagital</a:t>
            </a:r>
            <a:r>
              <a:rPr lang="tr-TR" dirty="0" smtClean="0"/>
              <a:t> kesitte sol kalp </a:t>
            </a:r>
            <a:endParaRPr lang="tr-T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663" y="1600200"/>
            <a:ext cx="39526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936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Torasik</a:t>
            </a:r>
            <a:r>
              <a:rPr lang="tr-TR" dirty="0" smtClean="0"/>
              <a:t> aort seyri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317" y="2060848"/>
            <a:ext cx="6346043" cy="4680520"/>
          </a:xfrm>
        </p:spPr>
      </p:pic>
    </p:spTree>
    <p:extLst>
      <p:ext uri="{BB962C8B-B14F-4D97-AF65-F5344CB8AC3E}">
        <p14:creationId xmlns:p14="http://schemas.microsoft.com/office/powerpoint/2010/main" xmlns="" val="364905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Abdominal</a:t>
            </a:r>
            <a:r>
              <a:rPr lang="tr-TR" dirty="0" smtClean="0"/>
              <a:t> aort MIP görüntüler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5353" y="1600200"/>
            <a:ext cx="6093293" cy="4525963"/>
          </a:xfrm>
        </p:spPr>
      </p:pic>
    </p:spTree>
    <p:extLst>
      <p:ext uri="{BB962C8B-B14F-4D97-AF65-F5344CB8AC3E}">
        <p14:creationId xmlns:p14="http://schemas.microsoft.com/office/powerpoint/2010/main" xmlns="" val="243109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anatomisi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Kalp 4 boşluktan oluşur</a:t>
            </a:r>
          </a:p>
          <a:p>
            <a:r>
              <a:rPr lang="tr-TR" dirty="0" smtClean="0"/>
              <a:t>2 </a:t>
            </a:r>
            <a:r>
              <a:rPr lang="tr-TR" dirty="0" err="1" smtClean="0"/>
              <a:t>atrium</a:t>
            </a:r>
            <a:r>
              <a:rPr lang="tr-TR" dirty="0" smtClean="0"/>
              <a:t> ( sağ ve sol ), 2 </a:t>
            </a:r>
            <a:r>
              <a:rPr lang="tr-TR" dirty="0" err="1" smtClean="0"/>
              <a:t>ventrikül</a:t>
            </a:r>
            <a:r>
              <a:rPr lang="tr-TR" dirty="0" smtClean="0"/>
              <a:t> ( sağ ve sol)</a:t>
            </a:r>
          </a:p>
          <a:p>
            <a:r>
              <a:rPr lang="tr-TR" dirty="0" smtClean="0"/>
              <a:t>AV kapak </a:t>
            </a:r>
            <a:r>
              <a:rPr lang="tr-TR" dirty="0" err="1" smtClean="0"/>
              <a:t>atrium</a:t>
            </a:r>
            <a:r>
              <a:rPr lang="tr-TR" dirty="0" smtClean="0"/>
              <a:t> ile </a:t>
            </a:r>
            <a:r>
              <a:rPr lang="tr-TR" dirty="0" err="1" smtClean="0"/>
              <a:t>ventriküller</a:t>
            </a:r>
            <a:r>
              <a:rPr lang="tr-TR" dirty="0" smtClean="0"/>
              <a:t> arası </a:t>
            </a:r>
          </a:p>
          <a:p>
            <a:r>
              <a:rPr lang="tr-TR" dirty="0" err="1" smtClean="0"/>
              <a:t>Aortik</a:t>
            </a:r>
            <a:r>
              <a:rPr lang="tr-TR" dirty="0" smtClean="0"/>
              <a:t> kapak sol </a:t>
            </a:r>
            <a:r>
              <a:rPr lang="tr-TR" dirty="0" err="1" smtClean="0"/>
              <a:t>ventrikül</a:t>
            </a:r>
            <a:r>
              <a:rPr lang="tr-TR" dirty="0" smtClean="0"/>
              <a:t> çıkışında</a:t>
            </a:r>
          </a:p>
          <a:p>
            <a:r>
              <a:rPr lang="tr-TR" dirty="0" err="1" smtClean="0"/>
              <a:t>Pulmoner</a:t>
            </a:r>
            <a:r>
              <a:rPr lang="tr-TR" dirty="0" smtClean="0"/>
              <a:t> kapak ise sağ </a:t>
            </a:r>
            <a:r>
              <a:rPr lang="tr-TR" dirty="0" err="1" smtClean="0"/>
              <a:t>ventrikül</a:t>
            </a:r>
            <a:r>
              <a:rPr lang="tr-TR" dirty="0" smtClean="0"/>
              <a:t> çıkışındadır.</a:t>
            </a:r>
          </a:p>
          <a:p>
            <a:r>
              <a:rPr lang="tr-TR" dirty="0" smtClean="0"/>
              <a:t>Kalp yorulmadan kasılan kas tabakasından yapılmış olup sol kalp duvarları tüm </a:t>
            </a:r>
            <a:r>
              <a:rPr lang="tr-TR" dirty="0" err="1" smtClean="0"/>
              <a:t>vucuda</a:t>
            </a:r>
            <a:r>
              <a:rPr lang="tr-TR" dirty="0" smtClean="0"/>
              <a:t> kan pompaladığından daha kalındır.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8340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Torakoaobdominal</a:t>
            </a:r>
            <a:r>
              <a:rPr lang="tr-TR" dirty="0" smtClean="0"/>
              <a:t> aort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808" y="1600200"/>
            <a:ext cx="6078383" cy="4525963"/>
          </a:xfrm>
        </p:spPr>
      </p:pic>
    </p:spTree>
    <p:extLst>
      <p:ext uri="{BB962C8B-B14F-4D97-AF65-F5344CB8AC3E}">
        <p14:creationId xmlns:p14="http://schemas.microsoft.com/office/powerpoint/2010/main" xmlns="" val="4173465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Torasik</a:t>
            </a:r>
            <a:r>
              <a:rPr lang="tr-TR" dirty="0" smtClean="0"/>
              <a:t> aort </a:t>
            </a:r>
            <a:r>
              <a:rPr lang="tr-TR" dirty="0" err="1" smtClean="0"/>
              <a:t>sagital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414838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78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67792"/>
            <a:ext cx="6480720" cy="6569581"/>
          </a:xfrm>
        </p:spPr>
      </p:pic>
    </p:spTree>
    <p:extLst>
      <p:ext uri="{BB962C8B-B14F-4D97-AF65-F5344CB8AC3E}">
        <p14:creationId xmlns:p14="http://schemas.microsoft.com/office/powerpoint/2010/main" xmlns="" val="352318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Abdominal</a:t>
            </a:r>
            <a:r>
              <a:rPr lang="tr-TR" dirty="0" smtClean="0"/>
              <a:t> aorta iki plan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484784"/>
            <a:ext cx="6192688" cy="5444890"/>
          </a:xfrm>
        </p:spPr>
      </p:pic>
    </p:spTree>
    <p:extLst>
      <p:ext uri="{BB962C8B-B14F-4D97-AF65-F5344CB8AC3E}">
        <p14:creationId xmlns:p14="http://schemas.microsoft.com/office/powerpoint/2010/main" xmlns="" val="266402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Abdominal</a:t>
            </a:r>
            <a:r>
              <a:rPr lang="tr-TR" dirty="0" smtClean="0"/>
              <a:t> aorta </a:t>
            </a:r>
            <a:r>
              <a:rPr lang="tr-TR" dirty="0" err="1" smtClean="0"/>
              <a:t>koronal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6905" y="1600200"/>
            <a:ext cx="3730189" cy="4525963"/>
          </a:xfrm>
        </p:spPr>
      </p:pic>
    </p:spTree>
    <p:extLst>
      <p:ext uri="{BB962C8B-B14F-4D97-AF65-F5344CB8AC3E}">
        <p14:creationId xmlns:p14="http://schemas.microsoft.com/office/powerpoint/2010/main" xmlns="" val="344852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Bacak atar damarları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454712"/>
          </a:xfrm>
        </p:spPr>
      </p:pic>
    </p:spTree>
    <p:extLst>
      <p:ext uri="{BB962C8B-B14F-4D97-AF65-F5344CB8AC3E}">
        <p14:creationId xmlns:p14="http://schemas.microsoft.com/office/powerpoint/2010/main" xmlns="" val="343947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Karın atar damarları ve toplar damarları isimlerini organlardan alır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Renal</a:t>
            </a:r>
            <a:r>
              <a:rPr lang="tr-TR" dirty="0" smtClean="0"/>
              <a:t> arter ve </a:t>
            </a:r>
            <a:r>
              <a:rPr lang="tr-TR" dirty="0" err="1" smtClean="0"/>
              <a:t>ven</a:t>
            </a:r>
            <a:r>
              <a:rPr lang="tr-TR" dirty="0" smtClean="0"/>
              <a:t> 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smtClean="0"/>
              <a:t>=böbrek 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Çöliak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arter ,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veni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yok bu işi portal 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ven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 yapar</a:t>
            </a:r>
          </a:p>
          <a:p>
            <a:pPr marL="0" indent="0">
              <a:buNone/>
            </a:pPr>
            <a:r>
              <a:rPr lang="tr-TR" dirty="0"/>
              <a:t>i</a:t>
            </a:r>
            <a:r>
              <a:rPr lang="tr-TR" dirty="0" smtClean="0"/>
              <a:t> </a:t>
            </a:r>
            <a:r>
              <a:rPr lang="tr-TR" dirty="0" err="1" smtClean="0"/>
              <a:t>Hepatik</a:t>
            </a:r>
            <a:r>
              <a:rPr lang="tr-TR" dirty="0" smtClean="0"/>
              <a:t> arter ve </a:t>
            </a:r>
            <a:r>
              <a:rPr lang="tr-TR" dirty="0" err="1" smtClean="0"/>
              <a:t>ven</a:t>
            </a:r>
            <a:r>
              <a:rPr lang="tr-TR" dirty="0" smtClean="0"/>
              <a:t>  </a:t>
            </a:r>
            <a:r>
              <a:rPr lang="tr-TR" dirty="0" err="1" smtClean="0"/>
              <a:t>hepatik</a:t>
            </a:r>
            <a:r>
              <a:rPr lang="tr-TR" dirty="0" smtClean="0"/>
              <a:t>-karaciğer </a:t>
            </a:r>
          </a:p>
          <a:p>
            <a:pPr marL="0" indent="0">
              <a:buNone/>
            </a:pPr>
            <a:r>
              <a:rPr lang="tr-TR" dirty="0" err="1" smtClean="0"/>
              <a:t>İi</a:t>
            </a:r>
            <a:r>
              <a:rPr lang="tr-TR" dirty="0" smtClean="0"/>
              <a:t> </a:t>
            </a:r>
            <a:r>
              <a:rPr lang="tr-TR" dirty="0" err="1" smtClean="0"/>
              <a:t>Splenik</a:t>
            </a:r>
            <a:r>
              <a:rPr lang="tr-TR" dirty="0" smtClean="0"/>
              <a:t> arter ve </a:t>
            </a:r>
            <a:r>
              <a:rPr lang="tr-TR" dirty="0" err="1" smtClean="0"/>
              <a:t>ven</a:t>
            </a:r>
            <a:r>
              <a:rPr lang="tr-TR" dirty="0" smtClean="0"/>
              <a:t>    dalak 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Süperior</a:t>
            </a:r>
            <a:r>
              <a:rPr lang="tr-TR" dirty="0" smtClean="0"/>
              <a:t> ve </a:t>
            </a:r>
            <a:r>
              <a:rPr lang="tr-TR" dirty="0" err="1" smtClean="0"/>
              <a:t>inferior</a:t>
            </a:r>
            <a:r>
              <a:rPr lang="tr-TR" dirty="0" smtClean="0"/>
              <a:t> </a:t>
            </a:r>
            <a:r>
              <a:rPr lang="tr-TR" dirty="0" err="1" smtClean="0"/>
              <a:t>mezenterik</a:t>
            </a:r>
            <a:r>
              <a:rPr lang="tr-TR" dirty="0" smtClean="0"/>
              <a:t> arter ve </a:t>
            </a:r>
            <a:r>
              <a:rPr lang="tr-TR" dirty="0" err="1" smtClean="0"/>
              <a:t>venler</a:t>
            </a:r>
            <a:r>
              <a:rPr lang="tr-TR" dirty="0" smtClean="0"/>
              <a:t>  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Sırasıyla ince </a:t>
            </a:r>
            <a:r>
              <a:rPr lang="tr-TR" dirty="0" smtClean="0"/>
              <a:t>ve </a:t>
            </a:r>
            <a:r>
              <a:rPr lang="tr-TR" dirty="0" smtClean="0"/>
              <a:t>kalın bağırsakları besler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Organ damarlarını verdikten sonra 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aorta alt karında </a:t>
            </a:r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</a:rPr>
              <a:t>iliak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 damarlara ayrılır</a:t>
            </a:r>
            <a:endParaRPr lang="tr-T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100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Ayak damarları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İliak</a:t>
            </a:r>
            <a:r>
              <a:rPr lang="tr-TR" dirty="0" smtClean="0"/>
              <a:t> damarlardan </a:t>
            </a:r>
            <a:r>
              <a:rPr lang="tr-TR" dirty="0" err="1" smtClean="0"/>
              <a:t>femoral</a:t>
            </a:r>
            <a:r>
              <a:rPr lang="tr-TR" dirty="0" smtClean="0"/>
              <a:t>, </a:t>
            </a:r>
            <a:r>
              <a:rPr lang="tr-TR" dirty="0" err="1" smtClean="0"/>
              <a:t>popliteal</a:t>
            </a:r>
            <a:r>
              <a:rPr lang="tr-TR" dirty="0" smtClean="0"/>
              <a:t> ve </a:t>
            </a:r>
            <a:r>
              <a:rPr lang="tr-TR" dirty="0" err="1" smtClean="0"/>
              <a:t>crural</a:t>
            </a:r>
            <a:r>
              <a:rPr lang="tr-TR" dirty="0" smtClean="0"/>
              <a:t> damarlar olarak devam eder ve ayak parmaklarına dek uzanır </a:t>
            </a:r>
          </a:p>
          <a:p>
            <a:endParaRPr lang="tr-TR" dirty="0"/>
          </a:p>
          <a:p>
            <a:r>
              <a:rPr lang="tr-TR" dirty="0" smtClean="0"/>
              <a:t>Ayaklardan ve karından gelen </a:t>
            </a:r>
            <a:r>
              <a:rPr lang="tr-TR" dirty="0" err="1" smtClean="0"/>
              <a:t>venler</a:t>
            </a:r>
            <a:r>
              <a:rPr lang="tr-TR" dirty="0" smtClean="0"/>
              <a:t> de vena kava </a:t>
            </a:r>
            <a:r>
              <a:rPr lang="tr-TR" dirty="0" err="1" smtClean="0"/>
              <a:t>inferiora</a:t>
            </a:r>
            <a:r>
              <a:rPr lang="tr-TR" dirty="0" smtClean="0"/>
              <a:t>, oradan </a:t>
            </a:r>
            <a:r>
              <a:rPr lang="tr-TR" dirty="0" smtClean="0"/>
              <a:t>da kalbe döner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909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Toplar damarlar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Karnın ana toplar damarı vena kava </a:t>
            </a:r>
            <a:r>
              <a:rPr lang="tr-TR" dirty="0" err="1" smtClean="0"/>
              <a:t>inferiordur</a:t>
            </a:r>
            <a:r>
              <a:rPr lang="tr-TR" dirty="0" smtClean="0"/>
              <a:t> </a:t>
            </a:r>
          </a:p>
          <a:p>
            <a:r>
              <a:rPr lang="tr-TR" dirty="0" smtClean="0"/>
              <a:t>Organlardan ve ayaklardan gelen kirli kan vena kava </a:t>
            </a:r>
            <a:r>
              <a:rPr lang="tr-TR" dirty="0" err="1" smtClean="0"/>
              <a:t>inferior</a:t>
            </a:r>
            <a:r>
              <a:rPr lang="tr-TR" dirty="0" smtClean="0"/>
              <a:t> ile sağ kalbe dökülür  </a:t>
            </a:r>
          </a:p>
          <a:p>
            <a:r>
              <a:rPr lang="tr-TR" dirty="0" smtClean="0"/>
              <a:t>Portal </a:t>
            </a:r>
            <a:r>
              <a:rPr lang="tr-TR" dirty="0" err="1" smtClean="0"/>
              <a:t>ven</a:t>
            </a:r>
            <a:r>
              <a:rPr lang="tr-TR" dirty="0" smtClean="0"/>
              <a:t> ise bağırsaklar, mide ve dalaktan gelen kanı karaciğer taşıyan özel bir toplar damardır.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69250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Portal </a:t>
            </a:r>
            <a:r>
              <a:rPr lang="tr-TR" dirty="0" err="1" smtClean="0"/>
              <a:t>ven</a:t>
            </a:r>
            <a:r>
              <a:rPr lang="tr-TR" dirty="0" smtClean="0"/>
              <a:t> </a:t>
            </a:r>
            <a:r>
              <a:rPr lang="tr-TR" dirty="0" err="1" smtClean="0"/>
              <a:t>komponentleri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05503"/>
            <a:ext cx="4824535" cy="4640348"/>
          </a:xfrm>
        </p:spPr>
      </p:pic>
    </p:spTree>
    <p:extLst>
      <p:ext uri="{BB962C8B-B14F-4D97-AF65-F5344CB8AC3E}">
        <p14:creationId xmlns:p14="http://schemas.microsoft.com/office/powerpoint/2010/main" xmlns="" val="363352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9491" y="80675"/>
            <a:ext cx="8075240" cy="850106"/>
          </a:xfrm>
        </p:spPr>
        <p:txBody>
          <a:bodyPr/>
          <a:lstStyle/>
          <a:p>
            <a:r>
              <a:rPr lang="tr-TR" dirty="0" smtClean="0"/>
              <a:t>Kalp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811" y="836712"/>
            <a:ext cx="5344444" cy="5592579"/>
          </a:xfrm>
        </p:spPr>
      </p:pic>
    </p:spTree>
    <p:extLst>
      <p:ext uri="{BB962C8B-B14F-4D97-AF65-F5344CB8AC3E}">
        <p14:creationId xmlns:p14="http://schemas.microsoft.com/office/powerpoint/2010/main" xmlns="" val="312720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2002234"/>
          </a:xfrm>
        </p:spPr>
        <p:txBody>
          <a:bodyPr>
            <a:normAutofit/>
          </a:bodyPr>
          <a:lstStyle/>
          <a:p>
            <a:r>
              <a:rPr lang="tr-TR" dirty="0" smtClean="0"/>
              <a:t>Atar damar ( arter ) v </a:t>
            </a:r>
            <a:br>
              <a:rPr lang="tr-TR" dirty="0" smtClean="0"/>
            </a:br>
            <a:r>
              <a:rPr lang="tr-TR" dirty="0" smtClean="0"/>
              <a:t>Toplar damar ( </a:t>
            </a:r>
            <a:r>
              <a:rPr lang="tr-TR" dirty="0" err="1" smtClean="0"/>
              <a:t>ven</a:t>
            </a:r>
            <a:r>
              <a:rPr lang="tr-TR" dirty="0" smtClean="0"/>
              <a:t> )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2276872"/>
            <a:ext cx="7628384" cy="3517851"/>
          </a:xfrm>
        </p:spPr>
        <p:txBody>
          <a:bodyPr>
            <a:normAutofit/>
          </a:bodyPr>
          <a:lstStyle/>
          <a:p>
            <a:r>
              <a:rPr lang="tr-TR" dirty="0" smtClean="0"/>
              <a:t>Atar damarlar normalde temiz kan taşır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   ( </a:t>
            </a:r>
            <a:r>
              <a:rPr lang="tr-TR" dirty="0" err="1" smtClean="0">
                <a:solidFill>
                  <a:srgbClr val="FF0000"/>
                </a:solidFill>
              </a:rPr>
              <a:t>pulmoner</a:t>
            </a:r>
            <a:r>
              <a:rPr lang="tr-TR" dirty="0" smtClean="0">
                <a:solidFill>
                  <a:srgbClr val="FF0000"/>
                </a:solidFill>
              </a:rPr>
              <a:t> arterler hariç )</a:t>
            </a:r>
          </a:p>
          <a:p>
            <a:r>
              <a:rPr lang="tr-TR" dirty="0" smtClean="0"/>
              <a:t>Arterler normalde dokuları besleyen ve yüksek basınçla, yüksek oksijen oranları pompalayan duvar kas oranı yüksek yapılardır.</a:t>
            </a:r>
          </a:p>
        </p:txBody>
      </p:sp>
    </p:spTree>
    <p:extLst>
      <p:ext uri="{BB962C8B-B14F-4D97-AF65-F5344CB8AC3E}">
        <p14:creationId xmlns:p14="http://schemas.microsoft.com/office/powerpoint/2010/main" xmlns="" val="22508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Toplar damarlar genelde kirli kan taşır</a:t>
            </a:r>
          </a:p>
          <a:p>
            <a:pPr marL="0" indent="0">
              <a:buNone/>
            </a:pPr>
            <a:r>
              <a:rPr lang="tr-TR" dirty="0" smtClean="0"/>
              <a:t>         </a:t>
            </a:r>
            <a:r>
              <a:rPr lang="tr-TR" dirty="0" smtClean="0">
                <a:solidFill>
                  <a:srgbClr val="FF0000"/>
                </a:solidFill>
              </a:rPr>
              <a:t>( </a:t>
            </a:r>
            <a:r>
              <a:rPr lang="tr-TR" dirty="0" err="1" smtClean="0">
                <a:solidFill>
                  <a:srgbClr val="FF0000"/>
                </a:solidFill>
              </a:rPr>
              <a:t>pulmoner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venler</a:t>
            </a:r>
            <a:r>
              <a:rPr lang="tr-TR" dirty="0" smtClean="0">
                <a:solidFill>
                  <a:srgbClr val="FF0000"/>
                </a:solidFill>
              </a:rPr>
              <a:t> hariç )</a:t>
            </a:r>
          </a:p>
          <a:p>
            <a:r>
              <a:rPr lang="tr-TR" dirty="0" smtClean="0"/>
              <a:t>Organlardan ve </a:t>
            </a:r>
            <a:r>
              <a:rPr lang="tr-TR" dirty="0" err="1" smtClean="0"/>
              <a:t>ekstremitelerden</a:t>
            </a:r>
            <a:r>
              <a:rPr lang="tr-TR" dirty="0" smtClean="0"/>
              <a:t> gelen oksijen oranı düşük ( kirli kanı) taşıyan ince duvarlı, basınca çöken yani düşük basınçlı damarsal yapılardır.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4382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Kalpten çıkan atar damarlar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Aort</a:t>
            </a:r>
          </a:p>
          <a:p>
            <a:r>
              <a:rPr lang="tr-TR" dirty="0" smtClean="0"/>
              <a:t>Sol </a:t>
            </a:r>
            <a:r>
              <a:rPr lang="tr-TR" dirty="0" err="1" smtClean="0"/>
              <a:t>ventrikülden</a:t>
            </a:r>
            <a:r>
              <a:rPr lang="tr-TR" dirty="0" smtClean="0"/>
              <a:t> çıkıp </a:t>
            </a:r>
            <a:r>
              <a:rPr lang="tr-TR" dirty="0" smtClean="0"/>
              <a:t>toraksa, </a:t>
            </a:r>
            <a:r>
              <a:rPr lang="tr-TR" dirty="0" smtClean="0"/>
              <a:t>abdomene ve </a:t>
            </a:r>
            <a:r>
              <a:rPr lang="tr-TR" dirty="0" err="1" smtClean="0"/>
              <a:t>perifere</a:t>
            </a:r>
            <a:r>
              <a:rPr lang="tr-TR" dirty="0" smtClean="0"/>
              <a:t> kan pompalar ,</a:t>
            </a:r>
          </a:p>
          <a:p>
            <a:r>
              <a:rPr lang="tr-TR" dirty="0" smtClean="0"/>
              <a:t>Karında </a:t>
            </a:r>
            <a:r>
              <a:rPr lang="tr-TR" dirty="0" err="1" smtClean="0"/>
              <a:t>çöliak</a:t>
            </a:r>
            <a:r>
              <a:rPr lang="tr-TR" dirty="0" smtClean="0"/>
              <a:t> , </a:t>
            </a:r>
            <a:r>
              <a:rPr lang="tr-TR" dirty="0" err="1" smtClean="0"/>
              <a:t>renal</a:t>
            </a:r>
            <a:r>
              <a:rPr lang="tr-TR" dirty="0" smtClean="0"/>
              <a:t> ( iki adet ) </a:t>
            </a:r>
            <a:r>
              <a:rPr lang="tr-TR" dirty="0" err="1" smtClean="0"/>
              <a:t>süperior</a:t>
            </a:r>
            <a:r>
              <a:rPr lang="tr-TR" dirty="0" smtClean="0"/>
              <a:t> </a:t>
            </a:r>
            <a:r>
              <a:rPr lang="tr-TR" dirty="0" err="1" smtClean="0"/>
              <a:t>mezenterik</a:t>
            </a:r>
            <a:r>
              <a:rPr lang="tr-TR" dirty="0" smtClean="0"/>
              <a:t> ve </a:t>
            </a:r>
            <a:r>
              <a:rPr lang="tr-TR" dirty="0" err="1" smtClean="0"/>
              <a:t>inferior</a:t>
            </a:r>
            <a:r>
              <a:rPr lang="tr-TR" dirty="0" smtClean="0"/>
              <a:t> </a:t>
            </a:r>
            <a:r>
              <a:rPr lang="tr-TR" dirty="0" err="1" smtClean="0"/>
              <a:t>mezenterik</a:t>
            </a:r>
            <a:r>
              <a:rPr lang="tr-TR" dirty="0" smtClean="0"/>
              <a:t> dalları verir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pulmoner</a:t>
            </a:r>
            <a:r>
              <a:rPr lang="tr-TR" dirty="0" smtClean="0"/>
              <a:t> arter </a:t>
            </a:r>
          </a:p>
          <a:p>
            <a:r>
              <a:rPr lang="tr-TR" dirty="0" smtClean="0"/>
              <a:t>Sağ </a:t>
            </a:r>
            <a:r>
              <a:rPr lang="tr-TR" dirty="0" err="1" smtClean="0"/>
              <a:t>ventrikülden</a:t>
            </a:r>
            <a:r>
              <a:rPr lang="tr-TR" dirty="0" smtClean="0"/>
              <a:t> çıkar ve akciğere kan pompalar ( sağ ve sol PA ) 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0032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Kalbi besleyen damarlar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Kalp </a:t>
            </a:r>
            <a:r>
              <a:rPr lang="tr-TR" dirty="0" err="1" smtClean="0"/>
              <a:t>te</a:t>
            </a:r>
            <a:r>
              <a:rPr lang="tr-TR" dirty="0" smtClean="0"/>
              <a:t> </a:t>
            </a:r>
            <a:r>
              <a:rPr lang="tr-TR" dirty="0" smtClean="0"/>
              <a:t>bir organ olduğu için onu da besleyen atar damarlar ve toplar damarlar mevcuttur.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Koroner arterler</a:t>
            </a:r>
          </a:p>
          <a:p>
            <a:r>
              <a:rPr lang="tr-TR" dirty="0" smtClean="0"/>
              <a:t>Sağ koroner </a:t>
            </a:r>
          </a:p>
          <a:p>
            <a:r>
              <a:rPr lang="tr-TR" dirty="0" smtClean="0"/>
              <a:t>Sol koroner arter </a:t>
            </a:r>
            <a:r>
              <a:rPr lang="tr-TR" sz="2800" dirty="0" smtClean="0"/>
              <a:t>LAD</a:t>
            </a:r>
          </a:p>
          <a:p>
            <a:pPr marL="3200400" lvl="7" indent="0">
              <a:buNone/>
            </a:pPr>
            <a:r>
              <a:rPr lang="tr-TR" sz="2800" dirty="0" smtClean="0"/>
              <a:t>CX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20298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Kalbe gelen toplar damarlar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Pulmoner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venler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( sol </a:t>
            </a:r>
            <a:r>
              <a:rPr lang="tr-TR" dirty="0" err="1" smtClean="0"/>
              <a:t>atriuma</a:t>
            </a:r>
            <a:r>
              <a:rPr lang="tr-TR" dirty="0" smtClean="0"/>
              <a:t> dökülür)</a:t>
            </a:r>
          </a:p>
          <a:p>
            <a:pPr marL="0" indent="0">
              <a:buNone/>
            </a:pPr>
            <a:r>
              <a:rPr lang="tr-TR" dirty="0" smtClean="0"/>
              <a:t>    Akciğerlerden gelen kan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Vena kava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süperior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tr-TR" dirty="0" smtClean="0"/>
              <a:t>    Baş boyunda gelen kan</a:t>
            </a:r>
          </a:p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Vena kava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inferior</a:t>
            </a:r>
            <a:endParaRPr lang="tr-T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/>
              <a:t>   Vücuttan organ ve </a:t>
            </a:r>
            <a:r>
              <a:rPr lang="tr-TR" dirty="0" smtClean="0"/>
              <a:t>ayaklar-kollardan </a:t>
            </a:r>
            <a:r>
              <a:rPr lang="tr-TR" dirty="0" smtClean="0"/>
              <a:t>gelen kan </a:t>
            </a:r>
          </a:p>
          <a:p>
            <a:pPr marL="0" indent="0">
              <a:buNone/>
            </a:pPr>
            <a:r>
              <a:rPr lang="tr-TR" dirty="0" smtClean="0"/>
              <a:t>Her iki </a:t>
            </a:r>
            <a:r>
              <a:rPr lang="tr-TR" dirty="0" err="1" smtClean="0"/>
              <a:t>ven</a:t>
            </a:r>
            <a:r>
              <a:rPr lang="tr-TR" dirty="0" smtClean="0"/>
              <a:t> de sağ </a:t>
            </a:r>
            <a:r>
              <a:rPr lang="tr-TR" dirty="0" err="1" smtClean="0"/>
              <a:t>atriuma</a:t>
            </a:r>
            <a:r>
              <a:rPr lang="tr-TR" dirty="0" smtClean="0"/>
              <a:t> dökülür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7971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Kalp incelemelerinde BT ve MR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Kalp boşluklarının, duvarlarının, tümörlerinin ve kapakların dinamik olarak değerlendirilmesi için 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MR</a:t>
            </a:r>
          </a:p>
          <a:p>
            <a:endParaRPr lang="tr-TR" dirty="0"/>
          </a:p>
          <a:p>
            <a:r>
              <a:rPr lang="tr-TR" dirty="0" smtClean="0"/>
              <a:t>Koroner arterlerin, aort cidarlarının ve aorttan çıkan </a:t>
            </a:r>
            <a:r>
              <a:rPr lang="tr-TR" dirty="0" err="1" smtClean="0"/>
              <a:t>arteriel</a:t>
            </a:r>
            <a:r>
              <a:rPr lang="tr-TR" dirty="0" smtClean="0"/>
              <a:t> yapıların darlık ve </a:t>
            </a:r>
            <a:r>
              <a:rPr lang="tr-TR" dirty="0" err="1" smtClean="0"/>
              <a:t>stent</a:t>
            </a:r>
            <a:r>
              <a:rPr lang="tr-TR" dirty="0" smtClean="0"/>
              <a:t> </a:t>
            </a:r>
            <a:r>
              <a:rPr lang="tr-TR" dirty="0" err="1" smtClean="0"/>
              <a:t>incelemleri</a:t>
            </a:r>
            <a:r>
              <a:rPr lang="tr-TR" dirty="0" smtClean="0"/>
              <a:t> için </a:t>
            </a:r>
            <a:r>
              <a:rPr lang="tr-TR" dirty="0" smtClean="0">
                <a:solidFill>
                  <a:schemeClr val="accent3">
                    <a:lumMod val="75000"/>
                  </a:schemeClr>
                </a:solidFill>
              </a:rPr>
              <a:t>MDCT ( ÇKBT) ö</a:t>
            </a:r>
            <a:r>
              <a:rPr lang="tr-TR" dirty="0" smtClean="0"/>
              <a:t>nceliklidir.</a:t>
            </a:r>
          </a:p>
          <a:p>
            <a:endParaRPr lang="tr-TR" dirty="0" smtClean="0"/>
          </a:p>
          <a:p>
            <a:r>
              <a:rPr lang="tr-TR" dirty="0" smtClean="0"/>
              <a:t>Not: kalp pili olan ve </a:t>
            </a:r>
            <a:r>
              <a:rPr lang="tr-TR" dirty="0" err="1" smtClean="0"/>
              <a:t>MRa</a:t>
            </a:r>
            <a:r>
              <a:rPr lang="tr-TR" dirty="0" smtClean="0"/>
              <a:t> giremeyecek olan  hastalarda BT tercih edilir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8242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489</Words>
  <Application>Microsoft Office PowerPoint</Application>
  <PresentationFormat>Ekran Gösterisi (4:3)</PresentationFormat>
  <Paragraphs>80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Kardiovaskuler sistem </vt:lpstr>
      <vt:lpstr>Kalp anatomisi </vt:lpstr>
      <vt:lpstr>Kalp </vt:lpstr>
      <vt:lpstr>Atar damar ( arter ) v  Toplar damar ( ven ) </vt:lpstr>
      <vt:lpstr>Slayt 5</vt:lpstr>
      <vt:lpstr>Kalpten çıkan atar damarlar</vt:lpstr>
      <vt:lpstr>Kalbi besleyen damarlar</vt:lpstr>
      <vt:lpstr>Kalbe gelen toplar damarlar</vt:lpstr>
      <vt:lpstr>Kalp incelemelerinde BT ve MR</vt:lpstr>
      <vt:lpstr>Koroner arterler</vt:lpstr>
      <vt:lpstr>Kalp ve koroner arterler BT</vt:lpstr>
      <vt:lpstr>Kalp 4 boşluk MR</vt:lpstr>
      <vt:lpstr>MR anjiografi</vt:lpstr>
      <vt:lpstr>Multiplan kardiak MR inceleme</vt:lpstr>
      <vt:lpstr>Mediasten kesitleri</vt:lpstr>
      <vt:lpstr>Kardiak incelemede MR kesitleri</vt:lpstr>
      <vt:lpstr>Sagital kesitte sol kalp </vt:lpstr>
      <vt:lpstr>Torasik aort seyri</vt:lpstr>
      <vt:lpstr>Abdominal aort MIP görüntüler</vt:lpstr>
      <vt:lpstr>Torakoaobdominal aort</vt:lpstr>
      <vt:lpstr>Torasik aort sagital </vt:lpstr>
      <vt:lpstr>Slayt 22</vt:lpstr>
      <vt:lpstr>Abdominal aorta iki plan</vt:lpstr>
      <vt:lpstr>Abdominal aorta koronal</vt:lpstr>
      <vt:lpstr>Bacak atar damarları </vt:lpstr>
      <vt:lpstr>Karın atar damarları ve toplar damarları isimlerini organlardan alır</vt:lpstr>
      <vt:lpstr>Ayak damarları</vt:lpstr>
      <vt:lpstr>Toplar damarlar</vt:lpstr>
      <vt:lpstr>Portal ven komponentleri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Kardiovaskuler sistem</dc:title>
  <dc:creator>acer</dc:creator>
  <cp:lastModifiedBy>Pro2000</cp:lastModifiedBy>
  <cp:revision>16</cp:revision>
  <dcterms:created xsi:type="dcterms:W3CDTF">2012-10-07T12:23:45Z</dcterms:created>
  <dcterms:modified xsi:type="dcterms:W3CDTF">2015-11-22T20:06:42Z</dcterms:modified>
</cp:coreProperties>
</file>