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8" r:id="rId4"/>
    <p:sldId id="270" r:id="rId5"/>
    <p:sldId id="271" r:id="rId6"/>
    <p:sldId id="273" r:id="rId7"/>
    <p:sldId id="274" r:id="rId8"/>
    <p:sldId id="276" r:id="rId9"/>
    <p:sldId id="277" r:id="rId10"/>
    <p:sldId id="278" r:id="rId11"/>
    <p:sldId id="279" r:id="rId12"/>
    <p:sldId id="281" r:id="rId13"/>
    <p:sldId id="282" r:id="rId14"/>
    <p:sldId id="284" r:id="rId15"/>
    <p:sldId id="285" r:id="rId16"/>
    <p:sldId id="286" r:id="rId17"/>
    <p:sldId id="288" r:id="rId18"/>
    <p:sldId id="289" r:id="rId19"/>
    <p:sldId id="290" r:id="rId20"/>
    <p:sldId id="291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3" autoAdjust="0"/>
  </p:normalViewPr>
  <p:slideViewPr>
    <p:cSldViewPr>
      <p:cViewPr>
        <p:scale>
          <a:sx n="66" d="100"/>
          <a:sy n="66" d="100"/>
        </p:scale>
        <p:origin x="-127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ing.ox.ac.uk/media/global/wwwadminoxacuk/localsites/oxfordlearninginstitute/documents/supportresources/lecturersteachingstaff/developmentprogrammes/StagesinGroupDevelopment.pdf" TargetMode="External"/><Relationship Id="rId2" Type="http://schemas.openxmlformats.org/officeDocument/2006/relationships/hyperlink" Target="http://dx.doi.org/10.1108/1741040081086750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Near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University</a:t>
            </a:r>
            <a:r>
              <a:rPr lang="tr-TR" sz="3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4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Economics &amp; </a:t>
            </a:r>
            <a:b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Administrative Sciences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- 101     Introduction To  Business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ğberk KAYA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25" y="736300"/>
            <a:ext cx="607616" cy="60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07704" y="5814606"/>
            <a:ext cx="5328592" cy="792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ugberk.</a:t>
            </a:r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kaya@neu.edu.tr   </a:t>
            </a:r>
            <a:endParaRPr lang="en-GB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Tugberk\Desktop\Swarm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036" y="2589210"/>
            <a:ext cx="637432" cy="63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ugberk\Dropbox\Tugberk Kaya Website QR Co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2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Functions of </a:t>
            </a:r>
            <a:r>
              <a:rPr lang="tr-T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HR Manager</a:t>
            </a:r>
            <a:endParaRPr lang="en-GB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analysis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Manager collets following information;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activities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Behaviours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Machines, tools, equipment and work aids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standards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context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Requirements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0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job analysis is important?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 and Selection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Discovering Unassigned Duties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Planning &amp; Forecasting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Planning (PP) is about deciding what positions the firm will have to fill and how to fill them.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 can include all jobs from cleaning staff to CEO.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jobs can also be selected by succession planning.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Planning should derive from the firm’s strategic plans.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Personal Needs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method; forecast revenue then estimate size of staff required to achieve this sales volume.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 Analysis: study of a firm’s past employment needs over a period of years to predict future needs. 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Analysis: A forecasting technique for determining future staff needs by using ratios between, for example, sales volume and number of employees need. 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Scatter Plot: A graphical method used to help identify the relationship between two variables.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7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Training Process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teaching new employees the basic skills they need to perform their jobs.</a:t>
            </a:r>
          </a:p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strategic context of training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management: the process employers use to make sure employees are working toward organizational goals.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Web-based training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learning-based training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Cross-cultural diversity training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32" y="692696"/>
            <a:ext cx="8712968" cy="11430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Training and Development Process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432048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analysis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job performance skills needed, assess prospective trainees skills, and develop objectives.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design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the training program content, including workbooks, exercises, and activities.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(trying out) the training to a small representative audience.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program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Actually training the targeted employee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Assesses the program’s successes or failures.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4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829896"/>
          </a:xfrm>
        </p:spPr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an employee’s current and/or past performance relative to his or her performance standards.</a:t>
            </a:r>
          </a:p>
          <a:p>
            <a:pPr marL="68580" indent="0">
              <a:buNone/>
            </a:pP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employers use to make sure employees are working toward organizational goals.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3284984"/>
            <a:ext cx="7024744" cy="82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8580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47265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829896"/>
          </a:xfrm>
        </p:spPr>
        <p:txBody>
          <a:bodyPr/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and Motivation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4536504"/>
          </a:xfrm>
        </p:spPr>
        <p:txBody>
          <a:bodyPr>
            <a:normAutofit lnSpcReduction="10000"/>
          </a:bodyPr>
          <a:lstStyle/>
          <a:p>
            <a:pPr>
              <a:spcBef>
                <a:spcPct val="4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Abraham Maslow’s Hierarchy of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 higher-level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needs: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(food, water,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sex)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safe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environment)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(relationships with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others)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self-esteem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sense of personal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worth)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self-actualization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(becoming the desired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self)</a:t>
            </a:r>
          </a:p>
          <a:p>
            <a:pPr>
              <a:spcBef>
                <a:spcPct val="40000"/>
              </a:spcBef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needs must be satisfied before higher level needs can be addressed or become of interest to the individual.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1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94600"/>
            <a:ext cx="7632848" cy="4570704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Herzberg’s Hygiene–Motivator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Hygienes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(extrinsic job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factors)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Inadequate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conditions, salary, and incentive pay can cause dissatisfaction and prevent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satisfaction.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Motivators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(intrinsic job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factors)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enrichment (challenging job, feedback and recognition) addresses higher-level (achievement, self-actualization) needs.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way to motivate someone is to organize the job so that doing it helps satisfy the person’s higher-level needs.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764704"/>
            <a:ext cx="7024744" cy="82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 and Motivation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>
            <a:norm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Instrumentality and Rewards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4392488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Vroom’s Expectancy Theory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person’s motivation to exert some level of effort is a function of three things: </a:t>
            </a:r>
          </a:p>
          <a:p>
            <a:pPr lvl="2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Expectancy: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effort will lead to performance.</a:t>
            </a:r>
          </a:p>
          <a:p>
            <a:pPr lvl="2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Instrumentality: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connection between performance and the appropriate reward.</a:t>
            </a:r>
          </a:p>
          <a:p>
            <a:pPr lvl="2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Valence: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value the person places on the reward.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= E x I x V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factor (E, I, or V) is zero, then there is no motivation to work toward the reward.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confidence building and training, accurate appraisals, and knowledge of workers’ desired rewards can increase employee motivation.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52928" cy="858019"/>
          </a:xfrm>
        </p:spPr>
        <p:txBody>
          <a:bodyPr>
            <a:normAutofit fontScale="90000"/>
          </a:bodyPr>
          <a:lstStyle/>
          <a:p>
            <a:r>
              <a:rPr lang="en-GB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 (HRM) </a:t>
            </a:r>
            <a:endParaRPr lang="en-GB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7920880" cy="4536504"/>
          </a:xfrm>
        </p:spPr>
        <p:txBody>
          <a:bodyPr/>
          <a:lstStyle/>
          <a:p>
            <a:pPr algn="just"/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HRM is the process of acquiring, training, appraising, and compensating employees, and attending to their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relations, health and safety, and fairness concerns. (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2008)</a:t>
            </a:r>
          </a:p>
          <a:p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‘HRM comprises a set of policies designed to maximize organizational integration, employee commitment, flexibility and quality of work.’ </a:t>
            </a:r>
            <a:r>
              <a:rPr lang="pt-PT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(Guest, 1987)</a:t>
            </a:r>
          </a:p>
          <a:p>
            <a:endParaRPr lang="pt-PT" alt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‘The management of work and people towards desired ends’ </a:t>
            </a:r>
            <a:r>
              <a:rPr lang="en-GB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Purcel</a:t>
            </a:r>
            <a:r>
              <a:rPr lang="en-GB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et. al, 2003)</a:t>
            </a:r>
            <a:endParaRPr lang="pt-PT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8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4352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</a:t>
            </a:r>
          </a:p>
          <a:p>
            <a:pPr lvl="0"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Drucker, P. F. (1993)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Post-capitalist society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York: Harper Collins Publishers </a:t>
            </a: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Guest, D. (1987), “Human resource management and industrial relations”, Journal of</a:t>
            </a:r>
          </a:p>
          <a:p>
            <a:pPr>
              <a:lnSpc>
                <a:spcPct val="120000"/>
              </a:lnSpc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Studies, Vol. 24 No. 5, pp. 503-21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DOI: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dx.doi.org/10.1108/17410400810867508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DEVANNA, M. A., FOMBRUN, C . and TICHY, N . (1984). 'A framework for strategic human resource management'. In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Fombrun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Tichy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M. and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Devanna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A. (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Human Resources Management.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York: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WUey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E.T. and Hall, M.R. (1990) 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cultural differences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Brealey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Publishing</a:t>
            </a: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Hofstede, G. and Hofstede, G.J. (2005)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Cultures and Organizations: Software of the Mind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York: The McGraw-Hill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lvl="0"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Purcell, J.,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Kinnie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Hutchinson, S.,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Rayton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and Swart, J. (2003)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People and Performance Link: Unlocking the Black Box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CIPD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Tuckman and Jensen (1977);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https://www.learning.ox.ac.uk/media/global/wwwadminoxacuk/localsites/oxfordlearninginstitute/documents/supportresources/lecturersteachingstaff/developmentprogrammes/StagesinGroupDevelopment.pdf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Trompenaars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and Hampden-Turner, C. (2011)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Riding the Waves of Culture: Understanding Cultural Diversity in Business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2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Brealey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Publishing</a:t>
            </a:r>
          </a:p>
          <a:p>
            <a:pPr>
              <a:lnSpc>
                <a:spcPct val="120000"/>
              </a:lnSpc>
            </a:pPr>
            <a:endParaRPr lang="pt-PT" altLang="en-US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pPr marL="68580" indent="0">
              <a:buNone/>
            </a:pP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</a:t>
            </a:r>
          </a:p>
          <a:p>
            <a:endParaRPr lang="en-GB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GB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ugberk.</a:t>
            </a:r>
            <a:r>
              <a:rPr lang="en-GB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kaya@neu.edu.tr  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Tugberk\Dropbox\Tugberk Kaya Website QR C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637468" cy="1002035"/>
          </a:xfrm>
        </p:spPr>
        <p:txBody>
          <a:bodyPr/>
          <a:lstStyle/>
          <a:p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key activities: 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069515" cy="3510741"/>
          </a:xfrm>
        </p:spPr>
        <p:txBody>
          <a:bodyPr>
            <a:noAutofit/>
          </a:bodyPr>
          <a:lstStyle/>
          <a:p>
            <a:r>
              <a:rPr lang="en-GB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Selection</a:t>
            </a:r>
            <a:r>
              <a:rPr lang="en-GB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endParaRPr lang="en-GB" altLang="en-US" sz="36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Performance </a:t>
            </a:r>
            <a:r>
              <a:rPr lang="en-GB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management, </a:t>
            </a:r>
            <a:endParaRPr lang="en-GB" altLang="en-US" sz="36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Reward</a:t>
            </a:r>
            <a:r>
              <a:rPr lang="en-GB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endParaRPr lang="en-GB" altLang="en-US" sz="36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Development </a:t>
            </a:r>
          </a:p>
          <a:p>
            <a:endParaRPr lang="en-GB" altLang="en-US" sz="36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GB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GB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Fombrum</a:t>
            </a:r>
            <a:r>
              <a:rPr lang="en-GB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Tichy</a:t>
            </a:r>
            <a:r>
              <a:rPr lang="en-GB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Devanna</a:t>
            </a:r>
            <a:r>
              <a:rPr lang="en-GB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1984)</a:t>
            </a:r>
          </a:p>
          <a:p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8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HR is important?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7776864" cy="4536504"/>
          </a:xfrm>
        </p:spPr>
      </p:pic>
    </p:spTree>
    <p:extLst>
      <p:ext uri="{BB962C8B-B14F-4D97-AF65-F5344CB8AC3E}">
        <p14:creationId xmlns:p14="http://schemas.microsoft.com/office/powerpoint/2010/main" val="197515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of HRM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400175" y="2630487"/>
            <a:ext cx="2520950" cy="1871663"/>
            <a:chOff x="1259632" y="3429000"/>
            <a:chExt cx="2520280" cy="1872208"/>
          </a:xfrm>
        </p:grpSpPr>
        <p:sp>
          <p:nvSpPr>
            <p:cNvPr id="5" name="Rectangle 4"/>
            <p:cNvSpPr/>
            <p:nvPr/>
          </p:nvSpPr>
          <p:spPr>
            <a:xfrm>
              <a:off x="1259632" y="3429000"/>
              <a:ext cx="2520280" cy="5764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b="1" dirty="0">
                  <a:solidFill>
                    <a:schemeClr val="tx1"/>
                  </a:solidFill>
                </a:rPr>
                <a:t>Old Employment Model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9632" y="4005431"/>
              <a:ext cx="2520280" cy="1295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Inflexible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High Conflict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Low Productivity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273675" y="2630487"/>
            <a:ext cx="2619375" cy="1866900"/>
            <a:chOff x="5148063" y="3429000"/>
            <a:chExt cx="2619786" cy="1866265"/>
          </a:xfrm>
        </p:grpSpPr>
        <p:sp>
          <p:nvSpPr>
            <p:cNvPr id="8" name="Rectangle 7"/>
            <p:cNvSpPr/>
            <p:nvPr/>
          </p:nvSpPr>
          <p:spPr>
            <a:xfrm>
              <a:off x="5148063" y="3429000"/>
              <a:ext cx="2619786" cy="576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b="1" dirty="0">
                  <a:solidFill>
                    <a:schemeClr val="tx1"/>
                  </a:solidFill>
                </a:rPr>
                <a:t>New Employment Model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48063" y="3998719"/>
              <a:ext cx="2619786" cy="12965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Flexible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Low Conflict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2000" dirty="0">
                  <a:solidFill>
                    <a:schemeClr val="tx1"/>
                  </a:solidFill>
                </a:rPr>
                <a:t>High Performance</a:t>
              </a:r>
            </a:p>
          </p:txBody>
        </p:sp>
      </p:grpSp>
      <p:sp>
        <p:nvSpPr>
          <p:cNvPr id="10" name="Notched Right Arrow 9"/>
          <p:cNvSpPr/>
          <p:nvPr/>
        </p:nvSpPr>
        <p:spPr>
          <a:xfrm>
            <a:off x="4279900" y="3440112"/>
            <a:ext cx="547688" cy="431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7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Manager Proficiencies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Proficiencies: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Selection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Business Proficiencies: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Merge business objectives with employee objectives.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planning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5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Manager Proficiencies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Leadership</a:t>
            </a:r>
          </a:p>
          <a:p>
            <a:pPr>
              <a:buFontTx/>
              <a:buChar char="-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teams effectively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management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Continuous Learning: 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-Research and apply recent trends in the industry.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Analysis	</a:t>
            </a: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‘The procedure for determining the duties and skill requirements of a job and the kind of person who should be hired for.’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Job Analysis is required?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produce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used for j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 description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 specifications.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Description: 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‘A list of a job’s duties, responsibilities, reporting relationships, working conditions, and supervisory responsibilities.’ 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Specifications: </a:t>
            </a:r>
          </a:p>
          <a:p>
            <a:pPr marL="0" indent="0">
              <a:buNone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a job’s human requirements, required education, skills and personality.’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339</TotalTime>
  <Words>1156</Words>
  <Application>Microsoft Office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PowerPoint Presentation</vt:lpstr>
      <vt:lpstr>Human Resource Management (HRM) </vt:lpstr>
      <vt:lpstr>Four key activities:  </vt:lpstr>
      <vt:lpstr>Why HR is important?</vt:lpstr>
      <vt:lpstr>Aims of HRM</vt:lpstr>
      <vt:lpstr>HR Manager Proficiencies</vt:lpstr>
      <vt:lpstr>HR Manager Proficiencies</vt:lpstr>
      <vt:lpstr>Job Analysis </vt:lpstr>
      <vt:lpstr>Definitions</vt:lpstr>
      <vt:lpstr>Functions of HR Manager</vt:lpstr>
      <vt:lpstr>Why job analysis is important?</vt:lpstr>
      <vt:lpstr>Personal Planning &amp; Forecasting</vt:lpstr>
      <vt:lpstr>Forecasting Personal Needs</vt:lpstr>
      <vt:lpstr>The Training Process</vt:lpstr>
      <vt:lpstr>The Training and Development Process</vt:lpstr>
      <vt:lpstr>Performance appraisal</vt:lpstr>
      <vt:lpstr>Needs and Motivation</vt:lpstr>
      <vt:lpstr>PowerPoint Presentation</vt:lpstr>
      <vt:lpstr>Instrumentality and Rewards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Tuğberk Kaya</dc:title>
  <dc:creator>Tugberk Kaya</dc:creator>
  <cp:lastModifiedBy>Tugberk Kaya</cp:lastModifiedBy>
  <cp:revision>108</cp:revision>
  <dcterms:created xsi:type="dcterms:W3CDTF">2015-09-01T13:32:46Z</dcterms:created>
  <dcterms:modified xsi:type="dcterms:W3CDTF">2015-11-19T16:05:27Z</dcterms:modified>
</cp:coreProperties>
</file>