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91" r:id="rId3"/>
    <p:sldId id="284" r:id="rId4"/>
    <p:sldId id="261" r:id="rId5"/>
    <p:sldId id="286" r:id="rId6"/>
    <p:sldId id="287" r:id="rId7"/>
    <p:sldId id="288" r:id="rId8"/>
    <p:sldId id="292" r:id="rId9"/>
    <p:sldId id="273" r:id="rId10"/>
    <p:sldId id="268" r:id="rId11"/>
    <p:sldId id="275" r:id="rId12"/>
    <p:sldId id="276" r:id="rId13"/>
    <p:sldId id="277" r:id="rId14"/>
    <p:sldId id="279" r:id="rId15"/>
    <p:sldId id="280" r:id="rId16"/>
    <p:sldId id="262" r:id="rId17"/>
    <p:sldId id="263" r:id="rId18"/>
    <p:sldId id="278" r:id="rId19"/>
    <p:sldId id="264" r:id="rId20"/>
    <p:sldId id="265" r:id="rId21"/>
    <p:sldId id="282" r:id="rId22"/>
    <p:sldId id="271" r:id="rId23"/>
    <p:sldId id="290" r:id="rId24"/>
    <p:sldId id="285" r:id="rId25"/>
    <p:sldId id="283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ugberk Kaya" initials="T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71" autoAdjust="0"/>
    <p:restoredTop sz="94613" autoAdjust="0"/>
  </p:normalViewPr>
  <p:slideViewPr>
    <p:cSldViewPr>
      <p:cViewPr>
        <p:scale>
          <a:sx n="75" d="100"/>
          <a:sy n="75" d="100"/>
        </p:scale>
        <p:origin x="-10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2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501F-B40A-4438-9184-B2389CF15836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200B-740D-428C-AAD7-F30BD284B95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501F-B40A-4438-9184-B2389CF15836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200B-740D-428C-AAD7-F30BD284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501F-B40A-4438-9184-B2389CF15836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200B-740D-428C-AAD7-F30BD284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501F-B40A-4438-9184-B2389CF15836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200B-740D-428C-AAD7-F30BD284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501F-B40A-4438-9184-B2389CF15836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200B-740D-428C-AAD7-F30BD284B95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501F-B40A-4438-9184-B2389CF15836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200B-740D-428C-AAD7-F30BD284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501F-B40A-4438-9184-B2389CF15836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200B-740D-428C-AAD7-F30BD284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501F-B40A-4438-9184-B2389CF15836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200B-740D-428C-AAD7-F30BD284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501F-B40A-4438-9184-B2389CF15836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200B-740D-428C-AAD7-F30BD284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501F-B40A-4438-9184-B2389CF15836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200B-740D-428C-AAD7-F30BD284B95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501F-B40A-4438-9184-B2389CF15836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E2200B-740D-428C-AAD7-F30BD284B95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F8501F-B40A-4438-9184-B2389CF15836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E2200B-740D-428C-AAD7-F30BD284B95D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ugberk.kaya@neu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m/news/business-24576729" TargetMode="External"/><Relationship Id="rId2" Type="http://schemas.openxmlformats.org/officeDocument/2006/relationships/hyperlink" Target="http://www.youtube.com/watch?v=0G58IaiZs8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www.bbc.com/news/business-26148711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edmo.do/j/8q3q3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hbr.org/" TargetMode="External"/><Relationship Id="rId2" Type="http://schemas.openxmlformats.org/officeDocument/2006/relationships/hyperlink" Target="http://www.tandfonline.com/toc/rijh20/curr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meraldinsight.com/index.htm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ing.ox.ac.uk/media/global/wwwadminoxacuk/localsites/oxfordlearninginstitute/documents/supportresources/lecturersteachingstaff/developmentprogrammes/StagesinGroupDevelopment.pdf" TargetMode="External"/><Relationship Id="rId2" Type="http://schemas.openxmlformats.org/officeDocument/2006/relationships/hyperlink" Target="http://dx.doi.org/10.1108/17410400810867508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tugberk.kaya@neu.edu.t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640" y="1124744"/>
            <a:ext cx="8494712" cy="965969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404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645024"/>
            <a:ext cx="7854696" cy="2256656"/>
          </a:xfrm>
        </p:spPr>
        <p:txBody>
          <a:bodyPr>
            <a:noAutofit/>
          </a:bodyPr>
          <a:lstStyle/>
          <a:p>
            <a:pPr algn="ctr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Tugberk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Kaya</a:t>
            </a:r>
          </a:p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tugberk.kaya@neu.edu.tr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 East University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564903"/>
            <a:ext cx="73541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Introduction to </a:t>
            </a:r>
            <a: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HRM </a:t>
            </a:r>
            <a:b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1– 18/02/2015 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3291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7" y="1340768"/>
            <a:ext cx="4863366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Changing Environment of HRM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‘The process by which businesses or other organizations develop international influence or start operating on an international scale’ (Oxford English Dictionary)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www.proprofs.com/quiz-school/upload/yuiupload/343423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463" y="0"/>
            <a:ext cx="4301811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79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Reasons for Globalisation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Sales Expansion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Cheap Labour Force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Partnerships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76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10376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 of Globalization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89120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Aspects;</a:t>
            </a:r>
          </a:p>
          <a:p>
            <a:pPr marL="0" indent="0">
              <a:buNone/>
            </a:pP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 or Low Context Societies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(Hall &amp; Hall, 1990)</a:t>
            </a:r>
          </a:p>
          <a:p>
            <a:pPr marL="0" lvl="0" indent="0">
              <a:buNone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Cyprus vs UK </a:t>
            </a:r>
          </a:p>
          <a:p>
            <a:pPr marL="0" lvl="0" indent="0">
              <a:buNone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Individualism or Collectivism (Hofstede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Hofstede, 2005)  </a:t>
            </a:r>
          </a:p>
          <a:p>
            <a:pPr lvl="0">
              <a:buFontTx/>
              <a:buChar char="-"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Japan vs USA</a:t>
            </a:r>
          </a:p>
          <a:p>
            <a:pPr lvl="0">
              <a:buFontTx/>
              <a:buChar char="-"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Monochromic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 </a:t>
            </a:r>
            <a:r>
              <a:rPr lang="en-GB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Polychronic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(Trompenaars &amp; Hampden-Turner, 2011)</a:t>
            </a:r>
          </a:p>
          <a:p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subject will be covered in detail in Week 10.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3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Trends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Organizations (Amazon)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High-Tech Jobs/Service Jobs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importance of Human Capital. 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65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Capital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Capital refers to the knowledge, education, training, skills and expertise of a firm’s workers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‘The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gravity in employment is moving fast from manual and clerical workers to knowledge workers…’ - Peter Drucker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Remember! Knowledge is the important asset!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use human capital effectively HR managers needs to apply Strategic HRM.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3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36004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b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-Create an Edmodo Account</a:t>
            </a:r>
            <a:b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-Sign the Attendance Sheet</a:t>
            </a:r>
            <a:b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-Double check if you are enrolled to the e-mail list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4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strategy?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you are?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do you want to be?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you will get there?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1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6360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Strategic HRM?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play a strategic role in organisational </a:t>
            </a: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</a:p>
          <a:p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 </a:t>
            </a: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 must be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with business strategies (vertical integration</a:t>
            </a: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HR strategies </a:t>
            </a: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 cohere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(horizontal integration)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7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 of Strategic HRM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High-Performance Work System.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‘An integrated set of HRM policies and practices that together produce superior employee performance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.’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45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Manager Proficiencies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Proficiencies: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Selection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Business Proficiencies: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Merge business objectives with employee objectives.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planning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57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introduce ourselves… 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HR?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“People are our most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assets”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83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 Manager Proficiencies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Leadership</a:t>
            </a:r>
          </a:p>
          <a:p>
            <a:pPr>
              <a:buFontTx/>
              <a:buChar char="-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Leading teams effectively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management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Continuous Learning: 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-Research and apply recent trends in the industry.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22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25000" lnSpcReduction="20000"/>
          </a:bodyPr>
          <a:lstStyle/>
          <a:p>
            <a:endParaRPr lang="en-GB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GB" sz="5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www.youtube.com/watch?v=0G58IaiZs8E</a:t>
            </a:r>
            <a:endParaRPr lang="en-GB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en-GB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GB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‘In 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September, it recalled 615,000 Sienna minivans in the US to fix a lever problem that could cause vehicles to shift out of park mode "without the driver depressing the brake </a:t>
            </a:r>
            <a:r>
              <a:rPr lang="en-GB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pedal’ September 2013</a:t>
            </a:r>
          </a:p>
          <a:p>
            <a:pPr>
              <a:lnSpc>
                <a:spcPct val="160000"/>
              </a:lnSpc>
            </a:pPr>
            <a:endParaRPr lang="en-GB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GB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called back more than 780,000 vehicles in the US to address a suspension defect in its RAV4 and Lexus HS 250h models, after fears that an initial recall last year did not fix the problem</a:t>
            </a:r>
            <a:r>
              <a:rPr lang="en-GB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October 2013</a:t>
            </a:r>
          </a:p>
          <a:p>
            <a:pPr marL="0" indent="0">
              <a:lnSpc>
                <a:spcPct val="160000"/>
              </a:lnSpc>
              <a:buNone/>
            </a:pPr>
            <a:endParaRPr lang="en-GB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Toyota is recalling 885,000 vehicles to fix a problem that could cause a water leak from the air conditioning unit</a:t>
            </a:r>
            <a:r>
              <a:rPr lang="en-GB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October  2013</a:t>
            </a:r>
          </a:p>
          <a:p>
            <a:pPr marL="0" indent="0">
              <a:lnSpc>
                <a:spcPct val="160000"/>
              </a:lnSpc>
              <a:buNone/>
            </a:pPr>
            <a:endParaRPr lang="en-GB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‘Toyota is recalling 1.9 million of its top-selling Prius hybrid cars because of a software fault that may cause the vehicle to slow down suddenly.’ February 2014</a:t>
            </a:r>
          </a:p>
          <a:p>
            <a:pPr>
              <a:lnSpc>
                <a:spcPct val="160000"/>
              </a:lnSpc>
            </a:pPr>
            <a:r>
              <a:rPr lang="en-GB" sz="5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GB" sz="5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www.bbc.com/news/business-24576729</a:t>
            </a:r>
            <a:r>
              <a:rPr lang="en-GB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http://www.bbc.com/news/business-26148711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214" y="2637"/>
            <a:ext cx="4557192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7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representative from each group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 will be 20 minutes long (10 Minutes each)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0% of your total mark.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Image</a:t>
            </a:r>
          </a:p>
        </p:txBody>
      </p:sp>
      <p:pic>
        <p:nvPicPr>
          <p:cNvPr id="1026" name="Picture 2" descr="C:\Users\Tugberk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406794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81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8" y="1628800"/>
            <a:ext cx="9424550" cy="5229201"/>
          </a:xfrm>
        </p:spPr>
        <p:txBody>
          <a:bodyPr>
            <a:normAutofit lnSpcReduction="10000"/>
          </a:bodyPr>
          <a:lstStyle/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MAN 404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Human Resource Management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(2014-2015) – Spring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rv8vis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edmo.do/j/8q3q3e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86024"/>
            <a:ext cx="8640960" cy="295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35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 List</a:t>
            </a:r>
            <a:endParaRPr lang="en-GB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Dessler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(2008) </a:t>
            </a:r>
            <a:r>
              <a:rPr lang="en-GB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</a:t>
            </a:r>
            <a:r>
              <a:rPr lang="en-GB" sz="3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</a:t>
            </a:r>
            <a:r>
              <a:rPr lang="en-GB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Ltd</a:t>
            </a:r>
          </a:p>
          <a:p>
            <a:pPr lvl="0"/>
            <a:endParaRPr lang="en-GB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Mondy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(2005) </a:t>
            </a:r>
            <a:r>
              <a:rPr lang="en-GB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 </a:t>
            </a:r>
            <a:endParaRPr lang="en-GB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International Journal of Human Resource Management </a:t>
            </a:r>
            <a:r>
              <a:rPr lang="en-GB" sz="33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http://www.tandfonline.com/toc/rijh20/current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Harvard Business Review </a:t>
            </a:r>
            <a:r>
              <a:rPr lang="en-GB" sz="33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http://hbr.org/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Emerald </a:t>
            </a:r>
            <a:r>
              <a:rPr lang="en-GB" sz="33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GB" sz="33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www.emeraldinsight.com/index.htm</a:t>
            </a:r>
            <a:r>
              <a:rPr lang="en-GB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websites </a:t>
            </a:r>
            <a:r>
              <a:rPr lang="tr-T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9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Dessler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(2008)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</a:t>
            </a:r>
            <a:r>
              <a:rPr lang="en-GB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</a:t>
            </a:r>
          </a:p>
          <a:p>
            <a:pPr lvl="0">
              <a:lnSpc>
                <a:spcPct val="120000"/>
              </a:lnSpc>
            </a:pP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Drucker, P. F. (1993)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Post-capitalist society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New York: Harper Collins Publishers </a:t>
            </a: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Guest, D. (1987), “Human resource management and industrial relations”, Journal of</a:t>
            </a:r>
          </a:p>
          <a:p>
            <a:pPr>
              <a:lnSpc>
                <a:spcPct val="120000"/>
              </a:lnSpc>
            </a:pPr>
            <a:r>
              <a:rPr lang="nl-N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Studies, Vol. 24 No. 5, pp. 503-21</a:t>
            </a:r>
            <a:r>
              <a:rPr lang="nl-N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DOI: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dx.doi.org/10.1108/17410400810867508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DEVANNA, M. A., FOMBRUN, C . and TICHY, N . (1984). 'A framework for strategic human resource management'. In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Fombrun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C.,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Tichy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M. and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Devanna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A. (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Human Resources Management.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York: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WUey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E.T. and Hall, M.R. (1990)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cultural differences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London: Nicholas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Brealey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Publishing</a:t>
            </a:r>
          </a:p>
          <a:p>
            <a:pPr>
              <a:lnSpc>
                <a:spcPct val="12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Hofstede, G. and Hofstede, G.J. (2005)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Cultures and Organizations: Software of the Mind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</a:t>
            </a:r>
            <a:r>
              <a:rPr lang="en-GB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New York: The McGraw-Hill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lvl="0">
              <a:lnSpc>
                <a:spcPct val="120000"/>
              </a:lnSpc>
            </a:pP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Mondy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(2005)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 </a:t>
            </a: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Purcell, J.,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Kinnie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Hutchinson, S.,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Rayton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and Swart, J. (2003)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People and Performance Link: Unlocking the Black Box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London: CIPD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Tuckman and Jensen (1977);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https://www.learning.ox.ac.uk/media/global/wwwadminoxacuk/localsites/oxfordlearninginstitute/documents/supportresources/lecturersteachingstaff/developmentprogrammes/StagesinGroupDevelopment.pdf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Trompenaars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and Hampden-Turner, C. (2011)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Riding the Waves of Culture: Understanding Cultural Diversity in Business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2</a:t>
            </a:r>
            <a:r>
              <a:rPr lang="en-GB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London: Nicholas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Brealey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Publishing</a:t>
            </a:r>
          </a:p>
          <a:p>
            <a:pPr>
              <a:lnSpc>
                <a:spcPct val="120000"/>
              </a:lnSpc>
            </a:pPr>
            <a:endParaRPr lang="pt-PT" altLang="en-US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6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8229600" cy="3456384"/>
          </a:xfrm>
        </p:spPr>
        <p:txBody>
          <a:bodyPr>
            <a:noAutofit/>
          </a:bodyPr>
          <a:lstStyle/>
          <a:p>
            <a: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Any Questions?</a:t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tugberk.kaya@neu.edu.tr</a:t>
            </a:r>
            <a: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0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HRM?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Four key </a:t>
            </a:r>
            <a:r>
              <a:rPr lang="en-GB" altLang="en-US" dirty="0" smtClean="0"/>
              <a:t>activities:  </a:t>
            </a:r>
          </a:p>
          <a:p>
            <a:r>
              <a:rPr lang="en-GB" altLang="en-US" dirty="0" smtClean="0"/>
              <a:t>Selection</a:t>
            </a:r>
            <a:r>
              <a:rPr lang="en-GB" altLang="en-US" dirty="0"/>
              <a:t>, </a:t>
            </a:r>
            <a:endParaRPr lang="en-GB" altLang="en-US" dirty="0" smtClean="0"/>
          </a:p>
          <a:p>
            <a:r>
              <a:rPr lang="en-GB" altLang="en-US" dirty="0" smtClean="0"/>
              <a:t>Performance </a:t>
            </a:r>
            <a:r>
              <a:rPr lang="en-GB" altLang="en-US" dirty="0"/>
              <a:t>management, </a:t>
            </a:r>
            <a:endParaRPr lang="en-GB" altLang="en-US" dirty="0" smtClean="0"/>
          </a:p>
          <a:p>
            <a:r>
              <a:rPr lang="en-GB" altLang="en-US" dirty="0" smtClean="0"/>
              <a:t>Reward</a:t>
            </a:r>
            <a:r>
              <a:rPr lang="en-GB" altLang="en-US" dirty="0"/>
              <a:t>, </a:t>
            </a:r>
            <a:endParaRPr lang="en-GB" altLang="en-US" dirty="0" smtClean="0"/>
          </a:p>
          <a:p>
            <a:r>
              <a:rPr lang="en-GB" altLang="en-US" dirty="0" smtClean="0"/>
              <a:t>Development </a:t>
            </a:r>
          </a:p>
          <a:p>
            <a:endParaRPr lang="en-GB" altLang="en-US" sz="1800" dirty="0"/>
          </a:p>
          <a:p>
            <a:endParaRPr lang="en-GB" altLang="en-US" sz="1800" dirty="0" smtClean="0"/>
          </a:p>
          <a:p>
            <a:endParaRPr lang="en-GB" altLang="en-US" sz="1800" dirty="0"/>
          </a:p>
          <a:p>
            <a:endParaRPr lang="en-GB" altLang="en-US" sz="1800" dirty="0" smtClean="0"/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r>
              <a:rPr lang="en-GB" altLang="en-US" sz="1800" dirty="0" smtClean="0"/>
              <a:t> (</a:t>
            </a:r>
            <a:r>
              <a:rPr lang="en-GB" altLang="en-US" sz="1800" dirty="0" err="1"/>
              <a:t>Fombrum</a:t>
            </a:r>
            <a:r>
              <a:rPr lang="en-GB" altLang="en-US" sz="1800" dirty="0"/>
              <a:t>, </a:t>
            </a:r>
            <a:r>
              <a:rPr lang="en-GB" altLang="en-US" sz="1800" dirty="0" err="1"/>
              <a:t>Tichy</a:t>
            </a:r>
            <a:r>
              <a:rPr lang="en-GB" altLang="en-US" sz="1800" dirty="0"/>
              <a:t>, </a:t>
            </a:r>
            <a:r>
              <a:rPr lang="en-GB" altLang="en-US" sz="1800" dirty="0" err="1"/>
              <a:t>Devanna</a:t>
            </a:r>
            <a:r>
              <a:rPr lang="en-GB" altLang="en-US" sz="1800" dirty="0"/>
              <a:t> 1984)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2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HRM is the process of acquiring, training, appraising, and compensating employees, and attending to their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relations, health and safety, and fairness concerns. (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Dessler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2008)</a:t>
            </a:r>
          </a:p>
          <a:p>
            <a:pPr marL="0" indent="0"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HRM comprises a set of policies designed to maximize organizational integration, employee commitment, flexibility and quality of work.’ </a:t>
            </a:r>
            <a:r>
              <a:rPr lang="pt-PT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(Guest, 1987</a:t>
            </a:r>
            <a:r>
              <a:rPr lang="pt-PT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pt-PT" alt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management of work and people towards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desired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ends’ </a:t>
            </a: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Purcel</a:t>
            </a: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et. al, 2003)</a:t>
            </a:r>
            <a:endParaRPr lang="pt-PT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93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SWOT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Prepare a SWOT Analysis for yourself.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257697"/>
            <a:ext cx="4536504" cy="254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21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Formation</a:t>
            </a:r>
            <a:endParaRPr lang="en-GB" dirty="0"/>
          </a:p>
        </p:txBody>
      </p:sp>
      <p:pic>
        <p:nvPicPr>
          <p:cNvPr id="2050" name="Picture 2" descr="illustration - a cyclical version of Bruce W. Tuckman's group development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083" y="2145107"/>
            <a:ext cx="518457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68144" y="6088187"/>
            <a:ext cx="2953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Tuckman</a:t>
            </a:r>
            <a:r>
              <a:rPr lang="en-US" dirty="0"/>
              <a:t> and Jensen 1977).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4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Forming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Getting to know one another</a:t>
            </a:r>
          </a:p>
          <a:p>
            <a:pPr marL="0" indent="0">
              <a:buNone/>
            </a:pPr>
            <a:r>
              <a:rPr lang="en-GB" dirty="0" smtClean="0"/>
              <a:t> - Group Name</a:t>
            </a:r>
          </a:p>
          <a:p>
            <a:endParaRPr lang="en-GB" dirty="0" smtClean="0"/>
          </a:p>
          <a:p>
            <a:r>
              <a:rPr lang="en-GB" dirty="0" smtClean="0"/>
              <a:t>Developing </a:t>
            </a:r>
            <a:r>
              <a:rPr lang="en-GB" dirty="0"/>
              <a:t>a shared purpose and goal </a:t>
            </a:r>
          </a:p>
          <a:p>
            <a:pPr marL="0" indent="0">
              <a:buNone/>
            </a:pPr>
            <a:r>
              <a:rPr lang="en-GB" dirty="0" smtClean="0"/>
              <a:t> - Grade</a:t>
            </a:r>
          </a:p>
          <a:p>
            <a:endParaRPr lang="en-GB" dirty="0"/>
          </a:p>
          <a:p>
            <a:r>
              <a:rPr lang="en-GB" dirty="0"/>
              <a:t>Gaining commitment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-Exchange of contact details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78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HR is important?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44824"/>
            <a:ext cx="7776864" cy="4536504"/>
          </a:xfrm>
        </p:spPr>
      </p:pic>
    </p:spTree>
    <p:extLst>
      <p:ext uri="{BB962C8B-B14F-4D97-AF65-F5344CB8AC3E}">
        <p14:creationId xmlns:p14="http://schemas.microsoft.com/office/powerpoint/2010/main" val="122033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 of HRM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400175" y="2630487"/>
            <a:ext cx="2520950" cy="1871663"/>
            <a:chOff x="1259632" y="3429000"/>
            <a:chExt cx="2520280" cy="1872208"/>
          </a:xfrm>
        </p:grpSpPr>
        <p:sp>
          <p:nvSpPr>
            <p:cNvPr id="5" name="Rectangle 4"/>
            <p:cNvSpPr/>
            <p:nvPr/>
          </p:nvSpPr>
          <p:spPr>
            <a:xfrm>
              <a:off x="1259632" y="3429000"/>
              <a:ext cx="2520280" cy="5764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b="1" dirty="0">
                  <a:solidFill>
                    <a:schemeClr val="tx1"/>
                  </a:solidFill>
                </a:rPr>
                <a:t>Old Employment Model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59632" y="4005431"/>
              <a:ext cx="2520280" cy="1295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Inflexible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High Conflict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Low Productivity</a:t>
              </a:r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5273675" y="2630487"/>
            <a:ext cx="2619375" cy="1866900"/>
            <a:chOff x="5148063" y="3429000"/>
            <a:chExt cx="2619786" cy="1866265"/>
          </a:xfrm>
        </p:grpSpPr>
        <p:sp>
          <p:nvSpPr>
            <p:cNvPr id="8" name="Rectangle 7"/>
            <p:cNvSpPr/>
            <p:nvPr/>
          </p:nvSpPr>
          <p:spPr>
            <a:xfrm>
              <a:off x="5148063" y="3429000"/>
              <a:ext cx="2619786" cy="576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b="1" dirty="0">
                  <a:solidFill>
                    <a:schemeClr val="tx1"/>
                  </a:solidFill>
                </a:rPr>
                <a:t>New Employment Model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48063" y="3998719"/>
              <a:ext cx="2619786" cy="12965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Flexible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Low Conflict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High Performance</a:t>
              </a:r>
            </a:p>
          </p:txBody>
        </p:sp>
      </p:grpSp>
      <p:sp>
        <p:nvSpPr>
          <p:cNvPr id="10" name="Notched Right Arrow 9"/>
          <p:cNvSpPr/>
          <p:nvPr/>
        </p:nvSpPr>
        <p:spPr>
          <a:xfrm>
            <a:off x="4279900" y="3440112"/>
            <a:ext cx="547688" cy="431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39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426</TotalTime>
  <Words>1053</Words>
  <Application>Microsoft Office PowerPoint</Application>
  <PresentationFormat>On-screen Show (4:3)</PresentationFormat>
  <Paragraphs>221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MAN 404 Human Resource Management</vt:lpstr>
      <vt:lpstr>Introduction</vt:lpstr>
      <vt:lpstr>What is HRM?</vt:lpstr>
      <vt:lpstr>Definitions</vt:lpstr>
      <vt:lpstr>SWOT Analysis</vt:lpstr>
      <vt:lpstr>Group Formation</vt:lpstr>
      <vt:lpstr>Forming</vt:lpstr>
      <vt:lpstr>Why HR is important?</vt:lpstr>
      <vt:lpstr>Aims of HRM</vt:lpstr>
      <vt:lpstr>The Changing Environment of HRM</vt:lpstr>
      <vt:lpstr>Reasons for Globalisation</vt:lpstr>
      <vt:lpstr>Effects of Globalization</vt:lpstr>
      <vt:lpstr>Technological Trends</vt:lpstr>
      <vt:lpstr>Human Capital</vt:lpstr>
      <vt:lpstr>  Break  -Create an Edmodo Account -Sign the Attendance Sheet -Double check if you are enrolled to the e-mail list </vt:lpstr>
      <vt:lpstr>Strategic HRM</vt:lpstr>
      <vt:lpstr>Why Strategic HRM?</vt:lpstr>
      <vt:lpstr>Aim of Strategic HRM</vt:lpstr>
      <vt:lpstr>HR Manager Proficiencies</vt:lpstr>
      <vt:lpstr>HR Manager Proficiencies</vt:lpstr>
      <vt:lpstr>PowerPoint Presentation</vt:lpstr>
      <vt:lpstr>PowerPoint Presentation</vt:lpstr>
      <vt:lpstr>e-Learning</vt:lpstr>
      <vt:lpstr>Reading List</vt:lpstr>
      <vt:lpstr>References</vt:lpstr>
      <vt:lpstr>  Any Questions?   tugberk.kaya@neu.edu.tr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</dc:title>
  <dc:creator>Tugberk Kaya</dc:creator>
  <cp:lastModifiedBy>Tugberk Kaya</cp:lastModifiedBy>
  <cp:revision>86</cp:revision>
  <dcterms:created xsi:type="dcterms:W3CDTF">2014-03-04T18:03:22Z</dcterms:created>
  <dcterms:modified xsi:type="dcterms:W3CDTF">2015-11-19T13:51:50Z</dcterms:modified>
</cp:coreProperties>
</file>