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3" r:id="rId5"/>
    <p:sldId id="264" r:id="rId6"/>
    <p:sldId id="265" r:id="rId7"/>
    <p:sldId id="262" r:id="rId8"/>
    <p:sldId id="266" r:id="rId9"/>
    <p:sldId id="269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ugberk.kaya@neu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tugberk.kaya@neu.edu.t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640" y="1124744"/>
            <a:ext cx="8494712" cy="965969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 404</a:t>
            </a:r>
            <a:br>
              <a:rPr lang="en-GB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Management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149080"/>
            <a:ext cx="7854696" cy="2256656"/>
          </a:xfrm>
        </p:spPr>
        <p:txBody>
          <a:bodyPr>
            <a:noAutofit/>
          </a:bodyPr>
          <a:lstStyle/>
          <a:p>
            <a:pPr algn="ctr"/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ğ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Kaya</a:t>
            </a:r>
          </a:p>
          <a:p>
            <a:pPr algn="ctr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tugberk.kaya@neu.edu.tr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Near East University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08520" y="2420888"/>
            <a:ext cx="9396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/>
              <a:t>Managing Careers </a:t>
            </a:r>
            <a:r>
              <a:rPr lang="en-GB" sz="3600" dirty="0" smtClean="0"/>
              <a:t>&amp; </a:t>
            </a:r>
            <a:r>
              <a:rPr lang="en-GB" sz="3600" dirty="0"/>
              <a:t>Managing Global </a:t>
            </a:r>
            <a:r>
              <a:rPr lang="en-GB" sz="3600" dirty="0" smtClean="0"/>
              <a:t>HR </a:t>
            </a:r>
            <a:r>
              <a:rPr lang="en-GB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</a:t>
            </a:r>
            <a:r>
              <a:rPr lang="en-GB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65657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Enhancing Women’s and Minorities’</a:t>
            </a:r>
            <a:br>
              <a:rPr lang="en-US" altLang="en-US" dirty="0"/>
            </a:br>
            <a:r>
              <a:rPr lang="en-US" altLang="en-US" dirty="0"/>
              <a:t>Prospects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US" altLang="en-US" dirty="0"/>
              <a:t>Eliminate institutional barriers</a:t>
            </a: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US" altLang="en-US" dirty="0"/>
              <a:t>Improve networking and mentoring</a:t>
            </a: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US" altLang="en-US" dirty="0"/>
              <a:t>Eliminate the glass ceiling</a:t>
            </a: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US" altLang="en-US" dirty="0"/>
              <a:t>Institute flexible schedules and career tracks</a:t>
            </a:r>
          </a:p>
          <a:p>
            <a:pPr>
              <a:lnSpc>
                <a:spcPct val="2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94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Retirement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Retirement</a:t>
            </a:r>
          </a:p>
          <a:p>
            <a:pPr lvl="1"/>
            <a:r>
              <a:rPr lang="en-US" altLang="en-US" dirty="0"/>
              <a:t>The point at which one gives up one’s work, usually between the ages of 60 and 65.</a:t>
            </a:r>
          </a:p>
          <a:p>
            <a:r>
              <a:rPr lang="en-US" altLang="en-US" dirty="0"/>
              <a:t>Preretirement practices</a:t>
            </a:r>
          </a:p>
          <a:p>
            <a:pPr lvl="1"/>
            <a:r>
              <a:rPr lang="en-US" altLang="en-US" dirty="0"/>
              <a:t>Explanation of Social Security benefits </a:t>
            </a:r>
          </a:p>
          <a:p>
            <a:pPr lvl="1"/>
            <a:r>
              <a:rPr lang="en-US" altLang="en-US" dirty="0"/>
              <a:t>Leisure time counseling</a:t>
            </a:r>
          </a:p>
          <a:p>
            <a:pPr lvl="1"/>
            <a:r>
              <a:rPr lang="en-US" altLang="en-US" dirty="0"/>
              <a:t>Financial and investment counseling</a:t>
            </a:r>
          </a:p>
          <a:p>
            <a:pPr lvl="1"/>
            <a:r>
              <a:rPr lang="en-US" altLang="en-US" dirty="0"/>
              <a:t>Health counseling</a:t>
            </a:r>
          </a:p>
          <a:p>
            <a:pPr lvl="1"/>
            <a:r>
              <a:rPr lang="en-US" altLang="en-US" dirty="0"/>
              <a:t>Psychological counseling</a:t>
            </a:r>
          </a:p>
          <a:p>
            <a:pPr lvl="1"/>
            <a:r>
              <a:rPr lang="en-US" altLang="en-US" dirty="0"/>
              <a:t>Counseling for second careers</a:t>
            </a:r>
          </a:p>
          <a:p>
            <a:pPr lvl="1"/>
            <a:r>
              <a:rPr lang="en-US" altLang="en-US" dirty="0"/>
              <a:t>Counseling for second careers inside the company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26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en-GB" dirty="0" smtClean="0"/>
              <a:t>Managing Global HR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dirty="0"/>
              <a:t>The Management Challenges </a:t>
            </a:r>
            <a:br>
              <a:rPr lang="en-US" altLang="en-US" dirty="0"/>
            </a:br>
            <a:r>
              <a:rPr lang="en-US" altLang="en-US" dirty="0"/>
              <a:t>of International Business</a:t>
            </a:r>
            <a:endParaRPr lang="en-US" altLang="en-US" dirty="0" smtClean="0"/>
          </a:p>
          <a:p>
            <a:pPr>
              <a:spcBef>
                <a:spcPct val="50000"/>
              </a:spcBef>
            </a:pPr>
            <a:r>
              <a:rPr lang="en-US" altLang="en-US" dirty="0" smtClean="0"/>
              <a:t>Coordinating </a:t>
            </a:r>
            <a:r>
              <a:rPr lang="en-US" altLang="en-US" dirty="0"/>
              <a:t>market, product, and production plans on a worldwide basis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Creating organization structures capable of balancing centralized home-office control with adequate local autonomy.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Extending its HR policies and systems to service its staffing needs abroad:</a:t>
            </a:r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32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Global HR 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altLang="en-US" sz="2400" dirty="0"/>
              <a:t>Deployment</a:t>
            </a:r>
          </a:p>
          <a:p>
            <a:pPr lvl="1">
              <a:spcBef>
                <a:spcPct val="40000"/>
              </a:spcBef>
            </a:pPr>
            <a:r>
              <a:rPr lang="en-US" altLang="en-US" sz="2000" dirty="0"/>
              <a:t>Easily getting the right skills to where we need them, regardless of geographic location.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Knowledge and innovation dissemination</a:t>
            </a:r>
          </a:p>
          <a:p>
            <a:pPr lvl="1">
              <a:spcBef>
                <a:spcPct val="40000"/>
              </a:spcBef>
            </a:pPr>
            <a:r>
              <a:rPr lang="en-US" altLang="en-US" sz="2000" dirty="0"/>
              <a:t>Spreading state-of-the-art knowledge and practices throughout the organization regardless of where they originate.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Identifying and developing talent on a global basis </a:t>
            </a:r>
          </a:p>
          <a:p>
            <a:pPr lvl="1">
              <a:spcBef>
                <a:spcPct val="40000"/>
              </a:spcBef>
            </a:pPr>
            <a:r>
              <a:rPr lang="en-US" altLang="en-US" sz="2000" dirty="0"/>
              <a:t>Identifying can function effectively in a global organization and developing his or her abilities.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45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Staffing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35000"/>
              </a:spcBef>
            </a:pPr>
            <a:r>
              <a:rPr lang="en-US" altLang="en-US" sz="2800" dirty="0"/>
              <a:t>Selecting candidates for overseas assignment</a:t>
            </a:r>
          </a:p>
          <a:p>
            <a:pPr>
              <a:spcBef>
                <a:spcPct val="35000"/>
              </a:spcBef>
            </a:pPr>
            <a:r>
              <a:rPr lang="en-US" altLang="en-US" sz="2800" dirty="0"/>
              <a:t>Assignment terms and documentation</a:t>
            </a:r>
          </a:p>
          <a:p>
            <a:pPr>
              <a:spcBef>
                <a:spcPct val="35000"/>
              </a:spcBef>
            </a:pPr>
            <a:r>
              <a:rPr lang="en-US" altLang="en-US" sz="2800" dirty="0"/>
              <a:t>Relocation </a:t>
            </a:r>
            <a:r>
              <a:rPr lang="en-US" altLang="en-US" sz="2800" dirty="0" smtClean="0"/>
              <a:t>process</a:t>
            </a:r>
          </a:p>
          <a:p>
            <a:pPr>
              <a:spcBef>
                <a:spcPct val="35000"/>
              </a:spcBef>
            </a:pPr>
            <a:r>
              <a:rPr lang="en-US" altLang="en-US" sz="2800" dirty="0" smtClean="0"/>
              <a:t>Immigration processing</a:t>
            </a:r>
          </a:p>
          <a:p>
            <a:pPr>
              <a:spcBef>
                <a:spcPct val="35000"/>
              </a:spcBef>
            </a:pPr>
            <a:r>
              <a:rPr lang="en-US" altLang="en-US" sz="2800" dirty="0" smtClean="0"/>
              <a:t>Cultural </a:t>
            </a:r>
            <a:r>
              <a:rPr lang="en-US" altLang="en-US" sz="2800" dirty="0"/>
              <a:t>and language orientation and training</a:t>
            </a:r>
          </a:p>
          <a:p>
            <a:pPr>
              <a:spcBef>
                <a:spcPct val="35000"/>
              </a:spcBef>
            </a:pPr>
            <a:r>
              <a:rPr lang="en-US" altLang="en-US" sz="2800" dirty="0"/>
              <a:t>Compensation administration and payroll processing</a:t>
            </a:r>
          </a:p>
          <a:p>
            <a:pPr>
              <a:spcBef>
                <a:spcPct val="35000"/>
              </a:spcBef>
            </a:pPr>
            <a:r>
              <a:rPr lang="en-US" altLang="en-US" sz="2800" dirty="0"/>
              <a:t>Tax administration</a:t>
            </a:r>
          </a:p>
          <a:p>
            <a:pPr>
              <a:spcBef>
                <a:spcPct val="35000"/>
              </a:spcBef>
            </a:pPr>
            <a:r>
              <a:rPr lang="en-US" altLang="en-US" sz="2800" dirty="0" smtClean="0"/>
              <a:t>Career </a:t>
            </a:r>
            <a:r>
              <a:rPr lang="en-US" altLang="en-US" sz="2800" dirty="0"/>
              <a:t>planning and development</a:t>
            </a:r>
          </a:p>
          <a:p>
            <a:pPr>
              <a:spcBef>
                <a:spcPct val="35000"/>
              </a:spcBef>
            </a:pPr>
            <a:r>
              <a:rPr lang="en-US" altLang="en-US" sz="2800" dirty="0"/>
              <a:t>Handling of spouse and dependent matters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7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Intercountry</a:t>
            </a:r>
            <a:r>
              <a:rPr lang="en-US" altLang="en-US" dirty="0"/>
              <a:t> Differences Affecting HRM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Cultural </a:t>
            </a:r>
            <a:r>
              <a:rPr lang="en-US" altLang="en-US" dirty="0" smtClean="0"/>
              <a:t>Factors</a:t>
            </a:r>
          </a:p>
          <a:p>
            <a:endParaRPr lang="en-US" altLang="en-US" dirty="0"/>
          </a:p>
          <a:p>
            <a:r>
              <a:rPr lang="en-US" altLang="en-US" dirty="0"/>
              <a:t>Economic Systems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Legal </a:t>
            </a:r>
            <a:r>
              <a:rPr lang="en-US" altLang="en-US" dirty="0"/>
              <a:t>and Industrial Relations Factors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</a:t>
            </a:r>
            <a:r>
              <a:rPr lang="en-US" altLang="en-US" dirty="0"/>
              <a:t>European Union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0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Global Differences and Similarities</a:t>
            </a:r>
            <a:br>
              <a:rPr lang="en-US" altLang="en-US" dirty="0"/>
            </a:br>
            <a:r>
              <a:rPr lang="en-US" altLang="en-US" dirty="0"/>
              <a:t>in HR Practices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Personnel Selection </a:t>
            </a:r>
            <a:r>
              <a:rPr lang="en-US" altLang="en-US" dirty="0" smtClean="0"/>
              <a:t>Procedure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The Purpose of the Performance Appraisal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Training </a:t>
            </a:r>
            <a:r>
              <a:rPr lang="en-US" altLang="en-US" dirty="0"/>
              <a:t>and Development Practices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</a:t>
            </a:r>
            <a:r>
              <a:rPr lang="en-US" altLang="en-US" dirty="0"/>
              <a:t>Use of Pay Incentives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25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Global HR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altLang="en-US" dirty="0"/>
              <a:t>Making the global HR system more acceptable</a:t>
            </a:r>
          </a:p>
          <a:p>
            <a:pPr lvl="1">
              <a:spcBef>
                <a:spcPct val="40000"/>
              </a:spcBef>
            </a:pPr>
            <a:r>
              <a:rPr lang="en-US" altLang="en-US" dirty="0"/>
              <a:t>Remember that global systems are more accepted in truly global organizations.</a:t>
            </a:r>
          </a:p>
          <a:p>
            <a:pPr lvl="1">
              <a:spcBef>
                <a:spcPct val="40000"/>
              </a:spcBef>
            </a:pPr>
            <a:r>
              <a:rPr lang="en-US" altLang="en-US" dirty="0"/>
              <a:t>Investigate pressures to differentiate and determine their legitimacy.</a:t>
            </a:r>
          </a:p>
          <a:p>
            <a:pPr lvl="1">
              <a:spcBef>
                <a:spcPct val="40000"/>
              </a:spcBef>
            </a:pPr>
            <a:r>
              <a:rPr lang="en-US" altLang="en-US" dirty="0"/>
              <a:t>Try to work within the context of a strong corporate culture.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4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Global HR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altLang="en-US" dirty="0"/>
              <a:t>Developing a more effective global HR system</a:t>
            </a:r>
          </a:p>
          <a:p>
            <a:pPr lvl="1">
              <a:spcBef>
                <a:spcPct val="40000"/>
              </a:spcBef>
            </a:pPr>
            <a:r>
              <a:rPr lang="en-US" altLang="en-US" dirty="0"/>
              <a:t>Form global HR networks.</a:t>
            </a:r>
          </a:p>
          <a:p>
            <a:pPr lvl="1">
              <a:spcBef>
                <a:spcPct val="40000"/>
              </a:spcBef>
            </a:pPr>
            <a:r>
              <a:rPr lang="en-US" altLang="en-US" dirty="0"/>
              <a:t>Remember that it’s more important to standardize ends and competencies than specific methods.</a:t>
            </a:r>
          </a:p>
          <a:p>
            <a:pPr>
              <a:spcBef>
                <a:spcPct val="40000"/>
              </a:spcBef>
            </a:pPr>
            <a:r>
              <a:rPr lang="en-US" altLang="en-US" dirty="0"/>
              <a:t>Implementing the global HR system</a:t>
            </a:r>
          </a:p>
          <a:p>
            <a:pPr lvl="1">
              <a:spcBef>
                <a:spcPct val="40000"/>
              </a:spcBef>
            </a:pPr>
            <a:r>
              <a:rPr lang="en-US" altLang="en-US" dirty="0"/>
              <a:t>Remember, “You can’t communicate enough.”</a:t>
            </a:r>
          </a:p>
          <a:p>
            <a:pPr lvl="1">
              <a:spcBef>
                <a:spcPct val="40000"/>
              </a:spcBef>
            </a:pPr>
            <a:r>
              <a:rPr lang="en-US" altLang="en-US" dirty="0"/>
              <a:t>Dedicate adequate resources for the global HR effort.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23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Values and International Staffing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30000"/>
              </a:spcBef>
            </a:pPr>
            <a:r>
              <a:rPr lang="en-US" altLang="en-US" sz="2400" dirty="0"/>
              <a:t>Ethnocentric</a:t>
            </a:r>
          </a:p>
          <a:p>
            <a:pPr lvl="1">
              <a:spcBef>
                <a:spcPct val="30000"/>
              </a:spcBef>
            </a:pPr>
            <a:r>
              <a:rPr lang="en-US" altLang="en-US" sz="2000" dirty="0"/>
              <a:t>The notion that home-country attitudes, management style, knowledge, evaluation criteria, and managers are superior to anything the host country has to offer.</a:t>
            </a:r>
          </a:p>
          <a:p>
            <a:pPr>
              <a:spcBef>
                <a:spcPct val="30000"/>
              </a:spcBef>
            </a:pPr>
            <a:r>
              <a:rPr lang="en-US" altLang="en-US" sz="2400" dirty="0"/>
              <a:t>Polycentric</a:t>
            </a:r>
          </a:p>
          <a:p>
            <a:pPr lvl="1">
              <a:spcBef>
                <a:spcPct val="30000"/>
              </a:spcBef>
            </a:pPr>
            <a:r>
              <a:rPr lang="en-US" altLang="en-US" sz="2000" dirty="0"/>
              <a:t>A conscious belief that only the host-country managers can ever really understand the culture and behavior of the host-country market.</a:t>
            </a:r>
          </a:p>
          <a:p>
            <a:pPr>
              <a:spcBef>
                <a:spcPct val="30000"/>
              </a:spcBef>
            </a:pPr>
            <a:r>
              <a:rPr lang="en-US" altLang="en-US" sz="2400" dirty="0"/>
              <a:t>Geocentric</a:t>
            </a:r>
          </a:p>
          <a:p>
            <a:pPr lvl="1">
              <a:spcBef>
                <a:spcPct val="30000"/>
              </a:spcBef>
            </a:pPr>
            <a:r>
              <a:rPr lang="en-US" altLang="en-US" sz="2000" dirty="0"/>
              <a:t>The belief that the firm’s whole management staff must be scoured on a global basis, on the assumption that the best manager of a specific position anywhere may be in any of the countries in which the firm operates.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96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 Basics of Career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Career</a:t>
            </a:r>
          </a:p>
          <a:p>
            <a:pPr lvl="1"/>
            <a:r>
              <a:rPr lang="en-US" altLang="en-US" dirty="0"/>
              <a:t>The occupational positions a person has had over many years.</a:t>
            </a:r>
          </a:p>
          <a:p>
            <a:r>
              <a:rPr lang="en-US" altLang="en-US" dirty="0"/>
              <a:t>Career management</a:t>
            </a:r>
          </a:p>
          <a:p>
            <a:pPr lvl="1"/>
            <a:r>
              <a:rPr lang="en-US" altLang="en-US" dirty="0"/>
              <a:t>The process for enabling employees to better understand and develop their career skills and interests, and to use these skills and interests more effectively.</a:t>
            </a:r>
          </a:p>
          <a:p>
            <a:r>
              <a:rPr lang="en-US" altLang="en-US" dirty="0"/>
              <a:t>Career development</a:t>
            </a:r>
          </a:p>
          <a:p>
            <a:pPr lvl="1"/>
            <a:r>
              <a:rPr lang="en-US" altLang="en-US" dirty="0"/>
              <a:t>The lifelong series of activities that contribute to a person’s career exploration, establishment, success, and fulfillment.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32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Why Expatriate Assignments Fail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Personality</a:t>
            </a:r>
          </a:p>
          <a:p>
            <a:r>
              <a:rPr lang="en-US" altLang="en-US" dirty="0"/>
              <a:t>Personal intentions</a:t>
            </a:r>
          </a:p>
          <a:p>
            <a:r>
              <a:rPr lang="en-US" altLang="en-US" dirty="0"/>
              <a:t>Family pressures </a:t>
            </a:r>
          </a:p>
          <a:p>
            <a:r>
              <a:rPr lang="en-US" altLang="en-US" dirty="0"/>
              <a:t>Inability of the spouse to adjust</a:t>
            </a:r>
          </a:p>
          <a:p>
            <a:r>
              <a:rPr lang="en-US" altLang="en-US" dirty="0"/>
              <a:t>Inability to cope with larger overseas responsibility.</a:t>
            </a:r>
          </a:p>
          <a:p>
            <a:r>
              <a:rPr lang="en-US" altLang="en-US" dirty="0"/>
              <a:t>Lack of cultural skills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40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Helping Expatriate Assignment Succeed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altLang="en-US" dirty="0"/>
              <a:t>Providing realistic previews of what to expect</a:t>
            </a:r>
          </a:p>
          <a:p>
            <a:pPr>
              <a:spcBef>
                <a:spcPct val="40000"/>
              </a:spcBef>
            </a:pPr>
            <a:r>
              <a:rPr lang="en-US" altLang="en-US" dirty="0"/>
              <a:t>Careful screening</a:t>
            </a:r>
          </a:p>
          <a:p>
            <a:pPr>
              <a:spcBef>
                <a:spcPct val="40000"/>
              </a:spcBef>
            </a:pPr>
            <a:r>
              <a:rPr lang="en-US" altLang="en-US" dirty="0"/>
              <a:t>Improved orientation</a:t>
            </a:r>
          </a:p>
          <a:p>
            <a:pPr>
              <a:spcBef>
                <a:spcPct val="40000"/>
              </a:spcBef>
            </a:pPr>
            <a:r>
              <a:rPr lang="en-US" altLang="en-US" dirty="0"/>
              <a:t>Cultural and language training</a:t>
            </a:r>
          </a:p>
          <a:p>
            <a:pPr>
              <a:spcBef>
                <a:spcPct val="40000"/>
              </a:spcBef>
            </a:pPr>
            <a:r>
              <a:rPr lang="en-US" altLang="en-US" dirty="0"/>
              <a:t>Improved benefits packages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78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Selecting Expatriate Managers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Adaptability screening</a:t>
            </a:r>
          </a:p>
          <a:p>
            <a:pPr lvl="1"/>
            <a:r>
              <a:rPr lang="en-US" altLang="en-US" dirty="0"/>
              <a:t>Assessing the assignee’s (and spouse’s) probable success in handling the foreign transfer.</a:t>
            </a:r>
          </a:p>
          <a:p>
            <a:pPr lvl="1"/>
            <a:r>
              <a:rPr lang="en-US" altLang="en-US" i="1" dirty="0"/>
              <a:t>Overseas Assignment Inventory</a:t>
            </a:r>
          </a:p>
          <a:p>
            <a:pPr lvl="2"/>
            <a:r>
              <a:rPr lang="en-US" altLang="en-US" dirty="0"/>
              <a:t>A test that identifies the characteristics and attitudes international assignment candidates should have.</a:t>
            </a:r>
          </a:p>
          <a:p>
            <a:r>
              <a:rPr lang="en-US" altLang="en-US" dirty="0"/>
              <a:t>Realistic previews </a:t>
            </a:r>
          </a:p>
          <a:p>
            <a:pPr lvl="1"/>
            <a:r>
              <a:rPr lang="en-US" altLang="en-US" dirty="0"/>
              <a:t>The problems to expect in the new job as well as about the cultural benefits, problems, and idiosyncrasies of the country.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41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GB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Dessler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(2008)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Management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</a:t>
            </a:r>
            <a:r>
              <a:rPr lang="en-GB" sz="1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edn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Harlow: Pearson Education Ltd</a:t>
            </a:r>
          </a:p>
          <a:p>
            <a:pPr lvl="0">
              <a:lnSpc>
                <a:spcPct val="250000"/>
              </a:lnSpc>
            </a:pPr>
            <a:endParaRPr lang="en-GB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50000"/>
              </a:lnSpc>
            </a:pPr>
            <a:r>
              <a:rPr lang="en-GB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Mondy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(2005)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Management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Harlow: Pearson Education Ltd </a:t>
            </a:r>
            <a:endParaRPr lang="en-GB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50000"/>
              </a:lnSpc>
            </a:pP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Purcell, J.,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Kinnie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N., Hutchinson, S.,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Rayton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and Swart, J. (2003) </a:t>
            </a:r>
            <a:r>
              <a:rPr lang="en-US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the People and Performance Link: Unlocking the Black Box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London: CIPD</a:t>
            </a: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endParaRPr lang="en-GB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endParaRPr lang="pt-PT" altLang="en-US" sz="1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6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8229600" cy="3456384"/>
          </a:xfrm>
        </p:spPr>
        <p:txBody>
          <a:bodyPr>
            <a:noAutofit/>
          </a:bodyPr>
          <a:lstStyle/>
          <a:p>
            <a:r>
              <a:rPr lang="en-GB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Any Questions?</a:t>
            </a:r>
            <a:b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tugberk.kaya@neu.edu.tr</a:t>
            </a:r>
            <a:r>
              <a:rPr lang="en-GB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9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 Basics of Career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Career planning</a:t>
            </a:r>
          </a:p>
          <a:p>
            <a:pPr lvl="1"/>
            <a:r>
              <a:rPr lang="en-US" altLang="en-US" dirty="0"/>
              <a:t>The deliberate process through which someone becomes aware of personal skills, interests, knowledge, motivations, and other characteristics; and establishes action plans to attain specific </a:t>
            </a:r>
            <a:r>
              <a:rPr lang="en-US" altLang="en-US" dirty="0" smtClean="0"/>
              <a:t>goals.</a:t>
            </a:r>
          </a:p>
          <a:p>
            <a:r>
              <a:rPr lang="en-US" altLang="en-US" dirty="0" smtClean="0"/>
              <a:t>Careers </a:t>
            </a:r>
            <a:r>
              <a:rPr lang="en-US" altLang="en-US" dirty="0"/>
              <a:t>today</a:t>
            </a:r>
          </a:p>
          <a:p>
            <a:pPr lvl="1"/>
            <a:r>
              <a:rPr lang="en-US" altLang="en-US" dirty="0"/>
              <a:t>Careers are no simple progressions of employment in one or two firms with a single profession. </a:t>
            </a:r>
          </a:p>
          <a:p>
            <a:pPr lvl="1"/>
            <a:r>
              <a:rPr lang="en-US" altLang="en-US" dirty="0"/>
              <a:t>Employees now want to exchange performance for training, learning, and development that  keep them marketable.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92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Roles in Career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336699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The Individual</a:t>
            </a:r>
          </a:p>
          <a:p>
            <a:pPr lvl="1">
              <a:spcBef>
                <a:spcPct val="50000"/>
              </a:spcBef>
            </a:pP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Accept responsibility for your own career</a:t>
            </a: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spcBef>
                <a:spcPct val="50000"/>
              </a:spcBef>
            </a:pP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Assess your interests, skills, and values</a:t>
            </a: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spcBef>
                <a:spcPct val="50000"/>
              </a:spcBef>
            </a:pP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eek </a:t>
            </a:r>
            <a:r>
              <a:rPr lang="en-US" alt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out career information and </a:t>
            </a: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resources.</a:t>
            </a:r>
          </a:p>
          <a:p>
            <a:pPr lvl="1">
              <a:spcBef>
                <a:spcPct val="50000"/>
              </a:spcBef>
            </a:pP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Establish </a:t>
            </a:r>
            <a:r>
              <a:rPr lang="en-US" alt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goals and career </a:t>
            </a: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plans.</a:t>
            </a:r>
          </a:p>
          <a:p>
            <a:pPr lvl="1">
              <a:spcBef>
                <a:spcPct val="50000"/>
              </a:spcBef>
            </a:pP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Utilize </a:t>
            </a:r>
            <a:r>
              <a:rPr lang="en-US" alt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development opportunities</a:t>
            </a: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spcBef>
                <a:spcPct val="50000"/>
              </a:spcBef>
            </a:pP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Talk with your manager about your </a:t>
            </a: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career.</a:t>
            </a:r>
          </a:p>
          <a:p>
            <a:pPr lvl="1">
              <a:spcBef>
                <a:spcPct val="50000"/>
              </a:spcBef>
            </a:pPr>
            <a:r>
              <a:rPr lang="en-US" alt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Follow </a:t>
            </a:r>
            <a:r>
              <a:rPr lang="en-US" alt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through on realistic career plans.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33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Roles in Career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Manager</a:t>
            </a:r>
          </a:p>
          <a:p>
            <a:pPr marL="393192" lvl="1" indent="0">
              <a:spcBef>
                <a:spcPct val="500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Provide timely performance feedback.</a:t>
            </a:r>
          </a:p>
          <a:p>
            <a:pPr marL="393192" lvl="1" indent="0">
              <a:spcBef>
                <a:spcPct val="500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Provide developmental assignments and support.</a:t>
            </a:r>
          </a:p>
          <a:p>
            <a:pPr marL="393192" lvl="1" indent="0">
              <a:spcBef>
                <a:spcPct val="500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Participate in career development discussions.</a:t>
            </a:r>
          </a:p>
          <a:p>
            <a:pPr marL="393192" lvl="1" indent="0">
              <a:spcBef>
                <a:spcPct val="500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Support employee development plans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06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Roles in Career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Organization</a:t>
            </a:r>
          </a:p>
          <a:p>
            <a:pPr marL="393192" lvl="1" indent="0">
              <a:spcBef>
                <a:spcPct val="500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Communicate mission, policies, and procedures.</a:t>
            </a:r>
          </a:p>
          <a:p>
            <a:pPr marL="393192" lvl="1" indent="0">
              <a:spcBef>
                <a:spcPct val="500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Provide training and development opportunities.</a:t>
            </a:r>
          </a:p>
          <a:p>
            <a:pPr marL="393192" lvl="1" indent="0">
              <a:spcBef>
                <a:spcPct val="500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Provide career information and career programs.</a:t>
            </a:r>
          </a:p>
          <a:p>
            <a:pPr marL="393192" lvl="1" indent="0">
              <a:spcBef>
                <a:spcPct val="500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Offer a variety of career options.</a:t>
            </a: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38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The Employer’s Role in Career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dirty="0"/>
              <a:t>Realistic job </a:t>
            </a:r>
            <a:r>
              <a:rPr lang="en-US" altLang="en-US" dirty="0" smtClean="0"/>
              <a:t>previews</a:t>
            </a:r>
          </a:p>
          <a:p>
            <a:pPr>
              <a:spcBef>
                <a:spcPct val="50000"/>
              </a:spcBef>
            </a:pPr>
            <a:r>
              <a:rPr lang="en-US" altLang="en-US" dirty="0" smtClean="0"/>
              <a:t>Challenging </a:t>
            </a:r>
            <a:r>
              <a:rPr lang="en-US" altLang="en-US" dirty="0"/>
              <a:t>first </a:t>
            </a:r>
            <a:r>
              <a:rPr lang="en-US" altLang="en-US" dirty="0" smtClean="0"/>
              <a:t>jobs</a:t>
            </a:r>
          </a:p>
          <a:p>
            <a:pPr>
              <a:spcBef>
                <a:spcPct val="50000"/>
              </a:spcBef>
            </a:pPr>
            <a:r>
              <a:rPr lang="en-US" altLang="en-US" dirty="0" smtClean="0"/>
              <a:t>Career-oriented appraisals</a:t>
            </a:r>
          </a:p>
          <a:p>
            <a:pPr>
              <a:spcBef>
                <a:spcPct val="50000"/>
              </a:spcBef>
            </a:pPr>
            <a:r>
              <a:rPr lang="en-US" altLang="en-US" dirty="0" smtClean="0"/>
              <a:t>Job rotation</a:t>
            </a:r>
          </a:p>
          <a:p>
            <a:pPr>
              <a:spcBef>
                <a:spcPct val="50000"/>
              </a:spcBef>
            </a:pPr>
            <a:r>
              <a:rPr lang="en-US" altLang="en-US" dirty="0" smtClean="0"/>
              <a:t>Mentoring</a:t>
            </a:r>
          </a:p>
          <a:p>
            <a:pPr>
              <a:spcBef>
                <a:spcPct val="50000"/>
              </a:spcBef>
            </a:pPr>
            <a:r>
              <a:rPr lang="en-US" altLang="en-US" dirty="0" smtClean="0"/>
              <a:t>Networking </a:t>
            </a:r>
            <a:r>
              <a:rPr lang="en-US" altLang="en-US" dirty="0"/>
              <a:t>and interactions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74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Career Management and Employee Commitment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dirty="0"/>
              <a:t>The “New Psychological Contract”</a:t>
            </a:r>
          </a:p>
          <a:p>
            <a:pPr lvl="1">
              <a:spcBef>
                <a:spcPct val="50000"/>
              </a:spcBef>
            </a:pPr>
            <a:r>
              <a:rPr lang="en-US" altLang="en-US" b="1" dirty="0"/>
              <a:t>Old contract:</a:t>
            </a:r>
            <a:r>
              <a:rPr lang="en-US" altLang="en-US" dirty="0"/>
              <a:t> “Do your best and be loyal to us, and we’ll take care of your career.” </a:t>
            </a:r>
          </a:p>
          <a:p>
            <a:pPr lvl="1">
              <a:spcBef>
                <a:spcPct val="50000"/>
              </a:spcBef>
            </a:pPr>
            <a:r>
              <a:rPr lang="en-US" altLang="en-US" b="1" dirty="0"/>
              <a:t>New contract:</a:t>
            </a:r>
            <a:r>
              <a:rPr lang="en-US" altLang="en-US" dirty="0"/>
              <a:t> “Do your best for us and be loyal to us for as long as you’re here, and we’ll provide you with the developmental opportunities you’ll need to move on and have a successful career.”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84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Managing Transfers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/>
              <a:t>Employees’ reasons for desiring transfers</a:t>
            </a:r>
          </a:p>
          <a:p>
            <a:pPr lvl="1"/>
            <a:r>
              <a:rPr lang="en-US" altLang="en-US" dirty="0"/>
              <a:t>Personal enrichment and growth</a:t>
            </a:r>
          </a:p>
          <a:p>
            <a:pPr lvl="1"/>
            <a:r>
              <a:rPr lang="en-US" altLang="en-US" dirty="0"/>
              <a:t>More interesting jobs</a:t>
            </a:r>
          </a:p>
          <a:p>
            <a:pPr lvl="1"/>
            <a:r>
              <a:rPr lang="en-US" altLang="en-US" dirty="0"/>
              <a:t>Greater convenience (better hours, location)</a:t>
            </a:r>
          </a:p>
          <a:p>
            <a:pPr lvl="1"/>
            <a:r>
              <a:rPr lang="en-US" altLang="en-US" dirty="0"/>
              <a:t>Greater advancement possibilities</a:t>
            </a:r>
          </a:p>
          <a:p>
            <a:r>
              <a:rPr lang="en-US" altLang="en-US" dirty="0"/>
              <a:t>Employers’ reasons for transferring employees</a:t>
            </a:r>
          </a:p>
          <a:p>
            <a:pPr lvl="1"/>
            <a:r>
              <a:rPr lang="en-US" altLang="en-US" dirty="0"/>
              <a:t>To vacate a position where an employee is no longer needed.</a:t>
            </a:r>
          </a:p>
          <a:p>
            <a:pPr lvl="1"/>
            <a:r>
              <a:rPr lang="en-US" altLang="en-US" dirty="0"/>
              <a:t>To fill a position where an employee is needed.</a:t>
            </a:r>
          </a:p>
          <a:p>
            <a:pPr lvl="1"/>
            <a:r>
              <a:rPr lang="en-US" altLang="en-US" dirty="0"/>
              <a:t>To find a better fit for an employee within the firm.</a:t>
            </a:r>
          </a:p>
          <a:p>
            <a:pPr lvl="1"/>
            <a:r>
              <a:rPr lang="en-US" altLang="en-US" dirty="0"/>
              <a:t>To boost productivity by consolidating positions.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75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</TotalTime>
  <Words>1051</Words>
  <Application>Microsoft Office PowerPoint</Application>
  <PresentationFormat>On-screen Show (4:3)</PresentationFormat>
  <Paragraphs>164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Theme</vt:lpstr>
      <vt:lpstr>MAN 404 Human Resource Management</vt:lpstr>
      <vt:lpstr>The Basics of Career Management</vt:lpstr>
      <vt:lpstr>The Basics of Career Management</vt:lpstr>
      <vt:lpstr>Roles in Career Development</vt:lpstr>
      <vt:lpstr>Roles in Career Development</vt:lpstr>
      <vt:lpstr>Roles in Career Development</vt:lpstr>
      <vt:lpstr>The Employer’s Role in Career Development</vt:lpstr>
      <vt:lpstr>Career Management and Employee Commitment</vt:lpstr>
      <vt:lpstr>Managing Transfers</vt:lpstr>
      <vt:lpstr>Enhancing Women’s and Minorities’ Prospects</vt:lpstr>
      <vt:lpstr>Retirement</vt:lpstr>
      <vt:lpstr>Managing Global HR</vt:lpstr>
      <vt:lpstr>The Global HR Challenges</vt:lpstr>
      <vt:lpstr>Global Staffing Issues</vt:lpstr>
      <vt:lpstr>Intercountry Differences Affecting HRM</vt:lpstr>
      <vt:lpstr>Global Differences and Similarities in HR Practices</vt:lpstr>
      <vt:lpstr>A Global HR System</vt:lpstr>
      <vt:lpstr>A Global HR System</vt:lpstr>
      <vt:lpstr>Values and International Staffing Policy</vt:lpstr>
      <vt:lpstr>Why Expatriate Assignments Fail</vt:lpstr>
      <vt:lpstr>Helping Expatriate Assignment Succeed </vt:lpstr>
      <vt:lpstr>Selecting Expatriate Managers</vt:lpstr>
      <vt:lpstr>References</vt:lpstr>
      <vt:lpstr>  Any Questions?   tugberk.kaya@neu.edu.tr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 404 Human Resource Management</dc:title>
  <dc:creator>Tugberk Kaya</dc:creator>
  <cp:lastModifiedBy>Tugberk Kaya</cp:lastModifiedBy>
  <cp:revision>15</cp:revision>
  <dcterms:created xsi:type="dcterms:W3CDTF">2014-12-08T10:09:47Z</dcterms:created>
  <dcterms:modified xsi:type="dcterms:W3CDTF">2015-11-19T14:15:08Z</dcterms:modified>
</cp:coreProperties>
</file>