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2" r:id="rId3"/>
    <p:sldId id="283" r:id="rId4"/>
    <p:sldId id="258" r:id="rId5"/>
    <p:sldId id="259" r:id="rId6"/>
    <p:sldId id="260" r:id="rId7"/>
    <p:sldId id="261" r:id="rId8"/>
    <p:sldId id="272" r:id="rId9"/>
    <p:sldId id="271" r:id="rId10"/>
    <p:sldId id="273" r:id="rId11"/>
    <p:sldId id="277" r:id="rId12"/>
    <p:sldId id="264" r:id="rId13"/>
    <p:sldId id="276" r:id="rId14"/>
    <p:sldId id="278" r:id="rId15"/>
    <p:sldId id="267" r:id="rId16"/>
    <p:sldId id="269" r:id="rId17"/>
    <p:sldId id="268" r:id="rId18"/>
    <p:sldId id="279" r:id="rId19"/>
    <p:sldId id="265" r:id="rId20"/>
    <p:sldId id="281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ugberk Kaya" initials="T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8BA23-EDDF-488C-8154-D05C5BEE9B77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2001A4-4102-4984-AC3D-D737880E00A6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ugberk.kaya@neu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ccd.edu/Modules/ShowDocument.aspx?documentid=343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ing.ox.ac.uk/media/global/wwwadminoxacuk/localsites/oxfordlearninginstitute/documents/supportresources/lecturersteachingstaff/developmentprogrammes/StagesinGroupDevelopment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tugberk.kaya@neu.edu.t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640" y="1124744"/>
            <a:ext cx="8494712" cy="965969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 404</a:t>
            </a:r>
            <a:b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854696" cy="2256656"/>
          </a:xfrm>
        </p:spPr>
        <p:txBody>
          <a:bodyPr>
            <a:noAutofit/>
          </a:bodyPr>
          <a:lstStyle/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Tugberk Kaya</a:t>
            </a:r>
          </a:p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tugberk.kaya@neu.edu.tr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 East 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8151" y="2564904"/>
            <a:ext cx="55446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Job Analysis</a:t>
            </a:r>
          </a:p>
          <a:p>
            <a:pPr algn="ctr"/>
            <a:r>
              <a:rPr lang="en-GB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Week 2  – 11/03/2015 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26916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job analysis is important?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Recruitment and Selection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Compensation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Training</a:t>
            </a:r>
          </a:p>
          <a:p>
            <a:endParaRPr lang="en-GB" dirty="0" smtClean="0"/>
          </a:p>
          <a:p>
            <a:r>
              <a:rPr lang="en-GB" dirty="0" smtClean="0"/>
              <a:t>Performance Appraisal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Discovering Unassigned Duties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62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Guidelines for Job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HR Manager, the worker, and the worker’s supervisor take part during the observation and analysis step. </a:t>
            </a:r>
          </a:p>
          <a:p>
            <a:endParaRPr lang="en-GB" dirty="0"/>
          </a:p>
          <a:p>
            <a:r>
              <a:rPr lang="en-GB" dirty="0" smtClean="0"/>
              <a:t>Collect information from several people who are familiar with the job.</a:t>
            </a:r>
          </a:p>
          <a:p>
            <a:endParaRPr lang="en-GB" dirty="0"/>
          </a:p>
          <a:p>
            <a:r>
              <a:rPr lang="en-GB" dirty="0" smtClean="0"/>
              <a:t>Make sure questions and surveys are clear and understandable.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60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-Complete Edmodo Questionnaire</a:t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-Attendance…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35280" cy="1143000"/>
          </a:xfrm>
        </p:spPr>
        <p:txBody>
          <a:bodyPr>
            <a:normAutofit/>
          </a:bodyPr>
          <a:lstStyle/>
          <a:p>
            <a:r>
              <a:rPr lang="en-GB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 for collecting Job Analysis Information </a:t>
            </a:r>
            <a:endParaRPr lang="en-GB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Interview</a:t>
            </a:r>
          </a:p>
          <a:p>
            <a:endParaRPr lang="en-GB" dirty="0"/>
          </a:p>
          <a:p>
            <a:r>
              <a:rPr lang="en-GB" b="1" dirty="0" smtClean="0"/>
              <a:t>Pros:</a:t>
            </a:r>
          </a:p>
          <a:p>
            <a:r>
              <a:rPr lang="en-GB" dirty="0" smtClean="0"/>
              <a:t>Simple and Quick</a:t>
            </a:r>
          </a:p>
          <a:p>
            <a:r>
              <a:rPr lang="en-GB" dirty="0" smtClean="0"/>
              <a:t>Verbal Information</a:t>
            </a:r>
          </a:p>
          <a:p>
            <a:r>
              <a:rPr lang="en-GB" b="1" dirty="0" smtClean="0"/>
              <a:t>Cons:</a:t>
            </a:r>
          </a:p>
          <a:p>
            <a:r>
              <a:rPr lang="en-GB" dirty="0" smtClean="0"/>
              <a:t>Misunderstanding</a:t>
            </a:r>
          </a:p>
          <a:p>
            <a:r>
              <a:rPr lang="en-GB" dirty="0" smtClean="0"/>
              <a:t>Show off their duties. </a:t>
            </a:r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690686"/>
            <a:ext cx="3555479" cy="235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435280" cy="1143000"/>
          </a:xfrm>
        </p:spPr>
        <p:txBody>
          <a:bodyPr>
            <a:normAutofit/>
          </a:bodyPr>
          <a:lstStyle/>
          <a:p>
            <a:r>
              <a:rPr lang="en-GB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for collecting Job Analysis Information 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Questionnaires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www.scccd.edu/Modules/ShowDocument.aspx?documentid=3433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Participant Diary/Logs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Internet-Based Job Analysis (Global Companies)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8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Job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Identification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Summary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 &amp; Duties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 of incumbent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specifications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7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Job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O*NET to create job descriptions.</a:t>
            </a:r>
          </a:p>
          <a:p>
            <a:endParaRPr lang="en-GB" dirty="0"/>
          </a:p>
          <a:p>
            <a:r>
              <a:rPr lang="en-GB" dirty="0"/>
              <a:t>http://www.onetonline.org/ 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Dejobbing</a:t>
            </a:r>
            <a:r>
              <a:rPr lang="en-GB" dirty="0" smtClean="0"/>
              <a:t>!</a:t>
            </a:r>
          </a:p>
          <a:p>
            <a:endParaRPr lang="en-GB" dirty="0"/>
          </a:p>
          <a:p>
            <a:r>
              <a:rPr lang="en-GB" dirty="0"/>
              <a:t>http://www.youtube.com/watch?v=4oMsvqJ8_ws</a:t>
            </a:r>
          </a:p>
        </p:txBody>
      </p:sp>
    </p:spTree>
    <p:extLst>
      <p:ext uri="{BB962C8B-B14F-4D97-AF65-F5344CB8AC3E}">
        <p14:creationId xmlns:p14="http://schemas.microsoft.com/office/powerpoint/2010/main" val="17660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Would you employ trained or untrained employee?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Trained employees have the experience within the industry.</a:t>
            </a:r>
          </a:p>
          <a:p>
            <a:endParaRPr lang="en-GB" dirty="0"/>
          </a:p>
          <a:p>
            <a:r>
              <a:rPr lang="en-GB" dirty="0" smtClean="0"/>
              <a:t>Untrained employees can fit easily to the organizational culture.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214" y="2637"/>
            <a:ext cx="4557192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36912"/>
            <a:ext cx="4032448" cy="998984"/>
          </a:xfrm>
        </p:spPr>
        <p:txBody>
          <a:bodyPr/>
          <a:lstStyle/>
          <a:p>
            <a:r>
              <a:rPr lang="en-GB" dirty="0" smtClean="0"/>
              <a:t>Online Survey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Week: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everyone has a presentation topic to </a:t>
            </a:r>
            <a:r>
              <a:rPr lang="en-GB" dirty="0" smtClean="0"/>
              <a:t>present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16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70000" lnSpcReduction="20000"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Key Activities of HRM;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Selection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Performance Management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Reward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Development </a:t>
            </a:r>
          </a:p>
          <a:p>
            <a:pPr marL="0" indent="0">
              <a:buNone/>
            </a:pP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Formation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1.Forming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2.Storming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Norming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Performing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Fombrum</a:t>
            </a:r>
            <a:r>
              <a:rPr lang="en-GB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Tichy</a:t>
            </a:r>
            <a:r>
              <a:rPr lang="en-GB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Devanna</a:t>
            </a:r>
            <a:r>
              <a:rPr lang="en-GB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1984</a:t>
            </a:r>
            <a:r>
              <a:rPr lang="en-GB" alt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Tuckman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Jensen 1977).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65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Dessler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(2008)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</a:t>
            </a:r>
            <a:r>
              <a:rPr lang="en-GB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Harlow: Pearson Education Ltd</a:t>
            </a:r>
          </a:p>
          <a:p>
            <a:pPr>
              <a:lnSpc>
                <a:spcPct val="200000"/>
              </a:lnSpc>
            </a:pPr>
            <a:endParaRPr lang="en-GB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DEVANNA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A., FOMBRUN, C . and TICHY, N . (1984). 'A framework for strategic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management'. In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Fombrun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C.,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Tichy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M. and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Devanna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A. (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GB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Management.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York: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WUey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200000"/>
              </a:lnSpc>
            </a:pPr>
            <a:endParaRPr lang="en-GB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Mondy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(2005)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Harlow: Pearson Education Ltd </a:t>
            </a:r>
          </a:p>
          <a:p>
            <a:pPr>
              <a:lnSpc>
                <a:spcPct val="200000"/>
              </a:lnSpc>
            </a:pP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Tuckman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Jensen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(1977);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www.learning.ox.ac.uk/media/global/wwwadminoxacuk/localsites/oxfordlearninginstitute/documents/supportresources/lecturersteachingstaff/developmentprogrammes/StagesinGroupDevelopment.pdf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pt-PT" altLang="en-US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8229600" cy="3456384"/>
          </a:xfrm>
        </p:spPr>
        <p:txBody>
          <a:bodyPr>
            <a:noAutofit/>
          </a:bodyPr>
          <a:lstStyle/>
          <a:p>
            <a: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Any Questions?</a:t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tugberk.kaya@neu.edu.tr</a:t>
            </a:r>
            <a: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6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10376"/>
          </a:xfrm>
        </p:spPr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is important; 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prevent hiring the wrong person for the job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high turnover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efficiency of your employees.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development/training opportunities for your employees. 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1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400175" y="2630487"/>
            <a:ext cx="2520950" cy="1871663"/>
            <a:chOff x="1259632" y="3429000"/>
            <a:chExt cx="2520280" cy="1872208"/>
          </a:xfrm>
        </p:grpSpPr>
        <p:sp>
          <p:nvSpPr>
            <p:cNvPr id="5" name="Rectangle 4"/>
            <p:cNvSpPr/>
            <p:nvPr/>
          </p:nvSpPr>
          <p:spPr>
            <a:xfrm>
              <a:off x="1259632" y="3429000"/>
              <a:ext cx="2520280" cy="5764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b="1" dirty="0">
                  <a:solidFill>
                    <a:schemeClr val="tx1"/>
                  </a:solidFill>
                </a:rPr>
                <a:t>Old Employment Model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59632" y="4005431"/>
              <a:ext cx="2520280" cy="1295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Inflexible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High Conflict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Low Productivity</a:t>
              </a:r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5273675" y="2630487"/>
            <a:ext cx="2619375" cy="1866900"/>
            <a:chOff x="5148063" y="3429000"/>
            <a:chExt cx="2619786" cy="1866265"/>
          </a:xfrm>
        </p:grpSpPr>
        <p:sp>
          <p:nvSpPr>
            <p:cNvPr id="8" name="Rectangle 7"/>
            <p:cNvSpPr/>
            <p:nvPr/>
          </p:nvSpPr>
          <p:spPr>
            <a:xfrm>
              <a:off x="5148063" y="3429000"/>
              <a:ext cx="2619786" cy="5760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b="1" dirty="0">
                  <a:solidFill>
                    <a:schemeClr val="tx1"/>
                  </a:solidFill>
                </a:rPr>
                <a:t>New Employment Model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48063" y="3998719"/>
              <a:ext cx="2619786" cy="12965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Flexible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Low Conflict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2000" dirty="0">
                  <a:solidFill>
                    <a:schemeClr val="tx1"/>
                  </a:solidFill>
                </a:rPr>
                <a:t>High Performance</a:t>
              </a:r>
            </a:p>
          </p:txBody>
        </p:sp>
      </p:grpSp>
      <p:sp>
        <p:nvSpPr>
          <p:cNvPr id="10" name="Notched Right Arrow 9"/>
          <p:cNvSpPr/>
          <p:nvPr/>
        </p:nvSpPr>
        <p:spPr>
          <a:xfrm>
            <a:off x="4279900" y="3440112"/>
            <a:ext cx="547688" cy="4318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134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10376"/>
          </a:xfrm>
        </p:spPr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Globalisation:</a:t>
            </a:r>
          </a:p>
          <a:p>
            <a:pPr marL="0" indent="0">
              <a:buNone/>
            </a:pPr>
            <a:r>
              <a:rPr lang="en-GB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-Sales </a:t>
            </a:r>
            <a:r>
              <a:rPr lang="en-GB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Expansion </a:t>
            </a:r>
          </a:p>
          <a:p>
            <a:pPr marL="0" indent="0">
              <a:buNone/>
            </a:pPr>
            <a:r>
              <a:rPr lang="en-GB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-Cheap </a:t>
            </a:r>
            <a:r>
              <a:rPr lang="en-GB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Labour Force</a:t>
            </a:r>
          </a:p>
          <a:p>
            <a:pPr marL="0" indent="0">
              <a:buNone/>
            </a:pPr>
            <a:r>
              <a:rPr lang="en-GB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-Partnerships</a:t>
            </a:r>
          </a:p>
          <a:p>
            <a:pPr marL="0" indent="0">
              <a:buNone/>
            </a:pPr>
            <a:endParaRPr lang="en-GB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GB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Human Capital;</a:t>
            </a:r>
          </a:p>
          <a:p>
            <a:pPr marL="0" indent="0">
              <a:buNone/>
            </a:pPr>
            <a:r>
              <a:rPr lang="en-GB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‘refers to the knowledge, education, training, skills and expertise of a firm’s workers’</a:t>
            </a:r>
          </a:p>
          <a:p>
            <a:pPr marL="0" indent="0">
              <a:buNone/>
            </a:pPr>
            <a:endParaRPr lang="en-GB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70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HRM;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High-Performance Work System.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integrated set of HRM policies and practices that together produce superior employee performance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Manager Proficiencies;</a:t>
            </a:r>
          </a:p>
          <a:p>
            <a:r>
              <a:rPr lang="en-GB" dirty="0"/>
              <a:t>HR Proficiencies</a:t>
            </a:r>
          </a:p>
          <a:p>
            <a:r>
              <a:rPr lang="en-GB" dirty="0"/>
              <a:t>Business Proficiencies</a:t>
            </a:r>
          </a:p>
          <a:p>
            <a:r>
              <a:rPr lang="en-GB" dirty="0"/>
              <a:t>Leadership</a:t>
            </a:r>
          </a:p>
          <a:p>
            <a:r>
              <a:rPr lang="en-GB" dirty="0"/>
              <a:t>Continuous Learning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43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Analysis	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‘The procedure for determining the duties and skill requirements of a job and the kind of person who should be hired for.’</a:t>
            </a:r>
          </a:p>
          <a:p>
            <a:endParaRPr lang="tr-TR" dirty="0"/>
          </a:p>
          <a:p>
            <a:r>
              <a:rPr lang="en-GB" dirty="0" smtClean="0"/>
              <a:t>Why Job Analysis is required?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In order to produce</a:t>
            </a:r>
            <a:r>
              <a:rPr lang="en-GB" dirty="0" smtClean="0"/>
              <a:t> information used for j</a:t>
            </a:r>
            <a:r>
              <a:rPr lang="en-GB" b="1" dirty="0" smtClean="0"/>
              <a:t>ob description </a:t>
            </a:r>
            <a:r>
              <a:rPr lang="en-GB" dirty="0" smtClean="0"/>
              <a:t>and </a:t>
            </a:r>
            <a:r>
              <a:rPr lang="en-GB" b="1" dirty="0"/>
              <a:t>j</a:t>
            </a:r>
            <a:r>
              <a:rPr lang="en-GB" b="1" dirty="0" smtClean="0"/>
              <a:t>ob specifications.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1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Job Description: </a:t>
            </a:r>
          </a:p>
          <a:p>
            <a:pPr marL="0" indent="0">
              <a:buNone/>
            </a:pPr>
            <a:r>
              <a:rPr lang="en-GB" dirty="0" smtClean="0"/>
              <a:t>‘A list of a job’s duties, responsibilities, reporting relationships, working conditions, and supervisory responsibilities.’ </a:t>
            </a:r>
          </a:p>
          <a:p>
            <a:endParaRPr lang="en-GB" dirty="0"/>
          </a:p>
          <a:p>
            <a:r>
              <a:rPr lang="en-GB" b="1" dirty="0" smtClean="0"/>
              <a:t>Job Specifications: </a:t>
            </a:r>
          </a:p>
          <a:p>
            <a:pPr marL="0" indent="0">
              <a:buNone/>
            </a:pPr>
            <a:r>
              <a:rPr lang="en-GB" b="1" dirty="0" smtClean="0"/>
              <a:t>‘</a:t>
            </a:r>
            <a:r>
              <a:rPr lang="en-GB" dirty="0" smtClean="0"/>
              <a:t>A list of a job’s human requirements, required education, skills and personality.’</a:t>
            </a:r>
          </a:p>
          <a:p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1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Functions of </a:t>
            </a:r>
            <a:r>
              <a:rPr lang="tr-TR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HR Manager</a:t>
            </a:r>
            <a:endParaRPr lang="en-GB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By </a:t>
            </a:r>
            <a:r>
              <a:rPr lang="en-GB" b="1" dirty="0" smtClean="0"/>
              <a:t>job analysis </a:t>
            </a:r>
            <a:r>
              <a:rPr lang="en-GB" dirty="0" smtClean="0"/>
              <a:t>HR Manager collets following information; </a:t>
            </a:r>
          </a:p>
          <a:p>
            <a:r>
              <a:rPr lang="en-GB" dirty="0" smtClean="0"/>
              <a:t>Work activities</a:t>
            </a:r>
          </a:p>
          <a:p>
            <a:r>
              <a:rPr lang="en-GB" dirty="0" smtClean="0"/>
              <a:t>Human Behaviours</a:t>
            </a:r>
          </a:p>
          <a:p>
            <a:r>
              <a:rPr lang="en-GB" dirty="0" smtClean="0"/>
              <a:t>Machines, tools, equipment and work aids</a:t>
            </a:r>
          </a:p>
          <a:p>
            <a:r>
              <a:rPr lang="en-GB" dirty="0" smtClean="0"/>
              <a:t>Performance standards </a:t>
            </a:r>
          </a:p>
          <a:p>
            <a:r>
              <a:rPr lang="en-GB" dirty="0" smtClean="0"/>
              <a:t>Job context</a:t>
            </a:r>
          </a:p>
          <a:p>
            <a:r>
              <a:rPr lang="en-GB" dirty="0" smtClean="0"/>
              <a:t>Human Requirements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31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577</Words>
  <Application>Microsoft Office PowerPoint</Application>
  <PresentationFormat>On-screen Show (4:3)</PresentationFormat>
  <Paragraphs>160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MAN 404 Human Resource Management</vt:lpstr>
      <vt:lpstr>Recap</vt:lpstr>
      <vt:lpstr>Recap</vt:lpstr>
      <vt:lpstr>Recap</vt:lpstr>
      <vt:lpstr>Recap</vt:lpstr>
      <vt:lpstr>Recap</vt:lpstr>
      <vt:lpstr>Job Analysis </vt:lpstr>
      <vt:lpstr>Definitions</vt:lpstr>
      <vt:lpstr>Functions of HR Manager</vt:lpstr>
      <vt:lpstr>Why job analysis is important?</vt:lpstr>
      <vt:lpstr>Guidelines for Job Analysis</vt:lpstr>
      <vt:lpstr>Break  -Complete Edmodo Questionnaire -Attendance…</vt:lpstr>
      <vt:lpstr>Methods for collecting Job Analysis Information </vt:lpstr>
      <vt:lpstr>Methods for collecting Job Analysis Information </vt:lpstr>
      <vt:lpstr>Job Descriptions</vt:lpstr>
      <vt:lpstr>Job Descriptions</vt:lpstr>
      <vt:lpstr>PowerPoint Presentation</vt:lpstr>
      <vt:lpstr>Online Survey</vt:lpstr>
      <vt:lpstr>Next Week:</vt:lpstr>
      <vt:lpstr>References</vt:lpstr>
      <vt:lpstr>  Any Questions?   tugberk.kaya@neu.edu.tr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Tugberk Kaya</dc:creator>
  <cp:lastModifiedBy>Tugberk Kaya</cp:lastModifiedBy>
  <cp:revision>52</cp:revision>
  <dcterms:created xsi:type="dcterms:W3CDTF">2014-03-10T13:51:26Z</dcterms:created>
  <dcterms:modified xsi:type="dcterms:W3CDTF">2015-11-19T13:32:52Z</dcterms:modified>
</cp:coreProperties>
</file>