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65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67" r:id="rId12"/>
    <p:sldId id="276" r:id="rId13"/>
    <p:sldId id="278" r:id="rId14"/>
    <p:sldId id="277" r:id="rId15"/>
    <p:sldId id="266" r:id="rId16"/>
    <p:sldId id="282" r:id="rId17"/>
    <p:sldId id="281" r:id="rId18"/>
    <p:sldId id="268" r:id="rId19"/>
    <p:sldId id="283" r:id="rId20"/>
    <p:sldId id="28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417FF-60B0-4F34-BCB5-905CECE3FD7C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E8FD-9A46-4013-96B7-09563B8DD7E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417FF-60B0-4F34-BCB5-905CECE3FD7C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E8FD-9A46-4013-96B7-09563B8DD7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417FF-60B0-4F34-BCB5-905CECE3FD7C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E8FD-9A46-4013-96B7-09563B8DD7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417FF-60B0-4F34-BCB5-905CECE3FD7C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E8FD-9A46-4013-96B7-09563B8DD7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417FF-60B0-4F34-BCB5-905CECE3FD7C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E8FD-9A46-4013-96B7-09563B8DD7E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417FF-60B0-4F34-BCB5-905CECE3FD7C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E8FD-9A46-4013-96B7-09563B8DD7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417FF-60B0-4F34-BCB5-905CECE3FD7C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E8FD-9A46-4013-96B7-09563B8DD7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417FF-60B0-4F34-BCB5-905CECE3FD7C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E8FD-9A46-4013-96B7-09563B8DD7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417FF-60B0-4F34-BCB5-905CECE3FD7C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E8FD-9A46-4013-96B7-09563B8DD7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417FF-60B0-4F34-BCB5-905CECE3FD7C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E8FD-9A46-4013-96B7-09563B8DD7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417FF-60B0-4F34-BCB5-905CECE3FD7C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59AE8FD-9A46-4013-96B7-09563B8DD7E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A417FF-60B0-4F34-BCB5-905CECE3FD7C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9AE8FD-9A46-4013-96B7-09563B8DD7E0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ugberk.kaya@neu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108/1741040081086750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tugberk.kaya@neu.edu.t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inessinsider.com/15-google-interview-questions-that-will-make-you-feel-stupid-2009-11/how-many-golf-balls-can-fit-in-a-school-bus-1#how-many-golf-balls-can-fit-in-a-school-bus-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640" y="1124744"/>
            <a:ext cx="8494712" cy="965969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 404</a:t>
            </a:r>
            <a:br>
              <a:rPr lang="en-GB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 Management</a:t>
            </a:r>
            <a:endParaRPr lang="en-GB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149080"/>
            <a:ext cx="7854696" cy="2256656"/>
          </a:xfrm>
        </p:spPr>
        <p:txBody>
          <a:bodyPr>
            <a:noAutofit/>
          </a:bodyPr>
          <a:lstStyle/>
          <a:p>
            <a:pPr algn="ctr"/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ğ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 Kaya</a:t>
            </a:r>
          </a:p>
          <a:p>
            <a:pPr algn="ctr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tugberk.kaya@neu.edu.tr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Near East University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79712" y="2675289"/>
            <a:ext cx="55446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Interviewing Candidates</a:t>
            </a:r>
          </a:p>
          <a:p>
            <a:pPr algn="ctr"/>
            <a:r>
              <a:rPr lang="en-GB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5</a:t>
            </a: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397113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improve effectiveness of an interview?</a:t>
            </a:r>
            <a:b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3192" lvl="1" indent="0">
              <a:buNone/>
            </a:pP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First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Impression </a:t>
            </a:r>
            <a:b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dirty="0"/>
          </a:p>
          <a:p>
            <a:pPr lvl="1"/>
            <a:r>
              <a:rPr lang="en-US" altLang="en-US" dirty="0" smtClean="0"/>
              <a:t>The </a:t>
            </a:r>
            <a:r>
              <a:rPr lang="en-US" altLang="en-US" dirty="0"/>
              <a:t>tendency for interviewers to jump to conclusions—make snap judgments—about candidates during the first few minutes of the interview.</a:t>
            </a:r>
          </a:p>
          <a:p>
            <a:pPr marL="393192" lvl="1" indent="0">
              <a:buNone/>
            </a:pPr>
            <a:endParaRPr lang="en-US" altLang="en-US" dirty="0" smtClean="0"/>
          </a:p>
          <a:p>
            <a:pPr lvl="1"/>
            <a:r>
              <a:rPr lang="en-US" altLang="en-US" dirty="0" smtClean="0"/>
              <a:t>Negative </a:t>
            </a:r>
            <a:r>
              <a:rPr lang="en-US" altLang="en-US" dirty="0"/>
              <a:t>bias: unfavorable information about an applicant influences interviewers more than does positive information.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780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improve effectiveness of an interview?</a:t>
            </a:r>
            <a:b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Misunderstanding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</a:p>
          <a:p>
            <a:pPr marL="0" lvl="1" indent="0">
              <a:buClr>
                <a:schemeClr val="accent3"/>
              </a:buClr>
              <a:buSzPct val="95000"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knowing precisely what the job entails and what sort of candidate is best suited causes interviewers to make decisions based on incorrect stereotypes of what a good applicant is (Job Analysis). 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buClr>
                <a:schemeClr val="accent3"/>
              </a:buClr>
              <a:buSzPct val="95000"/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Candidate-Order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(Contrast Error) and Pressure to Hire</a:t>
            </a:r>
          </a:p>
          <a:p>
            <a:pPr marL="0" lvl="1" indent="0">
              <a:buClr>
                <a:schemeClr val="accent3"/>
              </a:buClr>
              <a:buSzPct val="95000"/>
              <a:buNone/>
            </a:pPr>
            <a:r>
              <a:rPr lang="en-US" altLang="en-US" dirty="0"/>
              <a:t>“An error of judgment on the part of the interviewer due to interviewing one or more very good or very bad candidates just before the interview in question.”</a:t>
            </a: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21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improve effectiveness of an interview?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Nonverbal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 and impression management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Interviewers’ inferences of the interviewee’s personality from the way he or she acts in the interview have a large impact on the interviewer’s  rating of the interviewee.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Clever interviewees attempt to manage the impression they present to persuade interviewers to view them more favorably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04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improve effectiveness of an interview?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b="1" dirty="0" smtClean="0"/>
              <a:t>5. Effect </a:t>
            </a:r>
            <a:r>
              <a:rPr lang="en-US" altLang="en-US" b="1" dirty="0"/>
              <a:t>of personal characteristics: attractiveness, gender, </a:t>
            </a:r>
            <a:r>
              <a:rPr lang="en-US" altLang="en-US" b="1" dirty="0" smtClean="0"/>
              <a:t>race</a:t>
            </a:r>
          </a:p>
          <a:p>
            <a:pPr marL="0" indent="0">
              <a:buNone/>
            </a:pPr>
            <a:r>
              <a:rPr lang="en-US" altLang="en-US" dirty="0" smtClean="0"/>
              <a:t>Interviewers </a:t>
            </a:r>
            <a:r>
              <a:rPr lang="en-US" altLang="en-US" dirty="0"/>
              <a:t>tend have a less favorable view of candidates who are:</a:t>
            </a:r>
          </a:p>
          <a:p>
            <a:pPr lvl="2"/>
            <a:r>
              <a:rPr lang="en-US" altLang="en-US" sz="2400" dirty="0"/>
              <a:t>Physically unattractive</a:t>
            </a:r>
          </a:p>
          <a:p>
            <a:pPr lvl="2"/>
            <a:r>
              <a:rPr lang="en-US" altLang="en-US" sz="2400" dirty="0"/>
              <a:t>Female</a:t>
            </a:r>
          </a:p>
          <a:p>
            <a:pPr lvl="2"/>
            <a:r>
              <a:rPr lang="en-US" altLang="en-US" sz="2400" dirty="0"/>
              <a:t>Of a different racial background</a:t>
            </a:r>
          </a:p>
          <a:p>
            <a:pPr lvl="2"/>
            <a:r>
              <a:rPr lang="en-US" altLang="en-US" sz="2400" dirty="0" smtClean="0"/>
              <a:t>Disabled</a:t>
            </a:r>
          </a:p>
          <a:p>
            <a:pPr lvl="2"/>
            <a:endParaRPr lang="en-US" altLang="en-US" sz="2400" dirty="0"/>
          </a:p>
          <a:p>
            <a:r>
              <a:rPr lang="en-US" altLang="en-US" sz="2900" b="1" dirty="0" smtClean="0"/>
              <a:t>Keep in mind Ethics, Confidentiality &amp; Fair Treatment Chapter!</a:t>
            </a:r>
            <a:endParaRPr lang="en-US" altLang="en-US" sz="29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161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improve effectiveness of an interview?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6</a:t>
            </a:r>
            <a:r>
              <a:rPr lang="en-US" altLang="en-US" b="1" dirty="0" smtClean="0"/>
              <a:t>. Interviewer </a:t>
            </a:r>
            <a:r>
              <a:rPr lang="en-US" altLang="en-US" b="1" dirty="0"/>
              <a:t>behaviors affecting interview outcomes</a:t>
            </a:r>
          </a:p>
          <a:p>
            <a:pPr lvl="1"/>
            <a:r>
              <a:rPr lang="en-US" altLang="en-US" dirty="0"/>
              <a:t>Inadvertently telegraphing expected answers.</a:t>
            </a:r>
          </a:p>
          <a:p>
            <a:pPr lvl="1"/>
            <a:r>
              <a:rPr lang="en-US" altLang="en-US" dirty="0"/>
              <a:t>Talking so much that applicants have no time to answer questions.</a:t>
            </a:r>
          </a:p>
          <a:p>
            <a:pPr lvl="1"/>
            <a:r>
              <a:rPr lang="en-US" altLang="en-US" dirty="0"/>
              <a:t>Letting the applicant dominate the interview.</a:t>
            </a:r>
          </a:p>
          <a:p>
            <a:pPr lvl="1"/>
            <a:r>
              <a:rPr lang="en-US" altLang="en-US" dirty="0"/>
              <a:t>Acting more positively toward a favored (or similar to the interviewer) applicant.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340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Designing &amp; Conducting an Interview</a:t>
            </a:r>
            <a:endParaRPr lang="en-GB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4824536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tabLst>
                <a:tab pos="1828800" algn="l"/>
              </a:tabLst>
            </a:pPr>
            <a:r>
              <a:rPr lang="en-US" altLang="en-US" b="1" dirty="0"/>
              <a:t>The structured situational interview</a:t>
            </a:r>
          </a:p>
          <a:p>
            <a:pPr lvl="1">
              <a:spcBef>
                <a:spcPct val="50000"/>
              </a:spcBef>
              <a:tabLst>
                <a:tab pos="1828800" algn="l"/>
              </a:tabLst>
            </a:pPr>
            <a:r>
              <a:rPr lang="en-US" altLang="en-US" dirty="0"/>
              <a:t>Use either situational questions </a:t>
            </a:r>
            <a:r>
              <a:rPr lang="en-US" altLang="en-US" dirty="0" smtClean="0"/>
              <a:t>or </a:t>
            </a:r>
            <a:r>
              <a:rPr lang="en-US" altLang="en-US" dirty="0"/>
              <a:t>behavioral questions </a:t>
            </a:r>
            <a:r>
              <a:rPr lang="en-US" altLang="en-US" dirty="0" smtClean="0"/>
              <a:t>in order to get answers with high validity.</a:t>
            </a:r>
          </a:p>
          <a:p>
            <a:pPr marL="850392" lvl="1" indent="-457200">
              <a:spcBef>
                <a:spcPct val="50000"/>
              </a:spcBef>
              <a:buFont typeface="+mj-lt"/>
              <a:buAutoNum type="arabicPeriod"/>
              <a:tabLst>
                <a:tab pos="1828800" algn="l"/>
              </a:tabLst>
            </a:pPr>
            <a:r>
              <a:rPr lang="en-US" altLang="en-US" dirty="0" smtClean="0"/>
              <a:t>Job Analysis (Plan)</a:t>
            </a:r>
          </a:p>
          <a:p>
            <a:pPr marL="850392" lvl="1" indent="-457200">
              <a:spcBef>
                <a:spcPct val="50000"/>
              </a:spcBef>
              <a:buFont typeface="+mj-lt"/>
              <a:buAutoNum type="arabicPeriod"/>
              <a:tabLst>
                <a:tab pos="1828800" algn="l"/>
              </a:tabLst>
            </a:pPr>
            <a:r>
              <a:rPr lang="en-US" altLang="en-US" dirty="0" smtClean="0"/>
              <a:t>Rate </a:t>
            </a:r>
            <a:r>
              <a:rPr lang="en-US" altLang="en-US" dirty="0"/>
              <a:t>the Job’s Main </a:t>
            </a:r>
            <a:r>
              <a:rPr lang="en-US" altLang="en-US" dirty="0" smtClean="0"/>
              <a:t>Duties (Plan)</a:t>
            </a:r>
          </a:p>
          <a:p>
            <a:pPr marL="850392" lvl="1" indent="-457200">
              <a:spcBef>
                <a:spcPct val="50000"/>
              </a:spcBef>
              <a:buFont typeface="+mj-lt"/>
              <a:buAutoNum type="arabicPeriod"/>
              <a:tabLst>
                <a:tab pos="1828800" algn="l"/>
              </a:tabLst>
            </a:pPr>
            <a:r>
              <a:rPr lang="en-US" altLang="en-US" dirty="0" smtClean="0"/>
              <a:t>Create </a:t>
            </a:r>
            <a:r>
              <a:rPr lang="en-US" altLang="en-US" dirty="0"/>
              <a:t>Interview </a:t>
            </a:r>
            <a:r>
              <a:rPr lang="en-US" altLang="en-US" dirty="0" smtClean="0"/>
              <a:t>Questions (Plan/Test)</a:t>
            </a:r>
          </a:p>
          <a:p>
            <a:pPr marL="850392" lvl="1" indent="-457200">
              <a:spcBef>
                <a:spcPct val="50000"/>
              </a:spcBef>
              <a:buFont typeface="+mj-lt"/>
              <a:buAutoNum type="arabicPeriod"/>
              <a:tabLst>
                <a:tab pos="1828800" algn="l"/>
              </a:tabLst>
            </a:pPr>
            <a:r>
              <a:rPr lang="en-US" altLang="en-US" dirty="0" smtClean="0"/>
              <a:t>Create </a:t>
            </a:r>
            <a:r>
              <a:rPr lang="en-US" altLang="en-US" dirty="0"/>
              <a:t>Benchmark </a:t>
            </a:r>
            <a:r>
              <a:rPr lang="en-US" altLang="en-US" dirty="0" smtClean="0"/>
              <a:t>Answers (Test)</a:t>
            </a:r>
          </a:p>
          <a:p>
            <a:pPr marL="850392" lvl="1" indent="-457200">
              <a:spcBef>
                <a:spcPct val="50000"/>
              </a:spcBef>
              <a:buFont typeface="+mj-lt"/>
              <a:buAutoNum type="arabicPeriod"/>
              <a:tabLst>
                <a:tab pos="1828800" algn="l"/>
              </a:tabLst>
            </a:pPr>
            <a:r>
              <a:rPr lang="en-US" altLang="en-US" dirty="0" smtClean="0"/>
              <a:t>Appoint </a:t>
            </a:r>
            <a:r>
              <a:rPr lang="en-US" altLang="en-US" dirty="0"/>
              <a:t>the Interview Panel and Conduct 	</a:t>
            </a:r>
            <a:r>
              <a:rPr lang="en-US" altLang="en-US" dirty="0" smtClean="0"/>
              <a:t>Interviews (Action)</a:t>
            </a:r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19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Conduct an Effective Interview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2615" indent="-342900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your interview:</a:t>
            </a:r>
          </a:p>
          <a:p>
            <a:pPr marL="259715" indent="0">
              <a:buNone/>
            </a:pPr>
            <a:endParaRPr lang="en-US" alt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2615" indent="-342900">
              <a:buFont typeface="Wingdings" panose="05000000000000000000" pitchFamily="2" charset="2"/>
              <a:buChar char="q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on actual job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duties.</a:t>
            </a:r>
          </a:p>
          <a:p>
            <a:pPr marL="602615" indent="-342900">
              <a:buFont typeface="Wingdings" panose="05000000000000000000" pitchFamily="2" charset="2"/>
              <a:buChar char="q"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knowledge, situational, or behaviorally oriented questions and objective criteria to evaluate the interviewee’s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responses.</a:t>
            </a:r>
          </a:p>
          <a:p>
            <a:pPr marL="602615" indent="-342900">
              <a:buFont typeface="Wingdings" panose="05000000000000000000" pitchFamily="2" charset="2"/>
              <a:buChar char="q"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 interviewers.</a:t>
            </a:r>
          </a:p>
          <a:p>
            <a:pPr marL="602615" indent="-342900">
              <a:buFont typeface="Wingdings" panose="05000000000000000000" pitchFamily="2" charset="2"/>
              <a:buChar char="q"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same questions with all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candidates.</a:t>
            </a:r>
          </a:p>
          <a:p>
            <a:pPr marL="602615" indent="-342900">
              <a:buFont typeface="Wingdings" panose="05000000000000000000" pitchFamily="2" charset="2"/>
              <a:buChar char="q"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descriptive rating scales (excellent, fair, poor) to rate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answers.</a:t>
            </a:r>
          </a:p>
          <a:p>
            <a:pPr marL="602615" indent="-342900">
              <a:buFont typeface="Wingdings" panose="05000000000000000000" pitchFamily="2" charset="2"/>
              <a:buChar char="q"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interviewers or panel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interviews.</a:t>
            </a:r>
          </a:p>
          <a:p>
            <a:pPr marL="602615" indent="-342900">
              <a:buFont typeface="Wingdings" panose="05000000000000000000" pitchFamily="2" charset="2"/>
              <a:buChar char="q"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possible, use a standardized interview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form.</a:t>
            </a:r>
          </a:p>
          <a:p>
            <a:pPr marL="602615" indent="-342900">
              <a:buFont typeface="Wingdings" panose="05000000000000000000" pitchFamily="2" charset="2"/>
              <a:buChar char="q"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interview.</a:t>
            </a:r>
          </a:p>
          <a:p>
            <a:pPr marL="602615" indent="-342900">
              <a:buFont typeface="Wingdings" panose="05000000000000000000" pitchFamily="2" charset="2"/>
              <a:buChar char="q"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brief, unobtrusive notes during the interview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13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Conduct an Effective Interview</a:t>
            </a:r>
            <a:endParaRPr lang="en-GB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Prepare </a:t>
            </a:r>
            <a:r>
              <a:rPr lang="en-US" altLang="en-US" dirty="0"/>
              <a:t>for the </a:t>
            </a:r>
            <a:r>
              <a:rPr lang="en-US" altLang="en-US" dirty="0" smtClean="0"/>
              <a:t>interview</a:t>
            </a:r>
          </a:p>
          <a:p>
            <a:endParaRPr lang="en-US" altLang="en-US" dirty="0"/>
          </a:p>
          <a:p>
            <a:r>
              <a:rPr lang="en-US" altLang="en-US" dirty="0" smtClean="0"/>
              <a:t>Establish </a:t>
            </a:r>
            <a:r>
              <a:rPr lang="en-US" altLang="en-US" dirty="0"/>
              <a:t>rapport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Ask </a:t>
            </a:r>
            <a:r>
              <a:rPr lang="en-US" altLang="en-US" dirty="0"/>
              <a:t>questions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78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had interviewed a candidate who has a high score on written tests albeit has low score during the interview. 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you employ the candidate for the current position?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you employ the candidate for another position?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any opportunity for training &amp; development? 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637"/>
            <a:ext cx="4088350" cy="197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40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Dessler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 (2008) 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 Management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11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Harlow: Pearson Education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Ltd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Guest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 (1987), “Human resource management and industrial relations”, Journal of</a:t>
            </a:r>
          </a:p>
          <a:p>
            <a:pPr>
              <a:lnSpc>
                <a:spcPct val="120000"/>
              </a:lnSpc>
            </a:pPr>
            <a:r>
              <a:rPr lang="nl-N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Studies, Vol. 24 No. 5, pp. 503-21. DOI: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http://dx.doi.org/10.1108/17410400810867508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nl-N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Mondy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(2005) 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 Management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Harlow: Pearson Education Ltd 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Trompenaars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and Hampden-Turner, C. (2011) 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Riding the Waves of Culture: Understanding Cultural Diversity in Business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2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London: Nicholas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Brealey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Publishing</a:t>
            </a:r>
          </a:p>
          <a:p>
            <a:pPr>
              <a:lnSpc>
                <a:spcPct val="120000"/>
              </a:lnSpc>
            </a:pPr>
            <a:endParaRPr lang="pt-PT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0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</a:t>
            </a:r>
            <a:endParaRPr lang="en-GB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Interview</a:t>
            </a:r>
          </a:p>
          <a:p>
            <a:pPr marL="0" indent="0">
              <a:buNone/>
            </a:pPr>
            <a:r>
              <a:rPr lang="en-GB" dirty="0" smtClean="0"/>
              <a:t>‘is a procedure designed to obtain information from a person through oral responses to oral inquiries.’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Why interviews are required?</a:t>
            </a:r>
          </a:p>
          <a:p>
            <a:pPr marL="0" indent="0">
              <a:buNone/>
            </a:pPr>
            <a:r>
              <a:rPr lang="en-GB" dirty="0" smtClean="0"/>
              <a:t>-Select the right employee</a:t>
            </a:r>
          </a:p>
          <a:p>
            <a:pPr marL="0" indent="0">
              <a:buNone/>
            </a:pPr>
            <a:r>
              <a:rPr lang="en-GB" dirty="0" smtClean="0"/>
              <a:t>-Decrease employee turnover</a:t>
            </a:r>
          </a:p>
          <a:p>
            <a:pPr marL="0" indent="0">
              <a:buNone/>
            </a:pPr>
            <a:r>
              <a:rPr lang="en-GB" dirty="0" smtClean="0"/>
              <a:t>-Improve profitability</a:t>
            </a:r>
          </a:p>
        </p:txBody>
      </p:sp>
    </p:spTree>
    <p:extLst>
      <p:ext uri="{BB962C8B-B14F-4D97-AF65-F5344CB8AC3E}">
        <p14:creationId xmlns:p14="http://schemas.microsoft.com/office/powerpoint/2010/main" val="260879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08920"/>
            <a:ext cx="8229600" cy="3456384"/>
          </a:xfrm>
        </p:spPr>
        <p:txBody>
          <a:bodyPr>
            <a:noAutofit/>
          </a:bodyPr>
          <a:lstStyle/>
          <a:p>
            <a:r>
              <a:rPr lang="en-GB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Any Questions?</a:t>
            </a:r>
            <a:b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tugberk.kaya@neu.edu.tr</a:t>
            </a:r>
            <a:r>
              <a:rPr lang="en-GB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59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Interviews</a:t>
            </a:r>
            <a:endParaRPr lang="en-GB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507288" cy="5112568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r>
              <a:rPr lang="en-US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Selection interview;</a:t>
            </a:r>
          </a:p>
          <a:p>
            <a:pPr marL="393192" lvl="1" indent="0">
              <a:buNone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procedure designed to predict future job performance on the basis of applicants’  oral responses to oral inquiries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L="393192" lvl="1" indent="0">
              <a:buNone/>
            </a:pPr>
            <a:endParaRPr lang="en-US" alt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192" lvl="1" indent="0">
              <a:buNone/>
            </a:pPr>
            <a:r>
              <a:rPr lang="en-US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Appraisal interview;</a:t>
            </a:r>
          </a:p>
          <a:p>
            <a:pPr marL="393192" lvl="1" indent="0">
              <a:buNone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discussion, following a performance appraisal, in which supervisor and employee discuss the employee’s rating and possible remedial actions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(Chapter 9)</a:t>
            </a:r>
          </a:p>
          <a:p>
            <a:pPr marL="393192" lvl="1" indent="0">
              <a:buNone/>
            </a:pP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192" lvl="1" indent="0">
              <a:buNone/>
            </a:pPr>
            <a:r>
              <a:rPr lang="en-US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Exit interview;</a:t>
            </a:r>
          </a:p>
          <a:p>
            <a:pPr marL="393192" lvl="1" indent="0">
              <a:buNone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“An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 to elicit information about the job or related matters to the employer some insight into what’s right or wrong about the firm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192" lvl="1" indent="0">
              <a:buNone/>
            </a:pPr>
            <a:endParaRPr lang="en-US" alt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77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 Types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Structured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directive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 (Planned) </a:t>
            </a:r>
          </a:p>
          <a:p>
            <a:pPr marL="0" indent="0"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“An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 following a set sequence of questions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L="0" indent="0">
              <a:buNone/>
            </a:pP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Unstructured or nondirective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 (Unplanned) </a:t>
            </a:r>
          </a:p>
          <a:p>
            <a:pPr marL="0" indent="0"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“An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unstructured conversational-style interview in which the interviewer pursues points of interest as they come up in response to questions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07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 Content - Types of Questions</a:t>
            </a:r>
            <a:endParaRPr lang="en-GB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Situational interview</a:t>
            </a:r>
          </a:p>
          <a:p>
            <a:pPr marL="393192" lvl="1" indent="0">
              <a:buNone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 of job-related questions that focus on how the candidate would behave in a given situation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Behavioral interview</a:t>
            </a:r>
          </a:p>
          <a:p>
            <a:pPr marL="393192" lvl="1" indent="0">
              <a:buNone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 of job-related questions that focus on how they reacted to actual situations in the past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Job-related interview</a:t>
            </a:r>
          </a:p>
          <a:p>
            <a:pPr marL="393192" lvl="1" indent="0">
              <a:buNone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 of job-related questions that focus on relevant past job-related behaviors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92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 Content - Types 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Questions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551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Stress interview</a:t>
            </a:r>
          </a:p>
          <a:p>
            <a:pPr marL="0" indent="0"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 in which the interviewer seeks to make the applicant uncomfortable with occasionally rude questions that supposedly to spot sensitive applicants and those with low or high stress tolerance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Puzzle questions</a:t>
            </a:r>
          </a:p>
          <a:p>
            <a:pPr marL="0" indent="0">
              <a:buNone/>
            </a:pPr>
            <a:r>
              <a:rPr lang="en-US" alt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Recruiters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technical, finance, and other types of jobs use questions to pose problems requiring unique (“out-of-the-box”) solutions to see how candidates think under pressure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tr-TR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www.businessinsider.com/15-google-interview-questions-that-will-make-you-feel-stupid-2009-11/how-many-golf-balls-can-fit-in-a-school-bus-1#how-many-golf-balls-can-fit-in-a-school-bus-1</a:t>
            </a:r>
            <a:r>
              <a:rPr lang="tr-TR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1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tr-TR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Administering the Interview</a:t>
            </a:r>
            <a:endParaRPr lang="en-GB" sz="4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824536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Unstructured sequential </a:t>
            </a:r>
            <a:r>
              <a:rPr lang="en-US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interview</a:t>
            </a:r>
            <a:endParaRPr lang="tr-TR" altLang="en-US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 in which each interviewer forms an independent opinion after asking different questions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tr-T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Structured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sequential 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</a:t>
            </a:r>
            <a:endParaRPr lang="tr-TR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 in which the applicant is interviewed sequentially by several persons; each rates the applicant on a standard form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Panel interview</a:t>
            </a:r>
            <a:endParaRPr lang="tr-TR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 in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group of interviewers questions the applicant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</a:p>
          <a:p>
            <a:pPr marL="0" indent="0">
              <a:buNone/>
            </a:pPr>
            <a:r>
              <a:rPr lang="tr-TR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Mass interview</a:t>
            </a:r>
            <a:endParaRPr lang="tr-TR" alt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panel interviews several candidates simultaneously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57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Administering the Interview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518457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Computerized selection </a:t>
            </a:r>
            <a:r>
              <a:rPr lang="en-US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“An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 in which a job candidate’s oral and/or computerized replies are obtained in response to computerized oral, visual, or written questions and/or situations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>
              <a:lnSpc>
                <a:spcPct val="120000"/>
              </a:lnSpc>
            </a:pPr>
            <a:r>
              <a:rPr lang="en-US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Features;</a:t>
            </a:r>
            <a:endParaRPr lang="en-US" altLang="en-US" sz="2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Reduces amount of time managers devote to interviewing unacceptable candidates.</a:t>
            </a:r>
          </a:p>
          <a:p>
            <a:pPr lvl="1">
              <a:lnSpc>
                <a:spcPct val="120000"/>
              </a:lnSpc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Applicants are more honest with computers</a:t>
            </a:r>
          </a:p>
          <a:p>
            <a:pPr lvl="1">
              <a:lnSpc>
                <a:spcPct val="120000"/>
              </a:lnSpc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Avoids problems of interpersonal interviews</a:t>
            </a:r>
          </a:p>
          <a:p>
            <a:pPr lvl="1">
              <a:lnSpc>
                <a:spcPct val="120000"/>
              </a:lnSpc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Mechanical nature of computer-aided interview can leave an applicant dissatisfied.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0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Are </a:t>
            </a:r>
            <a:r>
              <a:rPr lang="en-GB" b="1" dirty="0"/>
              <a:t>Interviews Useful?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Interviews received low marks for reliability and validity in early studies. </a:t>
            </a: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7920880" cy="4463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307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569</TotalTime>
  <Words>1087</Words>
  <Application>Microsoft Office PowerPoint</Application>
  <PresentationFormat>On-screen Show (4:3)</PresentationFormat>
  <Paragraphs>147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MAN 404 Human Resource Management</vt:lpstr>
      <vt:lpstr>Interview</vt:lpstr>
      <vt:lpstr>Types of Interviews</vt:lpstr>
      <vt:lpstr>Interview Types </vt:lpstr>
      <vt:lpstr>Interview Content - Types of Questions</vt:lpstr>
      <vt:lpstr>Interview Content - Types of Questions</vt:lpstr>
      <vt:lpstr>Administering the Interview</vt:lpstr>
      <vt:lpstr>Administering the Interview</vt:lpstr>
      <vt:lpstr>PowerPoint Presentation</vt:lpstr>
      <vt:lpstr>How to improve effectiveness of an interview? </vt:lpstr>
      <vt:lpstr>How to improve effectiveness of an interview? </vt:lpstr>
      <vt:lpstr>How to improve effectiveness of an interview?</vt:lpstr>
      <vt:lpstr>How to improve effectiveness of an interview?</vt:lpstr>
      <vt:lpstr>How to improve effectiveness of an interview?</vt:lpstr>
      <vt:lpstr>Designing &amp; Conducting an Interview</vt:lpstr>
      <vt:lpstr>How to Conduct an Effective Interview</vt:lpstr>
      <vt:lpstr>How to Conduct an Effective Interview</vt:lpstr>
      <vt:lpstr>PowerPoint Presentation</vt:lpstr>
      <vt:lpstr>References</vt:lpstr>
      <vt:lpstr>  Any Questions?   tugberk.kaya@neu.edu.tr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 404 Human Resource Management</dc:title>
  <dc:creator>Tugberk Kaya</dc:creator>
  <cp:lastModifiedBy>Tugberk Kaya</cp:lastModifiedBy>
  <cp:revision>75</cp:revision>
  <dcterms:created xsi:type="dcterms:W3CDTF">2014-03-25T20:29:08Z</dcterms:created>
  <dcterms:modified xsi:type="dcterms:W3CDTF">2015-11-19T13:50:09Z</dcterms:modified>
</cp:coreProperties>
</file>