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80" r:id="rId18"/>
    <p:sldId id="281" r:id="rId19"/>
    <p:sldId id="282" r:id="rId20"/>
    <p:sldId id="283" r:id="rId21"/>
    <p:sldId id="284" r:id="rId22"/>
    <p:sldId id="286" r:id="rId23"/>
    <p:sldId id="28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1AC5-84B5-472B-A2E2-765726ED47EC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1AFD-C5E4-4517-9269-33728302671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1AC5-84B5-472B-A2E2-765726ED47EC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1AFD-C5E4-4517-9269-3372830267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1AC5-84B5-472B-A2E2-765726ED47EC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1AFD-C5E4-4517-9269-3372830267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1AC5-84B5-472B-A2E2-765726ED47EC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1AFD-C5E4-4517-9269-3372830267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1AC5-84B5-472B-A2E2-765726ED47EC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1AFD-C5E4-4517-9269-33728302671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1AC5-84B5-472B-A2E2-765726ED47EC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1AFD-C5E4-4517-9269-3372830267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1AC5-84B5-472B-A2E2-765726ED47EC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1AFD-C5E4-4517-9269-3372830267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1AC5-84B5-472B-A2E2-765726ED47EC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1AFD-C5E4-4517-9269-3372830267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1AC5-84B5-472B-A2E2-765726ED47EC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1AFD-C5E4-4517-9269-3372830267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1AC5-84B5-472B-A2E2-765726ED47EC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1AFD-C5E4-4517-9269-3372830267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1AC5-84B5-472B-A2E2-765726ED47EC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E61AFD-C5E4-4517-9269-33728302671A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761AC5-84B5-472B-A2E2-765726ED47EC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E61AFD-C5E4-4517-9269-33728302671A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ugberk.kaya@neu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108/17410400810867508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tugberk.kaya@neu.edu.t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640" y="1124744"/>
            <a:ext cx="8494712" cy="965969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 404</a:t>
            </a:r>
            <a:br>
              <a:rPr lang="en-GB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 Management</a:t>
            </a:r>
            <a:endParaRPr lang="en-GB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149080"/>
            <a:ext cx="7854696" cy="2256656"/>
          </a:xfrm>
        </p:spPr>
        <p:txBody>
          <a:bodyPr>
            <a:noAutofit/>
          </a:bodyPr>
          <a:lstStyle/>
          <a:p>
            <a:pPr algn="ctr"/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ğ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Kaya</a:t>
            </a:r>
          </a:p>
          <a:p>
            <a:pPr algn="ctr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tugberk.kaya@neu.edu.tr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algn="ctr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Near East University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79712" y="2708920"/>
            <a:ext cx="55446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&amp; Development</a:t>
            </a:r>
          </a:p>
          <a:p>
            <a:pPr algn="ctr"/>
            <a:r>
              <a:rPr lang="en-GB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</a:t>
            </a:r>
            <a:r>
              <a:rPr lang="tr-TR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117487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Make the Learning Meaningful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800" dirty="0"/>
              <a:t>At the start of training, provide a bird’s-eye view of the material to be presented  to facilitates learning.</a:t>
            </a:r>
          </a:p>
          <a:p>
            <a:pPr>
              <a:spcBef>
                <a:spcPct val="50000"/>
              </a:spcBef>
            </a:pPr>
            <a:r>
              <a:rPr lang="en-US" altLang="en-US" sz="2800" dirty="0"/>
              <a:t>Use a variety of familiar examples.</a:t>
            </a:r>
          </a:p>
          <a:p>
            <a:pPr>
              <a:spcBef>
                <a:spcPct val="50000"/>
              </a:spcBef>
            </a:pPr>
            <a:r>
              <a:rPr lang="en-US" altLang="en-US" sz="2800" dirty="0"/>
              <a:t>Organize the information so you can present it logically, and in meaningful units.</a:t>
            </a:r>
          </a:p>
          <a:p>
            <a:pPr>
              <a:spcBef>
                <a:spcPct val="50000"/>
              </a:spcBef>
            </a:pPr>
            <a:r>
              <a:rPr lang="en-US" altLang="en-US" sz="2800" dirty="0"/>
              <a:t>Use terms and concepts that are already familiar to trainees.</a:t>
            </a:r>
          </a:p>
          <a:p>
            <a:pPr>
              <a:spcBef>
                <a:spcPct val="50000"/>
              </a:spcBef>
            </a:pPr>
            <a:r>
              <a:rPr lang="en-US" altLang="en-US" sz="2800" dirty="0"/>
              <a:t>Use as many visual aids as possible.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832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Make Skills Transfer Easy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/>
              <a:t>Maximize the similarity between the training situation and the work situation.</a:t>
            </a:r>
          </a:p>
          <a:p>
            <a:pPr>
              <a:spcBef>
                <a:spcPct val="50000"/>
              </a:spcBef>
            </a:pPr>
            <a:r>
              <a:rPr lang="en-US" altLang="en-US" sz="2800" dirty="0"/>
              <a:t>Provide adequate practice.</a:t>
            </a:r>
          </a:p>
          <a:p>
            <a:pPr>
              <a:spcBef>
                <a:spcPct val="50000"/>
              </a:spcBef>
            </a:pPr>
            <a:r>
              <a:rPr lang="en-US" altLang="en-US" sz="2800" dirty="0"/>
              <a:t>Label or identify each feature of the machine and/or step in the process.</a:t>
            </a:r>
          </a:p>
          <a:p>
            <a:pPr>
              <a:spcBef>
                <a:spcPct val="50000"/>
              </a:spcBef>
            </a:pPr>
            <a:r>
              <a:rPr lang="en-US" altLang="en-US" sz="2800" dirty="0"/>
              <a:t>Direct the trainees’ attention to important aspects of the job.</a:t>
            </a:r>
          </a:p>
          <a:p>
            <a:pPr>
              <a:spcBef>
                <a:spcPct val="50000"/>
              </a:spcBef>
            </a:pPr>
            <a:r>
              <a:rPr lang="en-US" altLang="en-US" sz="2800" dirty="0"/>
              <a:t>Provide “heads-up” preparatory information that lets trainees know they might happen back on the job.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12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Motivate the Learner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/>
              <a:t>People learn best by doing so provide as much realistic practice as possible.</a:t>
            </a:r>
          </a:p>
          <a:p>
            <a:pPr>
              <a:spcBef>
                <a:spcPct val="50000"/>
              </a:spcBef>
            </a:pPr>
            <a:r>
              <a:rPr lang="en-US" altLang="en-US" sz="2800" dirty="0"/>
              <a:t>Trainees learn best when the trainers immediately reinforce correct responses</a:t>
            </a:r>
          </a:p>
          <a:p>
            <a:pPr>
              <a:spcBef>
                <a:spcPct val="50000"/>
              </a:spcBef>
            </a:pPr>
            <a:r>
              <a:rPr lang="en-US" altLang="en-US" sz="2800" dirty="0"/>
              <a:t>Trainees learn best at their own pace.</a:t>
            </a:r>
          </a:p>
          <a:p>
            <a:pPr>
              <a:spcBef>
                <a:spcPct val="50000"/>
              </a:spcBef>
            </a:pPr>
            <a:r>
              <a:rPr lang="en-US" altLang="en-US" sz="2800" dirty="0"/>
              <a:t>Create a perceived training need in the trainees’ minds.</a:t>
            </a:r>
          </a:p>
          <a:p>
            <a:pPr>
              <a:spcBef>
                <a:spcPct val="50000"/>
              </a:spcBef>
            </a:pPr>
            <a:r>
              <a:rPr lang="en-US" altLang="en-US" sz="2800" dirty="0"/>
              <a:t>The schedule is important too: The learning curve goes down late in the day, less than full day training is most effective.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40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Analyzing Training Needs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Task analysis</a:t>
            </a:r>
          </a:p>
          <a:p>
            <a:pPr lvl="1"/>
            <a:r>
              <a:rPr lang="en-US" altLang="en-US" dirty="0"/>
              <a:t>A detailed study of a job to identify the specific skills required, especially for new employees.</a:t>
            </a:r>
          </a:p>
          <a:p>
            <a:r>
              <a:rPr lang="en-US" altLang="en-US" dirty="0"/>
              <a:t>Performance analysis</a:t>
            </a:r>
          </a:p>
          <a:p>
            <a:pPr lvl="1"/>
            <a:r>
              <a:rPr lang="en-US" altLang="en-US" dirty="0"/>
              <a:t>Verifying that there is a performance deficiency and determining whether that deficiency should be corrected through training or through some other means (such as transferring the employee).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562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Training 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On-the-job training (OJT)</a:t>
            </a:r>
          </a:p>
          <a:p>
            <a:pPr lvl="1"/>
            <a:r>
              <a:rPr lang="en-US" altLang="en-US" dirty="0"/>
              <a:t>Having a person learn a job by actually doing the job.</a:t>
            </a:r>
          </a:p>
          <a:p>
            <a:r>
              <a:rPr lang="en-US" altLang="en-US" dirty="0"/>
              <a:t>OJT methods</a:t>
            </a:r>
          </a:p>
          <a:p>
            <a:pPr lvl="1"/>
            <a:r>
              <a:rPr lang="en-US" altLang="en-US" dirty="0"/>
              <a:t>Coaching or understudy</a:t>
            </a:r>
          </a:p>
          <a:p>
            <a:pPr lvl="1"/>
            <a:r>
              <a:rPr lang="en-US" altLang="en-US" dirty="0"/>
              <a:t>Job rotation</a:t>
            </a:r>
          </a:p>
          <a:p>
            <a:pPr lvl="1"/>
            <a:r>
              <a:rPr lang="en-US" altLang="en-US" dirty="0"/>
              <a:t>Special assignments</a:t>
            </a:r>
          </a:p>
          <a:p>
            <a:r>
              <a:rPr lang="en-US" altLang="en-US" dirty="0"/>
              <a:t>Advantages</a:t>
            </a:r>
          </a:p>
          <a:p>
            <a:pPr lvl="1"/>
            <a:r>
              <a:rPr lang="en-US" altLang="en-US" dirty="0"/>
              <a:t>Inexpensive</a:t>
            </a:r>
          </a:p>
          <a:p>
            <a:pPr lvl="1"/>
            <a:r>
              <a:rPr lang="en-US" altLang="en-US" dirty="0"/>
              <a:t>Immediate feedback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474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Steps in On-the-job training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altLang="en-US" dirty="0"/>
              <a:t>Step 1: Prepare the </a:t>
            </a:r>
            <a:r>
              <a:rPr lang="en-US" altLang="en-US" dirty="0" smtClean="0"/>
              <a:t>learner</a:t>
            </a:r>
          </a:p>
          <a:p>
            <a:pPr>
              <a:lnSpc>
                <a:spcPct val="200000"/>
              </a:lnSpc>
            </a:pPr>
            <a:r>
              <a:rPr lang="en-US" altLang="en-US" dirty="0"/>
              <a:t>Step 2: Present the operation</a:t>
            </a:r>
          </a:p>
          <a:p>
            <a:pPr>
              <a:lnSpc>
                <a:spcPct val="200000"/>
              </a:lnSpc>
            </a:pPr>
            <a:r>
              <a:rPr lang="en-US" altLang="en-US" dirty="0"/>
              <a:t>Step 3: Do a tryout</a:t>
            </a:r>
          </a:p>
          <a:p>
            <a:pPr>
              <a:lnSpc>
                <a:spcPct val="200000"/>
              </a:lnSpc>
            </a:pPr>
            <a:r>
              <a:rPr lang="en-US" altLang="en-US" dirty="0"/>
              <a:t>Step 4: Follow up</a:t>
            </a:r>
          </a:p>
          <a:p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769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Training 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Apprenticeship training</a:t>
            </a:r>
          </a:p>
          <a:p>
            <a:pPr lvl="1"/>
            <a:r>
              <a:rPr lang="en-US" altLang="en-US" dirty="0"/>
              <a:t>A structured process by which people become skilled workers through a combination of classroom instruction and on-the-job training.</a:t>
            </a:r>
          </a:p>
          <a:p>
            <a:r>
              <a:rPr lang="en-US" altLang="en-US" dirty="0"/>
              <a:t>Informal learning</a:t>
            </a:r>
          </a:p>
          <a:p>
            <a:pPr lvl="1"/>
            <a:r>
              <a:rPr lang="en-US" altLang="en-US" dirty="0"/>
              <a:t>The majority of what employees learn on the job they learn through informal means of performing their jobs on a daily basis.</a:t>
            </a:r>
          </a:p>
          <a:p>
            <a:r>
              <a:rPr lang="en-US" altLang="en-US" dirty="0"/>
              <a:t>Job instruction training (JIT)</a:t>
            </a:r>
          </a:p>
          <a:p>
            <a:pPr lvl="1"/>
            <a:r>
              <a:rPr lang="en-US" altLang="en-US" dirty="0"/>
              <a:t>Listing each job’s basic tasks, along with key points, in order to provide step-by-step training for employees.</a:t>
            </a:r>
          </a:p>
        </p:txBody>
      </p:sp>
    </p:spTree>
    <p:extLst>
      <p:ext uri="{BB962C8B-B14F-4D97-AF65-F5344CB8AC3E}">
        <p14:creationId xmlns:p14="http://schemas.microsoft.com/office/powerpoint/2010/main" val="363412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Managing Organizational Change and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dirty="0"/>
              <a:t>What to change?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Strategy: mission and vision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Culture: new corporate values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Structure: departmental structure, coordination, span of control, reporting relationships, tasks, decision-making procedures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Technologies: new systems and methods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Employees: changes in employee attitudes and skills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117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Overcoming Resistance to 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40000"/>
              </a:spcBef>
            </a:pPr>
            <a:r>
              <a:rPr lang="en-US" altLang="en-US" dirty="0"/>
              <a:t>What causes resistance?</a:t>
            </a:r>
          </a:p>
          <a:p>
            <a:pPr lvl="1">
              <a:spcBef>
                <a:spcPct val="40000"/>
              </a:spcBef>
            </a:pPr>
            <a:r>
              <a:rPr lang="en-US" altLang="en-US" dirty="0"/>
              <a:t>All behavior in organizations is a product of two kinds of forces—those striving to maintain the status quo and those pushing for change.</a:t>
            </a:r>
          </a:p>
          <a:p>
            <a:r>
              <a:rPr lang="en-US" altLang="en-US" dirty="0" err="1"/>
              <a:t>Lewin’s</a:t>
            </a:r>
            <a:r>
              <a:rPr lang="en-US" altLang="en-US" dirty="0"/>
              <a:t> Change Process</a:t>
            </a:r>
          </a:p>
          <a:p>
            <a:pPr lvl="1">
              <a:spcBef>
                <a:spcPct val="40000"/>
              </a:spcBef>
            </a:pPr>
            <a:r>
              <a:rPr lang="en-US" altLang="en-US" dirty="0"/>
              <a:t>Unfreezing: reducing the forces striving to maintain the status quo.</a:t>
            </a:r>
          </a:p>
          <a:p>
            <a:pPr lvl="1">
              <a:spcBef>
                <a:spcPct val="40000"/>
              </a:spcBef>
            </a:pPr>
            <a:r>
              <a:rPr lang="en-US" altLang="en-US" dirty="0"/>
              <a:t>Moving: developing new behaviors, values, and attitudes, sometimes through structural changes.</a:t>
            </a:r>
          </a:p>
          <a:p>
            <a:pPr lvl="1">
              <a:spcBef>
                <a:spcPct val="40000"/>
              </a:spcBef>
            </a:pPr>
            <a:r>
              <a:rPr lang="en-US" altLang="en-US" dirty="0"/>
              <a:t>Refreezing: reinforcing the changes.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055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Overcoming Resistance to 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dirty="0"/>
              <a:t>Change initiatives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Political campaign: creating a coalition strong enough to support and guide the initiative.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Marketing campaign: tapping into employees’ thoughts and feelings and also effectively communicating messages about the prospective program’s theme and benefits.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Military campaign: Deploying executives’ scarce resources of attention and time to actually carry out the change.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11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 – Interviews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8424936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28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How to Lead the </a:t>
            </a:r>
            <a:r>
              <a:rPr lang="en-US" altLang="en-US" dirty="0" smtClean="0"/>
              <a:t>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77500" lnSpcReduction="20000"/>
          </a:bodyPr>
          <a:lstStyle/>
          <a:p>
            <a:pPr marL="533400" indent="-533400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altLang="en-US" sz="2800" dirty="0"/>
              <a:t>Establish a sense of urgency.</a:t>
            </a:r>
          </a:p>
          <a:p>
            <a:pPr marL="533400" indent="-533400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altLang="en-US" sz="2800" dirty="0"/>
              <a:t>Mobilize commitment through joint diagnosis of problems.</a:t>
            </a:r>
          </a:p>
          <a:p>
            <a:pPr marL="533400" indent="-533400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altLang="en-US" sz="2800" dirty="0"/>
              <a:t>Create a guiding coalition.</a:t>
            </a:r>
          </a:p>
          <a:p>
            <a:pPr marL="533400" indent="-533400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altLang="en-US" sz="2800" dirty="0"/>
              <a:t>Develop a shared vision.</a:t>
            </a:r>
          </a:p>
          <a:p>
            <a:pPr marL="533400" indent="-533400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altLang="en-US" sz="2800" dirty="0"/>
              <a:t>Communicate the vision.</a:t>
            </a:r>
          </a:p>
          <a:p>
            <a:pPr marL="533400" indent="-533400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altLang="en-US" sz="2800" dirty="0"/>
              <a:t>Help employees to make the change.</a:t>
            </a:r>
          </a:p>
          <a:p>
            <a:pPr marL="533400" indent="-533400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altLang="en-US" sz="2800" dirty="0"/>
              <a:t>Generate short-term wins.</a:t>
            </a:r>
          </a:p>
          <a:p>
            <a:pPr marL="533400" indent="-533400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altLang="en-US" sz="2800" dirty="0"/>
              <a:t>Consolidate gains and produce more change.</a:t>
            </a:r>
          </a:p>
          <a:p>
            <a:pPr marL="533400" indent="-533400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altLang="en-US" sz="2800" dirty="0"/>
              <a:t>Anchor the new ways of doing things in the company’s culture.</a:t>
            </a:r>
          </a:p>
          <a:p>
            <a:pPr marL="533400" indent="-533400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altLang="en-US" sz="2800" dirty="0"/>
              <a:t>Monitor progress and adjust the vision as required.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228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Evaluating the Training Effort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dirty="0"/>
              <a:t>Designing the study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Time series design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Controlled experimentation 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Training effects to measure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Reaction of trainees to the program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Learning that actually took place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Behavior that changed on the job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Results that were achieved as a result of the training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22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16624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Dessler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 (2008) 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 Management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11</a:t>
            </a:r>
            <a:r>
              <a:rPr lang="en-GB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Harlow: Pearson Education Ltd</a:t>
            </a:r>
          </a:p>
          <a:p>
            <a:pPr lvl="0">
              <a:lnSpc>
                <a:spcPct val="120000"/>
              </a:lnSpc>
            </a:pP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Guest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 (1987), “Human resource management and industrial relations”, Journal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  <a:r>
              <a:rPr lang="nl-N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Studies, Vol. 24 No. 5, pp. 503-21. DOI: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http://dx.doi.org/10.1108/17410400810867508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nl-N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Mondy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 (2005) 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 Management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Harlow: Pearson Education Ltd 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Trompenaars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and Hampden-Turner, C. (2011) 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Riding the Waves of Culture: Understanding Cultural Diversity in Business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2</a:t>
            </a:r>
            <a:r>
              <a:rPr lang="en-GB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London: Nicholas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Brealey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Publishing</a:t>
            </a:r>
          </a:p>
          <a:p>
            <a:pPr>
              <a:lnSpc>
                <a:spcPct val="120000"/>
              </a:lnSpc>
            </a:pPr>
            <a:endParaRPr lang="pt-PT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34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08920"/>
            <a:ext cx="8229600" cy="3456384"/>
          </a:xfrm>
        </p:spPr>
        <p:txBody>
          <a:bodyPr>
            <a:noAutofit/>
          </a:bodyPr>
          <a:lstStyle/>
          <a:p>
            <a:r>
              <a:rPr lang="en-GB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Any Questions?</a:t>
            </a:r>
            <a:b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tugberk.kaya@neu.edu.tr</a:t>
            </a:r>
            <a:r>
              <a:rPr lang="en-GB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11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022" y="404664"/>
            <a:ext cx="8229600" cy="1143000"/>
          </a:xfrm>
        </p:spPr>
        <p:txBody>
          <a:bodyPr/>
          <a:lstStyle/>
          <a:p>
            <a:r>
              <a:rPr lang="en-GB" dirty="0" smtClean="0"/>
              <a:t>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8496944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26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</a:t>
            </a:r>
            <a:endParaRPr lang="en-GB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60848"/>
            <a:ext cx="8712968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819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GB" dirty="0" smtClean="0"/>
              <a:t>Recap</a:t>
            </a:r>
            <a:endParaRPr lang="en-GB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7705968" cy="4852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63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Orienting Employees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Employee orientation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A procedure for providing new employees with basic background information about the firm.</a:t>
            </a:r>
          </a:p>
          <a:p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Orientation 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endParaRPr lang="tr-TR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Information on employee benefits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Personnel policies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The daily routine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Company organization and operations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Safety measures and regulations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Facilities tour</a:t>
            </a:r>
          </a:p>
          <a:p>
            <a:endParaRPr lang="en-US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15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Orienting Employees (cont’d)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 successful orientation should accomplish four things for new employees: </a:t>
            </a:r>
            <a:endParaRPr lang="en-US" altLang="en-US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dirty="0"/>
              <a:t>Make them feel welcome and at ease.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dirty="0"/>
              <a:t>Help them understand the organization in a broad sense.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dirty="0"/>
              <a:t>Make clear to them what is expected in terms of work and behavior.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dirty="0"/>
              <a:t>Help them begin the process of becoming socialized into the firm’s ways of acting and doing things.</a:t>
            </a:r>
          </a:p>
          <a:p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61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Training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Training</a:t>
            </a:r>
          </a:p>
          <a:p>
            <a:pPr lvl="1"/>
            <a:r>
              <a:rPr lang="en-US" altLang="en-US" dirty="0"/>
              <a:t>The process of teaching new employees the basic skills they need to perform their jobs.</a:t>
            </a:r>
          </a:p>
          <a:p>
            <a:r>
              <a:rPr lang="en-US" altLang="en-US" b="1" dirty="0"/>
              <a:t>The strategic context of training</a:t>
            </a:r>
          </a:p>
          <a:p>
            <a:pPr lvl="1"/>
            <a:r>
              <a:rPr lang="en-US" altLang="en-US" dirty="0"/>
              <a:t>Performance management: the process employers use to make sure employees are working toward organizational goals.</a:t>
            </a:r>
          </a:p>
          <a:p>
            <a:pPr lvl="2"/>
            <a:r>
              <a:rPr lang="en-US" altLang="en-US" dirty="0"/>
              <a:t>Web-based training</a:t>
            </a:r>
          </a:p>
          <a:p>
            <a:pPr lvl="2"/>
            <a:r>
              <a:rPr lang="en-US" altLang="en-US" dirty="0"/>
              <a:t>Distance learning-based training</a:t>
            </a:r>
          </a:p>
          <a:p>
            <a:pPr lvl="2"/>
            <a:r>
              <a:rPr lang="en-US" altLang="en-US" dirty="0"/>
              <a:t>Cross-cultural diversity training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12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The Training and Development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en-US" sz="2400" b="1" dirty="0"/>
              <a:t>Needs analysis</a:t>
            </a:r>
          </a:p>
          <a:p>
            <a:pPr lvl="1"/>
            <a:r>
              <a:rPr lang="en-US" altLang="en-US" sz="2000" dirty="0"/>
              <a:t>Identify job performance skills needed, assess prospective trainees skills, and develop objectives. 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b="1" dirty="0"/>
              <a:t>Instructional design</a:t>
            </a:r>
          </a:p>
          <a:p>
            <a:pPr lvl="1"/>
            <a:r>
              <a:rPr lang="en-US" altLang="en-US" sz="2000" dirty="0"/>
              <a:t>Produce the training program content, including workbooks, exercises, and activities. 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b="1" dirty="0"/>
              <a:t>Validation</a:t>
            </a:r>
          </a:p>
          <a:p>
            <a:pPr lvl="1"/>
            <a:r>
              <a:rPr lang="en-US" altLang="en-US" sz="2000" dirty="0"/>
              <a:t>Presenting (trying out) the training to a small representative audience.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b="1" dirty="0"/>
              <a:t>Implement the program</a:t>
            </a:r>
          </a:p>
          <a:p>
            <a:pPr lvl="1"/>
            <a:r>
              <a:rPr lang="en-US" altLang="en-US" sz="2000" dirty="0"/>
              <a:t>Actually training the targeted employee group.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b="1" dirty="0"/>
              <a:t>Evaluation</a:t>
            </a:r>
          </a:p>
          <a:p>
            <a:pPr lvl="1"/>
            <a:r>
              <a:rPr lang="en-US" altLang="en-US" sz="2000" dirty="0"/>
              <a:t>Assesses the program’s successes or failures.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744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316</TotalTime>
  <Words>1035</Words>
  <Application>Microsoft Office PowerPoint</Application>
  <PresentationFormat>On-screen Show (4:3)</PresentationFormat>
  <Paragraphs>141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MAN 404 Human Resource Management</vt:lpstr>
      <vt:lpstr>Recap – Interviews</vt:lpstr>
      <vt:lpstr>Recap</vt:lpstr>
      <vt:lpstr>Recap</vt:lpstr>
      <vt:lpstr>Recap</vt:lpstr>
      <vt:lpstr>Orienting Employees</vt:lpstr>
      <vt:lpstr>Orienting Employees (cont’d)</vt:lpstr>
      <vt:lpstr>The Training Process</vt:lpstr>
      <vt:lpstr>The Training and Development Process</vt:lpstr>
      <vt:lpstr>Make the Learning Meaningful</vt:lpstr>
      <vt:lpstr>Make Skills Transfer Easy</vt:lpstr>
      <vt:lpstr>Motivate the Learner</vt:lpstr>
      <vt:lpstr>Analyzing Training Needs</vt:lpstr>
      <vt:lpstr>Training Methods</vt:lpstr>
      <vt:lpstr>Steps in On-the-job training </vt:lpstr>
      <vt:lpstr>Training Methods</vt:lpstr>
      <vt:lpstr>Managing Organizational Change and Development</vt:lpstr>
      <vt:lpstr>Overcoming Resistance to Change</vt:lpstr>
      <vt:lpstr>Overcoming Resistance to Change</vt:lpstr>
      <vt:lpstr>How to Lead the Change</vt:lpstr>
      <vt:lpstr>Evaluating the Training Effort</vt:lpstr>
      <vt:lpstr>References</vt:lpstr>
      <vt:lpstr>  Any Questions?   tugberk.kaya@neu.edu.tr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 404 Human Resource Management</dc:title>
  <dc:creator>Tugberk Kaya</dc:creator>
  <cp:lastModifiedBy>Tugberk Kaya</cp:lastModifiedBy>
  <cp:revision>41</cp:revision>
  <dcterms:created xsi:type="dcterms:W3CDTF">2014-03-18T22:01:02Z</dcterms:created>
  <dcterms:modified xsi:type="dcterms:W3CDTF">2015-11-19T13:50:29Z</dcterms:modified>
</cp:coreProperties>
</file>