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2" r:id="rId5"/>
    <p:sldId id="266" r:id="rId6"/>
    <p:sldId id="268" r:id="rId7"/>
    <p:sldId id="269" r:id="rId8"/>
    <p:sldId id="270" r:id="rId9"/>
    <p:sldId id="271" r:id="rId10"/>
    <p:sldId id="273" r:id="rId11"/>
    <p:sldId id="274" r:id="rId12"/>
    <p:sldId id="272" r:id="rId13"/>
    <p:sldId id="275" r:id="rId14"/>
    <p:sldId id="279" r:id="rId15"/>
    <p:sldId id="280" r:id="rId16"/>
    <p:sldId id="281" r:id="rId17"/>
    <p:sldId id="282" r:id="rId18"/>
    <p:sldId id="283" r:id="rId19"/>
    <p:sldId id="284" r:id="rId20"/>
    <p:sldId id="278" r:id="rId21"/>
    <p:sldId id="277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8" autoAdjust="0"/>
    <p:restoredTop sz="94660"/>
  </p:normalViewPr>
  <p:slideViewPr>
    <p:cSldViewPr>
      <p:cViewPr varScale="1">
        <p:scale>
          <a:sx n="73" d="100"/>
          <a:sy n="73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8/1741040081086750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40" y="1124744"/>
            <a:ext cx="8494712" cy="965969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854696" cy="2256656"/>
          </a:xfrm>
        </p:spPr>
        <p:txBody>
          <a:bodyPr>
            <a:noAutofit/>
          </a:bodyPr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404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tugberk.kaya@neu.edu.tr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East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2348880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 &amp; Appraisal</a:t>
            </a:r>
            <a:b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3317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Appraisal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HR </a:t>
            </a:r>
            <a:r>
              <a:rPr lang="en-US" altLang="en-US" dirty="0" smtClean="0"/>
              <a:t>department</a:t>
            </a:r>
          </a:p>
          <a:p>
            <a:pPr lvl="1"/>
            <a:r>
              <a:rPr lang="en-US" altLang="en-US" dirty="0"/>
              <a:t>Serves a policy-making and advisory role.</a:t>
            </a:r>
          </a:p>
          <a:p>
            <a:pPr lvl="1"/>
            <a:r>
              <a:rPr lang="en-US" altLang="en-US" dirty="0"/>
              <a:t>Provides advice and assistance regarding the appraisal tool to use.</a:t>
            </a:r>
          </a:p>
          <a:p>
            <a:pPr lvl="1"/>
            <a:r>
              <a:rPr lang="en-US" altLang="en-US" dirty="0"/>
              <a:t>Prepares forms and procedures and insists that all departments use them.</a:t>
            </a:r>
          </a:p>
          <a:p>
            <a:pPr lvl="1"/>
            <a:r>
              <a:rPr lang="en-US" altLang="en-US" dirty="0"/>
              <a:t>Responsible for training supervisors to improve their appraisal skills.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9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Appraisal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Supervisors</a:t>
            </a:r>
          </a:p>
          <a:p>
            <a:pPr lvl="1"/>
            <a:r>
              <a:rPr lang="en-US" altLang="en-US" dirty="0"/>
              <a:t>Usually do the actual appraising.</a:t>
            </a:r>
          </a:p>
          <a:p>
            <a:pPr lvl="1"/>
            <a:r>
              <a:rPr lang="en-US" altLang="en-US" dirty="0"/>
              <a:t>Must be familiar with basic appraisal techniques.</a:t>
            </a:r>
          </a:p>
          <a:p>
            <a:pPr lvl="1"/>
            <a:r>
              <a:rPr lang="en-US" altLang="en-US" dirty="0"/>
              <a:t>Must understand and avoid problems that can cripple appraisals.</a:t>
            </a:r>
          </a:p>
          <a:p>
            <a:pPr lvl="1"/>
            <a:r>
              <a:rPr lang="en-US" altLang="en-US" dirty="0"/>
              <a:t>Must know how to conduct appraisals fairly.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8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Steps in Appraising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Defining the job</a:t>
            </a:r>
          </a:p>
          <a:p>
            <a:pPr lvl="1"/>
            <a:r>
              <a:rPr lang="en-US" altLang="en-US" dirty="0"/>
              <a:t>Making sure that you and your subordinate agree on his or her duties and job standards. </a:t>
            </a:r>
          </a:p>
          <a:p>
            <a:r>
              <a:rPr lang="en-US" altLang="en-US" dirty="0"/>
              <a:t>Appraising performance</a:t>
            </a:r>
          </a:p>
          <a:p>
            <a:pPr lvl="1"/>
            <a:r>
              <a:rPr lang="en-US" altLang="en-US" dirty="0"/>
              <a:t>Comparing your subordinate’s actual performance to the standards that have been set; this usually involves some type of rating form.</a:t>
            </a:r>
          </a:p>
          <a:p>
            <a:r>
              <a:rPr lang="en-US" altLang="en-US" dirty="0"/>
              <a:t>Providing feedback</a:t>
            </a:r>
          </a:p>
          <a:p>
            <a:pPr lvl="1"/>
            <a:r>
              <a:rPr lang="en-US" altLang="en-US" dirty="0"/>
              <a:t>Discussing the subordinate’s performance and progress, and making plans for any development required.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5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Designing the Appraisal 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What to measure?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Work output (quality and quantity)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Personal competencies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Goal </a:t>
            </a:r>
            <a:r>
              <a:rPr lang="en-US" altLang="en-US" dirty="0" smtClean="0"/>
              <a:t>(task) </a:t>
            </a:r>
            <a:r>
              <a:rPr lang="en-US" altLang="en-US" dirty="0"/>
              <a:t>achievement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How to measure?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Graphic rating scales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Alternation ranking method</a:t>
            </a:r>
          </a:p>
          <a:p>
            <a:r>
              <a:rPr lang="en-US" altLang="en-US" dirty="0"/>
              <a:t>Graphic rating scale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5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Management by Objectives (MBO)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marL="533400" indent="-533400"/>
            <a:r>
              <a:rPr lang="en-US" altLang="en-US" dirty="0"/>
              <a:t>Involves setting specific measurable goals with each employee and then periodically reviewing the progress made.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Set the organization’s goals.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Set departmental goals.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Discuss departmental goals.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Define expected results (set individual goals).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Performance reviews.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Provide feedback.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4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Potential Rating Scale Appraisal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Unclear standards</a:t>
            </a:r>
          </a:p>
          <a:p>
            <a:pPr lvl="1"/>
            <a:r>
              <a:rPr lang="en-US" altLang="en-US" dirty="0"/>
              <a:t>An appraisal that is too open to interpretation.</a:t>
            </a:r>
          </a:p>
          <a:p>
            <a:r>
              <a:rPr lang="en-US" altLang="en-US" dirty="0"/>
              <a:t>Halo effect</a:t>
            </a:r>
          </a:p>
          <a:p>
            <a:pPr lvl="1"/>
            <a:r>
              <a:rPr lang="en-US" altLang="en-US" dirty="0"/>
              <a:t>Occurs when a supervisor’s rating of a subordinate on one trait biases the rating of that person on other traits.</a:t>
            </a:r>
          </a:p>
          <a:p>
            <a:r>
              <a:rPr lang="en-US" altLang="en-US" dirty="0"/>
              <a:t>Central tendency</a:t>
            </a:r>
          </a:p>
          <a:p>
            <a:pPr lvl="1"/>
            <a:r>
              <a:rPr lang="en-US" altLang="en-US" dirty="0"/>
              <a:t>A tendency to rate all employees the same way, such as rating them all average.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4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Potential Rating Scale Appraisal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Strictness/leniency</a:t>
            </a:r>
          </a:p>
          <a:p>
            <a:pPr lvl="1"/>
            <a:r>
              <a:rPr lang="en-US" altLang="en-US" dirty="0"/>
              <a:t>The problem that occurs when a supervisor has a tendency to rate all subordinates either high or low.</a:t>
            </a:r>
          </a:p>
          <a:p>
            <a:r>
              <a:rPr lang="en-US" altLang="en-US" dirty="0"/>
              <a:t>Bias</a:t>
            </a:r>
          </a:p>
          <a:p>
            <a:pPr lvl="1"/>
            <a:r>
              <a:rPr lang="en-US" altLang="en-US" dirty="0"/>
              <a:t>The tendency to allow individual differences such as age, race, and sex to affect the appraisal ratings employees receive.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How to Avoid Appraisal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Learn and understand the potential problems, and the solutions for each.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Use the right appraisal tool. Each tool has its own pros and cons.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Train supervisors to reduce rating errors such as halo, leniency, and central tendency.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Have raters compile positive and negative critical incidents as they occur.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9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 Should Do the Appraising?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immediate supervisor</a:t>
            </a:r>
          </a:p>
          <a:p>
            <a:r>
              <a:rPr lang="en-US" altLang="en-US" dirty="0"/>
              <a:t>Peers</a:t>
            </a:r>
          </a:p>
          <a:p>
            <a:r>
              <a:rPr lang="en-US" altLang="en-US" dirty="0"/>
              <a:t>Rating committees</a:t>
            </a:r>
          </a:p>
          <a:p>
            <a:r>
              <a:rPr lang="en-US" altLang="en-US" dirty="0"/>
              <a:t>Self-ratings</a:t>
            </a:r>
          </a:p>
          <a:p>
            <a:r>
              <a:rPr lang="en-US" altLang="en-US" dirty="0"/>
              <a:t>Subordinates</a:t>
            </a:r>
          </a:p>
          <a:p>
            <a:r>
              <a:rPr lang="en-US" altLang="en-US" dirty="0"/>
              <a:t>360-Degree feedback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 opinions in order to provide fair decision!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Creating the Total Performance</a:t>
            </a:r>
            <a:br>
              <a:rPr lang="en-US" altLang="en-US" dirty="0"/>
            </a:br>
            <a:r>
              <a:rPr lang="en-US" altLang="en-US" dirty="0"/>
              <a:t>Management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“What is our strategy and what are our goals?”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“What does this mean for the goals we set for our employees, and for how we train, appraise, promote, and reward them?”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What will be the technological support requirements?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90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Performance appraisal</a:t>
            </a:r>
          </a:p>
          <a:p>
            <a:pPr lvl="1"/>
            <a:r>
              <a:rPr lang="en-US" altLang="en-US" dirty="0"/>
              <a:t>Evaluating an employee’s current and/or past performance relative to his or her performance standards.</a:t>
            </a:r>
          </a:p>
          <a:p>
            <a:r>
              <a:rPr lang="en-US" altLang="en-US" dirty="0"/>
              <a:t>Performance management</a:t>
            </a:r>
          </a:p>
          <a:p>
            <a:pPr lvl="1"/>
            <a:r>
              <a:rPr lang="en-US" altLang="en-US" dirty="0"/>
              <a:t>The process employers use to make sure employees are working toward organizational goals.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9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3" y="9334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 </a:t>
            </a:r>
            <a:r>
              <a:rPr lang="en-GB" altLang="en-US" dirty="0"/>
              <a:t/>
            </a:r>
            <a:br>
              <a:rPr lang="en-GB" altLang="en-US" dirty="0"/>
            </a:br>
            <a:endParaRPr lang="en-GB" dirty="0"/>
          </a:p>
        </p:txBody>
      </p:sp>
      <p:sp>
        <p:nvSpPr>
          <p:cNvPr id="83" name="TextBox 7"/>
          <p:cNvSpPr txBox="1">
            <a:spLocks noChangeArrowheads="1"/>
          </p:cNvSpPr>
          <p:nvPr/>
        </p:nvSpPr>
        <p:spPr bwMode="auto">
          <a:xfrm>
            <a:off x="1476375" y="1773238"/>
            <a:ext cx="15113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Mission and values</a:t>
            </a:r>
            <a:endParaRPr lang="en-US" altLang="en-US" sz="1800" dirty="0"/>
          </a:p>
        </p:txBody>
      </p:sp>
      <p:sp>
        <p:nvSpPr>
          <p:cNvPr id="84" name="TextBox 8"/>
          <p:cNvSpPr txBox="1">
            <a:spLocks noChangeArrowheads="1"/>
          </p:cNvSpPr>
          <p:nvPr/>
        </p:nvSpPr>
        <p:spPr bwMode="auto">
          <a:xfrm>
            <a:off x="3708400" y="1773238"/>
            <a:ext cx="17272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Objectives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5" name="TextBox 9"/>
          <p:cNvSpPr txBox="1">
            <a:spLocks noChangeArrowheads="1"/>
          </p:cNvSpPr>
          <p:nvPr/>
        </p:nvSpPr>
        <p:spPr bwMode="auto">
          <a:xfrm>
            <a:off x="6084888" y="1773238"/>
            <a:ext cx="1655762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Performance agreement</a:t>
            </a:r>
            <a:endParaRPr lang="en-US" altLang="en-US" sz="1800"/>
          </a:p>
        </p:txBody>
      </p:sp>
      <p:sp>
        <p:nvSpPr>
          <p:cNvPr id="86" name="TextBox 10"/>
          <p:cNvSpPr txBox="1">
            <a:spLocks noChangeArrowheads="1"/>
          </p:cNvSpPr>
          <p:nvPr/>
        </p:nvSpPr>
        <p:spPr bwMode="auto">
          <a:xfrm>
            <a:off x="1403350" y="2997200"/>
            <a:ext cx="15843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Performance review</a:t>
            </a:r>
            <a:endParaRPr lang="en-US" altLang="en-US" sz="1800"/>
          </a:p>
        </p:txBody>
      </p:sp>
      <p:sp>
        <p:nvSpPr>
          <p:cNvPr id="87" name="TextBox 11"/>
          <p:cNvSpPr txBox="1">
            <a:spLocks noChangeArrowheads="1"/>
          </p:cNvSpPr>
          <p:nvPr/>
        </p:nvSpPr>
        <p:spPr bwMode="auto">
          <a:xfrm>
            <a:off x="3779838" y="2997200"/>
            <a:ext cx="1655762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Continuous assessment</a:t>
            </a:r>
            <a:endParaRPr lang="en-US" altLang="en-US" sz="1800"/>
          </a:p>
        </p:txBody>
      </p:sp>
      <p:sp>
        <p:nvSpPr>
          <p:cNvPr id="88" name="TextBox 12"/>
          <p:cNvSpPr txBox="1">
            <a:spLocks noChangeArrowheads="1"/>
          </p:cNvSpPr>
          <p:nvPr/>
        </p:nvSpPr>
        <p:spPr bwMode="auto">
          <a:xfrm>
            <a:off x="3779838" y="4508500"/>
            <a:ext cx="165576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Performance rating</a:t>
            </a:r>
            <a:endParaRPr lang="en-US" altLang="en-US" sz="1800"/>
          </a:p>
        </p:txBody>
      </p:sp>
      <p:sp>
        <p:nvSpPr>
          <p:cNvPr id="89" name="TextBox 13"/>
          <p:cNvSpPr txBox="1">
            <a:spLocks noChangeArrowheads="1"/>
          </p:cNvSpPr>
          <p:nvPr/>
        </p:nvSpPr>
        <p:spPr bwMode="auto">
          <a:xfrm>
            <a:off x="1403350" y="4437063"/>
            <a:ext cx="1655763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Performance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Related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pay</a:t>
            </a:r>
            <a:endParaRPr lang="en-US" altLang="en-US" sz="1800"/>
          </a:p>
        </p:txBody>
      </p:sp>
      <p:sp>
        <p:nvSpPr>
          <p:cNvPr id="90" name="TextBox 14"/>
          <p:cNvSpPr txBox="1">
            <a:spLocks noChangeArrowheads="1"/>
          </p:cNvSpPr>
          <p:nvPr/>
        </p:nvSpPr>
        <p:spPr bwMode="auto">
          <a:xfrm>
            <a:off x="6227763" y="4508500"/>
            <a:ext cx="17287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Development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1" name="TextBox 15"/>
          <p:cNvSpPr txBox="1">
            <a:spLocks noChangeArrowheads="1"/>
          </p:cNvSpPr>
          <p:nvPr/>
        </p:nvSpPr>
        <p:spPr bwMode="auto">
          <a:xfrm>
            <a:off x="6011863" y="2997200"/>
            <a:ext cx="18002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Feedback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92" name="Straight Arrow Connector 91"/>
          <p:cNvCxnSpPr>
            <a:stCxn id="83" idx="3"/>
            <a:endCxn id="84" idx="1"/>
          </p:cNvCxnSpPr>
          <p:nvPr/>
        </p:nvCxnSpPr>
        <p:spPr>
          <a:xfrm>
            <a:off x="2987675" y="2095500"/>
            <a:ext cx="7207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3"/>
            <a:endCxn id="85" idx="1"/>
          </p:cNvCxnSpPr>
          <p:nvPr/>
        </p:nvCxnSpPr>
        <p:spPr>
          <a:xfrm>
            <a:off x="5435600" y="2095500"/>
            <a:ext cx="6492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2195513" y="2708275"/>
            <a:ext cx="46799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6875463" y="2420938"/>
            <a:ext cx="36512" cy="290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86" idx="0"/>
          </p:cNvCxnSpPr>
          <p:nvPr/>
        </p:nvCxnSpPr>
        <p:spPr>
          <a:xfrm>
            <a:off x="2195513" y="2708275"/>
            <a:ext cx="0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6" idx="3"/>
            <a:endCxn id="87" idx="1"/>
          </p:cNvCxnSpPr>
          <p:nvPr/>
        </p:nvCxnSpPr>
        <p:spPr>
          <a:xfrm>
            <a:off x="2987675" y="3319463"/>
            <a:ext cx="79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3"/>
            <a:endCxn id="91" idx="1"/>
          </p:cNvCxnSpPr>
          <p:nvPr/>
        </p:nvCxnSpPr>
        <p:spPr>
          <a:xfrm>
            <a:off x="5435600" y="3319463"/>
            <a:ext cx="57626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7" idx="2"/>
            <a:endCxn id="88" idx="0"/>
          </p:cNvCxnSpPr>
          <p:nvPr/>
        </p:nvCxnSpPr>
        <p:spPr>
          <a:xfrm>
            <a:off x="4608513" y="3643313"/>
            <a:ext cx="0" cy="865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8" idx="1"/>
            <a:endCxn id="89" idx="3"/>
          </p:cNvCxnSpPr>
          <p:nvPr/>
        </p:nvCxnSpPr>
        <p:spPr>
          <a:xfrm flipH="1">
            <a:off x="3059113" y="4832350"/>
            <a:ext cx="720725" cy="66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8" idx="3"/>
            <a:endCxn id="90" idx="1"/>
          </p:cNvCxnSpPr>
          <p:nvPr/>
        </p:nvCxnSpPr>
        <p:spPr>
          <a:xfrm>
            <a:off x="5435600" y="4832350"/>
            <a:ext cx="79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049"/>
          <p:cNvSpPr/>
          <p:nvPr/>
        </p:nvSpPr>
        <p:spPr>
          <a:xfrm>
            <a:off x="5948402" y="5949280"/>
            <a:ext cx="2924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 smtClean="0"/>
              <a:t>(Based on Armstrong 2008)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8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 bwMode="auto">
          <a:xfrm>
            <a:off x="424056" y="1302636"/>
            <a:ext cx="8928880" cy="5399908"/>
            <a:chOff x="0" y="0"/>
            <a:chExt cx="11131" cy="6923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10413" cy="6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334" y="3688"/>
              <a:ext cx="1795" cy="11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Opportunity to Participate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334" y="2518"/>
              <a:ext cx="1795" cy="11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Motivation and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34" y="1709"/>
              <a:ext cx="1795" cy="81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Ability and Skill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0" y="1620"/>
              <a:ext cx="1346" cy="3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Recruitment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0" y="2518"/>
              <a:ext cx="1346" cy="5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Pay satisfaction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0" y="3599"/>
              <a:ext cx="1077" cy="5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Worklife Balance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0" y="4497"/>
              <a:ext cx="1435" cy="5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Job challenge /autonomy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986" y="5666"/>
              <a:ext cx="1437" cy="3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Teamworking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052" y="5666"/>
              <a:ext cx="1706" cy="3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Involvement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052" y="6387"/>
              <a:ext cx="1704" cy="3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Communication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578" y="2429"/>
              <a:ext cx="1526" cy="18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Front line management –implementing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Enacting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Leading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Controlling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6463" y="2609"/>
              <a:ext cx="1885" cy="145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Organisational Commitment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Motivation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Job satisfaction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8707" y="3060"/>
              <a:ext cx="1706" cy="6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Discretionary behaviour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8707" y="4227"/>
              <a:ext cx="1706" cy="6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Performance outcomes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052" y="0"/>
              <a:ext cx="2244" cy="3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Performance appraisal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5746" y="0"/>
              <a:ext cx="1884" cy="3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Career opportunity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8169" y="0"/>
              <a:ext cx="1256" cy="6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Job security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5746" y="4318"/>
              <a:ext cx="0" cy="15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4758" y="5847"/>
              <a:ext cx="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474" y="584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4758" y="6567"/>
              <a:ext cx="7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423" y="5847"/>
              <a:ext cx="6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2334" y="4857"/>
              <a:ext cx="89" cy="8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 flipV="1">
              <a:off x="3590" y="4857"/>
              <a:ext cx="90" cy="8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1166" y="5127"/>
              <a:ext cx="0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359" y="4138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359" y="3060"/>
              <a:ext cx="0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359" y="1979"/>
              <a:ext cx="0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V="1">
              <a:off x="359" y="828"/>
              <a:ext cx="54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479" y="828"/>
              <a:ext cx="35" cy="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2692" y="181"/>
              <a:ext cx="3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5296" y="181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H="1">
              <a:off x="7630" y="181"/>
              <a:ext cx="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129" y="2070"/>
              <a:ext cx="314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7272" y="2070"/>
              <a:ext cx="0" cy="5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4129" y="4588"/>
              <a:ext cx="314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7272" y="4049"/>
              <a:ext cx="0" cy="5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8348" y="3329"/>
              <a:ext cx="35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9425" y="3777"/>
              <a:ext cx="0" cy="4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H="1">
              <a:off x="7899" y="4588"/>
              <a:ext cx="8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7899" y="4049"/>
              <a:ext cx="0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4936" y="361"/>
              <a:ext cx="0" cy="20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H="1">
              <a:off x="4129" y="361"/>
              <a:ext cx="2155" cy="15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1435" y="4588"/>
              <a:ext cx="8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1077" y="3869"/>
              <a:ext cx="12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1346" y="2788"/>
              <a:ext cx="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1346" y="1800"/>
              <a:ext cx="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7272" y="6204"/>
              <a:ext cx="3859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People and Performance Model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en-GB" sz="12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Purcell </a:t>
              </a:r>
              <a:r>
                <a:rPr lang="tr-TR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et al. </a:t>
              </a:r>
              <a:r>
                <a:rPr lang="en-GB" sz="1200" kern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200</a:t>
              </a:r>
              <a:r>
                <a:rPr lang="tr-TR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3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3680" y="6026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6463" y="3688"/>
              <a:ext cx="1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6463" y="3238"/>
              <a:ext cx="1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178" y="0"/>
              <a:ext cx="2514" cy="8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094" tIns="31547" rIns="63094" bIns="31547"/>
            <a:lstStyle/>
            <a:p>
              <a:pPr fontAlgn="base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Training and Development</a:t>
              </a:r>
              <a:endParaRPr lang="en-GB" sz="120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66841" y="618144"/>
            <a:ext cx="75258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People </a:t>
            </a:r>
            <a:r>
              <a:rPr lang="en-GB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Performance Model</a:t>
            </a:r>
            <a:endParaRPr lang="en-GB" sz="3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en-GB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Armstrong, M. (2008) </a:t>
            </a:r>
            <a:r>
              <a:rPr lang="en-GB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Armstrong's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of Human Resource Management </a:t>
            </a:r>
            <a:r>
              <a:rPr lang="en-GB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12th edn. London: Kogan Page Ltd</a:t>
            </a: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</a:t>
            </a: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Guest, D. (1987), “Human resource management and industrial relations”, Journal of</a:t>
            </a:r>
          </a:p>
          <a:p>
            <a:pPr>
              <a:lnSpc>
                <a:spcPct val="120000"/>
              </a:lnSpc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Studies, Vol. 24 No. 5, pp. 503-21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DOI: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dx.doi.org/10.1108/17410400810867508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Purcell, 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Kinnie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Hutchinson, S.,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Rayton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and Swart, J. (2003)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People and Performance Link: Unlocking the Black Box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CIPD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pt-PT" altLang="en-US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3456384"/>
          </a:xfrm>
        </p:spPr>
        <p:txBody>
          <a:bodyPr>
            <a:noAutofit/>
          </a:bodyPr>
          <a:lstStyle/>
          <a:p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</a:t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1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Why Performance Management?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Increasing use by employers of performance management reflects:</a:t>
            </a:r>
          </a:p>
          <a:p>
            <a:pPr lvl="1"/>
            <a:r>
              <a:rPr lang="en-US" altLang="en-US" dirty="0"/>
              <a:t>The popularity of the total quality management (TQM) concepts.</a:t>
            </a:r>
          </a:p>
          <a:p>
            <a:pPr lvl="1"/>
            <a:r>
              <a:rPr lang="en-US" altLang="en-US" dirty="0"/>
              <a:t>The belief that traditional performance appraisals are often not just useless but counterproductive.</a:t>
            </a:r>
          </a:p>
          <a:p>
            <a:pPr lvl="1"/>
            <a:r>
              <a:rPr lang="en-US" altLang="en-US" dirty="0"/>
              <a:t>The necessity in today’s globally competitive industrial environment for every employee’s efforts to focus on helping the company to achieve its strategic goals.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Why appraise performance?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Appraisals play an integral role in the employer’s performance management process.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Appraisals help in planning for correcting deficiencies and reinforce things done correctly.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Appraisals, in identifying employee strengths and weaknesses, are useful for career planning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Appraisals affect the employer’s salary raise decisions.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85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8680"/>
            <a:ext cx="5328592" cy="565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0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Realistic Appraisals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Motivations for </a:t>
            </a:r>
            <a:r>
              <a:rPr lang="en-US" altLang="en-US" dirty="0" smtClean="0"/>
              <a:t>soft </a:t>
            </a:r>
            <a:r>
              <a:rPr lang="en-US" altLang="en-US" dirty="0"/>
              <a:t>appraisals</a:t>
            </a:r>
          </a:p>
          <a:p>
            <a:pPr lvl="1"/>
            <a:r>
              <a:rPr lang="en-US" altLang="en-US" dirty="0"/>
              <a:t>The fear of having to hire and train someone new</a:t>
            </a:r>
          </a:p>
          <a:p>
            <a:pPr lvl="1"/>
            <a:r>
              <a:rPr lang="en-US" altLang="en-US" dirty="0"/>
              <a:t>The unpleasant reaction of the </a:t>
            </a:r>
            <a:r>
              <a:rPr lang="en-US" altLang="en-US" dirty="0" err="1"/>
              <a:t>appraisee</a:t>
            </a:r>
            <a:endParaRPr lang="en-US" altLang="en-US" dirty="0"/>
          </a:p>
          <a:p>
            <a:pPr lvl="1"/>
            <a:r>
              <a:rPr lang="en-US" altLang="en-US" dirty="0"/>
              <a:t>A company appraisal process that’s not conducive to candor</a:t>
            </a:r>
          </a:p>
          <a:p>
            <a:r>
              <a:rPr lang="en-US" altLang="en-US" dirty="0"/>
              <a:t>Hazards of giving soft appraisals</a:t>
            </a:r>
          </a:p>
          <a:p>
            <a:pPr lvl="1"/>
            <a:r>
              <a:rPr lang="en-US" altLang="en-US" dirty="0"/>
              <a:t>Employee loses the chance to improve before being forced to change jobs.</a:t>
            </a:r>
          </a:p>
          <a:p>
            <a:pPr lvl="1"/>
            <a:r>
              <a:rPr lang="en-US" altLang="en-US" dirty="0"/>
              <a:t>Lawsuits arising from dismissals involving inaccurate performance appraisals.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1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Continuous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A management philosophy that requires employers to continuously set and relentlessly meet ever-higher quality, cost, delivery, and availability goals by:</a:t>
            </a:r>
          </a:p>
          <a:p>
            <a:pPr lvl="1">
              <a:spcBef>
                <a:spcPct val="35000"/>
              </a:spcBef>
            </a:pPr>
            <a:r>
              <a:rPr lang="en-US" altLang="en-US" dirty="0" smtClean="0"/>
              <a:t>Eradicating the seven wastes: </a:t>
            </a:r>
          </a:p>
          <a:p>
            <a:pPr lvl="2">
              <a:spcBef>
                <a:spcPct val="35000"/>
              </a:spcBef>
            </a:pPr>
            <a:r>
              <a:rPr lang="en-US" altLang="en-US" dirty="0" smtClean="0"/>
              <a:t>overproduction</a:t>
            </a:r>
            <a:r>
              <a:rPr lang="en-US" altLang="en-US" dirty="0"/>
              <a:t>, defective products, and unnecessary downtime, transportation, processing costs, motion, and inventory.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Requiring each employee to continuously improve his or her own personal performance, from one appraisal period to the next.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8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Components of an Effective </a:t>
            </a:r>
            <a:br>
              <a:rPr lang="en-US" altLang="en-US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Management Process</a:t>
            </a:r>
            <a:endParaRPr lang="en-GB" sz="3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30000"/>
              </a:spcBef>
            </a:pPr>
            <a:r>
              <a:rPr lang="en-US" altLang="en-US" sz="2800" dirty="0"/>
              <a:t>Direction sharing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Role clarification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Goal alignment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Developmental goal setting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Ongoing performance monitoring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Ongoing feedback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Coaching and support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Performance assessment (appraisal)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Rewards, recognition, and compensation</a:t>
            </a:r>
          </a:p>
          <a:p>
            <a:pPr>
              <a:spcBef>
                <a:spcPct val="30000"/>
              </a:spcBef>
            </a:pPr>
            <a:r>
              <a:rPr lang="en-US" altLang="en-US" sz="2800" dirty="0"/>
              <a:t>Workflow and process control and return</a:t>
            </a: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85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altLang="en-US" dirty="0"/>
              <a:t>Defining Goals and Work Efforts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Guidelines for effective goals</a:t>
            </a:r>
          </a:p>
          <a:p>
            <a:pPr lvl="1"/>
            <a:r>
              <a:rPr lang="en-US" altLang="en-US" dirty="0"/>
              <a:t>Assign specific goals</a:t>
            </a:r>
          </a:p>
          <a:p>
            <a:pPr lvl="1"/>
            <a:r>
              <a:rPr lang="en-US" altLang="en-US" dirty="0"/>
              <a:t>Assign measurable goals</a:t>
            </a:r>
          </a:p>
          <a:p>
            <a:pPr lvl="1"/>
            <a:r>
              <a:rPr lang="en-US" altLang="en-US" dirty="0"/>
              <a:t>Assign challenging but doable goals</a:t>
            </a:r>
          </a:p>
          <a:p>
            <a:pPr lvl="1"/>
            <a:r>
              <a:rPr lang="en-US" altLang="en-US" dirty="0"/>
              <a:t>Encourage participation</a:t>
            </a:r>
          </a:p>
          <a:p>
            <a:r>
              <a:rPr lang="en-US" altLang="en-US" dirty="0"/>
              <a:t>SMART goals are: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dirty="0"/>
              <a:t>pecific, and clearly state the desired results.</a:t>
            </a:r>
          </a:p>
          <a:p>
            <a:pPr lvl="1"/>
            <a:r>
              <a:rPr lang="en-US" altLang="en-US" b="1" dirty="0"/>
              <a:t>M</a:t>
            </a:r>
            <a:r>
              <a:rPr lang="en-US" altLang="en-US" dirty="0"/>
              <a:t>easurable in answering “how much.”</a:t>
            </a:r>
          </a:p>
          <a:p>
            <a:pPr lvl="1"/>
            <a:r>
              <a:rPr lang="en-US" altLang="en-US" b="1" dirty="0"/>
              <a:t>A</a:t>
            </a:r>
            <a:r>
              <a:rPr lang="en-US" altLang="en-US" dirty="0"/>
              <a:t>ttainable, and not too tough or too easy.</a:t>
            </a:r>
          </a:p>
          <a:p>
            <a:pPr lvl="1"/>
            <a:r>
              <a:rPr lang="en-US" altLang="en-US" b="1" dirty="0"/>
              <a:t>R</a:t>
            </a:r>
            <a:r>
              <a:rPr lang="en-US" altLang="en-US" dirty="0"/>
              <a:t>elevant to what’s to be achieved.</a:t>
            </a:r>
          </a:p>
          <a:p>
            <a:pPr lvl="1"/>
            <a:r>
              <a:rPr lang="en-US" altLang="en-US" b="1" dirty="0"/>
              <a:t>T</a:t>
            </a:r>
            <a:r>
              <a:rPr lang="en-US" altLang="en-US" dirty="0"/>
              <a:t>imely in reflecting deadlines and milestones.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7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86</TotalTime>
  <Words>1092</Words>
  <Application>Microsoft Office PowerPoint</Application>
  <PresentationFormat>On-screen Show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Theme</vt:lpstr>
      <vt:lpstr>Human Resource Management</vt:lpstr>
      <vt:lpstr>Definitions</vt:lpstr>
      <vt:lpstr>Why Performance Management?</vt:lpstr>
      <vt:lpstr>Why appraise performance? </vt:lpstr>
      <vt:lpstr>PowerPoint Presentation</vt:lpstr>
      <vt:lpstr>Realistic Appraisals</vt:lpstr>
      <vt:lpstr>Continuous improvement</vt:lpstr>
      <vt:lpstr>The Components of an Effective  Performance Management Process</vt:lpstr>
      <vt:lpstr>Defining Goals and Work Efforts</vt:lpstr>
      <vt:lpstr>Performance Appraisal Roles</vt:lpstr>
      <vt:lpstr>Performance Appraisal Roles</vt:lpstr>
      <vt:lpstr>Steps in Appraising Performance</vt:lpstr>
      <vt:lpstr>Designing the Appraisal Tool</vt:lpstr>
      <vt:lpstr>Management by Objectives (MBO)</vt:lpstr>
      <vt:lpstr>Potential Rating Scale Appraisal Problems</vt:lpstr>
      <vt:lpstr>Potential Rating Scale Appraisal Problems</vt:lpstr>
      <vt:lpstr>How to Avoid Appraisal Problems</vt:lpstr>
      <vt:lpstr>Who Should Do the Appraising?</vt:lpstr>
      <vt:lpstr>Creating the Total Performance Management Process</vt:lpstr>
      <vt:lpstr>Performance Management  </vt:lpstr>
      <vt:lpstr>PowerPoint Presentation</vt:lpstr>
      <vt:lpstr>References</vt:lpstr>
      <vt:lpstr>  Any Questions?   tugberk.kaya@neu.edu.tr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Tugberk Kaya</dc:creator>
  <cp:lastModifiedBy>Tugberk Kaya</cp:lastModifiedBy>
  <cp:revision>27</cp:revision>
  <dcterms:created xsi:type="dcterms:W3CDTF">2014-03-28T23:14:34Z</dcterms:created>
  <dcterms:modified xsi:type="dcterms:W3CDTF">2015-11-19T14:08:31Z</dcterms:modified>
</cp:coreProperties>
</file>