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0" r:id="rId2"/>
    <p:sldId id="256" r:id="rId3"/>
    <p:sldId id="257" r:id="rId4"/>
    <p:sldId id="350" r:id="rId5"/>
    <p:sldId id="351" r:id="rId6"/>
    <p:sldId id="258" r:id="rId7"/>
    <p:sldId id="309" r:id="rId8"/>
    <p:sldId id="321" r:id="rId9"/>
    <p:sldId id="310" r:id="rId10"/>
    <p:sldId id="318" r:id="rId11"/>
    <p:sldId id="319" r:id="rId12"/>
    <p:sldId id="320" r:id="rId13"/>
    <p:sldId id="315" r:id="rId14"/>
    <p:sldId id="322" r:id="rId15"/>
    <p:sldId id="314" r:id="rId16"/>
    <p:sldId id="317" r:id="rId17"/>
    <p:sldId id="313" r:id="rId18"/>
    <p:sldId id="312" r:id="rId19"/>
    <p:sldId id="324" r:id="rId20"/>
    <p:sldId id="325" r:id="rId21"/>
    <p:sldId id="326" r:id="rId22"/>
    <p:sldId id="328" r:id="rId23"/>
    <p:sldId id="327" r:id="rId24"/>
    <p:sldId id="329" r:id="rId25"/>
    <p:sldId id="323" r:id="rId26"/>
    <p:sldId id="330" r:id="rId27"/>
    <p:sldId id="332" r:id="rId28"/>
    <p:sldId id="334" r:id="rId29"/>
    <p:sldId id="331" r:id="rId30"/>
    <p:sldId id="333" r:id="rId31"/>
    <p:sldId id="336" r:id="rId32"/>
    <p:sldId id="335" r:id="rId33"/>
    <p:sldId id="337" r:id="rId34"/>
    <p:sldId id="340" r:id="rId35"/>
    <p:sldId id="339" r:id="rId36"/>
    <p:sldId id="353" r:id="rId37"/>
    <p:sldId id="352" r:id="rId38"/>
    <p:sldId id="345" r:id="rId39"/>
    <p:sldId id="341" r:id="rId40"/>
    <p:sldId id="342" r:id="rId41"/>
    <p:sldId id="349" r:id="rId42"/>
    <p:sldId id="343" r:id="rId43"/>
    <p:sldId id="347"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79" autoAdjust="0"/>
  </p:normalViewPr>
  <p:slideViewPr>
    <p:cSldViewPr>
      <p:cViewPr>
        <p:scale>
          <a:sx n="50" d="100"/>
          <a:sy n="50" d="100"/>
        </p:scale>
        <p:origin x="-1872"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5B598-DE4A-4A83-921E-31B9F74AEA44}" type="datetimeFigureOut">
              <a:rPr lang="tr-TR" smtClean="0"/>
              <a:pPr/>
              <a:t>17.11.2015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2D037-62E9-49FA-89D2-F624C6F90C8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2B2D037-62E9-49FA-89D2-F624C6F90C8C}"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16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17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19</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20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21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23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24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ide Number Placeholder 3"/>
          <p:cNvSpPr>
            <a:spLocks noGrp="1"/>
          </p:cNvSpPr>
          <p:nvPr>
            <p:ph type="sldNum" sz="quarter" idx="10"/>
          </p:nvPr>
        </p:nvSpPr>
        <p:spPr/>
        <p:txBody>
          <a:bodyPr/>
          <a:lstStyle/>
          <a:p>
            <a:fld id="{22B2D037-62E9-49FA-89D2-F624C6F90C8C}" type="slidenum">
              <a:rPr lang="en-GB" smtClean="0"/>
              <a:pPr/>
              <a:t>25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26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27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29</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34</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35</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baseline="0" dirty="0" smtClean="0"/>
          </a:p>
        </p:txBody>
      </p:sp>
      <p:sp>
        <p:nvSpPr>
          <p:cNvPr id="4" name="Slide Number Placeholder 3"/>
          <p:cNvSpPr>
            <a:spLocks noGrp="1"/>
          </p:cNvSpPr>
          <p:nvPr>
            <p:ph type="sldNum" sz="quarter" idx="10"/>
          </p:nvPr>
        </p:nvSpPr>
        <p:spPr/>
        <p:txBody>
          <a:bodyPr/>
          <a:lstStyle/>
          <a:p>
            <a:fld id="{22B2D037-62E9-49FA-89D2-F624C6F90C8C}" type="slidenum">
              <a:rPr lang="en-GB" smtClean="0"/>
              <a:pPr/>
              <a:t>38</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39</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42</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43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22B2D037-62E9-49FA-89D2-F624C6F90C8C}"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F16B83-0E90-4EC9-95D3-1D5FE8199A3A}" type="datetimeFigureOut">
              <a:rPr lang="tr-TR"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D74306-ADA5-47C5-B014-05B6E2535BE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F16B83-0E90-4EC9-95D3-1D5FE8199A3A}" type="datetimeFigureOut">
              <a:rPr lang="tr-TR"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D74306-ADA5-47C5-B014-05B6E2535BE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F16B83-0E90-4EC9-95D3-1D5FE8199A3A}" type="datetimeFigureOut">
              <a:rPr lang="tr-TR"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D74306-ADA5-47C5-B014-05B6E2535BE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F16B83-0E90-4EC9-95D3-1D5FE8199A3A}" type="datetimeFigureOut">
              <a:rPr lang="tr-TR"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D74306-ADA5-47C5-B014-05B6E2535BE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16B83-0E90-4EC9-95D3-1D5FE8199A3A}" type="datetimeFigureOut">
              <a:rPr lang="tr-TR" smtClean="0"/>
              <a:pPr/>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D74306-ADA5-47C5-B014-05B6E2535BE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F16B83-0E90-4EC9-95D3-1D5FE8199A3A}" type="datetimeFigureOut">
              <a:rPr lang="tr-TR" smtClean="0"/>
              <a:pPr/>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D74306-ADA5-47C5-B014-05B6E2535BE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F16B83-0E90-4EC9-95D3-1D5FE8199A3A}" type="datetimeFigureOut">
              <a:rPr lang="tr-TR" smtClean="0"/>
              <a:pPr/>
              <a:t>17.11.2015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D74306-ADA5-47C5-B014-05B6E2535BE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F16B83-0E90-4EC9-95D3-1D5FE8199A3A}" type="datetimeFigureOut">
              <a:rPr lang="tr-TR" smtClean="0"/>
              <a:pPr/>
              <a:t>17.11.2015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D74306-ADA5-47C5-B014-05B6E2535BE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16B83-0E90-4EC9-95D3-1D5FE8199A3A}" type="datetimeFigureOut">
              <a:rPr lang="tr-TR" smtClean="0"/>
              <a:pPr/>
              <a:t>17.11.2015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D74306-ADA5-47C5-B014-05B6E2535BE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16B83-0E90-4EC9-95D3-1D5FE8199A3A}" type="datetimeFigureOut">
              <a:rPr lang="tr-TR" smtClean="0"/>
              <a:pPr/>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D74306-ADA5-47C5-B014-05B6E2535BE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16B83-0E90-4EC9-95D3-1D5FE8199A3A}" type="datetimeFigureOut">
              <a:rPr lang="tr-TR" smtClean="0"/>
              <a:pPr/>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D74306-ADA5-47C5-B014-05B6E2535BE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16B83-0E90-4EC9-95D3-1D5FE8199A3A}" type="datetimeFigureOut">
              <a:rPr lang="tr-TR" smtClean="0"/>
              <a:pPr/>
              <a:t>17.11.2015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74306-ADA5-47C5-B014-05B6E2535BE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umut.gazi@hot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837273"/>
            <a:ext cx="7572428" cy="1015663"/>
          </a:xfrm>
          <a:prstGeom prst="rect">
            <a:avLst/>
          </a:prstGeom>
          <a:noFill/>
        </p:spPr>
        <p:txBody>
          <a:bodyPr wrap="square" rtlCol="0">
            <a:spAutoFit/>
          </a:bodyPr>
          <a:lstStyle/>
          <a:p>
            <a:pPr algn="ctr"/>
            <a:r>
              <a:rPr lang="tr-TR" sz="6000" dirty="0" smtClean="0"/>
              <a:t>Cancer Immunology</a:t>
            </a:r>
            <a:endParaRPr lang="en-GB" sz="6000" dirty="0"/>
          </a:p>
        </p:txBody>
      </p:sp>
      <p:sp>
        <p:nvSpPr>
          <p:cNvPr id="3" name="TextBox 2"/>
          <p:cNvSpPr txBox="1"/>
          <p:nvPr/>
        </p:nvSpPr>
        <p:spPr>
          <a:xfrm>
            <a:off x="571472" y="4786322"/>
            <a:ext cx="7572428" cy="1384995"/>
          </a:xfrm>
          <a:prstGeom prst="rect">
            <a:avLst/>
          </a:prstGeom>
          <a:noFill/>
        </p:spPr>
        <p:txBody>
          <a:bodyPr wrap="square" rtlCol="0">
            <a:spAutoFit/>
          </a:bodyPr>
          <a:lstStyle/>
          <a:p>
            <a:r>
              <a:rPr lang="tr-TR" sz="2800" dirty="0" smtClean="0"/>
              <a:t>Asst</a:t>
            </a:r>
            <a:r>
              <a:rPr lang="en-GB" sz="2800" dirty="0" smtClean="0"/>
              <a:t>.</a:t>
            </a:r>
            <a:r>
              <a:rPr lang="tr-TR" sz="2800" dirty="0" smtClean="0"/>
              <a:t>Prof.Dr.</a:t>
            </a:r>
            <a:r>
              <a:rPr lang="en-GB" sz="2800" dirty="0" smtClean="0"/>
              <a:t> </a:t>
            </a:r>
            <a:r>
              <a:rPr lang="en-GB" sz="2800" dirty="0" err="1" smtClean="0"/>
              <a:t>Umut</a:t>
            </a:r>
            <a:r>
              <a:rPr lang="en-GB" sz="2800" dirty="0" smtClean="0"/>
              <a:t> </a:t>
            </a:r>
            <a:r>
              <a:rPr lang="en-GB" sz="2800" dirty="0" err="1" smtClean="0"/>
              <a:t>Gazi</a:t>
            </a:r>
            <a:endParaRPr lang="en-GB" sz="2800" dirty="0" smtClean="0"/>
          </a:p>
          <a:p>
            <a:r>
              <a:rPr lang="en-GB" sz="2800" dirty="0" smtClean="0"/>
              <a:t>Email: </a:t>
            </a:r>
            <a:r>
              <a:rPr lang="en-GB" sz="2800" dirty="0" smtClean="0">
                <a:hlinkClick r:id="rId2"/>
              </a:rPr>
              <a:t>umut.gazi@hotmail.com</a:t>
            </a:r>
            <a:endParaRPr lang="en-GB" sz="2800" dirty="0" smtClean="0"/>
          </a:p>
          <a:p>
            <a:r>
              <a:rPr lang="en-GB" sz="2800" dirty="0" smtClean="0"/>
              <a:t>Room No: 208 (</a:t>
            </a:r>
            <a:r>
              <a:rPr lang="tr-TR" sz="2800" dirty="0" smtClean="0"/>
              <a:t>Faculty </a:t>
            </a:r>
            <a:r>
              <a:rPr lang="en-GB" sz="2800" dirty="0" smtClean="0"/>
              <a:t>of Medicine)</a:t>
            </a:r>
            <a:endParaRPr lang="en-GB"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n\Desktop\Lectures\Ex Slides, Images and Videos\Cellular and Molecular Immunology\S9781437715286-017-f003.jpg"/>
          <p:cNvPicPr>
            <a:picLocks noChangeAspect="1" noChangeArrowheads="1"/>
          </p:cNvPicPr>
          <p:nvPr/>
        </p:nvPicPr>
        <p:blipFill>
          <a:blip r:embed="rId3" cstate="print"/>
          <a:srcRect/>
          <a:stretch>
            <a:fillRect/>
          </a:stretch>
        </p:blipFill>
        <p:spPr bwMode="auto">
          <a:xfrm>
            <a:off x="1162050" y="95250"/>
            <a:ext cx="6819900" cy="6667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260648"/>
            <a:ext cx="2821222" cy="584775"/>
          </a:xfrm>
          <a:prstGeom prst="rect">
            <a:avLst/>
          </a:prstGeom>
        </p:spPr>
        <p:txBody>
          <a:bodyPr wrap="none">
            <a:spAutoFit/>
          </a:bodyPr>
          <a:lstStyle/>
          <a:p>
            <a:r>
              <a:rPr lang="tr-TR" sz="3200" b="1" dirty="0" smtClean="0"/>
              <a:t>Tumor antigens</a:t>
            </a:r>
            <a:endParaRPr lang="tr-TR" sz="3200" dirty="0" smtClean="0"/>
          </a:p>
        </p:txBody>
      </p:sp>
      <p:sp>
        <p:nvSpPr>
          <p:cNvPr id="3" name="TextBox 2"/>
          <p:cNvSpPr txBox="1"/>
          <p:nvPr/>
        </p:nvSpPr>
        <p:spPr>
          <a:xfrm>
            <a:off x="179512" y="1085835"/>
            <a:ext cx="8964488" cy="830997"/>
          </a:xfrm>
          <a:prstGeom prst="rect">
            <a:avLst/>
          </a:prstGeom>
          <a:noFill/>
        </p:spPr>
        <p:txBody>
          <a:bodyPr wrap="square" rtlCol="0">
            <a:spAutoFit/>
          </a:bodyPr>
          <a:lstStyle/>
          <a:p>
            <a:r>
              <a:rPr lang="tr-TR" sz="2400" dirty="0" smtClean="0"/>
              <a:t>They have been identified on tumors induced with </a:t>
            </a:r>
            <a:r>
              <a:rPr lang="tr-TR" sz="2400" b="1" dirty="0" smtClean="0">
                <a:solidFill>
                  <a:srgbClr val="FF0000"/>
                </a:solidFill>
              </a:rPr>
              <a:t>chemical or physical carcinogens </a:t>
            </a:r>
            <a:r>
              <a:rPr lang="tr-TR" sz="2400" dirty="0" smtClean="0"/>
              <a:t>and on </a:t>
            </a:r>
            <a:r>
              <a:rPr lang="tr-TR" sz="2400" b="1" dirty="0" smtClean="0">
                <a:solidFill>
                  <a:srgbClr val="FF0000"/>
                </a:solidFill>
              </a:rPr>
              <a:t>some virally induced tumors</a:t>
            </a:r>
            <a:r>
              <a:rPr lang="tr-TR" sz="2400" dirty="0" smtClean="0"/>
              <a:t>. </a:t>
            </a:r>
          </a:p>
        </p:txBody>
      </p:sp>
      <p:pic>
        <p:nvPicPr>
          <p:cNvPr id="103426" name="Picture 2" descr="https://encrypted-tbn2.gstatic.com/images?q=tbn:ANd9GcSu2yXoxoBrVoxVmT2pJKRL76O50bhmXEtEGcsWyhJbpoBAmuVk"/>
          <p:cNvPicPr>
            <a:picLocks noChangeAspect="1" noChangeArrowheads="1"/>
          </p:cNvPicPr>
          <p:nvPr/>
        </p:nvPicPr>
        <p:blipFill>
          <a:blip r:embed="rId3" cstate="print"/>
          <a:srcRect/>
          <a:stretch>
            <a:fillRect/>
          </a:stretch>
        </p:blipFill>
        <p:spPr bwMode="auto">
          <a:xfrm>
            <a:off x="6228184" y="2757700"/>
            <a:ext cx="2592288" cy="2759532"/>
          </a:xfrm>
          <a:prstGeom prst="rect">
            <a:avLst/>
          </a:prstGeom>
          <a:noFill/>
        </p:spPr>
      </p:pic>
      <p:sp>
        <p:nvSpPr>
          <p:cNvPr id="5" name="Rectangle 4"/>
          <p:cNvSpPr/>
          <p:nvPr/>
        </p:nvSpPr>
        <p:spPr>
          <a:xfrm>
            <a:off x="251520" y="2276872"/>
            <a:ext cx="5976664" cy="3416320"/>
          </a:xfrm>
          <a:prstGeom prst="rect">
            <a:avLst/>
          </a:prstGeom>
        </p:spPr>
        <p:txBody>
          <a:bodyPr wrap="square">
            <a:spAutoFit/>
          </a:bodyPr>
          <a:lstStyle/>
          <a:p>
            <a:r>
              <a:rPr lang="tr-TR" sz="2400" dirty="0" smtClean="0"/>
              <a:t>Some chemically or physically induced tumour genes have been shown to differ from normal cellular genes by a </a:t>
            </a:r>
            <a:r>
              <a:rPr lang="tr-TR" sz="2400" b="1" dirty="0" smtClean="0"/>
              <a:t>single point mutations</a:t>
            </a:r>
            <a:r>
              <a:rPr lang="tr-TR" sz="2400" dirty="0" smtClean="0"/>
              <a:t>. </a:t>
            </a:r>
          </a:p>
          <a:p>
            <a:endParaRPr lang="tr-TR" sz="2400" dirty="0" smtClean="0"/>
          </a:p>
          <a:p>
            <a:r>
              <a:rPr lang="tr-TR" sz="2400" b="1" dirty="0" smtClean="0"/>
              <a:t>Many of them are not cell-membrane proteins</a:t>
            </a:r>
            <a:r>
              <a:rPr lang="tr-TR" sz="2400" dirty="0" smtClean="0"/>
              <a:t>; rather they are short </a:t>
            </a:r>
            <a:r>
              <a:rPr lang="tr-TR" sz="2400" b="1" dirty="0" smtClean="0"/>
              <a:t>peptides derived from cytosolic proteins </a:t>
            </a:r>
            <a:r>
              <a:rPr lang="tr-TR" sz="2400" dirty="0" smtClean="0"/>
              <a:t>that can be processed and presented together with MHC class I molecules. </a:t>
            </a:r>
            <a:endParaRPr lang="tr-T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1415673"/>
            <a:ext cx="8496944" cy="4893647"/>
          </a:xfrm>
          <a:prstGeom prst="rect">
            <a:avLst/>
          </a:prstGeom>
          <a:noFill/>
        </p:spPr>
        <p:txBody>
          <a:bodyPr wrap="square" rtlCol="0">
            <a:spAutoFit/>
          </a:bodyPr>
          <a:lstStyle/>
          <a:p>
            <a:r>
              <a:rPr lang="tr-TR" sz="2400" dirty="0" smtClean="0"/>
              <a:t>In contrast to chemically induced tumors , </a:t>
            </a:r>
            <a:r>
              <a:rPr lang="tr-TR" sz="2400" b="1" dirty="0" smtClean="0"/>
              <a:t>virally induced tumors express tumor antigens shared by all tumors induced by the same virus. </a:t>
            </a:r>
          </a:p>
          <a:p>
            <a:endParaRPr lang="tr-TR" sz="2400" dirty="0" smtClean="0"/>
          </a:p>
          <a:p>
            <a:r>
              <a:rPr lang="tr-TR" sz="2400" b="1" dirty="0" smtClean="0"/>
              <a:t>DNA viruses </a:t>
            </a:r>
            <a:r>
              <a:rPr lang="tr-TR" sz="2400" dirty="0" smtClean="0"/>
              <a:t>(such as </a:t>
            </a:r>
            <a:r>
              <a:rPr lang="tr-TR" sz="2400" b="1" dirty="0" smtClean="0"/>
              <a:t>Epstein-Barr virus, human popillomavirus</a:t>
            </a:r>
            <a:r>
              <a:rPr lang="tr-TR" sz="2400" dirty="0" smtClean="0"/>
              <a:t>)  are implicated in the development of a variety of tumors in humans. The only well-defined human  </a:t>
            </a:r>
            <a:r>
              <a:rPr lang="tr-TR" sz="2400" b="1" dirty="0" smtClean="0"/>
              <a:t>RNA tumor viruse (retrovirus )</a:t>
            </a:r>
            <a:r>
              <a:rPr lang="tr-TR" sz="2400" dirty="0" smtClean="0"/>
              <a:t>that causes tumors is </a:t>
            </a:r>
            <a:r>
              <a:rPr lang="tr-TR" sz="2400" b="1" dirty="0" smtClean="0"/>
              <a:t>human T-cell lymphotropic virus </a:t>
            </a:r>
            <a:r>
              <a:rPr lang="tr-TR" sz="2400" dirty="0" smtClean="0"/>
              <a:t>(HTLV-1) responsible for a melignant tumor of CD4+ T-cells.</a:t>
            </a:r>
          </a:p>
          <a:p>
            <a:endParaRPr lang="tr-TR" sz="2400" dirty="0" smtClean="0"/>
          </a:p>
          <a:p>
            <a:r>
              <a:rPr lang="tr-TR" sz="2400" dirty="0" smtClean="0"/>
              <a:t>Endogenously expressed viral proteins can be processed an and presented with MHC class I molecules on the tumor cell surface.</a:t>
            </a:r>
          </a:p>
          <a:p>
            <a:endParaRPr lang="tr-TR" sz="2400" dirty="0" smtClean="0"/>
          </a:p>
        </p:txBody>
      </p:sp>
      <p:sp>
        <p:nvSpPr>
          <p:cNvPr id="7" name="Rectangle 6"/>
          <p:cNvSpPr/>
          <p:nvPr/>
        </p:nvSpPr>
        <p:spPr>
          <a:xfrm>
            <a:off x="2987824" y="404664"/>
            <a:ext cx="2821222" cy="584775"/>
          </a:xfrm>
          <a:prstGeom prst="rect">
            <a:avLst/>
          </a:prstGeom>
        </p:spPr>
        <p:txBody>
          <a:bodyPr wrap="none">
            <a:spAutoFit/>
          </a:bodyPr>
          <a:lstStyle/>
          <a:p>
            <a:r>
              <a:rPr lang="tr-TR" sz="3200" b="1" dirty="0" smtClean="0"/>
              <a:t>Tumor antigens</a:t>
            </a:r>
            <a:endParaRPr lang="tr-TR" sz="32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16632"/>
            <a:ext cx="8712968" cy="2462213"/>
          </a:xfrm>
          <a:prstGeom prst="rect">
            <a:avLst/>
          </a:prstGeom>
        </p:spPr>
        <p:txBody>
          <a:bodyPr wrap="square">
            <a:spAutoFit/>
          </a:bodyPr>
          <a:lstStyle/>
          <a:p>
            <a:r>
              <a:rPr lang="en-US" sz="2200" b="1" dirty="0" err="1" smtClean="0"/>
              <a:t>Tumour</a:t>
            </a:r>
            <a:r>
              <a:rPr lang="en-US" sz="2200" b="1" dirty="0" smtClean="0"/>
              <a:t> virus </a:t>
            </a:r>
            <a:r>
              <a:rPr lang="en-US" sz="2200" dirty="0" smtClean="0"/>
              <a:t>infections are caused by </a:t>
            </a:r>
            <a:r>
              <a:rPr lang="en-US" sz="2200" dirty="0" err="1" smtClean="0"/>
              <a:t>oncogenic</a:t>
            </a:r>
            <a:r>
              <a:rPr lang="en-US" sz="2200" dirty="0" smtClean="0"/>
              <a:t> DNA or RNA viruses. They can cause cancer by two different processes: </a:t>
            </a:r>
            <a:endParaRPr lang="tr-TR" sz="2200" dirty="0" smtClean="0"/>
          </a:p>
          <a:p>
            <a:pPr lvl="1">
              <a:buFont typeface="Arial" pitchFamily="34" charset="0"/>
              <a:buChar char="•"/>
            </a:pPr>
            <a:r>
              <a:rPr lang="en-US" sz="2200" b="1" dirty="0" smtClean="0"/>
              <a:t>directly</a:t>
            </a:r>
            <a:r>
              <a:rPr lang="en-US" sz="2200" dirty="0" smtClean="0"/>
              <a:t> through the expression of viral proteins that disrupt tissue cells and result in their transformation; and </a:t>
            </a:r>
            <a:endParaRPr lang="tr-TR" sz="2200" dirty="0" smtClean="0"/>
          </a:p>
          <a:p>
            <a:pPr lvl="1">
              <a:buFont typeface="Arial" pitchFamily="34" charset="0"/>
              <a:buChar char="•"/>
            </a:pPr>
            <a:r>
              <a:rPr lang="tr-TR" sz="2200" dirty="0" smtClean="0"/>
              <a:t> </a:t>
            </a:r>
            <a:r>
              <a:rPr lang="en-US" sz="2200" b="1" dirty="0" smtClean="0"/>
              <a:t>indirectly</a:t>
            </a:r>
            <a:r>
              <a:rPr lang="en-US" sz="2200" dirty="0" smtClean="0"/>
              <a:t> through mutation of the host cell DNA through</a:t>
            </a:r>
            <a:r>
              <a:rPr lang="tr-TR" sz="2200" dirty="0" smtClean="0"/>
              <a:t> chromosomal translocation and</a:t>
            </a:r>
            <a:r>
              <a:rPr lang="en-US" sz="2200" dirty="0" smtClean="0"/>
              <a:t> viral integration (also known as </a:t>
            </a:r>
            <a:r>
              <a:rPr lang="en-US" sz="2200" b="1" dirty="0" err="1" smtClean="0"/>
              <a:t>insertional</a:t>
            </a:r>
            <a:r>
              <a:rPr lang="en-US" sz="2200" b="1" dirty="0" smtClean="0"/>
              <a:t> mutagenesis</a:t>
            </a:r>
            <a:r>
              <a:rPr lang="en-US" sz="2200" dirty="0" smtClean="0"/>
              <a:t>).</a:t>
            </a:r>
            <a:endParaRPr lang="tr-TR" sz="2200" dirty="0" smtClean="0"/>
          </a:p>
        </p:txBody>
      </p:sp>
      <p:pic>
        <p:nvPicPr>
          <p:cNvPr id="108546" name="Picture 2" descr="http://image.slidesharecdn.com/cusersiisermohali7desktopphdclassforuploadinguploadedtoslideshareclass2etiologyofcancer-100217083720-phpapp02/95/virus-and-cancer-9-728.jpg?cb=1266395884"/>
          <p:cNvPicPr>
            <a:picLocks noChangeAspect="1" noChangeArrowheads="1"/>
          </p:cNvPicPr>
          <p:nvPr/>
        </p:nvPicPr>
        <p:blipFill>
          <a:blip r:embed="rId2" cstate="print"/>
          <a:srcRect l="30627" t="3299" r="26797"/>
          <a:stretch>
            <a:fillRect/>
          </a:stretch>
        </p:blipFill>
        <p:spPr bwMode="auto">
          <a:xfrm>
            <a:off x="1072494" y="2636912"/>
            <a:ext cx="2653950" cy="4221088"/>
          </a:xfrm>
          <a:prstGeom prst="rect">
            <a:avLst/>
          </a:prstGeom>
          <a:noFill/>
        </p:spPr>
      </p:pic>
      <p:pic>
        <p:nvPicPr>
          <p:cNvPr id="108548" name="Picture 4" descr="http://www.zo.utexas.edu/faculty/sjasper/images/18.7.gif"/>
          <p:cNvPicPr>
            <a:picLocks noChangeAspect="1" noChangeArrowheads="1"/>
          </p:cNvPicPr>
          <p:nvPr/>
        </p:nvPicPr>
        <p:blipFill>
          <a:blip r:embed="rId3" cstate="print"/>
          <a:srcRect/>
          <a:stretch>
            <a:fillRect/>
          </a:stretch>
        </p:blipFill>
        <p:spPr bwMode="auto">
          <a:xfrm>
            <a:off x="4644008" y="2658657"/>
            <a:ext cx="3744416" cy="41993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s://extranet.fhcrc.org/EN/sections/spotlight/2014/04/crd_wurm_fullsize.jpg"/>
          <p:cNvPicPr>
            <a:picLocks noChangeAspect="1" noChangeArrowheads="1"/>
          </p:cNvPicPr>
          <p:nvPr/>
        </p:nvPicPr>
        <p:blipFill>
          <a:blip r:embed="rId2" cstate="print"/>
          <a:srcRect/>
          <a:stretch>
            <a:fillRect/>
          </a:stretch>
        </p:blipFill>
        <p:spPr bwMode="auto">
          <a:xfrm>
            <a:off x="349734" y="620688"/>
            <a:ext cx="8218301" cy="58326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260648"/>
            <a:ext cx="2821222" cy="584775"/>
          </a:xfrm>
          <a:prstGeom prst="rect">
            <a:avLst/>
          </a:prstGeom>
        </p:spPr>
        <p:txBody>
          <a:bodyPr wrap="none">
            <a:spAutoFit/>
          </a:bodyPr>
          <a:lstStyle/>
          <a:p>
            <a:r>
              <a:rPr lang="tr-TR" sz="3200" b="1" dirty="0" smtClean="0"/>
              <a:t>Tumor antigens</a:t>
            </a:r>
            <a:endParaRPr lang="tr-TR" sz="3200" dirty="0"/>
          </a:p>
        </p:txBody>
      </p:sp>
      <p:sp>
        <p:nvSpPr>
          <p:cNvPr id="3" name="TextBox 2"/>
          <p:cNvSpPr txBox="1"/>
          <p:nvPr/>
        </p:nvSpPr>
        <p:spPr>
          <a:xfrm>
            <a:off x="251520" y="1016144"/>
            <a:ext cx="8892480" cy="4832092"/>
          </a:xfrm>
          <a:prstGeom prst="rect">
            <a:avLst/>
          </a:prstGeom>
          <a:noFill/>
        </p:spPr>
        <p:txBody>
          <a:bodyPr wrap="square" rtlCol="0">
            <a:spAutoFit/>
          </a:bodyPr>
          <a:lstStyle/>
          <a:p>
            <a:endParaRPr lang="tr-TR" sz="2200" dirty="0" smtClean="0"/>
          </a:p>
          <a:p>
            <a:r>
              <a:rPr lang="tr-TR" sz="2200" b="1" dirty="0" smtClean="0"/>
              <a:t>Oncofetal antigens </a:t>
            </a:r>
            <a:r>
              <a:rPr lang="tr-TR" sz="2200" dirty="0" smtClean="0"/>
              <a:t>(ex: carcinoembryonic antigen, and </a:t>
            </a:r>
            <a:r>
              <a:rPr lang="el-GR" sz="2200" dirty="0" smtClean="0"/>
              <a:t>α</a:t>
            </a:r>
            <a:r>
              <a:rPr lang="tr-TR" sz="2200" dirty="0" smtClean="0"/>
              <a:t>-fetoprotein) are proteins that are expressed at high levels in cancer cells and in normal developing fetal but not adult tissues. </a:t>
            </a:r>
          </a:p>
          <a:p>
            <a:endParaRPr lang="tr-TR" sz="2200" dirty="0" smtClean="0"/>
          </a:p>
          <a:p>
            <a:r>
              <a:rPr lang="tr-TR" sz="2200" dirty="0" smtClean="0"/>
              <a:t>These antigens appear </a:t>
            </a:r>
            <a:r>
              <a:rPr lang="tr-TR" sz="2200" b="1" dirty="0" smtClean="0"/>
              <a:t>before the immune system acquires immunocompetence,</a:t>
            </a:r>
            <a:r>
              <a:rPr lang="tr-TR" sz="2200" dirty="0" smtClean="0"/>
              <a:t> so if they appear later on cancer cells, they are recognized as nonself and induce immunolofic response.  </a:t>
            </a:r>
          </a:p>
          <a:p>
            <a:endParaRPr lang="tr-TR" sz="2200" dirty="0" smtClean="0"/>
          </a:p>
          <a:p>
            <a:r>
              <a:rPr lang="tr-TR" sz="2200" dirty="0" smtClean="0"/>
              <a:t>Serum levels of carcinoembryonic antigen and </a:t>
            </a:r>
            <a:r>
              <a:rPr lang="el-GR" sz="2200" dirty="0" smtClean="0"/>
              <a:t>α</a:t>
            </a:r>
            <a:r>
              <a:rPr lang="tr-TR" sz="2200" dirty="0" smtClean="0"/>
              <a:t>-fetoprotein can be used as a diagnostic marker for colorectal cancer and liver cancer respectively. </a:t>
            </a:r>
          </a:p>
          <a:p>
            <a:endParaRPr lang="tr-TR" sz="2200" dirty="0" smtClean="0"/>
          </a:p>
          <a:p>
            <a:r>
              <a:rPr lang="tr-TR" sz="2200" dirty="0" smtClean="0"/>
              <a:t>However serum CEA can also be elevated in setting of non-neoplastic diseases, such as chronic inflammatpoory conditions of bowel or liver.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332656"/>
            <a:ext cx="2914196" cy="584775"/>
          </a:xfrm>
          <a:prstGeom prst="rect">
            <a:avLst/>
          </a:prstGeom>
        </p:spPr>
        <p:txBody>
          <a:bodyPr wrap="none">
            <a:spAutoFit/>
          </a:bodyPr>
          <a:lstStyle/>
          <a:p>
            <a:r>
              <a:rPr lang="tr-TR" sz="3200" b="1" dirty="0" smtClean="0"/>
              <a:t>Tumor antigens</a:t>
            </a:r>
            <a:endParaRPr lang="tr-TR" sz="3200" dirty="0"/>
          </a:p>
        </p:txBody>
      </p:sp>
      <p:sp>
        <p:nvSpPr>
          <p:cNvPr id="3" name="TextBox 2"/>
          <p:cNvSpPr txBox="1"/>
          <p:nvPr/>
        </p:nvSpPr>
        <p:spPr>
          <a:xfrm>
            <a:off x="251520" y="1196752"/>
            <a:ext cx="8640960" cy="4832092"/>
          </a:xfrm>
          <a:prstGeom prst="rect">
            <a:avLst/>
          </a:prstGeom>
          <a:noFill/>
        </p:spPr>
        <p:txBody>
          <a:bodyPr wrap="square" rtlCol="0">
            <a:spAutoFit/>
          </a:bodyPr>
          <a:lstStyle/>
          <a:p>
            <a:r>
              <a:rPr lang="tr-TR" sz="2200" b="1" dirty="0" smtClean="0"/>
              <a:t>Differentiation antigens</a:t>
            </a:r>
            <a:r>
              <a:rPr lang="tr-TR" sz="2200" dirty="0" smtClean="0"/>
              <a:t> are molecules that are specific for particular lineages or differentiation stages of various cell types. Their importance is as </a:t>
            </a:r>
            <a:r>
              <a:rPr lang="tr-TR" sz="2200" b="1" dirty="0" smtClean="0"/>
              <a:t>potential targets for immunotherapy </a:t>
            </a:r>
            <a:r>
              <a:rPr lang="tr-TR" sz="2200" dirty="0" smtClean="0"/>
              <a:t>and for identification of the </a:t>
            </a:r>
            <a:r>
              <a:rPr lang="tr-TR" sz="2200" b="1" dirty="0" smtClean="0"/>
              <a:t>tissue of origin </a:t>
            </a:r>
            <a:r>
              <a:rPr lang="tr-TR" sz="2200" dirty="0" smtClean="0"/>
              <a:t>of tumors. </a:t>
            </a:r>
          </a:p>
          <a:p>
            <a:endParaRPr lang="tr-TR" sz="2200" b="1" dirty="0" smtClean="0"/>
          </a:p>
          <a:p>
            <a:r>
              <a:rPr lang="tr-TR" sz="2200" dirty="0" smtClean="0"/>
              <a:t>These differentiation antigens (e.g. CD20 on B-cell lymphoma) are normal self molecules and therefore they do not usually induce strong immune responses in tumor bearing host. </a:t>
            </a:r>
          </a:p>
          <a:p>
            <a:endParaRPr lang="tr-TR" sz="2200" dirty="0" smtClean="0"/>
          </a:p>
          <a:p>
            <a:r>
              <a:rPr lang="tr-TR" sz="2200" b="1" dirty="0" smtClean="0"/>
              <a:t>Abnormally expressed but unmutated cellular proteins</a:t>
            </a:r>
            <a:r>
              <a:rPr lang="tr-TR" sz="2200" dirty="0" smtClean="0"/>
              <a:t> can also be regarded as tumor antigens. For instance, MAGE proteins, a cancer/testis antigen, are silent in most normal tissues, except the testes or trophoblasts in placenta but are expressed in varity of malignant tumours. </a:t>
            </a:r>
          </a:p>
          <a:p>
            <a:endParaRPr lang="tr-TR" sz="2200"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856" y="188640"/>
            <a:ext cx="2914196" cy="584775"/>
          </a:xfrm>
          <a:prstGeom prst="rect">
            <a:avLst/>
          </a:prstGeom>
        </p:spPr>
        <p:txBody>
          <a:bodyPr wrap="none">
            <a:spAutoFit/>
          </a:bodyPr>
          <a:lstStyle/>
          <a:p>
            <a:r>
              <a:rPr lang="tr-TR" sz="3200" b="1" dirty="0" smtClean="0"/>
              <a:t>Tumor antigens</a:t>
            </a:r>
            <a:endParaRPr lang="tr-TR" sz="3200" dirty="0"/>
          </a:p>
        </p:txBody>
      </p:sp>
      <p:sp>
        <p:nvSpPr>
          <p:cNvPr id="3" name="TextBox 2"/>
          <p:cNvSpPr txBox="1"/>
          <p:nvPr/>
        </p:nvSpPr>
        <p:spPr>
          <a:xfrm>
            <a:off x="251520" y="944136"/>
            <a:ext cx="8712968" cy="5509200"/>
          </a:xfrm>
          <a:prstGeom prst="rect">
            <a:avLst/>
          </a:prstGeom>
          <a:noFill/>
        </p:spPr>
        <p:txBody>
          <a:bodyPr wrap="square" rtlCol="0">
            <a:spAutoFit/>
          </a:bodyPr>
          <a:lstStyle/>
          <a:p>
            <a:r>
              <a:rPr lang="tr-TR" sz="2200" dirty="0" smtClean="0"/>
              <a:t>Most human tumors express </a:t>
            </a:r>
            <a:r>
              <a:rPr lang="tr-TR" sz="2200" u="sng" dirty="0" smtClean="0"/>
              <a:t>higher than normal levels </a:t>
            </a:r>
            <a:r>
              <a:rPr lang="tr-TR" sz="2200" dirty="0" smtClean="0"/>
              <a:t>or</a:t>
            </a:r>
            <a:r>
              <a:rPr lang="tr-TR" sz="2200" u="sng" dirty="0" smtClean="0"/>
              <a:t> abnormal forms </a:t>
            </a:r>
            <a:r>
              <a:rPr lang="tr-TR" sz="2200" dirty="0" smtClean="0"/>
              <a:t>of </a:t>
            </a:r>
            <a:r>
              <a:rPr lang="tr-TR" sz="2200" b="1" dirty="0" smtClean="0"/>
              <a:t>surface glycoproteins and glycolipids </a:t>
            </a:r>
            <a:r>
              <a:rPr lang="tr-TR" sz="2200" dirty="0" smtClean="0"/>
              <a:t>(e.g.gangliosides, blood group antigens, and mucins), which may be diagnostic markers and targets for therapy. Some aspects of the malignant phenotype of tumors, </a:t>
            </a:r>
            <a:r>
              <a:rPr lang="tr-TR" sz="2200" b="1" dirty="0" smtClean="0"/>
              <a:t>including tissue invasion and metastatic behaviour,</a:t>
            </a:r>
            <a:r>
              <a:rPr lang="tr-TR" sz="2200" dirty="0" smtClean="0"/>
              <a:t> may reflect altered cell surface properties that result from abnormal glycolipid and glycoprotein synthesis.  </a:t>
            </a:r>
          </a:p>
          <a:p>
            <a:endParaRPr lang="tr-TR" sz="2200" dirty="0" smtClean="0"/>
          </a:p>
          <a:p>
            <a:r>
              <a:rPr lang="tr-TR" sz="2200" b="1" dirty="0" smtClean="0"/>
              <a:t>Products of mutated genes  </a:t>
            </a:r>
            <a:r>
              <a:rPr lang="tr-TR" sz="2200" dirty="0" smtClean="0"/>
              <a:t>include </a:t>
            </a:r>
            <a:r>
              <a:rPr lang="tr-TR" sz="2200" u="sng" dirty="0" smtClean="0"/>
              <a:t>oncogenes</a:t>
            </a:r>
            <a:r>
              <a:rPr lang="tr-TR" sz="2200" dirty="0" smtClean="0"/>
              <a:t> and mutated </a:t>
            </a:r>
            <a:r>
              <a:rPr lang="tr-TR" sz="2200" u="sng" dirty="0" smtClean="0"/>
              <a:t>tumor suppressor genes</a:t>
            </a:r>
            <a:r>
              <a:rPr lang="tr-TR" sz="2200" dirty="0" smtClean="0"/>
              <a:t> as well as those that are </a:t>
            </a:r>
            <a:r>
              <a:rPr lang="tr-TR" sz="2200" u="sng" dirty="0" smtClean="0"/>
              <a:t>not related to the malignant phenotype</a:t>
            </a:r>
            <a:r>
              <a:rPr lang="tr-TR" sz="2200" dirty="0" smtClean="0"/>
              <a:t>. The genetic differences are introduced by </a:t>
            </a:r>
            <a:r>
              <a:rPr lang="tr-TR" sz="2200" u="sng" dirty="0" smtClean="0"/>
              <a:t>point mutations, deletions, chromosomal translocations </a:t>
            </a:r>
            <a:r>
              <a:rPr lang="tr-TR" sz="2200" dirty="0" smtClean="0"/>
              <a:t>or </a:t>
            </a:r>
            <a:r>
              <a:rPr lang="tr-TR" sz="2200" u="sng" dirty="0" smtClean="0"/>
              <a:t>viral gene insertions</a:t>
            </a:r>
            <a:r>
              <a:rPr lang="tr-TR" sz="2200" dirty="0" smtClean="0"/>
              <a:t>. </a:t>
            </a:r>
          </a:p>
          <a:p>
            <a:endParaRPr lang="tr-TR" sz="2200" b="1" dirty="0" smtClean="0"/>
          </a:p>
          <a:p>
            <a:r>
              <a:rPr lang="tr-TR" sz="2200" dirty="0" smtClean="0"/>
              <a:t>These altered products may enter </a:t>
            </a:r>
            <a:r>
              <a:rPr lang="tr-TR" sz="2200" u="sng" dirty="0" smtClean="0"/>
              <a:t>class I antigen-processing pathway</a:t>
            </a:r>
            <a:r>
              <a:rPr lang="tr-TR" sz="2200" dirty="0" smtClean="0"/>
              <a:t>. In addition, these proteins may enter the c</a:t>
            </a:r>
            <a:r>
              <a:rPr lang="tr-TR" sz="2200" u="sng" dirty="0" smtClean="0"/>
              <a:t>lass II antigen-processing </a:t>
            </a:r>
            <a:r>
              <a:rPr lang="tr-TR" sz="2200" dirty="0" smtClean="0"/>
              <a:t>pathway in </a:t>
            </a:r>
            <a:r>
              <a:rPr lang="tr-TR" sz="2200" u="sng" dirty="0" smtClean="0"/>
              <a:t>APC cells that phagocytosed </a:t>
            </a:r>
            <a:r>
              <a:rPr lang="tr-TR" sz="2200" dirty="0" smtClean="0"/>
              <a:t>dead tumor cells.  </a:t>
            </a:r>
          </a:p>
          <a:p>
            <a:endParaRPr lang="tr-TR" sz="22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16632"/>
            <a:ext cx="7992888" cy="523220"/>
          </a:xfrm>
          <a:prstGeom prst="rect">
            <a:avLst/>
          </a:prstGeom>
          <a:noFill/>
        </p:spPr>
        <p:txBody>
          <a:bodyPr wrap="square" rtlCol="0">
            <a:spAutoFit/>
          </a:bodyPr>
          <a:lstStyle/>
          <a:p>
            <a:pPr algn="ctr"/>
            <a:r>
              <a:rPr lang="tr-TR" sz="2800" b="1" dirty="0" smtClean="0"/>
              <a:t>Innate Immune Responses to Tumors </a:t>
            </a:r>
            <a:endParaRPr lang="tr-TR" sz="2800" b="1" dirty="0"/>
          </a:p>
        </p:txBody>
      </p:sp>
      <p:pic>
        <p:nvPicPr>
          <p:cNvPr id="90114" name="Picture 2" descr="http://www.nature.com/nri/journal/v7/n5/images/nri2073-f1.jpg"/>
          <p:cNvPicPr>
            <a:picLocks noChangeAspect="1" noChangeArrowheads="1"/>
          </p:cNvPicPr>
          <p:nvPr/>
        </p:nvPicPr>
        <p:blipFill>
          <a:blip r:embed="rId2" cstate="print"/>
          <a:srcRect b="11111"/>
          <a:stretch>
            <a:fillRect/>
          </a:stretch>
        </p:blipFill>
        <p:spPr bwMode="auto">
          <a:xfrm>
            <a:off x="3707904" y="980728"/>
            <a:ext cx="5154913" cy="2880320"/>
          </a:xfrm>
          <a:prstGeom prst="rect">
            <a:avLst/>
          </a:prstGeom>
          <a:noFill/>
        </p:spPr>
      </p:pic>
      <p:sp>
        <p:nvSpPr>
          <p:cNvPr id="5" name="Rectangle 4"/>
          <p:cNvSpPr/>
          <p:nvPr/>
        </p:nvSpPr>
        <p:spPr>
          <a:xfrm>
            <a:off x="3779912" y="4077072"/>
            <a:ext cx="5364088" cy="2862322"/>
          </a:xfrm>
          <a:prstGeom prst="rect">
            <a:avLst/>
          </a:prstGeom>
        </p:spPr>
        <p:txBody>
          <a:bodyPr wrap="square">
            <a:spAutoFit/>
          </a:bodyPr>
          <a:lstStyle/>
          <a:p>
            <a:r>
              <a:rPr lang="en-US" sz="2000" dirty="0" smtClean="0"/>
              <a:t>During </a:t>
            </a:r>
            <a:r>
              <a:rPr lang="en-US" sz="2000" dirty="0" err="1" smtClean="0"/>
              <a:t>tumour</a:t>
            </a:r>
            <a:r>
              <a:rPr lang="en-US" sz="2000" dirty="0" smtClean="0"/>
              <a:t> progression, </a:t>
            </a:r>
            <a:r>
              <a:rPr lang="en-US" sz="2000" dirty="0" err="1" smtClean="0"/>
              <a:t>tumour</a:t>
            </a:r>
            <a:r>
              <a:rPr lang="en-US" sz="2000" dirty="0" smtClean="0"/>
              <a:t> variants may evolve that </a:t>
            </a:r>
            <a:r>
              <a:rPr lang="en-US" sz="2000" dirty="0" err="1" smtClean="0"/>
              <a:t>upregulate</a:t>
            </a:r>
            <a:r>
              <a:rPr lang="en-US" sz="2000" dirty="0" smtClean="0"/>
              <a:t> </a:t>
            </a:r>
            <a:r>
              <a:rPr lang="en-US" sz="2000" dirty="0" err="1" smtClean="0"/>
              <a:t>ligands</a:t>
            </a:r>
            <a:r>
              <a:rPr lang="en-US" sz="2000" dirty="0" smtClean="0"/>
              <a:t> for inhibitory receptors and/or lose </a:t>
            </a:r>
            <a:r>
              <a:rPr lang="en-US" sz="2000" dirty="0" err="1" smtClean="0"/>
              <a:t>ligands</a:t>
            </a:r>
            <a:r>
              <a:rPr lang="en-US" sz="2000" dirty="0" smtClean="0"/>
              <a:t> for activating receptors. These </a:t>
            </a:r>
            <a:r>
              <a:rPr lang="en-US" sz="2000" dirty="0" err="1" smtClean="0"/>
              <a:t>tumours</a:t>
            </a:r>
            <a:r>
              <a:rPr lang="en-US" sz="2000" dirty="0" smtClean="0"/>
              <a:t> may escape NK-cell-mediated recognition.</a:t>
            </a:r>
            <a:endParaRPr lang="tr-TR" sz="2000" dirty="0" smtClean="0"/>
          </a:p>
          <a:p>
            <a:endParaRPr lang="tr-TR" sz="2000" dirty="0" smtClean="0"/>
          </a:p>
          <a:p>
            <a:r>
              <a:rPr lang="tr-TR" sz="2000" dirty="0" smtClean="0"/>
              <a:t>NK cells can be also targeted to IgG antibody-coated tumor cells by Fc receptors (CD16). </a:t>
            </a:r>
          </a:p>
          <a:p>
            <a:endParaRPr lang="tr-TR" sz="2000" dirty="0"/>
          </a:p>
        </p:txBody>
      </p:sp>
      <p:sp>
        <p:nvSpPr>
          <p:cNvPr id="6" name="Rectangle 5"/>
          <p:cNvSpPr/>
          <p:nvPr/>
        </p:nvSpPr>
        <p:spPr>
          <a:xfrm>
            <a:off x="251520" y="1056793"/>
            <a:ext cx="3240360" cy="5632311"/>
          </a:xfrm>
          <a:prstGeom prst="rect">
            <a:avLst/>
          </a:prstGeom>
        </p:spPr>
        <p:txBody>
          <a:bodyPr wrap="square">
            <a:spAutoFit/>
          </a:bodyPr>
          <a:lstStyle/>
          <a:p>
            <a:r>
              <a:rPr lang="en-US" sz="2000" dirty="0" smtClean="0"/>
              <a:t>Natural killer (NK)-cell activation is regulated by a balance between signals mediated through activating and inhibitory receptors. </a:t>
            </a:r>
            <a:endParaRPr lang="tr-TR" sz="2000" dirty="0" smtClean="0"/>
          </a:p>
          <a:p>
            <a:endParaRPr lang="tr-TR" sz="2000" dirty="0" smtClean="0"/>
          </a:p>
          <a:p>
            <a:r>
              <a:rPr lang="en-US" sz="2000" dirty="0" smtClean="0"/>
              <a:t>Upon cellular transformation, MHC class I </a:t>
            </a:r>
            <a:r>
              <a:rPr lang="en-US" sz="2000" dirty="0" err="1" smtClean="0"/>
              <a:t>ligands</a:t>
            </a:r>
            <a:r>
              <a:rPr lang="en-US" sz="2000" dirty="0" smtClean="0"/>
              <a:t> for inhibitory receptors are often reduced or lost. </a:t>
            </a:r>
            <a:endParaRPr lang="tr-TR" sz="2000" dirty="0" smtClean="0"/>
          </a:p>
          <a:p>
            <a:endParaRPr lang="tr-TR" sz="2000" dirty="0" smtClean="0"/>
          </a:p>
          <a:p>
            <a:r>
              <a:rPr lang="en-US" sz="2000" dirty="0" smtClean="0"/>
              <a:t>In parallel, cellular stress and DNA damage lead to the </a:t>
            </a:r>
            <a:r>
              <a:rPr lang="en-US" sz="2000" dirty="0" err="1" smtClean="0"/>
              <a:t>upregulation</a:t>
            </a:r>
            <a:r>
              <a:rPr lang="en-US" sz="2000" dirty="0" smtClean="0"/>
              <a:t> of </a:t>
            </a:r>
            <a:r>
              <a:rPr lang="en-US" sz="2000" dirty="0" err="1" smtClean="0"/>
              <a:t>ligands</a:t>
            </a:r>
            <a:r>
              <a:rPr lang="en-US" sz="2000" dirty="0" smtClean="0"/>
              <a:t> </a:t>
            </a:r>
            <a:r>
              <a:rPr lang="tr-TR" sz="2000" dirty="0" smtClean="0"/>
              <a:t>(e.g. MIC-A, MIC-B and ULB) </a:t>
            </a:r>
            <a:r>
              <a:rPr lang="en-US" sz="2000" dirty="0" smtClean="0"/>
              <a:t>for activating NK-cell receptors</a:t>
            </a:r>
            <a:r>
              <a:rPr lang="tr-TR" sz="2000" dirty="0" smtClean="0"/>
              <a:t> (e.g. NKG2D) </a:t>
            </a:r>
            <a:r>
              <a:rPr lang="en-US" sz="2000" dirty="0" smtClean="0"/>
              <a:t> on the </a:t>
            </a:r>
            <a:r>
              <a:rPr lang="en-US" sz="2000" dirty="0" err="1" smtClean="0"/>
              <a:t>tumour</a:t>
            </a:r>
            <a:r>
              <a:rPr lang="en-US" sz="2000" dirty="0" smtClean="0"/>
              <a:t> cell</a:t>
            </a:r>
            <a:r>
              <a:rPr lang="tr-TR" sz="2000" dirty="0" smtClean="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16632"/>
            <a:ext cx="7992888" cy="523220"/>
          </a:xfrm>
          <a:prstGeom prst="rect">
            <a:avLst/>
          </a:prstGeom>
          <a:noFill/>
        </p:spPr>
        <p:txBody>
          <a:bodyPr wrap="square" rtlCol="0">
            <a:spAutoFit/>
          </a:bodyPr>
          <a:lstStyle/>
          <a:p>
            <a:pPr algn="ctr"/>
            <a:r>
              <a:rPr lang="tr-TR" sz="2800" b="1" dirty="0" smtClean="0"/>
              <a:t>Innate Immune Responses to Tumors </a:t>
            </a:r>
            <a:endParaRPr lang="tr-TR" sz="2800" b="1" dirty="0"/>
          </a:p>
        </p:txBody>
      </p:sp>
      <p:pic>
        <p:nvPicPr>
          <p:cNvPr id="120834" name="Picture 2" descr="C:\Users\ben\Desktop\Lectures\Ex Slides, Images and Videos\Cellular and Molecular Immunology\S9781437715286-010-f008.jpg"/>
          <p:cNvPicPr>
            <a:picLocks noChangeAspect="1" noChangeArrowheads="1"/>
          </p:cNvPicPr>
          <p:nvPr/>
        </p:nvPicPr>
        <p:blipFill>
          <a:blip r:embed="rId3" cstate="print"/>
          <a:srcRect/>
          <a:stretch>
            <a:fillRect/>
          </a:stretch>
        </p:blipFill>
        <p:spPr bwMode="auto">
          <a:xfrm>
            <a:off x="0" y="1196752"/>
            <a:ext cx="5256583" cy="4896543"/>
          </a:xfrm>
          <a:prstGeom prst="rect">
            <a:avLst/>
          </a:prstGeom>
          <a:noFill/>
        </p:spPr>
      </p:pic>
      <p:sp>
        <p:nvSpPr>
          <p:cNvPr id="7" name="TextBox 6"/>
          <p:cNvSpPr txBox="1"/>
          <p:nvPr/>
        </p:nvSpPr>
        <p:spPr>
          <a:xfrm>
            <a:off x="5292080" y="692696"/>
            <a:ext cx="3851920" cy="6247864"/>
          </a:xfrm>
          <a:prstGeom prst="rect">
            <a:avLst/>
          </a:prstGeom>
          <a:noFill/>
        </p:spPr>
        <p:txBody>
          <a:bodyPr wrap="square" rtlCol="0">
            <a:spAutoFit/>
          </a:bodyPr>
          <a:lstStyle/>
          <a:p>
            <a:r>
              <a:rPr lang="tr-TR" sz="2000" dirty="0" smtClean="0"/>
              <a:t>Classically activated M1 macrophages display various anti-tumor functions. </a:t>
            </a:r>
          </a:p>
          <a:p>
            <a:endParaRPr lang="tr-TR" sz="2000" dirty="0" smtClean="0"/>
          </a:p>
          <a:p>
            <a:r>
              <a:rPr lang="tr-TR" sz="2000" dirty="0" smtClean="0"/>
              <a:t>Possible mechanism for their activation include direct recognition of</a:t>
            </a:r>
            <a:r>
              <a:rPr lang="tr-TR" sz="2000" b="1" dirty="0" smtClean="0"/>
              <a:t> some surface antigens</a:t>
            </a:r>
            <a:r>
              <a:rPr lang="tr-TR" sz="2000" dirty="0" smtClean="0"/>
              <a:t> and activation of macophages by </a:t>
            </a:r>
            <a:r>
              <a:rPr lang="tr-TR" sz="2000" b="1" dirty="0" smtClean="0"/>
              <a:t>IFN-</a:t>
            </a:r>
            <a:r>
              <a:rPr lang="el-GR" sz="2000" b="1" dirty="0" smtClean="0"/>
              <a:t>γ</a:t>
            </a:r>
            <a:r>
              <a:rPr lang="tr-TR" sz="2000" b="1" dirty="0" smtClean="0"/>
              <a:t> produced </a:t>
            </a:r>
            <a:r>
              <a:rPr lang="tr-TR" sz="2000" dirty="0" smtClean="0"/>
              <a:t>by </a:t>
            </a:r>
            <a:r>
              <a:rPr lang="tr-TR" sz="2000" b="1" dirty="0" smtClean="0"/>
              <a:t>tumor-spesific T cells</a:t>
            </a:r>
            <a:r>
              <a:rPr lang="tr-TR" sz="2000" dirty="0" smtClean="0"/>
              <a:t>. </a:t>
            </a:r>
          </a:p>
          <a:p>
            <a:endParaRPr lang="tr-TR" sz="2000" dirty="0" smtClean="0"/>
          </a:p>
          <a:p>
            <a:r>
              <a:rPr lang="tr-TR" sz="2000" dirty="0" smtClean="0"/>
              <a:t>The killing mechanisms include the release of </a:t>
            </a:r>
            <a:r>
              <a:rPr lang="tr-TR" sz="2000" b="1" dirty="0" smtClean="0"/>
              <a:t>lysosomal enzymes</a:t>
            </a:r>
            <a:r>
              <a:rPr lang="tr-TR" sz="2000" dirty="0" smtClean="0"/>
              <a:t>, </a:t>
            </a:r>
            <a:r>
              <a:rPr lang="tr-TR" sz="2000" b="1" dirty="0" smtClean="0"/>
              <a:t>reactive oxygen species </a:t>
            </a:r>
            <a:r>
              <a:rPr lang="tr-TR" sz="2000" dirty="0" smtClean="0"/>
              <a:t>and </a:t>
            </a:r>
            <a:r>
              <a:rPr lang="tr-TR" sz="2000" b="1" dirty="0" smtClean="0"/>
              <a:t>nitric oxide. </a:t>
            </a:r>
          </a:p>
          <a:p>
            <a:endParaRPr lang="tr-TR" sz="2000" dirty="0" smtClean="0"/>
          </a:p>
          <a:p>
            <a:r>
              <a:rPr lang="tr-TR" sz="2000" dirty="0" smtClean="0"/>
              <a:t>M1 macrophage also produce cytokine </a:t>
            </a:r>
            <a:r>
              <a:rPr lang="tr-TR" sz="2000" b="1" dirty="0" smtClean="0"/>
              <a:t>TNF</a:t>
            </a:r>
            <a:r>
              <a:rPr lang="tr-TR" sz="2000" dirty="0" smtClean="0"/>
              <a:t> that can kill the tumors by </a:t>
            </a:r>
            <a:r>
              <a:rPr lang="tr-TR" sz="2000" b="1" dirty="0" smtClean="0"/>
              <a:t>inducing thrmbosis </a:t>
            </a:r>
            <a:r>
              <a:rPr lang="tr-TR" sz="2000" dirty="0" smtClean="0"/>
              <a:t>in tumor blood vessels.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852936"/>
            <a:ext cx="8748464" cy="3785652"/>
          </a:xfrm>
          <a:prstGeom prst="rect">
            <a:avLst/>
          </a:prstGeom>
          <a:noFill/>
        </p:spPr>
        <p:txBody>
          <a:bodyPr wrap="square" rtlCol="0">
            <a:spAutoFit/>
          </a:bodyPr>
          <a:lstStyle/>
          <a:p>
            <a:pPr>
              <a:buFont typeface="Arial" pitchFamily="34" charset="0"/>
              <a:buChar char="•"/>
            </a:pPr>
            <a:endParaRPr lang="tr-TR" sz="2000" dirty="0"/>
          </a:p>
          <a:p>
            <a:pPr>
              <a:buFont typeface="Arial" pitchFamily="34" charset="0"/>
              <a:buChar char="•"/>
            </a:pPr>
            <a:r>
              <a:rPr lang="tr-TR" sz="2000" dirty="0" smtClean="0"/>
              <a:t> They </a:t>
            </a:r>
            <a:r>
              <a:rPr lang="tr-TR" sz="2000" b="1" dirty="0" smtClean="0"/>
              <a:t>give rise </a:t>
            </a:r>
            <a:r>
              <a:rPr lang="tr-TR" sz="2000" dirty="0" smtClean="0"/>
              <a:t>to clones of cells that can expand to a </a:t>
            </a:r>
            <a:r>
              <a:rPr lang="tr-TR" sz="2000" b="1" dirty="0" smtClean="0"/>
              <a:t>considerable size</a:t>
            </a:r>
            <a:r>
              <a:rPr lang="tr-TR" sz="2000" dirty="0" smtClean="0"/>
              <a:t>, producing a </a:t>
            </a:r>
            <a:r>
              <a:rPr lang="tr-TR" sz="2000" b="1" dirty="0" smtClean="0"/>
              <a:t>tumour </a:t>
            </a:r>
            <a:r>
              <a:rPr lang="tr-TR" sz="2000" dirty="0" smtClean="0"/>
              <a:t>or </a:t>
            </a:r>
            <a:r>
              <a:rPr lang="tr-TR" sz="2000" b="1" dirty="0" smtClean="0"/>
              <a:t>neoplasm</a:t>
            </a:r>
            <a:r>
              <a:rPr lang="tr-TR" sz="2000" dirty="0" smtClean="0"/>
              <a:t>.</a:t>
            </a:r>
          </a:p>
          <a:p>
            <a:pPr>
              <a:buFont typeface="Arial" pitchFamily="34" charset="0"/>
              <a:buChar char="•"/>
            </a:pPr>
            <a:endParaRPr lang="tr-TR" sz="2000" dirty="0" smtClean="0"/>
          </a:p>
          <a:p>
            <a:pPr>
              <a:buFont typeface="Arial" pitchFamily="34" charset="0"/>
              <a:buChar char="•"/>
            </a:pPr>
            <a:r>
              <a:rPr lang="tr-TR" sz="2000" dirty="0" smtClean="0"/>
              <a:t>A tumour that </a:t>
            </a:r>
            <a:r>
              <a:rPr lang="tr-TR" sz="2000" b="1" dirty="0" smtClean="0"/>
              <a:t>is not capable of indefinite growth </a:t>
            </a:r>
            <a:r>
              <a:rPr lang="tr-TR" sz="2000" dirty="0" smtClean="0"/>
              <a:t>and </a:t>
            </a:r>
            <a:r>
              <a:rPr lang="tr-TR" sz="2000" b="1" dirty="0" smtClean="0"/>
              <a:t>does not invade </a:t>
            </a:r>
            <a:r>
              <a:rPr lang="tr-TR" sz="2000" dirty="0" smtClean="0"/>
              <a:t>the healthy surrounding tissue is </a:t>
            </a:r>
            <a:r>
              <a:rPr lang="tr-TR" sz="2000" b="1" dirty="0" smtClean="0"/>
              <a:t>benign</a:t>
            </a:r>
            <a:r>
              <a:rPr lang="tr-TR" sz="2000" dirty="0" smtClean="0"/>
              <a:t>. A tumour that </a:t>
            </a:r>
            <a:r>
              <a:rPr lang="tr-TR" sz="2000" b="1" dirty="0" smtClean="0"/>
              <a:t>continues to grow and becomes progressive invasive </a:t>
            </a:r>
            <a:r>
              <a:rPr lang="tr-TR" sz="2000" dirty="0" smtClean="0"/>
              <a:t>is </a:t>
            </a:r>
            <a:r>
              <a:rPr lang="tr-TR" sz="2000" b="1" dirty="0" smtClean="0"/>
              <a:t>malignant </a:t>
            </a:r>
            <a:r>
              <a:rPr lang="tr-TR" sz="2000" dirty="0" smtClean="0"/>
              <a:t>(the term cancer refers to specially to a melignant tumour). </a:t>
            </a:r>
          </a:p>
          <a:p>
            <a:pPr>
              <a:buFont typeface="Arial" pitchFamily="34" charset="0"/>
              <a:buChar char="•"/>
            </a:pPr>
            <a:endParaRPr lang="tr-TR" sz="2000" dirty="0"/>
          </a:p>
          <a:p>
            <a:pPr>
              <a:buFont typeface="Arial" pitchFamily="34" charset="0"/>
              <a:buChar char="•"/>
            </a:pPr>
            <a:r>
              <a:rPr lang="tr-TR" sz="2000" dirty="0" smtClean="0"/>
              <a:t> </a:t>
            </a:r>
            <a:r>
              <a:rPr lang="tr-TR" sz="2000" b="1" dirty="0" smtClean="0"/>
              <a:t>Metastasis</a:t>
            </a:r>
            <a:r>
              <a:rPr lang="tr-TR" sz="2000" dirty="0" smtClean="0"/>
              <a:t> is process that small clusters of cancerous </a:t>
            </a:r>
            <a:r>
              <a:rPr lang="tr-TR" sz="2000" b="1" dirty="0" smtClean="0"/>
              <a:t>cells dislodge </a:t>
            </a:r>
            <a:r>
              <a:rPr lang="tr-TR" sz="2000" dirty="0" smtClean="0"/>
              <a:t>from a tumour, </a:t>
            </a:r>
            <a:r>
              <a:rPr lang="tr-TR" sz="2000" b="1" dirty="0" smtClean="0"/>
              <a:t>invade the blood or lymphatic vessels</a:t>
            </a:r>
            <a:r>
              <a:rPr lang="tr-TR" sz="2000" dirty="0" smtClean="0"/>
              <a:t>, and are </a:t>
            </a:r>
            <a:r>
              <a:rPr lang="tr-TR" sz="2000" b="1" dirty="0" smtClean="0"/>
              <a:t>carried</a:t>
            </a:r>
            <a:r>
              <a:rPr lang="tr-TR" sz="2000" dirty="0" smtClean="0"/>
              <a:t> to other tissues where they continue to proliferate. </a:t>
            </a:r>
            <a:endParaRPr lang="tr-TR" sz="2000" dirty="0"/>
          </a:p>
        </p:txBody>
      </p:sp>
      <p:pic>
        <p:nvPicPr>
          <p:cNvPr id="84994" name="Picture 2" descr="http://www.cancervic.org.au/images/CISS/cancer-types/cancer-beginning.gif"/>
          <p:cNvPicPr>
            <a:picLocks noChangeAspect="1" noChangeArrowheads="1"/>
          </p:cNvPicPr>
          <p:nvPr/>
        </p:nvPicPr>
        <p:blipFill>
          <a:blip r:embed="rId2" cstate="print"/>
          <a:srcRect/>
          <a:stretch>
            <a:fillRect/>
          </a:stretch>
        </p:blipFill>
        <p:spPr bwMode="auto">
          <a:xfrm>
            <a:off x="0" y="404664"/>
            <a:ext cx="5927138" cy="2520280"/>
          </a:xfrm>
          <a:prstGeom prst="rect">
            <a:avLst/>
          </a:prstGeom>
          <a:noFill/>
        </p:spPr>
      </p:pic>
      <p:sp>
        <p:nvSpPr>
          <p:cNvPr id="5" name="Rectangle 4"/>
          <p:cNvSpPr/>
          <p:nvPr/>
        </p:nvSpPr>
        <p:spPr>
          <a:xfrm>
            <a:off x="6084168" y="260648"/>
            <a:ext cx="2952328" cy="2554545"/>
          </a:xfrm>
          <a:prstGeom prst="rect">
            <a:avLst/>
          </a:prstGeom>
        </p:spPr>
        <p:txBody>
          <a:bodyPr wrap="square">
            <a:spAutoFit/>
          </a:bodyPr>
          <a:lstStyle/>
          <a:p>
            <a:pPr>
              <a:buFont typeface="Arial" pitchFamily="34" charset="0"/>
              <a:buChar char="•"/>
            </a:pPr>
            <a:r>
              <a:rPr lang="tr-TR" sz="2000" dirty="0" smtClean="0"/>
              <a:t> </a:t>
            </a:r>
            <a:r>
              <a:rPr lang="tr-TR" sz="2000" b="1" dirty="0" smtClean="0"/>
              <a:t>Cancer</a:t>
            </a:r>
            <a:r>
              <a:rPr lang="tr-TR" sz="2000" dirty="0" smtClean="0"/>
              <a:t> represents a </a:t>
            </a:r>
            <a:r>
              <a:rPr lang="tr-TR" sz="2000" b="1" dirty="0" smtClean="0"/>
              <a:t>wide spectrum of conditions </a:t>
            </a:r>
            <a:r>
              <a:rPr lang="tr-TR" sz="2000" dirty="0" smtClean="0"/>
              <a:t>caused by a </a:t>
            </a:r>
            <a:r>
              <a:rPr lang="tr-TR" sz="2000" b="1" dirty="0" smtClean="0"/>
              <a:t>failure of the controls</a:t>
            </a:r>
            <a:r>
              <a:rPr lang="tr-TR" sz="2000" dirty="0" smtClean="0"/>
              <a:t> that normally govern </a:t>
            </a:r>
            <a:r>
              <a:rPr lang="tr-TR" sz="2000" b="1" dirty="0" smtClean="0"/>
              <a:t>cell proliferation, differentiation and cell survival</a:t>
            </a:r>
            <a:r>
              <a:rPr lang="tr-TR" sz="20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16632"/>
            <a:ext cx="7992888" cy="523220"/>
          </a:xfrm>
          <a:prstGeom prst="rect">
            <a:avLst/>
          </a:prstGeom>
          <a:noFill/>
        </p:spPr>
        <p:txBody>
          <a:bodyPr wrap="square" rtlCol="0">
            <a:spAutoFit/>
          </a:bodyPr>
          <a:lstStyle/>
          <a:p>
            <a:pPr algn="ctr"/>
            <a:r>
              <a:rPr lang="tr-TR" sz="2800" b="1" dirty="0" smtClean="0"/>
              <a:t>Innate Immune Responses to Tumors </a:t>
            </a:r>
            <a:endParaRPr lang="tr-TR" sz="2800" b="1" dirty="0"/>
          </a:p>
        </p:txBody>
      </p:sp>
      <p:pic>
        <p:nvPicPr>
          <p:cNvPr id="120834" name="Picture 2" descr="C:\Users\ben\Desktop\Lectures\Ex Slides, Images and Videos\Cellular and Molecular Immunology\S9781437715286-010-f008.jpg"/>
          <p:cNvPicPr>
            <a:picLocks noChangeAspect="1" noChangeArrowheads="1"/>
          </p:cNvPicPr>
          <p:nvPr/>
        </p:nvPicPr>
        <p:blipFill>
          <a:blip r:embed="rId3" cstate="print"/>
          <a:srcRect/>
          <a:stretch>
            <a:fillRect/>
          </a:stretch>
        </p:blipFill>
        <p:spPr bwMode="auto">
          <a:xfrm>
            <a:off x="0" y="1196752"/>
            <a:ext cx="5256583" cy="4896543"/>
          </a:xfrm>
          <a:prstGeom prst="rect">
            <a:avLst/>
          </a:prstGeom>
          <a:noFill/>
        </p:spPr>
      </p:pic>
      <p:sp>
        <p:nvSpPr>
          <p:cNvPr id="7" name="TextBox 6"/>
          <p:cNvSpPr txBox="1"/>
          <p:nvPr/>
        </p:nvSpPr>
        <p:spPr>
          <a:xfrm>
            <a:off x="5292080" y="1988840"/>
            <a:ext cx="3851920" cy="2554545"/>
          </a:xfrm>
          <a:prstGeom prst="rect">
            <a:avLst/>
          </a:prstGeom>
          <a:noFill/>
        </p:spPr>
        <p:txBody>
          <a:bodyPr wrap="square" rtlCol="0">
            <a:spAutoFit/>
          </a:bodyPr>
          <a:lstStyle/>
          <a:p>
            <a:r>
              <a:rPr lang="tr-TR" sz="2000" dirty="0" smtClean="0"/>
              <a:t>In contrast </a:t>
            </a:r>
            <a:r>
              <a:rPr lang="tr-TR" sz="2000" b="1" dirty="0" smtClean="0"/>
              <a:t>M2 macrophages </a:t>
            </a:r>
            <a:r>
              <a:rPr lang="tr-TR" sz="2000" dirty="0" smtClean="0"/>
              <a:t>may contribute to </a:t>
            </a:r>
            <a:r>
              <a:rPr lang="tr-TR" sz="2000" b="1" dirty="0" smtClean="0"/>
              <a:t>tumor progression</a:t>
            </a:r>
            <a:r>
              <a:rPr lang="tr-TR" sz="2000" dirty="0" smtClean="0"/>
              <a:t>. </a:t>
            </a:r>
          </a:p>
          <a:p>
            <a:endParaRPr lang="tr-TR" sz="2000" dirty="0" smtClean="0"/>
          </a:p>
          <a:p>
            <a:r>
              <a:rPr lang="tr-TR" sz="2000" dirty="0" smtClean="0"/>
              <a:t>These cells secrete vascular endothelial growth factor (VEGF), transforming growth factor-</a:t>
            </a:r>
            <a:r>
              <a:rPr lang="el-GR" sz="2000" dirty="0" smtClean="0"/>
              <a:t>β</a:t>
            </a:r>
            <a:r>
              <a:rPr lang="tr-TR" sz="2000" dirty="0" smtClean="0"/>
              <a:t> (TGF-</a:t>
            </a:r>
            <a:r>
              <a:rPr lang="el-GR" sz="2000" dirty="0" smtClean="0"/>
              <a:t> β</a:t>
            </a:r>
            <a:r>
              <a:rPr lang="tr-TR" sz="2000" dirty="0" smtClean="0"/>
              <a:t>) and other soluble factors that promte tumor angiogenesis.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4624"/>
            <a:ext cx="7992888" cy="523220"/>
          </a:xfrm>
          <a:prstGeom prst="rect">
            <a:avLst/>
          </a:prstGeom>
          <a:noFill/>
        </p:spPr>
        <p:txBody>
          <a:bodyPr wrap="square" rtlCol="0">
            <a:spAutoFit/>
          </a:bodyPr>
          <a:lstStyle/>
          <a:p>
            <a:pPr algn="ctr"/>
            <a:r>
              <a:rPr lang="tr-TR" sz="2800" b="1" dirty="0" smtClean="0"/>
              <a:t>Adaptive Immune Responses to Tumors </a:t>
            </a:r>
            <a:endParaRPr lang="tr-TR" sz="2800" b="1" dirty="0"/>
          </a:p>
        </p:txBody>
      </p:sp>
      <p:sp>
        <p:nvSpPr>
          <p:cNvPr id="5" name="TextBox 4"/>
          <p:cNvSpPr txBox="1"/>
          <p:nvPr/>
        </p:nvSpPr>
        <p:spPr>
          <a:xfrm>
            <a:off x="179512" y="548681"/>
            <a:ext cx="8712968" cy="3170099"/>
          </a:xfrm>
          <a:prstGeom prst="rect">
            <a:avLst/>
          </a:prstGeom>
          <a:noFill/>
        </p:spPr>
        <p:txBody>
          <a:bodyPr wrap="square" rtlCol="0">
            <a:spAutoFit/>
          </a:bodyPr>
          <a:lstStyle/>
          <a:p>
            <a:r>
              <a:rPr lang="tr-TR" sz="2000" dirty="0" smtClean="0"/>
              <a:t>The principal mechanism of adaptive tumor immunity is killing of tumor cells by CD8</a:t>
            </a:r>
            <a:r>
              <a:rPr lang="tr-TR" sz="2000" baseline="30000" dirty="0" smtClean="0"/>
              <a:t>+</a:t>
            </a:r>
            <a:r>
              <a:rPr lang="tr-TR" sz="2000" dirty="0" smtClean="0"/>
              <a:t> CTLs. </a:t>
            </a:r>
          </a:p>
          <a:p>
            <a:endParaRPr lang="tr-TR" sz="2000" dirty="0" smtClean="0"/>
          </a:p>
          <a:p>
            <a:r>
              <a:rPr lang="tr-TR" sz="2000" dirty="0" smtClean="0"/>
              <a:t>However, most tumor cells are not derived from APCs and therefore do not express the costimulators needed to initiate helper T-cell responses thatpromote the differentiation of CD8</a:t>
            </a:r>
            <a:r>
              <a:rPr lang="tr-TR" sz="2000" baseline="30000" dirty="0" smtClean="0"/>
              <a:t>+  </a:t>
            </a:r>
            <a:r>
              <a:rPr lang="tr-TR" sz="2000" dirty="0" smtClean="0"/>
              <a:t>T-cells. </a:t>
            </a:r>
          </a:p>
          <a:p>
            <a:endParaRPr lang="tr-TR" sz="2000" dirty="0" smtClean="0"/>
          </a:p>
          <a:p>
            <a:r>
              <a:rPr lang="tr-TR" sz="2000" dirty="0" smtClean="0"/>
              <a:t>A likely explanation is that tumor cells or their antigens are ingested by  host APCs, particularly dendritic cells, and peptides derived from these antigens are displayed bound to class I MHC molecules (</a:t>
            </a:r>
            <a:r>
              <a:rPr lang="tr-TR" sz="2000" b="1" dirty="0" smtClean="0"/>
              <a:t>cross-presentation</a:t>
            </a:r>
            <a:r>
              <a:rPr lang="tr-TR" sz="2000" dirty="0" smtClean="0"/>
              <a:t>) for recognition by CD8</a:t>
            </a:r>
            <a:r>
              <a:rPr lang="tr-TR" sz="2000" baseline="30000" dirty="0" smtClean="0"/>
              <a:t>+</a:t>
            </a:r>
            <a:r>
              <a:rPr lang="tr-TR" sz="2000" dirty="0" smtClean="0"/>
              <a:t> CTLs. </a:t>
            </a:r>
            <a:endParaRPr lang="tr-TR" sz="2000" dirty="0"/>
          </a:p>
        </p:txBody>
      </p:sp>
      <p:pic>
        <p:nvPicPr>
          <p:cNvPr id="121858" name="Picture 2" descr="C:\Users\ben\Desktop\Lectures\Ex Slides, Images and Videos\Cellular and Molecular Immunology\S9781437715286-017-f004.jpg"/>
          <p:cNvPicPr>
            <a:picLocks noChangeAspect="1" noChangeArrowheads="1"/>
          </p:cNvPicPr>
          <p:nvPr/>
        </p:nvPicPr>
        <p:blipFill>
          <a:blip r:embed="rId3" cstate="print"/>
          <a:srcRect/>
          <a:stretch>
            <a:fillRect/>
          </a:stretch>
        </p:blipFill>
        <p:spPr bwMode="auto">
          <a:xfrm>
            <a:off x="107504" y="3861048"/>
            <a:ext cx="6696744" cy="2764745"/>
          </a:xfrm>
          <a:prstGeom prst="rect">
            <a:avLst/>
          </a:prstGeom>
          <a:noFill/>
        </p:spPr>
      </p:pic>
      <p:sp>
        <p:nvSpPr>
          <p:cNvPr id="8" name="TextBox 7"/>
          <p:cNvSpPr txBox="1"/>
          <p:nvPr/>
        </p:nvSpPr>
        <p:spPr>
          <a:xfrm>
            <a:off x="7020272" y="3990543"/>
            <a:ext cx="1907704" cy="2554545"/>
          </a:xfrm>
          <a:prstGeom prst="rect">
            <a:avLst/>
          </a:prstGeom>
          <a:noFill/>
        </p:spPr>
        <p:txBody>
          <a:bodyPr wrap="square" rtlCol="0">
            <a:spAutoFit/>
          </a:bodyPr>
          <a:lstStyle/>
          <a:p>
            <a:r>
              <a:rPr lang="tr-TR" sz="2000" dirty="0" smtClean="0"/>
              <a:t>Once effector CTLs are generated, they are able to kill the tumor cells without the need for costimulation. </a:t>
            </a:r>
            <a:endParaRPr lang="tr-T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www.nature.com/nri/journal/v1/n2/images/nri1101-126a-f1.gif"/>
          <p:cNvPicPr>
            <a:picLocks noChangeAspect="1" noChangeArrowheads="1"/>
          </p:cNvPicPr>
          <p:nvPr/>
        </p:nvPicPr>
        <p:blipFill>
          <a:blip r:embed="rId2" cstate="print"/>
          <a:srcRect/>
          <a:stretch>
            <a:fillRect/>
          </a:stretch>
        </p:blipFill>
        <p:spPr bwMode="auto">
          <a:xfrm>
            <a:off x="107504" y="404664"/>
            <a:ext cx="8885048" cy="60270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4624"/>
            <a:ext cx="7992888" cy="523220"/>
          </a:xfrm>
          <a:prstGeom prst="rect">
            <a:avLst/>
          </a:prstGeom>
          <a:noFill/>
        </p:spPr>
        <p:txBody>
          <a:bodyPr wrap="square" rtlCol="0">
            <a:spAutoFit/>
          </a:bodyPr>
          <a:lstStyle/>
          <a:p>
            <a:pPr algn="ctr"/>
            <a:r>
              <a:rPr lang="tr-TR" sz="2800" b="1" dirty="0" smtClean="0"/>
              <a:t>Adaptive Immune Responses to Tumors </a:t>
            </a:r>
            <a:endParaRPr lang="tr-TR" sz="2800" b="1" dirty="0"/>
          </a:p>
        </p:txBody>
      </p:sp>
      <p:sp>
        <p:nvSpPr>
          <p:cNvPr id="5" name="TextBox 4"/>
          <p:cNvSpPr txBox="1"/>
          <p:nvPr/>
        </p:nvSpPr>
        <p:spPr>
          <a:xfrm>
            <a:off x="323528" y="678175"/>
            <a:ext cx="8568952" cy="2246769"/>
          </a:xfrm>
          <a:prstGeom prst="rect">
            <a:avLst/>
          </a:prstGeom>
          <a:noFill/>
        </p:spPr>
        <p:txBody>
          <a:bodyPr wrap="square" rtlCol="0">
            <a:spAutoFit/>
          </a:bodyPr>
          <a:lstStyle/>
          <a:p>
            <a:r>
              <a:rPr lang="tr-TR" sz="2000" dirty="0" smtClean="0"/>
              <a:t>APCs can also display antigens bound to class II MHC molecules for recognition by </a:t>
            </a:r>
            <a:r>
              <a:rPr lang="tr-TR" sz="2000" b="1" dirty="0" smtClean="0"/>
              <a:t>CD4</a:t>
            </a:r>
            <a:r>
              <a:rPr lang="tr-TR" sz="2000" b="1" baseline="30000" dirty="0" smtClean="0"/>
              <a:t>+</a:t>
            </a:r>
            <a:r>
              <a:rPr lang="tr-TR" sz="2000" b="1" dirty="0" smtClean="0"/>
              <a:t> T-helper cells</a:t>
            </a:r>
            <a:r>
              <a:rPr lang="tr-TR" sz="2000" dirty="0" smtClean="0"/>
              <a:t>. </a:t>
            </a:r>
          </a:p>
          <a:p>
            <a:endParaRPr lang="tr-TR" sz="2000" dirty="0" smtClean="0"/>
          </a:p>
          <a:p>
            <a:r>
              <a:rPr lang="tr-TR" sz="2000" dirty="0" smtClean="0"/>
              <a:t>These cells may secrete cytokines such as TNF and IFN-</a:t>
            </a:r>
            <a:r>
              <a:rPr lang="el-GR" sz="2000" dirty="0" smtClean="0"/>
              <a:t>γ</a:t>
            </a:r>
            <a:r>
              <a:rPr lang="tr-TR" sz="2000" dirty="0" smtClean="0"/>
              <a:t>, that can increase tumor cell class I MHC expression and sensitivity to lysis by CTLs. </a:t>
            </a:r>
          </a:p>
          <a:p>
            <a:endParaRPr lang="tr-TR" sz="2000" dirty="0" smtClean="0"/>
          </a:p>
          <a:p>
            <a:r>
              <a:rPr lang="tr-TR" sz="2000" dirty="0" smtClean="0"/>
              <a:t>IFN may also activate macorphages to kill tumor cells. </a:t>
            </a:r>
            <a:endParaRPr lang="tr-TR" sz="2000" dirty="0"/>
          </a:p>
        </p:txBody>
      </p:sp>
      <p:pic>
        <p:nvPicPr>
          <p:cNvPr id="121858" name="Picture 2" descr="C:\Users\ben\Desktop\Lectures\Ex Slides, Images and Videos\Cellular and Molecular Immunology\S9781437715286-017-f004.jpg"/>
          <p:cNvPicPr>
            <a:picLocks noChangeAspect="1" noChangeArrowheads="1"/>
          </p:cNvPicPr>
          <p:nvPr/>
        </p:nvPicPr>
        <p:blipFill>
          <a:blip r:embed="rId3" cstate="print"/>
          <a:srcRect/>
          <a:stretch>
            <a:fillRect/>
          </a:stretch>
        </p:blipFill>
        <p:spPr bwMode="auto">
          <a:xfrm>
            <a:off x="611560" y="3140968"/>
            <a:ext cx="8023192" cy="331236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4624"/>
            <a:ext cx="7992888" cy="523220"/>
          </a:xfrm>
          <a:prstGeom prst="rect">
            <a:avLst/>
          </a:prstGeom>
          <a:noFill/>
        </p:spPr>
        <p:txBody>
          <a:bodyPr wrap="square" rtlCol="0">
            <a:spAutoFit/>
          </a:bodyPr>
          <a:lstStyle/>
          <a:p>
            <a:pPr algn="ctr"/>
            <a:r>
              <a:rPr lang="tr-TR" sz="2800" b="1" dirty="0" smtClean="0"/>
              <a:t>Adaptive Immune Responses to Tumors </a:t>
            </a:r>
            <a:endParaRPr lang="tr-TR" sz="2800" b="1" dirty="0"/>
          </a:p>
        </p:txBody>
      </p:sp>
      <p:sp>
        <p:nvSpPr>
          <p:cNvPr id="5" name="TextBox 4"/>
          <p:cNvSpPr txBox="1"/>
          <p:nvPr/>
        </p:nvSpPr>
        <p:spPr>
          <a:xfrm>
            <a:off x="5076056" y="764704"/>
            <a:ext cx="3851920" cy="5632311"/>
          </a:xfrm>
          <a:prstGeom prst="rect">
            <a:avLst/>
          </a:prstGeom>
          <a:noFill/>
        </p:spPr>
        <p:txBody>
          <a:bodyPr wrap="square" rtlCol="0">
            <a:spAutoFit/>
          </a:bodyPr>
          <a:lstStyle/>
          <a:p>
            <a:r>
              <a:rPr lang="tr-TR" sz="2000" dirty="0" smtClean="0"/>
              <a:t>Tumour-bearing hosts may produce antibodies with the help of activated CD4+ helper T-cells.</a:t>
            </a:r>
          </a:p>
          <a:p>
            <a:endParaRPr lang="tr-TR" sz="2000" dirty="0" smtClean="0"/>
          </a:p>
          <a:p>
            <a:r>
              <a:rPr lang="tr-TR" sz="2000" dirty="0" smtClean="0"/>
              <a:t>Antibodies may kill tumour cells by</a:t>
            </a:r>
          </a:p>
          <a:p>
            <a:pPr marL="457200" indent="-457200">
              <a:buAutoNum type="arabicParenBoth"/>
            </a:pPr>
            <a:r>
              <a:rPr lang="tr-TR" sz="2000" dirty="0" smtClean="0"/>
              <a:t>Activating complement, or</a:t>
            </a:r>
          </a:p>
          <a:p>
            <a:pPr marL="457200" indent="-457200">
              <a:buAutoNum type="arabicParenBoth"/>
            </a:pPr>
            <a:r>
              <a:rPr lang="tr-TR" sz="2000" dirty="0" smtClean="0"/>
              <a:t>Antibody-dependedn cell-mediated cytotoxiciy in which Fc receptor-bearing macrophages or NK cells mediate the killing.  </a:t>
            </a:r>
          </a:p>
          <a:p>
            <a:pPr marL="457200" indent="-457200"/>
            <a:endParaRPr lang="tr-TR" sz="2000" dirty="0" smtClean="0"/>
          </a:p>
          <a:p>
            <a:r>
              <a:rPr lang="tr-TR" sz="2000" dirty="0" smtClean="0"/>
              <a:t>However, the ability of antibodies to eliminate tumor cells has been demonstrated largely in vitro and there is little evidence for effective humoral immune responsesn against tumors. </a:t>
            </a:r>
          </a:p>
        </p:txBody>
      </p:sp>
      <p:pic>
        <p:nvPicPr>
          <p:cNvPr id="132098" name="Picture 2" descr="http://www.nature.com/nrc/journal/v6/n9/images/nrc1913-f2.jpg"/>
          <p:cNvPicPr>
            <a:picLocks noChangeAspect="1" noChangeArrowheads="1"/>
          </p:cNvPicPr>
          <p:nvPr/>
        </p:nvPicPr>
        <p:blipFill>
          <a:blip r:embed="rId3" cstate="print"/>
          <a:srcRect/>
          <a:stretch>
            <a:fillRect/>
          </a:stretch>
        </p:blipFill>
        <p:spPr bwMode="auto">
          <a:xfrm>
            <a:off x="107504" y="836712"/>
            <a:ext cx="4810125" cy="568863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n\Desktop\Lectures\Ex Slides, Images and Videos\Janeway Images\Chapter 15\figure_15_13.jpg"/>
          <p:cNvPicPr>
            <a:picLocks noChangeAspect="1" noChangeArrowheads="1"/>
          </p:cNvPicPr>
          <p:nvPr/>
        </p:nvPicPr>
        <p:blipFill>
          <a:blip r:embed="rId3" cstate="print"/>
          <a:srcRect/>
          <a:stretch>
            <a:fillRect/>
          </a:stretch>
        </p:blipFill>
        <p:spPr bwMode="auto">
          <a:xfrm>
            <a:off x="179512" y="3744416"/>
            <a:ext cx="6048672" cy="3140968"/>
          </a:xfrm>
          <a:prstGeom prst="rect">
            <a:avLst/>
          </a:prstGeom>
          <a:noFill/>
        </p:spPr>
      </p:pic>
      <p:sp>
        <p:nvSpPr>
          <p:cNvPr id="3" name="TextBox 2"/>
          <p:cNvSpPr txBox="1"/>
          <p:nvPr/>
        </p:nvSpPr>
        <p:spPr>
          <a:xfrm>
            <a:off x="251520" y="188640"/>
            <a:ext cx="8892480" cy="3477875"/>
          </a:xfrm>
          <a:prstGeom prst="rect">
            <a:avLst/>
          </a:prstGeom>
          <a:noFill/>
        </p:spPr>
        <p:txBody>
          <a:bodyPr wrap="square" rtlCol="0">
            <a:spAutoFit/>
          </a:bodyPr>
          <a:lstStyle/>
          <a:p>
            <a:r>
              <a:rPr lang="tr-TR" sz="2000" dirty="0" smtClean="0"/>
              <a:t>According to the concept of </a:t>
            </a:r>
            <a:r>
              <a:rPr lang="tr-TR" sz="2000" b="1" dirty="0" smtClean="0"/>
              <a:t>immune surveillance, </a:t>
            </a:r>
            <a:r>
              <a:rPr lang="tr-TR" sz="2000" dirty="0" smtClean="0"/>
              <a:t>immune system is able to recognize and destroy clones of transformed cells </a:t>
            </a:r>
            <a:r>
              <a:rPr lang="tr-TR" sz="2000" u="sng" dirty="0" smtClean="0"/>
              <a:t>before</a:t>
            </a:r>
            <a:r>
              <a:rPr lang="tr-TR" sz="2000" dirty="0" smtClean="0"/>
              <a:t> they grow into tumors and to kill tumors after they are formed. However, overall importance of immune surveillance is still contravesial. </a:t>
            </a:r>
          </a:p>
          <a:p>
            <a:endParaRPr lang="tr-TR" sz="2000" dirty="0" smtClean="0"/>
          </a:p>
          <a:p>
            <a:r>
              <a:rPr lang="tr-TR" sz="2000" dirty="0" smtClean="0"/>
              <a:t>The concept of immune surveillance is considered in three phases: </a:t>
            </a:r>
          </a:p>
          <a:p>
            <a:pPr>
              <a:tabLst>
                <a:tab pos="361950" algn="l"/>
              </a:tabLst>
            </a:pPr>
            <a:r>
              <a:rPr lang="tr-TR" sz="2000" dirty="0" smtClean="0"/>
              <a:t>	(1) </a:t>
            </a:r>
            <a:r>
              <a:rPr lang="tr-TR" sz="2000" b="1" dirty="0" smtClean="0"/>
              <a:t>elimination phase </a:t>
            </a:r>
            <a:r>
              <a:rPr lang="tr-TR" sz="2000" dirty="0" smtClean="0"/>
              <a:t>in which tumor cells are destroyed by immune 	cells, </a:t>
            </a:r>
          </a:p>
          <a:p>
            <a:pPr marL="361950" indent="-361950">
              <a:tabLst>
                <a:tab pos="361950" algn="l"/>
              </a:tabLst>
            </a:pPr>
            <a:r>
              <a:rPr lang="tr-TR" sz="2000" dirty="0" smtClean="0"/>
              <a:t>	(2) </a:t>
            </a:r>
            <a:r>
              <a:rPr lang="tr-TR" sz="2000" b="1" dirty="0" smtClean="0"/>
              <a:t>equilibrium phase </a:t>
            </a:r>
            <a:r>
              <a:rPr lang="tr-TR" sz="2000" dirty="0" smtClean="0"/>
              <a:t>occurs if elemination is not completely successfull, and tumor cells undergo changes or mutation that aid their survival during an immune attack (this is called </a:t>
            </a:r>
            <a:r>
              <a:rPr lang="tr-TR" sz="2000" b="1" dirty="0" smtClean="0"/>
              <a:t>immunoediting)</a:t>
            </a:r>
            <a:r>
              <a:rPr lang="tr-TR" sz="2000" dirty="0" smtClean="0"/>
              <a:t>, and  </a:t>
            </a:r>
          </a:p>
        </p:txBody>
      </p:sp>
      <p:sp>
        <p:nvSpPr>
          <p:cNvPr id="5" name="Rectangle 4"/>
          <p:cNvSpPr/>
          <p:nvPr/>
        </p:nvSpPr>
        <p:spPr>
          <a:xfrm>
            <a:off x="6300192" y="3663022"/>
            <a:ext cx="2699792" cy="2862322"/>
          </a:xfrm>
          <a:prstGeom prst="rect">
            <a:avLst/>
          </a:prstGeom>
        </p:spPr>
        <p:txBody>
          <a:bodyPr wrap="square">
            <a:spAutoFit/>
          </a:bodyPr>
          <a:lstStyle/>
          <a:p>
            <a:r>
              <a:rPr lang="tr-TR" sz="2000" dirty="0" smtClean="0"/>
              <a:t>(3) </a:t>
            </a:r>
            <a:r>
              <a:rPr lang="tr-TR" sz="2000" b="1" dirty="0" smtClean="0"/>
              <a:t>escape phase </a:t>
            </a:r>
            <a:r>
              <a:rPr lang="tr-TR" sz="2000" dirty="0" smtClean="0"/>
              <a:t>occurs when tumor cells have accumulated sufficient mutations to elude attentions of the immune system.  Tumor is now able to grow unimpede and become clinically detectable. </a:t>
            </a:r>
            <a:endParaRPr lang="tr-T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964488" cy="5509200"/>
          </a:xfrm>
          <a:prstGeom prst="rect">
            <a:avLst/>
          </a:prstGeom>
          <a:noFill/>
        </p:spPr>
        <p:txBody>
          <a:bodyPr wrap="square" rtlCol="0">
            <a:spAutoFit/>
          </a:bodyPr>
          <a:lstStyle/>
          <a:p>
            <a:r>
              <a:rPr lang="tr-TR" sz="2200" dirty="0" smtClean="0"/>
              <a:t>During the equilibrium phase, there are numerous mechanisms by which tumors can either avoid stimulating an immune response or evade it when it occurs. </a:t>
            </a:r>
          </a:p>
          <a:p>
            <a:r>
              <a:rPr lang="tr-TR" sz="2200" dirty="0" smtClean="0"/>
              <a:t>These mechanisms can be divided into those that are </a:t>
            </a:r>
            <a:r>
              <a:rPr lang="tr-TR" sz="2200" b="1" dirty="0" smtClean="0"/>
              <a:t>intrinsic</a:t>
            </a:r>
            <a:r>
              <a:rPr lang="tr-TR" sz="2200" dirty="0" smtClean="0"/>
              <a:t> to the tumor cells and those that are </a:t>
            </a:r>
            <a:r>
              <a:rPr lang="tr-TR" sz="2200" b="1" dirty="0" smtClean="0"/>
              <a:t>extrinsic</a:t>
            </a:r>
            <a:r>
              <a:rPr lang="tr-TR" sz="2200" dirty="0" smtClean="0"/>
              <a:t> i.e. mediated by other cells. </a:t>
            </a:r>
          </a:p>
          <a:p>
            <a:endParaRPr lang="tr-TR" sz="2200" dirty="0" smtClean="0"/>
          </a:p>
          <a:p>
            <a:r>
              <a:rPr lang="tr-TR" sz="2200" b="1" dirty="0" smtClean="0"/>
              <a:t>INTRINSIC MECHANISMS</a:t>
            </a:r>
          </a:p>
          <a:p>
            <a:endParaRPr lang="tr-TR" sz="2200" b="1" dirty="0" smtClean="0"/>
          </a:p>
          <a:p>
            <a:pPr>
              <a:buFont typeface="Arial" pitchFamily="34" charset="0"/>
              <a:buChar char="•"/>
            </a:pPr>
            <a:r>
              <a:rPr lang="tr-TR" sz="2200" dirty="0" smtClean="0"/>
              <a:t> Tumors may lose expression of antigens (e.g. via mutation or deletion of tumor antigens)  that elicit immune responses. Such “</a:t>
            </a:r>
            <a:r>
              <a:rPr lang="tr-TR" sz="2200" b="1" dirty="0" smtClean="0"/>
              <a:t>antigen loss variants</a:t>
            </a:r>
            <a:r>
              <a:rPr lang="tr-TR" sz="2200" dirty="0" smtClean="0"/>
              <a:t>” (through the selective pressures of immunoediting) are common in rapidly growing tumors.</a:t>
            </a:r>
          </a:p>
          <a:p>
            <a:pPr>
              <a:buFont typeface="Arial" pitchFamily="34" charset="0"/>
              <a:buChar char="•"/>
            </a:pPr>
            <a:endParaRPr lang="tr-TR" sz="2200" dirty="0" smtClean="0"/>
          </a:p>
          <a:p>
            <a:pPr>
              <a:buFont typeface="Arial" pitchFamily="34" charset="0"/>
              <a:buChar char="•"/>
            </a:pPr>
            <a:r>
              <a:rPr lang="tr-TR" sz="2200" dirty="0" smtClean="0"/>
              <a:t> Apart from tumor-spesific antigens, class I MHC expression may be downregulated on tumor cells</a:t>
            </a:r>
          </a:p>
          <a:p>
            <a:pPr>
              <a:buFont typeface="Arial" pitchFamily="34" charset="0"/>
              <a:buChar char="•"/>
            </a:pPr>
            <a:endParaRPr lang="tr-TR" sz="2200" dirty="0"/>
          </a:p>
        </p:txBody>
      </p:sp>
      <p:pic>
        <p:nvPicPr>
          <p:cNvPr id="3074" name="Picture 2" descr="C:\Users\ben\Desktop\Lectures\Ex Slides, Images and Videos\Cellular and Molecular Immunology\S9781437715286-017-f005.jpg"/>
          <p:cNvPicPr>
            <a:picLocks noChangeAspect="1" noChangeArrowheads="1"/>
          </p:cNvPicPr>
          <p:nvPr/>
        </p:nvPicPr>
        <p:blipFill>
          <a:blip r:embed="rId3" cstate="print"/>
          <a:srcRect l="18428" t="26900" r="12114" b="51050"/>
          <a:stretch>
            <a:fillRect/>
          </a:stretch>
        </p:blipFill>
        <p:spPr bwMode="auto">
          <a:xfrm>
            <a:off x="395536" y="5192653"/>
            <a:ext cx="3816424" cy="1665348"/>
          </a:xfrm>
          <a:prstGeom prst="rect">
            <a:avLst/>
          </a:prstGeom>
          <a:noFill/>
        </p:spPr>
      </p:pic>
      <p:pic>
        <p:nvPicPr>
          <p:cNvPr id="3075" name="Picture 3" descr="C:\Users\ben\Desktop\Lectures\Ex Slides, Images and Videos\Cellular and Molecular Immunology\S9781437715286-017-f005.jpg"/>
          <p:cNvPicPr>
            <a:picLocks noChangeAspect="1" noChangeArrowheads="1"/>
          </p:cNvPicPr>
          <p:nvPr/>
        </p:nvPicPr>
        <p:blipFill>
          <a:blip r:embed="rId3" cstate="print"/>
          <a:srcRect l="17526" t="47840" r="12330" b="26240"/>
          <a:stretch>
            <a:fillRect/>
          </a:stretch>
        </p:blipFill>
        <p:spPr bwMode="auto">
          <a:xfrm>
            <a:off x="5004048" y="5197423"/>
            <a:ext cx="3635896" cy="161595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784976" cy="5170646"/>
          </a:xfrm>
          <a:prstGeom prst="rect">
            <a:avLst/>
          </a:prstGeom>
          <a:noFill/>
        </p:spPr>
        <p:txBody>
          <a:bodyPr wrap="square" rtlCol="0">
            <a:spAutoFit/>
          </a:bodyPr>
          <a:lstStyle/>
          <a:p>
            <a:pPr>
              <a:buFont typeface="Arial" pitchFamily="34" charset="0"/>
              <a:buChar char="•"/>
            </a:pPr>
            <a:r>
              <a:rPr lang="tr-TR" sz="2200" dirty="0" smtClean="0"/>
              <a:t> Tumor antigens may be hidden from the immune system by glycocalyx molecules, such as sialic-acid containing mucopolysaccharides. This process is called </a:t>
            </a:r>
            <a:r>
              <a:rPr lang="tr-TR" sz="2200" b="1" dirty="0" smtClean="0"/>
              <a:t>antigen masking</a:t>
            </a:r>
            <a:r>
              <a:rPr lang="tr-TR" sz="2200" dirty="0" smtClean="0"/>
              <a:t>. </a:t>
            </a:r>
          </a:p>
          <a:p>
            <a:pPr>
              <a:buFont typeface="Arial" pitchFamily="34" charset="0"/>
              <a:buChar char="•"/>
            </a:pPr>
            <a:endParaRPr lang="tr-TR" sz="2200" dirty="0" smtClean="0"/>
          </a:p>
          <a:p>
            <a:pPr>
              <a:buFont typeface="Arial" pitchFamily="34" charset="0"/>
              <a:buChar char="•"/>
            </a:pPr>
            <a:r>
              <a:rPr lang="tr-TR" sz="2200" dirty="0" smtClean="0"/>
              <a:t> Tumors may fail to induce effector T cell  responses because the most </a:t>
            </a:r>
            <a:r>
              <a:rPr lang="tr-TR" sz="2200" b="1" dirty="0" smtClean="0"/>
              <a:t>tumor cells do not express costimulators or class II MHC molecules</a:t>
            </a:r>
            <a:r>
              <a:rPr lang="tr-TR" sz="2200" dirty="0" smtClean="0"/>
              <a:t>. Therefore induction of tumor-spesific T-cell responses often requires cross-priming by dendritic cells. </a:t>
            </a:r>
          </a:p>
          <a:p>
            <a:pPr>
              <a:buFont typeface="Arial" pitchFamily="34" charset="0"/>
              <a:buChar char="•"/>
            </a:pPr>
            <a:endParaRPr lang="tr-TR" sz="2200" dirty="0" smtClean="0"/>
          </a:p>
          <a:p>
            <a:pPr>
              <a:buFont typeface="Arial" pitchFamily="34" charset="0"/>
              <a:buChar char="•"/>
            </a:pPr>
            <a:r>
              <a:rPr lang="tr-TR" sz="2200" dirty="0" smtClean="0"/>
              <a:t> Tumors may engage molecules (via </a:t>
            </a:r>
            <a:r>
              <a:rPr lang="tr-TR" sz="2200" b="1" dirty="0" smtClean="0"/>
              <a:t>CTLA-4 and PD-1</a:t>
            </a:r>
            <a:r>
              <a:rPr lang="tr-TR" sz="2200" dirty="0" smtClean="0"/>
              <a:t>, responsible for inhibitory pathways in T-cells) that inhibit immune responses. Plus, antigen-presentation of tumor cell or peptides takes place in the absence of strong innate immune response.  This can give tise to the  Treg cells.  Some tumors express Fas ligand (FasL) that recgnizes the death receptor </a:t>
            </a:r>
            <a:r>
              <a:rPr lang="tr-TR" sz="2200" b="1" dirty="0" smtClean="0"/>
              <a:t>Fas</a:t>
            </a:r>
            <a:r>
              <a:rPr lang="tr-TR" sz="2200" dirty="0" smtClean="0"/>
              <a:t> on leukocytes that attempt to attack the tumor. </a:t>
            </a:r>
          </a:p>
        </p:txBody>
      </p:sp>
      <p:pic>
        <p:nvPicPr>
          <p:cNvPr id="5" name="Picture 3" descr="C:\Users\ben\Desktop\Lectures\Ex Slides, Images and Videos\Cellular and Molecular Immunology\S9781437715286-017-f005.jpg"/>
          <p:cNvPicPr>
            <a:picLocks noChangeAspect="1" noChangeArrowheads="1"/>
          </p:cNvPicPr>
          <p:nvPr/>
        </p:nvPicPr>
        <p:blipFill>
          <a:blip r:embed="rId3" cstate="print"/>
          <a:srcRect l="17526" t="72766" r="12330" b="4302"/>
          <a:stretch>
            <a:fillRect/>
          </a:stretch>
        </p:blipFill>
        <p:spPr bwMode="auto">
          <a:xfrm>
            <a:off x="4932040" y="5157192"/>
            <a:ext cx="4032448" cy="1585598"/>
          </a:xfrm>
          <a:prstGeom prst="rect">
            <a:avLst/>
          </a:prstGeom>
          <a:noFill/>
        </p:spPr>
      </p:pic>
      <p:sp>
        <p:nvSpPr>
          <p:cNvPr id="6" name="TextBox 5"/>
          <p:cNvSpPr txBox="1"/>
          <p:nvPr/>
        </p:nvSpPr>
        <p:spPr>
          <a:xfrm>
            <a:off x="179512" y="5417348"/>
            <a:ext cx="5040560" cy="1107996"/>
          </a:xfrm>
          <a:prstGeom prst="rect">
            <a:avLst/>
          </a:prstGeom>
          <a:noFill/>
        </p:spPr>
        <p:txBody>
          <a:bodyPr wrap="square" rtlCol="0">
            <a:spAutoFit/>
          </a:bodyPr>
          <a:lstStyle/>
          <a:p>
            <a:pPr>
              <a:buFont typeface="Arial" pitchFamily="34" charset="0"/>
              <a:buChar char="•"/>
            </a:pPr>
            <a:r>
              <a:rPr lang="tr-TR" sz="2200" dirty="0" smtClean="0"/>
              <a:t> Secreted products (such as TGF-</a:t>
            </a:r>
            <a:r>
              <a:rPr lang="el-GR" sz="2200" dirty="0" smtClean="0"/>
              <a:t>β</a:t>
            </a:r>
            <a:r>
              <a:rPr lang="tr-TR" sz="2200" dirty="0" smtClean="0"/>
              <a:t>) of tumor cells may suppress anti-tumor immune response. </a:t>
            </a:r>
            <a:endParaRPr lang="tr-TR" sz="2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784976" cy="2462213"/>
          </a:xfrm>
          <a:prstGeom prst="rect">
            <a:avLst/>
          </a:prstGeom>
          <a:noFill/>
        </p:spPr>
        <p:txBody>
          <a:bodyPr wrap="square" rtlCol="0">
            <a:spAutoFit/>
          </a:bodyPr>
          <a:lstStyle/>
          <a:p>
            <a:r>
              <a:rPr lang="tr-TR" sz="2200" b="1" dirty="0" smtClean="0"/>
              <a:t>EXTRINSIC MECHANISMS</a:t>
            </a:r>
          </a:p>
          <a:p>
            <a:endParaRPr lang="tr-TR" sz="2200" b="1" dirty="0" smtClean="0"/>
          </a:p>
          <a:p>
            <a:pPr>
              <a:buFont typeface="Arial" pitchFamily="34" charset="0"/>
              <a:buChar char="•"/>
            </a:pPr>
            <a:r>
              <a:rPr lang="tr-TR" sz="2200" dirty="0" smtClean="0"/>
              <a:t> Tumor-associated </a:t>
            </a:r>
            <a:r>
              <a:rPr lang="tr-TR" sz="2200" b="1" dirty="0" smtClean="0"/>
              <a:t>M2 macrophages</a:t>
            </a:r>
            <a:r>
              <a:rPr lang="tr-TR" sz="2200" dirty="0" smtClean="0"/>
              <a:t> may promote tumor growth and invasiness by altering the tissue microenvironment via releasing mediators that impair T-cell activation and effector functions (e.g. IL-10, arginase) and promote angiogenesis (e.g. VEGF).  </a:t>
            </a:r>
          </a:p>
          <a:p>
            <a:pPr>
              <a:buFont typeface="Arial" pitchFamily="34" charset="0"/>
              <a:buChar char="•"/>
            </a:pPr>
            <a:endParaRPr lang="tr-TR" sz="2200" dirty="0" smtClean="0"/>
          </a:p>
        </p:txBody>
      </p:sp>
      <p:pic>
        <p:nvPicPr>
          <p:cNvPr id="5" name="Picture 3" descr="C:\Users\ben\Desktop\Lectures\Ex Slides, Images and Videos\Cellular and Molecular Immunology\S9781437715286-017-f005.jpg"/>
          <p:cNvPicPr>
            <a:picLocks noChangeAspect="1" noChangeArrowheads="1"/>
          </p:cNvPicPr>
          <p:nvPr/>
        </p:nvPicPr>
        <p:blipFill>
          <a:blip r:embed="rId2" cstate="print"/>
          <a:srcRect l="17526" t="2741" r="12330" b="71619"/>
          <a:stretch>
            <a:fillRect/>
          </a:stretch>
        </p:blipFill>
        <p:spPr bwMode="auto">
          <a:xfrm>
            <a:off x="4644008" y="2564904"/>
            <a:ext cx="4032448" cy="1584176"/>
          </a:xfrm>
          <a:prstGeom prst="rect">
            <a:avLst/>
          </a:prstGeom>
          <a:noFill/>
        </p:spPr>
      </p:pic>
      <p:sp>
        <p:nvSpPr>
          <p:cNvPr id="6" name="Rectangle 5"/>
          <p:cNvSpPr/>
          <p:nvPr/>
        </p:nvSpPr>
        <p:spPr>
          <a:xfrm>
            <a:off x="251520" y="2420888"/>
            <a:ext cx="4320480" cy="1785104"/>
          </a:xfrm>
          <a:prstGeom prst="rect">
            <a:avLst/>
          </a:prstGeom>
        </p:spPr>
        <p:txBody>
          <a:bodyPr wrap="square">
            <a:spAutoFit/>
          </a:bodyPr>
          <a:lstStyle/>
          <a:p>
            <a:pPr>
              <a:buFont typeface="Arial" pitchFamily="34" charset="0"/>
              <a:buChar char="•"/>
            </a:pPr>
            <a:r>
              <a:rPr lang="tr-TR" sz="2200" dirty="0" smtClean="0"/>
              <a:t> Tumor cells can </a:t>
            </a:r>
            <a:r>
              <a:rPr lang="tr-TR" sz="2200" b="1" dirty="0" smtClean="0"/>
              <a:t>increase</a:t>
            </a:r>
            <a:r>
              <a:rPr lang="tr-TR" sz="2200" dirty="0" smtClean="0"/>
              <a:t> the levels of </a:t>
            </a:r>
            <a:r>
              <a:rPr lang="tr-TR" sz="2200" b="1" dirty="0" smtClean="0"/>
              <a:t>regulatory T-cells </a:t>
            </a:r>
            <a:r>
              <a:rPr lang="tr-TR" sz="2200" dirty="0" smtClean="0"/>
              <a:t>(vie release of immunosuppressive cytokines such as </a:t>
            </a:r>
            <a:r>
              <a:rPr lang="tr-TR" sz="2200" b="1" dirty="0" smtClean="0"/>
              <a:t>TGF-</a:t>
            </a:r>
            <a:r>
              <a:rPr lang="el-GR" sz="2200" b="1" dirty="0" smtClean="0"/>
              <a:t>β</a:t>
            </a:r>
            <a:r>
              <a:rPr lang="tr-TR" sz="2200" dirty="0" smtClean="0"/>
              <a:t>)  that may suppress T-cell responses to tumors. </a:t>
            </a:r>
            <a:endParaRPr lang="tr-TR" sz="2200" dirty="0"/>
          </a:p>
        </p:txBody>
      </p:sp>
      <p:sp>
        <p:nvSpPr>
          <p:cNvPr id="7" name="TextBox 6"/>
          <p:cNvSpPr txBox="1"/>
          <p:nvPr/>
        </p:nvSpPr>
        <p:spPr>
          <a:xfrm>
            <a:off x="251520" y="4401686"/>
            <a:ext cx="8496944" cy="2123658"/>
          </a:xfrm>
          <a:prstGeom prst="rect">
            <a:avLst/>
          </a:prstGeom>
          <a:noFill/>
        </p:spPr>
        <p:txBody>
          <a:bodyPr wrap="square" rtlCol="0">
            <a:spAutoFit/>
          </a:bodyPr>
          <a:lstStyle/>
          <a:p>
            <a:pPr>
              <a:buFont typeface="Arial" pitchFamily="34" charset="0"/>
              <a:buChar char="•"/>
            </a:pPr>
            <a:r>
              <a:rPr lang="tr-TR" sz="2200" dirty="0" smtClean="0"/>
              <a:t> Recruitment of myeloid-derived suppressor cells (MDSC) that is a heterogenous group of cell types, including precursors of dendritic cells, monocytes and neutrophils. They can release mediators that</a:t>
            </a:r>
          </a:p>
          <a:p>
            <a:pPr lvl="1">
              <a:buFont typeface="Arial" pitchFamily="34" charset="0"/>
              <a:buChar char="•"/>
            </a:pPr>
            <a:r>
              <a:rPr lang="tr-TR" sz="2200" dirty="0" smtClean="0"/>
              <a:t> inhibits various macrophage inflammatory functions</a:t>
            </a:r>
          </a:p>
          <a:p>
            <a:pPr lvl="1">
              <a:buFont typeface="Arial" pitchFamily="34" charset="0"/>
              <a:buChar char="•"/>
            </a:pPr>
            <a:r>
              <a:rPr lang="tr-TR" sz="2200" dirty="0" smtClean="0"/>
              <a:t> suppress T-cell responses</a:t>
            </a:r>
          </a:p>
          <a:p>
            <a:pPr lvl="1">
              <a:buFont typeface="Arial" pitchFamily="34" charset="0"/>
              <a:buChar char="•"/>
            </a:pPr>
            <a:r>
              <a:rPr lang="tr-TR" sz="2200" dirty="0" smtClean="0"/>
              <a:t> induce regulatory T-cell development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fightcancerwithimmunotherapy.com/Images/00_HP/bdyDurableTCells.jpg"/>
          <p:cNvPicPr>
            <a:picLocks noChangeAspect="1" noChangeArrowheads="1"/>
          </p:cNvPicPr>
          <p:nvPr/>
        </p:nvPicPr>
        <p:blipFill>
          <a:blip r:embed="rId3" cstate="print">
            <a:lum bright="35000"/>
          </a:blip>
          <a:srcRect/>
          <a:stretch>
            <a:fillRect/>
          </a:stretch>
        </p:blipFill>
        <p:spPr bwMode="auto">
          <a:xfrm>
            <a:off x="251521" y="216024"/>
            <a:ext cx="8545792" cy="6381328"/>
          </a:xfrm>
          <a:prstGeom prst="rect">
            <a:avLst/>
          </a:prstGeom>
          <a:noFill/>
        </p:spPr>
      </p:pic>
      <p:sp>
        <p:nvSpPr>
          <p:cNvPr id="3" name="TextBox 2"/>
          <p:cNvSpPr txBox="1"/>
          <p:nvPr/>
        </p:nvSpPr>
        <p:spPr>
          <a:xfrm>
            <a:off x="251520" y="116632"/>
            <a:ext cx="8424936" cy="6124754"/>
          </a:xfrm>
          <a:prstGeom prst="rect">
            <a:avLst/>
          </a:prstGeom>
          <a:noFill/>
        </p:spPr>
        <p:txBody>
          <a:bodyPr wrap="square" rtlCol="0">
            <a:spAutoFit/>
          </a:bodyPr>
          <a:lstStyle/>
          <a:p>
            <a:pPr algn="ctr"/>
            <a:r>
              <a:rPr lang="tr-TR" sz="3600" dirty="0" smtClean="0"/>
              <a:t>WHY IMMUNOTHERAPY??</a:t>
            </a:r>
          </a:p>
          <a:p>
            <a:endParaRPr lang="tr-TR" sz="2000" dirty="0" smtClean="0"/>
          </a:p>
          <a:p>
            <a:r>
              <a:rPr lang="tr-TR" sz="2400" dirty="0" smtClean="0"/>
              <a:t>The most current therapies in cancer rely on drugs that kill dividing cells or block cell division. Thereby yjeu can also have severe effects on normal proliferating cells. </a:t>
            </a:r>
          </a:p>
          <a:p>
            <a:endParaRPr lang="tr-TR" sz="2400" dirty="0" smtClean="0"/>
          </a:p>
          <a:p>
            <a:endParaRPr lang="tr-TR" sz="2400" dirty="0" smtClean="0"/>
          </a:p>
          <a:p>
            <a:r>
              <a:rPr lang="tr-TR" sz="2400" dirty="0" smtClean="0"/>
              <a:t>Immunotherapy has the potential of being the most tumor-spesific treatment. </a:t>
            </a:r>
          </a:p>
          <a:p>
            <a:endParaRPr lang="tr-TR" sz="2400" dirty="0" smtClean="0"/>
          </a:p>
          <a:p>
            <a:endParaRPr lang="tr-TR" sz="2400" dirty="0" smtClean="0"/>
          </a:p>
          <a:p>
            <a:r>
              <a:rPr lang="tr-TR" sz="2400" dirty="0" smtClean="0"/>
              <a:t>Immunotherapy for tumors aims </a:t>
            </a:r>
          </a:p>
          <a:p>
            <a:pPr defTabSz="723900">
              <a:buFont typeface="Arial" pitchFamily="34" charset="0"/>
              <a:buChar char="•"/>
              <a:tabLst>
                <a:tab pos="449263" algn="l"/>
                <a:tab pos="620713" algn="l"/>
              </a:tabLst>
            </a:pPr>
            <a:r>
              <a:rPr lang="tr-TR" sz="2400" dirty="0" smtClean="0"/>
              <a:t>	to augment the weak host immune response to the tumors or </a:t>
            </a:r>
          </a:p>
          <a:p>
            <a:pPr>
              <a:buFont typeface="Arial" pitchFamily="34" charset="0"/>
              <a:buChar char="•"/>
              <a:tabLst>
                <a:tab pos="449263" algn="l"/>
                <a:tab pos="723900" algn="l"/>
              </a:tabLst>
            </a:pPr>
            <a:r>
              <a:rPr lang="tr-TR" sz="2400" dirty="0" smtClean="0"/>
              <a:t>	to administer tumor-spesific antibodies (a form of passive 	immunity) </a:t>
            </a:r>
          </a:p>
          <a:p>
            <a:endParaRPr lang="tr-T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49488"/>
            <a:ext cx="8640960" cy="1569660"/>
          </a:xfrm>
          <a:prstGeom prst="rect">
            <a:avLst/>
          </a:prstGeom>
          <a:noFill/>
        </p:spPr>
        <p:txBody>
          <a:bodyPr wrap="square" rtlCol="0">
            <a:spAutoFit/>
          </a:bodyPr>
          <a:lstStyle/>
          <a:p>
            <a:pPr>
              <a:buFont typeface="Arial" pitchFamily="34" charset="0"/>
              <a:buChar char="•"/>
            </a:pPr>
            <a:r>
              <a:rPr lang="tr-TR" sz="2400" dirty="0" smtClean="0"/>
              <a:t> </a:t>
            </a:r>
            <a:r>
              <a:rPr lang="tr-TR" sz="2400" b="1" dirty="0" smtClean="0"/>
              <a:t>Mallignant tumours or cancers </a:t>
            </a:r>
            <a:r>
              <a:rPr lang="tr-TR" sz="2400" dirty="0" smtClean="0"/>
              <a:t>are </a:t>
            </a:r>
            <a:r>
              <a:rPr lang="tr-TR" sz="2400" b="1" dirty="0" smtClean="0"/>
              <a:t>classified</a:t>
            </a:r>
            <a:r>
              <a:rPr lang="tr-TR" sz="2400" dirty="0" smtClean="0"/>
              <a:t> according to the </a:t>
            </a:r>
            <a:r>
              <a:rPr lang="tr-TR" sz="2400" b="1" dirty="0" smtClean="0"/>
              <a:t>origin of the tissue/cell</a:t>
            </a:r>
            <a:r>
              <a:rPr lang="tr-TR" sz="2400" dirty="0" smtClean="0"/>
              <a:t> from which the tumour is derived:</a:t>
            </a:r>
          </a:p>
          <a:p>
            <a:pPr lvl="1"/>
            <a:endParaRPr lang="tr-TR" sz="2400" dirty="0" smtClean="0"/>
          </a:p>
          <a:p>
            <a:r>
              <a:rPr lang="tr-TR" sz="2400" dirty="0" smtClean="0"/>
              <a:t> </a:t>
            </a:r>
            <a:endParaRPr lang="en-GB" sz="2400" dirty="0"/>
          </a:p>
        </p:txBody>
      </p:sp>
      <p:graphicFrame>
        <p:nvGraphicFramePr>
          <p:cNvPr id="5" name="Table 4"/>
          <p:cNvGraphicFramePr>
            <a:graphicFrameLocks noGrp="1"/>
          </p:cNvGraphicFramePr>
          <p:nvPr/>
        </p:nvGraphicFramePr>
        <p:xfrm>
          <a:off x="323528" y="1361440"/>
          <a:ext cx="8568952" cy="5091895"/>
        </p:xfrm>
        <a:graphic>
          <a:graphicData uri="http://schemas.openxmlformats.org/drawingml/2006/table">
            <a:tbl>
              <a:tblPr firstRow="1" bandRow="1">
                <a:tableStyleId>{5C22544A-7EE6-4342-B048-85BDC9FD1C3A}</a:tableStyleId>
              </a:tblPr>
              <a:tblGrid>
                <a:gridCol w="2664296"/>
                <a:gridCol w="5904656"/>
              </a:tblGrid>
              <a:tr h="447261">
                <a:tc>
                  <a:txBody>
                    <a:bodyPr/>
                    <a:lstStyle/>
                    <a:p>
                      <a:pPr algn="ctr"/>
                      <a:r>
                        <a:rPr lang="tr-TR" sz="2000" dirty="0" smtClean="0"/>
                        <a:t>Name</a:t>
                      </a:r>
                      <a:endParaRPr lang="tr-TR" sz="2000" dirty="0"/>
                    </a:p>
                  </a:txBody>
                  <a:tcPr/>
                </a:tc>
                <a:tc>
                  <a:txBody>
                    <a:bodyPr/>
                    <a:lstStyle/>
                    <a:p>
                      <a:pPr algn="ctr"/>
                      <a:r>
                        <a:rPr lang="tr-TR" sz="2000" dirty="0" smtClean="0"/>
                        <a:t>Origin of tissue/cell</a:t>
                      </a:r>
                      <a:endParaRPr lang="tr-TR" sz="2000" dirty="0"/>
                    </a:p>
                  </a:txBody>
                  <a:tcPr/>
                </a:tc>
              </a:tr>
              <a:tr h="1135355">
                <a:tc>
                  <a:txBody>
                    <a:bodyPr/>
                    <a:lstStyle/>
                    <a:p>
                      <a:pPr algn="ctr"/>
                      <a:r>
                        <a:rPr lang="tr-TR" sz="2000" b="1" u="sng" dirty="0" smtClean="0">
                          <a:solidFill>
                            <a:srgbClr val="FF0000"/>
                          </a:solidFill>
                        </a:rPr>
                        <a:t>Carcinomas</a:t>
                      </a:r>
                      <a:r>
                        <a:rPr lang="tr-TR" sz="2000" dirty="0" smtClean="0"/>
                        <a:t> </a:t>
                      </a:r>
                      <a:endParaRPr lang="tr-TR" sz="2000" dirty="0"/>
                    </a:p>
                  </a:txBody>
                  <a:tcPr/>
                </a:tc>
                <a:tc>
                  <a:txBody>
                    <a:bodyPr/>
                    <a:lstStyle/>
                    <a:p>
                      <a:r>
                        <a:rPr lang="tr-TR" sz="2000" b="1" dirty="0" smtClean="0"/>
                        <a:t>endodermal or ectodermal</a:t>
                      </a:r>
                      <a:r>
                        <a:rPr lang="tr-TR" sz="2000" dirty="0" smtClean="0"/>
                        <a:t> tissues </a:t>
                      </a:r>
                      <a:r>
                        <a:rPr lang="tr-TR" sz="2000" b="1" dirty="0" smtClean="0"/>
                        <a:t>such as skin or epithelial lining of internal organs and glands</a:t>
                      </a:r>
                      <a:r>
                        <a:rPr lang="tr-TR" sz="2000" dirty="0" smtClean="0"/>
                        <a:t>. </a:t>
                      </a:r>
                      <a:endParaRPr lang="tr-TR" sz="2000" dirty="0"/>
                    </a:p>
                  </a:txBody>
                  <a:tcPr/>
                </a:tc>
              </a:tr>
              <a:tr h="791308">
                <a:tc>
                  <a:txBody>
                    <a:bodyPr/>
                    <a:lstStyle/>
                    <a:p>
                      <a:pPr algn="ctr"/>
                      <a:r>
                        <a:rPr lang="tr-TR" sz="2000" b="1" u="sng" dirty="0" smtClean="0">
                          <a:solidFill>
                            <a:srgbClr val="FF0000"/>
                          </a:solidFill>
                        </a:rPr>
                        <a:t>Sarcomas</a:t>
                      </a:r>
                      <a:r>
                        <a:rPr lang="tr-TR" sz="2000" dirty="0" smtClean="0"/>
                        <a:t> </a:t>
                      </a:r>
                      <a:endParaRPr lang="tr-TR" sz="2000" dirty="0"/>
                    </a:p>
                  </a:txBody>
                  <a:tcPr/>
                </a:tc>
                <a:tc>
                  <a:txBody>
                    <a:bodyPr/>
                    <a:lstStyle/>
                    <a:p>
                      <a:r>
                        <a:rPr lang="tr-TR" sz="2000" b="1" dirty="0" smtClean="0"/>
                        <a:t>mesodermal</a:t>
                      </a:r>
                      <a:r>
                        <a:rPr lang="tr-TR" sz="2000" dirty="0" smtClean="0"/>
                        <a:t> connective tisues such as bone, cartilage, fat muscle, or blood vessels. </a:t>
                      </a:r>
                      <a:endParaRPr lang="tr-TR" sz="2000" dirty="0"/>
                    </a:p>
                  </a:txBody>
                  <a:tcPr/>
                </a:tc>
              </a:tr>
              <a:tr h="1135355">
                <a:tc>
                  <a:txBody>
                    <a:bodyPr/>
                    <a:lstStyle/>
                    <a:p>
                      <a:pPr algn="ctr"/>
                      <a:r>
                        <a:rPr lang="tr-TR" sz="2000" b="1" u="sng" dirty="0" smtClean="0">
                          <a:solidFill>
                            <a:srgbClr val="FF0000"/>
                          </a:solidFill>
                        </a:rPr>
                        <a:t>Leukemias</a:t>
                      </a:r>
                      <a:r>
                        <a:rPr lang="tr-TR" sz="2000" b="1" dirty="0" smtClean="0"/>
                        <a:t> </a:t>
                      </a:r>
                      <a:endParaRPr lang="tr-TR" sz="2000" dirty="0"/>
                    </a:p>
                  </a:txBody>
                  <a:tcPr/>
                </a:tc>
                <a:tc>
                  <a:txBody>
                    <a:bodyPr/>
                    <a:lstStyle/>
                    <a:p>
                      <a:r>
                        <a:rPr lang="tr-TR" sz="2000" dirty="0" smtClean="0"/>
                        <a:t>blood forming tissue such as bone marrow and causes large numbers of abnormal blood cells to be produced and enter the blood. </a:t>
                      </a:r>
                      <a:endParaRPr lang="tr-TR" sz="2000" dirty="0"/>
                    </a:p>
                  </a:txBody>
                  <a:tcPr/>
                </a:tc>
              </a:tr>
              <a:tr h="791308">
                <a:tc>
                  <a:txBody>
                    <a:bodyPr/>
                    <a:lstStyle/>
                    <a:p>
                      <a:pPr algn="ctr"/>
                      <a:r>
                        <a:rPr lang="tr-TR" sz="2000" b="1" u="sng" dirty="0" smtClean="0">
                          <a:solidFill>
                            <a:srgbClr val="FF0000"/>
                          </a:solidFill>
                        </a:rPr>
                        <a:t>Lymphomas</a:t>
                      </a:r>
                      <a:r>
                        <a:rPr lang="tr-TR" sz="2000" b="1" dirty="0" smtClean="0"/>
                        <a:t> </a:t>
                      </a:r>
                      <a:endParaRPr lang="tr-TR" sz="2000" dirty="0"/>
                    </a:p>
                  </a:txBody>
                  <a:tcPr/>
                </a:tc>
                <a:tc>
                  <a:txBody>
                    <a:bodyPr/>
                    <a:lstStyle/>
                    <a:p>
                      <a:r>
                        <a:rPr lang="tr-TR" sz="2000" dirty="0" smtClean="0"/>
                        <a:t>lymphatic system which is responsible for fighting disease along your immune system</a:t>
                      </a:r>
                      <a:endParaRPr lang="tr-TR" sz="2000" dirty="0"/>
                    </a:p>
                  </a:txBody>
                  <a:tcPr/>
                </a:tc>
              </a:tr>
              <a:tr h="791308">
                <a:tc>
                  <a:txBody>
                    <a:bodyPr/>
                    <a:lstStyle/>
                    <a:p>
                      <a:pPr algn="ctr"/>
                      <a:r>
                        <a:rPr lang="tr-TR" sz="2000" b="1" u="sng" dirty="0" smtClean="0">
                          <a:solidFill>
                            <a:srgbClr val="FF0000"/>
                          </a:solidFill>
                        </a:rPr>
                        <a:t>Brain and Spinal Cord Cancer</a:t>
                      </a:r>
                      <a:r>
                        <a:rPr lang="tr-TR" sz="2000" u="sng" dirty="0" smtClean="0">
                          <a:solidFill>
                            <a:srgbClr val="FF0000"/>
                          </a:solidFill>
                        </a:rPr>
                        <a:t> </a:t>
                      </a:r>
                      <a:endParaRPr lang="tr-TR" sz="2000" dirty="0"/>
                    </a:p>
                  </a:txBody>
                  <a:tcPr/>
                </a:tc>
                <a:tc>
                  <a:txBody>
                    <a:bodyPr/>
                    <a:lstStyle/>
                    <a:p>
                      <a:r>
                        <a:rPr lang="tr-TR" sz="2000" dirty="0" smtClean="0"/>
                        <a:t>CNS</a:t>
                      </a:r>
                      <a:endParaRPr lang="tr-TR" sz="2000"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4624"/>
            <a:ext cx="8640960" cy="954107"/>
          </a:xfrm>
          <a:prstGeom prst="rect">
            <a:avLst/>
          </a:prstGeom>
          <a:noFill/>
        </p:spPr>
        <p:txBody>
          <a:bodyPr wrap="square" rtlCol="0">
            <a:spAutoFit/>
          </a:bodyPr>
          <a:lstStyle/>
          <a:p>
            <a:pPr algn="ctr"/>
            <a:r>
              <a:rPr lang="tr-TR" sz="2800" u="sng" dirty="0" smtClean="0"/>
              <a:t>STIMULATION OF ACTIVE HOST IMMUNE RESPONSES TO TUMORS</a:t>
            </a:r>
            <a:endParaRPr lang="tr-TR" sz="2800" u="sng" dirty="0"/>
          </a:p>
        </p:txBody>
      </p:sp>
      <p:sp>
        <p:nvSpPr>
          <p:cNvPr id="4" name="TextBox 3"/>
          <p:cNvSpPr txBox="1"/>
          <p:nvPr/>
        </p:nvSpPr>
        <p:spPr>
          <a:xfrm>
            <a:off x="179512" y="951111"/>
            <a:ext cx="7992888" cy="461665"/>
          </a:xfrm>
          <a:prstGeom prst="rect">
            <a:avLst/>
          </a:prstGeom>
          <a:noFill/>
        </p:spPr>
        <p:txBody>
          <a:bodyPr wrap="square" rtlCol="0">
            <a:spAutoFit/>
          </a:bodyPr>
          <a:lstStyle/>
          <a:p>
            <a:r>
              <a:rPr lang="tr-TR" sz="2400" b="1" dirty="0" smtClean="0"/>
              <a:t>(1) Vaccination with tumor antigens</a:t>
            </a:r>
            <a:endParaRPr lang="tr-TR" sz="2400" b="1" dirty="0"/>
          </a:p>
        </p:txBody>
      </p:sp>
      <p:pic>
        <p:nvPicPr>
          <p:cNvPr id="83969" name="Picture 1" descr="C:\Users\ben\Desktop\Lectures\Ex Slides, Images and Videos\Cellular and Molecular Immunology\S9781437715286-017-f006.jpg"/>
          <p:cNvPicPr>
            <a:picLocks noChangeAspect="1" noChangeArrowheads="1"/>
          </p:cNvPicPr>
          <p:nvPr/>
        </p:nvPicPr>
        <p:blipFill>
          <a:blip r:embed="rId2" cstate="print"/>
          <a:srcRect b="5000"/>
          <a:stretch>
            <a:fillRect/>
          </a:stretch>
        </p:blipFill>
        <p:spPr bwMode="auto">
          <a:xfrm>
            <a:off x="251520" y="1556792"/>
            <a:ext cx="4824536" cy="4104456"/>
          </a:xfrm>
          <a:prstGeom prst="rect">
            <a:avLst/>
          </a:prstGeom>
          <a:noFill/>
        </p:spPr>
      </p:pic>
      <p:sp>
        <p:nvSpPr>
          <p:cNvPr id="6" name="TextBox 5"/>
          <p:cNvSpPr txBox="1"/>
          <p:nvPr/>
        </p:nvSpPr>
        <p:spPr>
          <a:xfrm>
            <a:off x="5148064" y="1196752"/>
            <a:ext cx="3995936" cy="4401205"/>
          </a:xfrm>
          <a:prstGeom prst="rect">
            <a:avLst/>
          </a:prstGeom>
          <a:noFill/>
        </p:spPr>
        <p:txBody>
          <a:bodyPr wrap="square" rtlCol="0">
            <a:spAutoFit/>
          </a:bodyPr>
          <a:lstStyle/>
          <a:p>
            <a:r>
              <a:rPr lang="tr-TR" sz="2000" b="1" dirty="0" smtClean="0"/>
              <a:t>Denditic cells</a:t>
            </a:r>
            <a:r>
              <a:rPr lang="tr-TR" sz="2000" dirty="0" smtClean="0"/>
              <a:t> that are purified from </a:t>
            </a:r>
            <a:r>
              <a:rPr lang="tr-TR" sz="2000" b="1" dirty="0" smtClean="0"/>
              <a:t>patients</a:t>
            </a:r>
            <a:r>
              <a:rPr lang="tr-TR" sz="2000" dirty="0" smtClean="0"/>
              <a:t> are either </a:t>
            </a:r>
            <a:r>
              <a:rPr lang="tr-TR" sz="2000" b="1" dirty="0" smtClean="0"/>
              <a:t>incubated</a:t>
            </a:r>
            <a:r>
              <a:rPr lang="tr-TR" sz="2000" dirty="0" smtClean="0"/>
              <a:t> with tumor </a:t>
            </a:r>
            <a:r>
              <a:rPr lang="tr-TR" sz="2000" b="1" dirty="0" smtClean="0"/>
              <a:t>antigens</a:t>
            </a:r>
            <a:r>
              <a:rPr lang="tr-TR" sz="2000" dirty="0" smtClean="0"/>
              <a:t> or </a:t>
            </a:r>
            <a:r>
              <a:rPr lang="tr-TR" sz="2000" b="1" dirty="0" smtClean="0"/>
              <a:t>transfected</a:t>
            </a:r>
            <a:r>
              <a:rPr lang="tr-TR" sz="2000" dirty="0" smtClean="0"/>
              <a:t> with genes encoding these antigens and then </a:t>
            </a:r>
            <a:r>
              <a:rPr lang="tr-TR" sz="2000" b="1" dirty="0" smtClean="0"/>
              <a:t>injected back into the patient</a:t>
            </a:r>
            <a:r>
              <a:rPr lang="tr-TR" sz="2000" dirty="0" smtClean="0"/>
              <a:t>. </a:t>
            </a:r>
          </a:p>
          <a:p>
            <a:endParaRPr lang="tr-TR" sz="2000" dirty="0" smtClean="0"/>
          </a:p>
          <a:p>
            <a:r>
              <a:rPr lang="tr-TR" sz="2000" dirty="0" smtClean="0"/>
              <a:t>A cell-based vaccine is now approved to treat advanced prostate cancer. </a:t>
            </a:r>
          </a:p>
          <a:p>
            <a:endParaRPr lang="tr-TR" sz="2000" dirty="0" smtClean="0"/>
          </a:p>
          <a:p>
            <a:r>
              <a:rPr lang="tr-TR" sz="2000" b="1" dirty="0" smtClean="0"/>
              <a:t>Alternative</a:t>
            </a:r>
            <a:r>
              <a:rPr lang="tr-TR" sz="2000" dirty="0" smtClean="0"/>
              <a:t> approach is  the use of DNA vaccines composed of </a:t>
            </a:r>
            <a:r>
              <a:rPr lang="tr-TR" sz="2000" b="1" dirty="0" smtClean="0"/>
              <a:t>plasmids</a:t>
            </a:r>
            <a:r>
              <a:rPr lang="tr-TR" sz="2000" dirty="0" smtClean="0"/>
              <a:t> of viral vectors encoding </a:t>
            </a:r>
            <a:r>
              <a:rPr lang="tr-TR" sz="2000" b="1" dirty="0" smtClean="0"/>
              <a:t>tumor antigens. </a:t>
            </a:r>
            <a:endParaRPr lang="tr-TR" sz="2000" b="1" dirty="0"/>
          </a:p>
        </p:txBody>
      </p:sp>
      <p:sp>
        <p:nvSpPr>
          <p:cNvPr id="7" name="TextBox 6"/>
          <p:cNvSpPr txBox="1"/>
          <p:nvPr/>
        </p:nvSpPr>
        <p:spPr>
          <a:xfrm>
            <a:off x="251520" y="5745450"/>
            <a:ext cx="8748464" cy="1015663"/>
          </a:xfrm>
          <a:prstGeom prst="rect">
            <a:avLst/>
          </a:prstGeom>
          <a:noFill/>
        </p:spPr>
        <p:txBody>
          <a:bodyPr wrap="square" rtlCol="0">
            <a:spAutoFit/>
          </a:bodyPr>
          <a:lstStyle/>
          <a:p>
            <a:r>
              <a:rPr lang="tr-TR" sz="2000" b="1" dirty="0" smtClean="0"/>
              <a:t>Not suitable </a:t>
            </a:r>
            <a:r>
              <a:rPr lang="tr-TR" sz="2000" dirty="0" smtClean="0"/>
              <a:t>for antigens unique to individual tumors, such as antigens produce by random point mutations in cellular genes. Better for the tumor antigens shared by many tumors. </a:t>
            </a:r>
            <a:endParaRPr lang="tr-TR"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568952" cy="830997"/>
          </a:xfrm>
          <a:prstGeom prst="rect">
            <a:avLst/>
          </a:prstGeom>
          <a:noFill/>
        </p:spPr>
        <p:txBody>
          <a:bodyPr wrap="square" rtlCol="0">
            <a:spAutoFit/>
          </a:bodyPr>
          <a:lstStyle/>
          <a:p>
            <a:r>
              <a:rPr lang="tr-TR" sz="2400" b="1" dirty="0" smtClean="0"/>
              <a:t>(2) Augmentation of host immunity to tumors with costiumlators and cytokines</a:t>
            </a:r>
            <a:endParaRPr lang="tr-TR" sz="2400" b="1" dirty="0"/>
          </a:p>
        </p:txBody>
      </p:sp>
      <p:pic>
        <p:nvPicPr>
          <p:cNvPr id="141314" name="Picture 2" descr="C:\Users\ben\Desktop\Lectures\Ex Slides, Images and Videos\Cellular and Molecular Immunology\S9781437715286-017-f007.jpg"/>
          <p:cNvPicPr>
            <a:picLocks noChangeAspect="1" noChangeArrowheads="1"/>
          </p:cNvPicPr>
          <p:nvPr/>
        </p:nvPicPr>
        <p:blipFill>
          <a:blip r:embed="rId2" cstate="print"/>
          <a:srcRect b="11228"/>
          <a:stretch>
            <a:fillRect/>
          </a:stretch>
        </p:blipFill>
        <p:spPr bwMode="auto">
          <a:xfrm>
            <a:off x="323528" y="1052736"/>
            <a:ext cx="8496944" cy="2232248"/>
          </a:xfrm>
          <a:prstGeom prst="rect">
            <a:avLst/>
          </a:prstGeom>
          <a:noFill/>
        </p:spPr>
      </p:pic>
      <p:sp>
        <p:nvSpPr>
          <p:cNvPr id="8" name="TextBox 7"/>
          <p:cNvSpPr txBox="1"/>
          <p:nvPr/>
        </p:nvSpPr>
        <p:spPr>
          <a:xfrm>
            <a:off x="251520" y="3429000"/>
            <a:ext cx="8640960" cy="3170099"/>
          </a:xfrm>
          <a:prstGeom prst="rect">
            <a:avLst/>
          </a:prstGeom>
          <a:noFill/>
        </p:spPr>
        <p:txBody>
          <a:bodyPr wrap="square" rtlCol="0">
            <a:spAutoFit/>
          </a:bodyPr>
          <a:lstStyle/>
          <a:p>
            <a:r>
              <a:rPr lang="tr-TR" sz="2000" dirty="0" smtClean="0"/>
              <a:t>Cell-mediated immunity to tumors may be enhanced by </a:t>
            </a:r>
            <a:r>
              <a:rPr lang="tr-TR" sz="2000" b="1" dirty="0" smtClean="0"/>
              <a:t>expressing co-stimulators and cytokines</a:t>
            </a:r>
            <a:r>
              <a:rPr lang="tr-TR" sz="2000" dirty="0" smtClean="0"/>
              <a:t> in tumor cells and </a:t>
            </a:r>
            <a:r>
              <a:rPr lang="tr-TR" sz="2000" b="1" dirty="0" smtClean="0"/>
              <a:t>by treating </a:t>
            </a:r>
            <a:r>
              <a:rPr lang="tr-TR" sz="2000" dirty="0" smtClean="0"/>
              <a:t>tumor-bearing individuals with </a:t>
            </a:r>
            <a:r>
              <a:rPr lang="tr-TR" sz="2000" b="1" dirty="0" smtClean="0"/>
              <a:t>cytokines</a:t>
            </a:r>
            <a:r>
              <a:rPr lang="tr-TR" sz="2000" dirty="0" smtClean="0"/>
              <a:t> that stimulate the proliferation and differnetiation of T-lymphocytes and NK cells. </a:t>
            </a:r>
          </a:p>
          <a:p>
            <a:endParaRPr lang="tr-TR" sz="2000" dirty="0" smtClean="0"/>
          </a:p>
          <a:p>
            <a:r>
              <a:rPr lang="tr-TR" sz="2000" dirty="0" smtClean="0"/>
              <a:t>Many cytokines also have the potential to induce nonspesific inflammatory responses, which by themsevles may have anti-tumor activity. </a:t>
            </a:r>
          </a:p>
          <a:p>
            <a:endParaRPr lang="tr-TR" sz="2000" dirty="0" smtClean="0"/>
          </a:p>
          <a:p>
            <a:r>
              <a:rPr lang="tr-TR" sz="2000" dirty="0" smtClean="0"/>
              <a:t>This approach of using transfected tumor cells as vaccines has worked in mouse models, but clinical trials have not yet been successful. </a:t>
            </a:r>
            <a:endParaRPr lang="tr-T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image.slidesharecdn.com/tumourclasss-110703094237-phpapp02/95/tumourclasss-34-728.jpg?cb=1309686256"/>
          <p:cNvPicPr>
            <a:picLocks noChangeAspect="1" noChangeArrowheads="1"/>
          </p:cNvPicPr>
          <p:nvPr/>
        </p:nvPicPr>
        <p:blipFill>
          <a:blip r:embed="rId2" cstate="print"/>
          <a:srcRect t="19490" b="9428"/>
          <a:stretch>
            <a:fillRect/>
          </a:stretch>
        </p:blipFill>
        <p:spPr bwMode="auto">
          <a:xfrm>
            <a:off x="323528" y="2276872"/>
            <a:ext cx="8374360" cy="4464496"/>
          </a:xfrm>
          <a:prstGeom prst="rect">
            <a:avLst/>
          </a:prstGeom>
          <a:noFill/>
        </p:spPr>
      </p:pic>
      <p:sp>
        <p:nvSpPr>
          <p:cNvPr id="3" name="TextBox 2"/>
          <p:cNvSpPr txBox="1"/>
          <p:nvPr/>
        </p:nvSpPr>
        <p:spPr>
          <a:xfrm>
            <a:off x="323528" y="116632"/>
            <a:ext cx="8496944" cy="1938992"/>
          </a:xfrm>
          <a:prstGeom prst="rect">
            <a:avLst/>
          </a:prstGeom>
          <a:noFill/>
        </p:spPr>
        <p:txBody>
          <a:bodyPr wrap="square" rtlCol="0">
            <a:spAutoFit/>
          </a:bodyPr>
          <a:lstStyle/>
          <a:p>
            <a:r>
              <a:rPr lang="tr-TR" sz="2400" dirty="0" smtClean="0"/>
              <a:t>Cytkines may also be adminisered systemically for the treatment of various human tumors. </a:t>
            </a:r>
          </a:p>
          <a:p>
            <a:endParaRPr lang="tr-TR" sz="2400" dirty="0" smtClean="0"/>
          </a:p>
          <a:p>
            <a:r>
              <a:rPr lang="tr-TR" sz="2400" dirty="0" smtClean="0"/>
              <a:t>However their use in patients is limited by serious toxis side effects. </a:t>
            </a:r>
            <a:endParaRPr lang="tr-T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16632"/>
            <a:ext cx="8568952" cy="461665"/>
          </a:xfrm>
          <a:prstGeom prst="rect">
            <a:avLst/>
          </a:prstGeom>
          <a:noFill/>
        </p:spPr>
        <p:txBody>
          <a:bodyPr wrap="square" rtlCol="0">
            <a:spAutoFit/>
          </a:bodyPr>
          <a:lstStyle/>
          <a:p>
            <a:r>
              <a:rPr lang="tr-TR" sz="2400" b="1" dirty="0" smtClean="0"/>
              <a:t>(3) Blocking inhibitory pathways to tumor immunity</a:t>
            </a:r>
            <a:endParaRPr lang="tr-TR" sz="2400" b="1" dirty="0"/>
          </a:p>
        </p:txBody>
      </p:sp>
      <p:sp>
        <p:nvSpPr>
          <p:cNvPr id="4" name="TextBox 3"/>
          <p:cNvSpPr txBox="1"/>
          <p:nvPr/>
        </p:nvSpPr>
        <p:spPr>
          <a:xfrm>
            <a:off x="251520" y="620688"/>
            <a:ext cx="4392488" cy="3785652"/>
          </a:xfrm>
          <a:prstGeom prst="rect">
            <a:avLst/>
          </a:prstGeom>
          <a:noFill/>
        </p:spPr>
        <p:txBody>
          <a:bodyPr wrap="square" rtlCol="0">
            <a:spAutoFit/>
          </a:bodyPr>
          <a:lstStyle/>
          <a:p>
            <a:r>
              <a:rPr lang="tr-TR" sz="2000" dirty="0" smtClean="0"/>
              <a:t>Anti-CTLA4 and anti-PD1 </a:t>
            </a:r>
            <a:r>
              <a:rPr lang="en-US" sz="2000" dirty="0" smtClean="0"/>
              <a:t>antibody blocks a signal used by some kinds of tumors that can suppress the immune system.  By blocking the </a:t>
            </a:r>
            <a:r>
              <a:rPr lang="tr-TR" sz="2000" dirty="0" smtClean="0"/>
              <a:t> inhibitory </a:t>
            </a:r>
            <a:r>
              <a:rPr lang="en-US" sz="2000" dirty="0" smtClean="0"/>
              <a:t>signaling the antibody can restore the cancer-fighting ability of </a:t>
            </a:r>
            <a:r>
              <a:rPr lang="tr-TR" sz="2000" dirty="0" smtClean="0"/>
              <a:t>T</a:t>
            </a:r>
            <a:r>
              <a:rPr lang="en-US" sz="2000" dirty="0" smtClean="0"/>
              <a:t>-cells. </a:t>
            </a:r>
            <a:endParaRPr lang="tr-TR" sz="2000" dirty="0" smtClean="0"/>
          </a:p>
          <a:p>
            <a:endParaRPr lang="tr-TR" sz="2000" dirty="0" smtClean="0"/>
          </a:p>
          <a:p>
            <a:r>
              <a:rPr lang="tr-TR" sz="2000" dirty="0" smtClean="0"/>
              <a:t>A common complication of this treatment has been the dveelopment of autoimmune reactions, which is predictable in light of the known role in maintaining self-tolerance. </a:t>
            </a:r>
            <a:endParaRPr lang="tr-TR" sz="2000" dirty="0"/>
          </a:p>
        </p:txBody>
      </p:sp>
      <p:grpSp>
        <p:nvGrpSpPr>
          <p:cNvPr id="8" name="Group 7"/>
          <p:cNvGrpSpPr/>
          <p:nvPr/>
        </p:nvGrpSpPr>
        <p:grpSpPr>
          <a:xfrm>
            <a:off x="4716016" y="836712"/>
            <a:ext cx="4320480" cy="3386880"/>
            <a:chOff x="1547664" y="2564904"/>
            <a:chExt cx="5046585" cy="3962944"/>
          </a:xfrm>
        </p:grpSpPr>
        <p:pic>
          <p:nvPicPr>
            <p:cNvPr id="145412" name="Picture 4" descr="http://www.nature.com/nrclinonc/journal/v11/n1/images/nrclinonc.2013.208-f2.jpg"/>
            <p:cNvPicPr>
              <a:picLocks noChangeAspect="1" noChangeArrowheads="1"/>
            </p:cNvPicPr>
            <p:nvPr/>
          </p:nvPicPr>
          <p:blipFill>
            <a:blip r:embed="rId2" cstate="print"/>
            <a:srcRect/>
            <a:stretch>
              <a:fillRect/>
            </a:stretch>
          </p:blipFill>
          <p:spPr bwMode="auto">
            <a:xfrm>
              <a:off x="1619671" y="2564904"/>
              <a:ext cx="4739501" cy="3962944"/>
            </a:xfrm>
            <a:prstGeom prst="rect">
              <a:avLst/>
            </a:prstGeom>
            <a:noFill/>
          </p:spPr>
        </p:pic>
        <p:sp>
          <p:nvSpPr>
            <p:cNvPr id="6" name="Rectangle 5"/>
            <p:cNvSpPr/>
            <p:nvPr/>
          </p:nvSpPr>
          <p:spPr>
            <a:xfrm>
              <a:off x="1547664" y="3356992"/>
              <a:ext cx="1872208" cy="230425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5004048" y="2924944"/>
              <a:ext cx="1590201" cy="230425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TextBox 8"/>
          <p:cNvSpPr txBox="1"/>
          <p:nvPr/>
        </p:nvSpPr>
        <p:spPr>
          <a:xfrm>
            <a:off x="251520" y="4365104"/>
            <a:ext cx="8568952" cy="461665"/>
          </a:xfrm>
          <a:prstGeom prst="rect">
            <a:avLst/>
          </a:prstGeom>
          <a:noFill/>
        </p:spPr>
        <p:txBody>
          <a:bodyPr wrap="square" rtlCol="0">
            <a:spAutoFit/>
          </a:bodyPr>
          <a:lstStyle/>
          <a:p>
            <a:r>
              <a:rPr lang="tr-TR" sz="2400" b="1" dirty="0" smtClean="0"/>
              <a:t>(4) Nonspesific stimulation of the immune system</a:t>
            </a:r>
            <a:endParaRPr lang="tr-TR" sz="2400" b="1" dirty="0"/>
          </a:p>
        </p:txBody>
      </p:sp>
      <p:sp>
        <p:nvSpPr>
          <p:cNvPr id="10" name="TextBox 9"/>
          <p:cNvSpPr txBox="1"/>
          <p:nvPr/>
        </p:nvSpPr>
        <p:spPr>
          <a:xfrm>
            <a:off x="251520" y="4797152"/>
            <a:ext cx="8784976" cy="1938992"/>
          </a:xfrm>
          <a:prstGeom prst="rect">
            <a:avLst/>
          </a:prstGeom>
          <a:noFill/>
        </p:spPr>
        <p:txBody>
          <a:bodyPr wrap="square" rtlCol="0">
            <a:spAutoFit/>
          </a:bodyPr>
          <a:lstStyle/>
          <a:p>
            <a:r>
              <a:rPr lang="tr-TR" sz="2000" dirty="0" smtClean="0"/>
              <a:t>Nonspesific stimulation of patients with tumors by injection of inflammatory substances such as bacillus Calmette-Guerin (BCG) at the sites of tumro growth has been tried for many years. Intravascular BCG is currently used to treat bladder cancer. </a:t>
            </a:r>
          </a:p>
          <a:p>
            <a:endParaRPr lang="tr-TR" sz="2000" dirty="0" smtClean="0"/>
          </a:p>
          <a:p>
            <a:r>
              <a:rPr lang="tr-TR" sz="2000" dirty="0" smtClean="0"/>
              <a:t>Cytokines therapies is another example. </a:t>
            </a:r>
            <a:endParaRPr lang="tr-TR"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7384"/>
            <a:ext cx="8964488" cy="954107"/>
          </a:xfrm>
          <a:prstGeom prst="rect">
            <a:avLst/>
          </a:prstGeom>
          <a:noFill/>
        </p:spPr>
        <p:txBody>
          <a:bodyPr wrap="square" rtlCol="0">
            <a:spAutoFit/>
          </a:bodyPr>
          <a:lstStyle/>
          <a:p>
            <a:pPr algn="ctr"/>
            <a:r>
              <a:rPr lang="tr-TR" sz="2800" u="sng" dirty="0" smtClean="0"/>
              <a:t>PASSIVE IMMUNOTHERAPY FOR TUMORS WITH T-CELLS AND ANTIBODIES</a:t>
            </a:r>
            <a:endParaRPr lang="tr-TR" sz="2800" u="sng" dirty="0"/>
          </a:p>
        </p:txBody>
      </p:sp>
      <p:sp>
        <p:nvSpPr>
          <p:cNvPr id="4" name="TextBox 3"/>
          <p:cNvSpPr txBox="1"/>
          <p:nvPr/>
        </p:nvSpPr>
        <p:spPr>
          <a:xfrm>
            <a:off x="179512" y="836712"/>
            <a:ext cx="7992888" cy="461665"/>
          </a:xfrm>
          <a:prstGeom prst="rect">
            <a:avLst/>
          </a:prstGeom>
          <a:noFill/>
        </p:spPr>
        <p:txBody>
          <a:bodyPr wrap="square" rtlCol="0">
            <a:spAutoFit/>
          </a:bodyPr>
          <a:lstStyle/>
          <a:p>
            <a:r>
              <a:rPr lang="tr-TR" sz="2400" b="1" dirty="0" smtClean="0"/>
              <a:t>(1) Adoptive Cellular Therapy</a:t>
            </a:r>
            <a:endParaRPr lang="tr-TR" sz="2400" b="1" dirty="0"/>
          </a:p>
        </p:txBody>
      </p:sp>
      <p:pic>
        <p:nvPicPr>
          <p:cNvPr id="146434" name="Picture 2" descr="C:\Users\ben\Desktop\Lectures\Ex Slides, Images and Videos\Cellular and Molecular Immunology\S9781437715286-017-f008.jpg"/>
          <p:cNvPicPr>
            <a:picLocks noChangeAspect="1" noChangeArrowheads="1"/>
          </p:cNvPicPr>
          <p:nvPr/>
        </p:nvPicPr>
        <p:blipFill>
          <a:blip r:embed="rId3" cstate="print"/>
          <a:srcRect l="16794" r="20612" b="4189"/>
          <a:stretch>
            <a:fillRect/>
          </a:stretch>
        </p:blipFill>
        <p:spPr bwMode="auto">
          <a:xfrm>
            <a:off x="35496" y="1512167"/>
            <a:ext cx="2880320" cy="5302717"/>
          </a:xfrm>
          <a:prstGeom prst="rect">
            <a:avLst/>
          </a:prstGeom>
          <a:noFill/>
          <a:ln>
            <a:solidFill>
              <a:schemeClr val="bg1">
                <a:lumMod val="65000"/>
              </a:schemeClr>
            </a:solidFill>
          </a:ln>
        </p:spPr>
      </p:pic>
      <p:sp>
        <p:nvSpPr>
          <p:cNvPr id="8" name="TextBox 7"/>
          <p:cNvSpPr txBox="1"/>
          <p:nvPr/>
        </p:nvSpPr>
        <p:spPr>
          <a:xfrm>
            <a:off x="3059832" y="1416833"/>
            <a:ext cx="5940152" cy="5324535"/>
          </a:xfrm>
          <a:prstGeom prst="rect">
            <a:avLst/>
          </a:prstGeom>
          <a:noFill/>
        </p:spPr>
        <p:txBody>
          <a:bodyPr wrap="square" rtlCol="0">
            <a:spAutoFit/>
          </a:bodyPr>
          <a:lstStyle/>
          <a:p>
            <a:r>
              <a:rPr lang="tr-TR" sz="2000" dirty="0" smtClean="0"/>
              <a:t>One approach is to generate  </a:t>
            </a:r>
            <a:r>
              <a:rPr lang="tr-TR" sz="2000" b="1" dirty="0" smtClean="0"/>
              <a:t>lymphokine-activated killer cells (LAK) cells</a:t>
            </a:r>
            <a:r>
              <a:rPr lang="tr-TR" sz="2000" dirty="0" smtClean="0"/>
              <a:t>. LAK cells </a:t>
            </a:r>
            <a:r>
              <a:rPr lang="tr-TR" sz="2000" u="sng" dirty="0" smtClean="0"/>
              <a:t>are IL-2 activated NK </a:t>
            </a:r>
            <a:r>
              <a:rPr lang="tr-TR" sz="2000" dirty="0" smtClean="0"/>
              <a:t>cells. Peripheral blood leukocytes from patients are cultured in high concentrations of IL-2. </a:t>
            </a:r>
          </a:p>
          <a:p>
            <a:endParaRPr lang="tr-TR" sz="2000" dirty="0" smtClean="0"/>
          </a:p>
          <a:p>
            <a:r>
              <a:rPr lang="tr-TR" sz="2000" dirty="0" smtClean="0"/>
              <a:t>Used in advances cases of metastatic tumors, and the efficiency changes from person to person. </a:t>
            </a:r>
          </a:p>
          <a:p>
            <a:endParaRPr lang="tr-TR" sz="2000" dirty="0" smtClean="0"/>
          </a:p>
          <a:p>
            <a:r>
              <a:rPr lang="tr-TR" sz="2000" dirty="0" smtClean="0"/>
              <a:t>Alternatively, </a:t>
            </a:r>
            <a:r>
              <a:rPr lang="tr-TR" sz="2000" b="1" dirty="0" smtClean="0"/>
              <a:t>tumor-infiltrating lymphocytes (TIL) </a:t>
            </a:r>
            <a:r>
              <a:rPr lang="tr-TR" sz="2000" dirty="0" smtClean="0"/>
              <a:t>from the inflammatory infiltrate present in and around solid tumors can be isolated and </a:t>
            </a:r>
            <a:r>
              <a:rPr lang="tr-TR" sz="2000" u="sng" dirty="0" smtClean="0"/>
              <a:t>expanded</a:t>
            </a:r>
            <a:r>
              <a:rPr lang="tr-TR" sz="2000" dirty="0" smtClean="0"/>
              <a:t> by culture in IL-2. TILs may be </a:t>
            </a:r>
            <a:r>
              <a:rPr lang="tr-TR" sz="2000" b="1" dirty="0" smtClean="0"/>
              <a:t>enriched for tumor-spesific CTLs </a:t>
            </a:r>
            <a:r>
              <a:rPr lang="tr-TR" sz="2000" dirty="0" smtClean="0"/>
              <a:t>and for </a:t>
            </a:r>
            <a:r>
              <a:rPr lang="tr-TR" sz="2000" b="1" dirty="0" smtClean="0"/>
              <a:t>activated NK cells</a:t>
            </a:r>
            <a:r>
              <a:rPr lang="tr-TR" sz="2000" dirty="0" smtClean="0"/>
              <a:t>. Is now being used in metastatic melanoma. </a:t>
            </a:r>
          </a:p>
          <a:p>
            <a:endParaRPr lang="tr-TR" sz="2000" dirty="0" smtClean="0"/>
          </a:p>
          <a:p>
            <a:r>
              <a:rPr lang="tr-TR" sz="2000" dirty="0" smtClean="0"/>
              <a:t>Patient T-cells can also be </a:t>
            </a:r>
            <a:r>
              <a:rPr lang="tr-TR" sz="2000" b="1" dirty="0" smtClean="0"/>
              <a:t>transduced with genes encoding TCR </a:t>
            </a:r>
            <a:r>
              <a:rPr lang="tr-TR" sz="2000" dirty="0" smtClean="0"/>
              <a:t>spesific for a tumor antigen.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16632"/>
            <a:ext cx="8568952" cy="461665"/>
          </a:xfrm>
          <a:prstGeom prst="rect">
            <a:avLst/>
          </a:prstGeom>
          <a:noFill/>
        </p:spPr>
        <p:txBody>
          <a:bodyPr wrap="square" rtlCol="0">
            <a:spAutoFit/>
          </a:bodyPr>
          <a:lstStyle/>
          <a:p>
            <a:r>
              <a:rPr lang="tr-TR" sz="2400" b="1" dirty="0" smtClean="0"/>
              <a:t>(2) Graft-versus-leukemia effect</a:t>
            </a:r>
            <a:endParaRPr lang="tr-TR" sz="2400" b="1" dirty="0"/>
          </a:p>
        </p:txBody>
      </p:sp>
      <p:pic>
        <p:nvPicPr>
          <p:cNvPr id="148482" name="Picture 2" descr="http://img.medscape.com/fullsize/migrated/478/723/nrc478723.fig2.gif"/>
          <p:cNvPicPr>
            <a:picLocks noChangeAspect="1" noChangeArrowheads="1"/>
          </p:cNvPicPr>
          <p:nvPr/>
        </p:nvPicPr>
        <p:blipFill>
          <a:blip r:embed="rId3" cstate="print"/>
          <a:srcRect/>
          <a:stretch>
            <a:fillRect/>
          </a:stretch>
        </p:blipFill>
        <p:spPr bwMode="auto">
          <a:xfrm>
            <a:off x="251520" y="620689"/>
            <a:ext cx="6264696" cy="4320480"/>
          </a:xfrm>
          <a:prstGeom prst="rect">
            <a:avLst/>
          </a:prstGeom>
          <a:noFill/>
        </p:spPr>
      </p:pic>
      <p:sp>
        <p:nvSpPr>
          <p:cNvPr id="9" name="TextBox 8"/>
          <p:cNvSpPr txBox="1"/>
          <p:nvPr/>
        </p:nvSpPr>
        <p:spPr>
          <a:xfrm>
            <a:off x="6660232" y="714176"/>
            <a:ext cx="2483768" cy="4154984"/>
          </a:xfrm>
          <a:prstGeom prst="rect">
            <a:avLst/>
          </a:prstGeom>
          <a:noFill/>
        </p:spPr>
        <p:txBody>
          <a:bodyPr wrap="square" rtlCol="0">
            <a:spAutoFit/>
          </a:bodyPr>
          <a:lstStyle/>
          <a:p>
            <a:r>
              <a:rPr lang="tr-TR" sz="2200" b="1" dirty="0" smtClean="0"/>
              <a:t>D</a:t>
            </a:r>
            <a:r>
              <a:rPr lang="en-US" sz="2200" b="1" dirty="0" err="1" smtClean="0"/>
              <a:t>onor</a:t>
            </a:r>
            <a:r>
              <a:rPr lang="en-US" sz="2200" b="1" dirty="0" smtClean="0"/>
              <a:t> T cells </a:t>
            </a:r>
            <a:r>
              <a:rPr lang="en-US" sz="2200" dirty="0" smtClean="0"/>
              <a:t>that are </a:t>
            </a:r>
            <a:r>
              <a:rPr lang="en-US" sz="2200" b="1" dirty="0" smtClean="0"/>
              <a:t>specific for antigens expressed by </a:t>
            </a:r>
            <a:r>
              <a:rPr lang="en-US" sz="2200" b="1" dirty="0" err="1" smtClean="0"/>
              <a:t>leukaemic</a:t>
            </a:r>
            <a:r>
              <a:rPr lang="en-US" sz="2200" b="1" dirty="0" smtClean="0"/>
              <a:t> cells </a:t>
            </a:r>
            <a:r>
              <a:rPr lang="en-US" sz="2200" dirty="0" smtClean="0"/>
              <a:t>are isolated and </a:t>
            </a:r>
            <a:r>
              <a:rPr lang="en-US" sz="2200" b="1" dirty="0" smtClean="0"/>
              <a:t>expanded </a:t>
            </a:r>
            <a:r>
              <a:rPr lang="en-US" sz="2200" b="1" i="1" dirty="0" smtClean="0"/>
              <a:t>in vitro</a:t>
            </a:r>
            <a:r>
              <a:rPr lang="en-US" sz="2200" dirty="0" smtClean="0"/>
              <a:t>, and then </a:t>
            </a:r>
            <a:r>
              <a:rPr lang="en-US" sz="2200" b="1" dirty="0" smtClean="0"/>
              <a:t>infused into the transplant recipient </a:t>
            </a:r>
            <a:r>
              <a:rPr lang="en-US" sz="2200" dirty="0" smtClean="0"/>
              <a:t>to establish a potent immune response against the cancer</a:t>
            </a:r>
            <a:r>
              <a:rPr lang="tr-TR" sz="2200" dirty="0" smtClean="0"/>
              <a:t>.</a:t>
            </a:r>
            <a:r>
              <a:rPr lang="en-US" sz="2200" dirty="0" smtClean="0"/>
              <a:t> </a:t>
            </a:r>
            <a:endParaRPr lang="tr-TR" sz="2200" dirty="0"/>
          </a:p>
        </p:txBody>
      </p:sp>
      <p:sp>
        <p:nvSpPr>
          <p:cNvPr id="10" name="TextBox 9"/>
          <p:cNvSpPr txBox="1"/>
          <p:nvPr/>
        </p:nvSpPr>
        <p:spPr>
          <a:xfrm>
            <a:off x="107504" y="5013176"/>
            <a:ext cx="8892480" cy="1785104"/>
          </a:xfrm>
          <a:prstGeom prst="rect">
            <a:avLst/>
          </a:prstGeom>
          <a:noFill/>
        </p:spPr>
        <p:txBody>
          <a:bodyPr wrap="square" rtlCol="0">
            <a:spAutoFit/>
          </a:bodyPr>
          <a:lstStyle/>
          <a:p>
            <a:r>
              <a:rPr lang="tr-TR" sz="2200" dirty="0" smtClean="0"/>
              <a:t>Administratin of alloreactive T-cells </a:t>
            </a:r>
            <a:r>
              <a:rPr lang="tr-TR" sz="2200" b="1" dirty="0" smtClean="0"/>
              <a:t>together with hematopoietic cell transplants</a:t>
            </a:r>
            <a:r>
              <a:rPr lang="tr-TR" sz="2200" dirty="0" smtClean="0"/>
              <a:t> can contribute to edadication of tumor. </a:t>
            </a:r>
          </a:p>
          <a:p>
            <a:endParaRPr lang="tr-TR" sz="2200" dirty="0" smtClean="0"/>
          </a:p>
          <a:p>
            <a:r>
              <a:rPr lang="tr-TR" sz="2200" dirty="0" smtClean="0"/>
              <a:t>The graft-versus-leukemia effect is directed at the allogeneic MHC molecules present on the recipient’s hematopoietic cells, including the leukemia cells.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http://www.cancer.gov/images/cdr/live/CDR765030-750.jpg"/>
          <p:cNvPicPr>
            <a:picLocks noChangeAspect="1" noChangeArrowheads="1"/>
          </p:cNvPicPr>
          <p:nvPr/>
        </p:nvPicPr>
        <p:blipFill>
          <a:blip r:embed="rId2" cstate="print"/>
          <a:srcRect/>
          <a:stretch>
            <a:fillRect/>
          </a:stretch>
        </p:blipFill>
        <p:spPr bwMode="auto">
          <a:xfrm>
            <a:off x="112852" y="1340767"/>
            <a:ext cx="8707620" cy="437703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emcellthailand.org/wp-content/uploads/2014/03/Hematopoietic-cell-transplants.jpg"/>
          <p:cNvPicPr>
            <a:picLocks noChangeAspect="1" noChangeArrowheads="1"/>
          </p:cNvPicPr>
          <p:nvPr/>
        </p:nvPicPr>
        <p:blipFill>
          <a:blip r:embed="rId2" cstate="print"/>
          <a:srcRect/>
          <a:stretch>
            <a:fillRect/>
          </a:stretch>
        </p:blipFill>
        <p:spPr bwMode="auto">
          <a:xfrm>
            <a:off x="300988" y="620688"/>
            <a:ext cx="8843012" cy="592481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568952" cy="461665"/>
          </a:xfrm>
          <a:prstGeom prst="rect">
            <a:avLst/>
          </a:prstGeom>
          <a:noFill/>
        </p:spPr>
        <p:txBody>
          <a:bodyPr wrap="square" rtlCol="0">
            <a:spAutoFit/>
          </a:bodyPr>
          <a:lstStyle/>
          <a:p>
            <a:r>
              <a:rPr lang="tr-TR" sz="2400" b="1" dirty="0" smtClean="0"/>
              <a:t>(3) Therapy with anti-tumor antibodies</a:t>
            </a:r>
            <a:endParaRPr lang="tr-TR" sz="2400" b="1" dirty="0"/>
          </a:p>
        </p:txBody>
      </p:sp>
      <p:graphicFrame>
        <p:nvGraphicFramePr>
          <p:cNvPr id="3" name="Table 2"/>
          <p:cNvGraphicFramePr>
            <a:graphicFrameLocks noGrp="1"/>
          </p:cNvGraphicFramePr>
          <p:nvPr/>
        </p:nvGraphicFramePr>
        <p:xfrm>
          <a:off x="108519" y="836712"/>
          <a:ext cx="8999985" cy="5591758"/>
        </p:xfrm>
        <a:graphic>
          <a:graphicData uri="http://schemas.openxmlformats.org/drawingml/2006/table">
            <a:tbl>
              <a:tblPr firstRow="1" bandRow="1">
                <a:tableStyleId>{5C22544A-7EE6-4342-B048-85BDC9FD1C3A}</a:tableStyleId>
              </a:tblPr>
              <a:tblGrid>
                <a:gridCol w="2444583"/>
                <a:gridCol w="3555407"/>
                <a:gridCol w="2999995"/>
              </a:tblGrid>
              <a:tr h="835096">
                <a:tc gridSpan="3">
                  <a:txBody>
                    <a:bodyPr/>
                    <a:lstStyle/>
                    <a:p>
                      <a:pPr algn="ctr"/>
                      <a:r>
                        <a:rPr lang="tr-TR" sz="2000" dirty="0" smtClean="0"/>
                        <a:t>ANTI-TUMOR MONOCLONAL ANTIBODIES IN TRIALS OR APPROVED FOR CLINICAL USE</a:t>
                      </a:r>
                      <a:endParaRPr lang="tr-TR" sz="2000" dirty="0"/>
                    </a:p>
                  </a:txBody>
                  <a:tcPr/>
                </a:tc>
                <a:tc hMerge="1">
                  <a:txBody>
                    <a:bodyPr/>
                    <a:lstStyle/>
                    <a:p>
                      <a:endParaRPr lang="tr-TR" dirty="0"/>
                    </a:p>
                  </a:txBody>
                  <a:tcPr/>
                </a:tc>
                <a:tc hMerge="1">
                  <a:txBody>
                    <a:bodyPr/>
                    <a:lstStyle/>
                    <a:p>
                      <a:endParaRPr lang="tr-TR" dirty="0"/>
                    </a:p>
                  </a:txBody>
                  <a:tcPr/>
                </a:tc>
              </a:tr>
              <a:tr h="749082">
                <a:tc>
                  <a:txBody>
                    <a:bodyPr/>
                    <a:lstStyle/>
                    <a:p>
                      <a:pPr algn="ctr"/>
                      <a:r>
                        <a:rPr lang="tr-TR" sz="2000" b="1" dirty="0" smtClean="0"/>
                        <a:t>SPECIFICITY</a:t>
                      </a:r>
                      <a:r>
                        <a:rPr lang="tr-TR" sz="2000" b="1" baseline="0" dirty="0" smtClean="0"/>
                        <a:t> OF ANTIBODY</a:t>
                      </a:r>
                      <a:endParaRPr lang="tr-TR" sz="2000" b="1" dirty="0"/>
                    </a:p>
                  </a:txBody>
                  <a:tcPr/>
                </a:tc>
                <a:tc>
                  <a:txBody>
                    <a:bodyPr/>
                    <a:lstStyle/>
                    <a:p>
                      <a:pPr algn="ctr"/>
                      <a:r>
                        <a:rPr lang="tr-TR" sz="2000" b="1" dirty="0" smtClean="0"/>
                        <a:t>FORM OF ANTIBODY</a:t>
                      </a:r>
                      <a:r>
                        <a:rPr lang="tr-TR" sz="2000" b="1" baseline="0" dirty="0" smtClean="0"/>
                        <a:t> USED</a:t>
                      </a:r>
                      <a:endParaRPr lang="tr-TR" sz="2000" b="1" dirty="0"/>
                    </a:p>
                  </a:txBody>
                  <a:tcPr/>
                </a:tc>
                <a:tc>
                  <a:txBody>
                    <a:bodyPr/>
                    <a:lstStyle/>
                    <a:p>
                      <a:pPr algn="ctr"/>
                      <a:r>
                        <a:rPr lang="tr-TR" sz="2000" b="1" dirty="0" smtClean="0"/>
                        <a:t>CLINICAL USE</a:t>
                      </a:r>
                      <a:endParaRPr lang="tr-TR" sz="2000" b="1" dirty="0"/>
                    </a:p>
                  </a:txBody>
                  <a:tcPr/>
                </a:tc>
              </a:tr>
              <a:tr h="467654">
                <a:tc>
                  <a:txBody>
                    <a:bodyPr/>
                    <a:lstStyle/>
                    <a:p>
                      <a:r>
                        <a:rPr lang="tr-TR" sz="2000" dirty="0" smtClean="0"/>
                        <a:t>HER2/Neu </a:t>
                      </a:r>
                    </a:p>
                  </a:txBody>
                  <a:tcPr/>
                </a:tc>
                <a:tc>
                  <a:txBody>
                    <a:bodyPr/>
                    <a:lstStyle/>
                    <a:p>
                      <a:r>
                        <a:rPr lang="tr-TR" sz="2000" dirty="0" smtClean="0"/>
                        <a:t>Humanized mouse monoclonal</a:t>
                      </a:r>
                      <a:endParaRPr lang="tr-TR" sz="2000" dirty="0"/>
                    </a:p>
                  </a:txBody>
                  <a:tcPr/>
                </a:tc>
                <a:tc>
                  <a:txBody>
                    <a:bodyPr/>
                    <a:lstStyle/>
                    <a:p>
                      <a:r>
                        <a:rPr lang="tr-TR" sz="2000" dirty="0" smtClean="0"/>
                        <a:t>Breast Cancer (approved)</a:t>
                      </a:r>
                      <a:endParaRPr lang="tr-TR" sz="2000" dirty="0"/>
                    </a:p>
                  </a:txBody>
                  <a:tcPr/>
                </a:tc>
              </a:tr>
              <a:tr h="835096">
                <a:tc>
                  <a:txBody>
                    <a:bodyPr/>
                    <a:lstStyle/>
                    <a:p>
                      <a:r>
                        <a:rPr lang="tr-TR" sz="2000" dirty="0" smtClean="0"/>
                        <a:t>CD20 (B</a:t>
                      </a:r>
                      <a:r>
                        <a:rPr lang="tr-TR" sz="2000" baseline="0" dirty="0" smtClean="0"/>
                        <a:t> cell marker)</a:t>
                      </a:r>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Humanized mouse monoclonal</a:t>
                      </a:r>
                    </a:p>
                    <a:p>
                      <a:endParaRPr lang="tr-TR" sz="2000" dirty="0"/>
                    </a:p>
                  </a:txBody>
                  <a:tcPr/>
                </a:tc>
                <a:tc>
                  <a:txBody>
                    <a:bodyPr/>
                    <a:lstStyle/>
                    <a:p>
                      <a:r>
                        <a:rPr lang="tr-TR" sz="2000" dirty="0" smtClean="0"/>
                        <a:t>B cell lymphoma (approved)</a:t>
                      </a:r>
                      <a:endParaRPr lang="tr-TR" sz="2000" dirty="0"/>
                    </a:p>
                  </a:txBody>
                  <a:tcPr/>
                </a:tc>
              </a:tr>
              <a:tr h="467654">
                <a:tc>
                  <a:txBody>
                    <a:bodyPr/>
                    <a:lstStyle/>
                    <a:p>
                      <a:r>
                        <a:rPr lang="tr-TR" sz="2000" dirty="0" smtClean="0"/>
                        <a:t>CD25</a:t>
                      </a:r>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Humanized mouse monoclonal, immunotoxin</a:t>
                      </a:r>
                      <a:endParaRPr lang="tr-TR" sz="2000" dirty="0"/>
                    </a:p>
                  </a:txBody>
                  <a:tcPr/>
                </a:tc>
                <a:tc>
                  <a:txBody>
                    <a:bodyPr/>
                    <a:lstStyle/>
                    <a:p>
                      <a:r>
                        <a:rPr lang="tr-TR" sz="2000" dirty="0" smtClean="0"/>
                        <a:t>T cell lymphomas</a:t>
                      </a:r>
                      <a:r>
                        <a:rPr lang="tr-TR" sz="2000" baseline="0" dirty="0" smtClean="0"/>
                        <a:t> / leukemias (trials)</a:t>
                      </a:r>
                      <a:endParaRPr lang="tr-TR" sz="2000" dirty="0"/>
                    </a:p>
                  </a:txBody>
                  <a:tcPr/>
                </a:tc>
              </a:tr>
              <a:tr h="835096">
                <a:tc>
                  <a:txBody>
                    <a:bodyPr/>
                    <a:lstStyle/>
                    <a:p>
                      <a:r>
                        <a:rPr lang="tr-TR" sz="2000" dirty="0" smtClean="0"/>
                        <a:t>Carcinoembrynic antigen</a:t>
                      </a:r>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Humanized mouse monoclonal</a:t>
                      </a:r>
                    </a:p>
                    <a:p>
                      <a:endParaRPr lang="tr-TR" sz="2000" dirty="0"/>
                    </a:p>
                  </a:txBody>
                  <a:tcPr/>
                </a:tc>
                <a:tc>
                  <a:txBody>
                    <a:bodyPr/>
                    <a:lstStyle/>
                    <a:p>
                      <a:r>
                        <a:rPr lang="tr-TR" sz="2000" dirty="0" smtClean="0"/>
                        <a:t>Gastrointestinal cancers, lung cancer (trials)</a:t>
                      </a:r>
                      <a:endParaRPr lang="tr-TR" sz="2000" dirty="0"/>
                    </a:p>
                  </a:txBody>
                  <a:tcPr/>
                </a:tc>
              </a:tr>
              <a:tr h="467654">
                <a:tc>
                  <a:txBody>
                    <a:bodyPr/>
                    <a:lstStyle/>
                    <a:p>
                      <a:r>
                        <a:rPr lang="tr-TR" sz="2000" dirty="0" smtClean="0"/>
                        <a:t>CA-125</a:t>
                      </a:r>
                      <a:endParaRPr lang="tr-TR" sz="2000" dirty="0"/>
                    </a:p>
                  </a:txBody>
                  <a:tcPr/>
                </a:tc>
                <a:tc>
                  <a:txBody>
                    <a:bodyPr/>
                    <a:lstStyle/>
                    <a:p>
                      <a:r>
                        <a:rPr lang="tr-TR" sz="2000" dirty="0" smtClean="0"/>
                        <a:t>Mouse</a:t>
                      </a:r>
                      <a:r>
                        <a:rPr lang="tr-TR" sz="2000" baseline="0" dirty="0" smtClean="0"/>
                        <a:t> monoclonal</a:t>
                      </a:r>
                      <a:endParaRPr lang="tr-TR" sz="2000" dirty="0"/>
                    </a:p>
                  </a:txBody>
                  <a:tcPr/>
                </a:tc>
                <a:tc>
                  <a:txBody>
                    <a:bodyPr/>
                    <a:lstStyle/>
                    <a:p>
                      <a:r>
                        <a:rPr lang="tr-TR" sz="2000" dirty="0" smtClean="0"/>
                        <a:t>Ovarian cancer</a:t>
                      </a:r>
                      <a:endParaRPr lang="tr-TR" sz="2000" dirty="0"/>
                    </a:p>
                  </a:txBody>
                  <a:tcPr/>
                </a:tc>
              </a:tr>
              <a:tr h="467654">
                <a:tc>
                  <a:txBody>
                    <a:bodyPr/>
                    <a:lstStyle/>
                    <a:p>
                      <a:r>
                        <a:rPr lang="tr-TR" sz="2000" dirty="0" smtClean="0"/>
                        <a:t>GD</a:t>
                      </a:r>
                      <a:r>
                        <a:rPr lang="tr-TR" sz="2000" baseline="-25000" dirty="0" smtClean="0"/>
                        <a:t>3</a:t>
                      </a:r>
                      <a:r>
                        <a:rPr lang="tr-TR" sz="2000" dirty="0" smtClean="0"/>
                        <a:t> ganglioside</a:t>
                      </a:r>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Humanized mouse monoclonal</a:t>
                      </a:r>
                    </a:p>
                    <a:p>
                      <a:endParaRPr lang="tr-TR" sz="2000" dirty="0"/>
                    </a:p>
                  </a:txBody>
                  <a:tcPr/>
                </a:tc>
                <a:tc>
                  <a:txBody>
                    <a:bodyPr/>
                    <a:lstStyle/>
                    <a:p>
                      <a:r>
                        <a:rPr lang="tr-TR" sz="2000" dirty="0" smtClean="0"/>
                        <a:t>Melanoma (trials)</a:t>
                      </a:r>
                      <a:endParaRPr lang="tr-TR" sz="2000"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C:\Users\ben\Desktop\Lectures\Ex Slides, Images and Videos\Janeway Images\Chapter 15\figure_15_21.jpg"/>
          <p:cNvPicPr>
            <a:picLocks noChangeAspect="1" noChangeArrowheads="1"/>
          </p:cNvPicPr>
          <p:nvPr/>
        </p:nvPicPr>
        <p:blipFill>
          <a:blip r:embed="rId3" cstate="print"/>
          <a:srcRect/>
          <a:stretch>
            <a:fillRect/>
          </a:stretch>
        </p:blipFill>
        <p:spPr bwMode="auto">
          <a:xfrm>
            <a:off x="194912" y="1772816"/>
            <a:ext cx="6681344" cy="4968552"/>
          </a:xfrm>
          <a:prstGeom prst="rect">
            <a:avLst/>
          </a:prstGeom>
          <a:noFill/>
        </p:spPr>
      </p:pic>
      <p:sp>
        <p:nvSpPr>
          <p:cNvPr id="3" name="TextBox 2"/>
          <p:cNvSpPr txBox="1"/>
          <p:nvPr/>
        </p:nvSpPr>
        <p:spPr>
          <a:xfrm>
            <a:off x="251520" y="188640"/>
            <a:ext cx="8748464" cy="1446550"/>
          </a:xfrm>
          <a:prstGeom prst="rect">
            <a:avLst/>
          </a:prstGeom>
          <a:noFill/>
        </p:spPr>
        <p:txBody>
          <a:bodyPr wrap="square" rtlCol="0">
            <a:spAutoFit/>
          </a:bodyPr>
          <a:lstStyle/>
          <a:p>
            <a:r>
              <a:rPr lang="tr-TR" sz="2200" dirty="0" smtClean="0"/>
              <a:t>Tumor-spesific antibodied may be coupled to toxic molecules (such as ricin and diphteria toxin that inhibit protein synthesis), radioisotopes, and anti-tumor drugs to promote the delivery of these cytotoxic agents spesifically to the tumor. </a:t>
            </a:r>
          </a:p>
        </p:txBody>
      </p:sp>
      <p:sp>
        <p:nvSpPr>
          <p:cNvPr id="4" name="Rectangle 3"/>
          <p:cNvSpPr/>
          <p:nvPr/>
        </p:nvSpPr>
        <p:spPr>
          <a:xfrm>
            <a:off x="6948264" y="1837268"/>
            <a:ext cx="2160240" cy="4832092"/>
          </a:xfrm>
          <a:prstGeom prst="rect">
            <a:avLst/>
          </a:prstGeom>
        </p:spPr>
        <p:txBody>
          <a:bodyPr wrap="square">
            <a:spAutoFit/>
          </a:bodyPr>
          <a:lstStyle/>
          <a:p>
            <a:r>
              <a:rPr lang="tr-TR" sz="2200" dirty="0" smtClean="0"/>
              <a:t>Practical difficulties:</a:t>
            </a:r>
          </a:p>
          <a:p>
            <a:pPr marL="85725" indent="-85725">
              <a:buAutoNum type="arabicParenBoth"/>
            </a:pPr>
            <a:r>
              <a:rPr lang="tr-TR" sz="2200" dirty="0" smtClean="0"/>
              <a:t> systemic effects as a result of circulation through normal tissues, and</a:t>
            </a:r>
          </a:p>
          <a:p>
            <a:pPr marL="85725" indent="-85725">
              <a:buAutoNum type="arabicParenBoth"/>
            </a:pPr>
            <a:r>
              <a:rPr lang="tr-TR" sz="2200" dirty="0" smtClean="0"/>
              <a:t> Antibody response against the toxins and the injected antibodies.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a:blip r:embed="rId3" cstate="print"/>
          <a:srcRect l="3040" t="26203" r="2876" b="10798"/>
          <a:stretch>
            <a:fillRect/>
          </a:stretch>
        </p:blipFill>
        <p:spPr bwMode="auto">
          <a:xfrm>
            <a:off x="0" y="1196752"/>
            <a:ext cx="9144000" cy="4680520"/>
          </a:xfrm>
          <a:prstGeom prst="rect">
            <a:avLst/>
          </a:prstGeom>
          <a:noFill/>
          <a:ln w="9525">
            <a:noFill/>
            <a:miter lim="800000"/>
            <a:headEnd/>
            <a:tailEnd/>
          </a:ln>
        </p:spPr>
      </p:pic>
      <p:sp>
        <p:nvSpPr>
          <p:cNvPr id="10" name="TextBox 9"/>
          <p:cNvSpPr txBox="1"/>
          <p:nvPr/>
        </p:nvSpPr>
        <p:spPr>
          <a:xfrm>
            <a:off x="251520" y="519063"/>
            <a:ext cx="8424936" cy="461665"/>
          </a:xfrm>
          <a:prstGeom prst="rect">
            <a:avLst/>
          </a:prstGeom>
          <a:noFill/>
        </p:spPr>
        <p:txBody>
          <a:bodyPr wrap="square" rtlCol="0">
            <a:spAutoFit/>
          </a:bodyPr>
          <a:lstStyle/>
          <a:p>
            <a:pPr algn="ctr"/>
            <a:r>
              <a:rPr lang="tr-TR" sz="2400" b="1" dirty="0" smtClean="0"/>
              <a:t>LYMPHOID MALIGNANCIES AND THEIR CHARACTERISTICS</a:t>
            </a:r>
            <a:endParaRPr lang="tr-TR" sz="24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srcRect/>
          <a:stretch>
            <a:fillRect/>
          </a:stretch>
        </p:blipFill>
        <p:spPr bwMode="auto">
          <a:xfrm>
            <a:off x="-1" y="620688"/>
            <a:ext cx="9144001"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2.nau.edu/~bio372-c/class/cancer/angiogenesis2.jpg"/>
          <p:cNvPicPr>
            <a:picLocks noChangeAspect="1" noChangeArrowheads="1"/>
          </p:cNvPicPr>
          <p:nvPr/>
        </p:nvPicPr>
        <p:blipFill>
          <a:blip r:embed="rId2" cstate="print"/>
          <a:srcRect l="4713" r="16352" b="35883"/>
          <a:stretch>
            <a:fillRect/>
          </a:stretch>
        </p:blipFill>
        <p:spPr bwMode="auto">
          <a:xfrm>
            <a:off x="3707904" y="836712"/>
            <a:ext cx="5292080" cy="4968552"/>
          </a:xfrm>
          <a:prstGeom prst="rect">
            <a:avLst/>
          </a:prstGeom>
          <a:noFill/>
        </p:spPr>
      </p:pic>
      <p:sp>
        <p:nvSpPr>
          <p:cNvPr id="3" name="Rectangle 2"/>
          <p:cNvSpPr/>
          <p:nvPr/>
        </p:nvSpPr>
        <p:spPr>
          <a:xfrm>
            <a:off x="35496" y="476672"/>
            <a:ext cx="3491880" cy="5262979"/>
          </a:xfrm>
          <a:prstGeom prst="rect">
            <a:avLst/>
          </a:prstGeom>
        </p:spPr>
        <p:txBody>
          <a:bodyPr wrap="square">
            <a:spAutoFit/>
          </a:bodyPr>
          <a:lstStyle/>
          <a:p>
            <a:pPr>
              <a:buFont typeface="Arial" pitchFamily="34" charset="0"/>
              <a:buChar char="•"/>
            </a:pPr>
            <a:r>
              <a:rPr lang="tr-TR" sz="2400" dirty="0" smtClean="0"/>
              <a:t> New blood vessels are biochemically and structurally different from normal resting blood vessels. </a:t>
            </a:r>
          </a:p>
          <a:p>
            <a:pPr>
              <a:buFont typeface="Arial" pitchFamily="34" charset="0"/>
              <a:buChar char="•"/>
            </a:pPr>
            <a:endParaRPr lang="tr-TR" sz="2400" dirty="0" smtClean="0"/>
          </a:p>
          <a:p>
            <a:pPr>
              <a:buFont typeface="Arial" pitchFamily="34" charset="0"/>
              <a:buChar char="•"/>
            </a:pPr>
            <a:r>
              <a:rPr lang="tr-TR" sz="2400" dirty="0" smtClean="0"/>
              <a:t> Potential targets include</a:t>
            </a:r>
          </a:p>
          <a:p>
            <a:pPr lvl="1">
              <a:buFont typeface="Arial" pitchFamily="34" charset="0"/>
              <a:buChar char="•"/>
            </a:pPr>
            <a:r>
              <a:rPr lang="tr-TR" sz="2400" dirty="0" smtClean="0"/>
              <a:t> VEGF receptor</a:t>
            </a:r>
          </a:p>
          <a:p>
            <a:pPr lvl="1">
              <a:buFont typeface="Arial" pitchFamily="34" charset="0"/>
              <a:buChar char="•"/>
            </a:pPr>
            <a:r>
              <a:rPr lang="tr-TR" sz="2400" dirty="0" smtClean="0"/>
              <a:t> Eph receptor</a:t>
            </a:r>
          </a:p>
          <a:p>
            <a:pPr lvl="1">
              <a:buFont typeface="Arial" pitchFamily="34" charset="0"/>
              <a:buChar char="•"/>
            </a:pPr>
            <a:r>
              <a:rPr lang="tr-TR" sz="2400" dirty="0" smtClean="0"/>
              <a:t> Oncofetal fibronectin</a:t>
            </a:r>
          </a:p>
          <a:p>
            <a:pPr lvl="1">
              <a:buFont typeface="Arial" pitchFamily="34" charset="0"/>
              <a:buChar char="•"/>
            </a:pPr>
            <a:r>
              <a:rPr lang="tr-TR" sz="2400" dirty="0" smtClean="0"/>
              <a:t> MMP-2</a:t>
            </a:r>
          </a:p>
          <a:p>
            <a:pPr lvl="1">
              <a:buFont typeface="Arial" pitchFamily="34" charset="0"/>
              <a:buChar char="•"/>
            </a:pPr>
            <a:r>
              <a:rPr lang="tr-TR" sz="2400" dirty="0" smtClean="0"/>
              <a:t> MMP-9</a:t>
            </a:r>
          </a:p>
          <a:p>
            <a:pPr lvl="1">
              <a:buFont typeface="Arial" pitchFamily="34" charset="0"/>
              <a:buChar char="•"/>
            </a:pPr>
            <a:r>
              <a:rPr lang="tr-TR" sz="2400" dirty="0" smtClean="0"/>
              <a:t> Aminopeptidase A</a:t>
            </a:r>
          </a:p>
          <a:p>
            <a:pPr lvl="1">
              <a:buFont typeface="Arial" pitchFamily="34" charset="0"/>
              <a:buChar char="•"/>
            </a:pPr>
            <a:r>
              <a:rPr lang="tr-TR" sz="2400" dirty="0" smtClean="0"/>
              <a:t> NG2 proteoglycan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srcRect l="12551"/>
          <a:stretch>
            <a:fillRect/>
          </a:stretch>
        </p:blipFill>
        <p:spPr bwMode="auto">
          <a:xfrm>
            <a:off x="1115616" y="908720"/>
            <a:ext cx="7272808" cy="5861126"/>
          </a:xfrm>
          <a:prstGeom prst="rect">
            <a:avLst/>
          </a:prstGeom>
          <a:noFill/>
          <a:ln w="9525">
            <a:noFill/>
            <a:miter lim="800000"/>
            <a:headEnd/>
            <a:tailEnd/>
          </a:ln>
        </p:spPr>
      </p:pic>
      <p:sp>
        <p:nvSpPr>
          <p:cNvPr id="3" name="TextBox 2"/>
          <p:cNvSpPr txBox="1"/>
          <p:nvPr/>
        </p:nvSpPr>
        <p:spPr>
          <a:xfrm>
            <a:off x="323528" y="67271"/>
            <a:ext cx="8820472" cy="769441"/>
          </a:xfrm>
          <a:prstGeom prst="rect">
            <a:avLst/>
          </a:prstGeom>
          <a:noFill/>
        </p:spPr>
        <p:txBody>
          <a:bodyPr wrap="square" rtlCol="0">
            <a:spAutoFit/>
          </a:bodyPr>
          <a:lstStyle/>
          <a:p>
            <a:r>
              <a:rPr lang="tr-TR" sz="2200" dirty="0" smtClean="0"/>
              <a:t>Anti-idiotypic antibodies have been used to treat B cell lymphomas that express surface immunoglobin with particular idiotypes. </a:t>
            </a:r>
            <a:endParaRPr lang="tr-TR" sz="2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496944" cy="1200329"/>
          </a:xfrm>
          <a:prstGeom prst="rect">
            <a:avLst/>
          </a:prstGeom>
          <a:noFill/>
        </p:spPr>
        <p:txBody>
          <a:bodyPr wrap="square" rtlCol="0">
            <a:spAutoFit/>
          </a:bodyPr>
          <a:lstStyle/>
          <a:p>
            <a:pPr algn="ctr"/>
            <a:r>
              <a:rPr lang="tr-TR" sz="3600" dirty="0" smtClean="0"/>
              <a:t>WHAT IS THE ROLE OF THE IMMUNE SYSTEM IN PROMOTING TUMOR GROWTH?</a:t>
            </a:r>
            <a:endParaRPr lang="tr-TR" sz="3600" dirty="0"/>
          </a:p>
        </p:txBody>
      </p:sp>
      <p:sp>
        <p:nvSpPr>
          <p:cNvPr id="3" name="TextBox 2"/>
          <p:cNvSpPr txBox="1"/>
          <p:nvPr/>
        </p:nvSpPr>
        <p:spPr>
          <a:xfrm>
            <a:off x="251520" y="1794296"/>
            <a:ext cx="8712968" cy="4154984"/>
          </a:xfrm>
          <a:prstGeom prst="rect">
            <a:avLst/>
          </a:prstGeom>
          <a:noFill/>
        </p:spPr>
        <p:txBody>
          <a:bodyPr wrap="square" rtlCol="0">
            <a:spAutoFit/>
          </a:bodyPr>
          <a:lstStyle/>
          <a:p>
            <a:r>
              <a:rPr lang="tr-TR" sz="2200" dirty="0" smtClean="0"/>
              <a:t>Cells of innate immune system are considered to be the most direct tumor-promoting culprits among immune cells; Marophages as well as other cells are sources of </a:t>
            </a:r>
          </a:p>
          <a:p>
            <a:pPr lvl="1">
              <a:buFont typeface="Arial" pitchFamily="34" charset="0"/>
              <a:buChar char="•"/>
            </a:pPr>
            <a:r>
              <a:rPr lang="tr-TR" sz="2200" dirty="0" smtClean="0"/>
              <a:t> VEGF that promotes angiogenesis, and </a:t>
            </a:r>
          </a:p>
          <a:p>
            <a:pPr lvl="1">
              <a:buFont typeface="Arial" pitchFamily="34" charset="0"/>
              <a:buChar char="•"/>
            </a:pPr>
            <a:r>
              <a:rPr lang="tr-TR" sz="2200" dirty="0" smtClean="0"/>
              <a:t> matrix metalloproteinase that modify extracellular tissue</a:t>
            </a:r>
          </a:p>
          <a:p>
            <a:pPr lvl="1">
              <a:buFont typeface="Arial" pitchFamily="34" charset="0"/>
              <a:buChar char="•"/>
            </a:pPr>
            <a:r>
              <a:rPr lang="tr-TR" sz="2200" dirty="0" smtClean="0"/>
              <a:t> free radical that cause DNA damage </a:t>
            </a:r>
          </a:p>
          <a:p>
            <a:pPr lvl="1">
              <a:buFont typeface="Arial" pitchFamily="34" charset="0"/>
              <a:buChar char="•"/>
            </a:pPr>
            <a:r>
              <a:rPr lang="tr-TR" sz="2200" dirty="0" smtClean="0"/>
              <a:t> soluble factors that promote cell cycle progression and tumor survival</a:t>
            </a:r>
          </a:p>
          <a:p>
            <a:endParaRPr lang="tr-TR" sz="2200" dirty="0" smtClean="0"/>
          </a:p>
          <a:p>
            <a:r>
              <a:rPr lang="tr-TR" sz="2200" dirty="0" smtClean="0"/>
              <a:t>The adaptive immune system can </a:t>
            </a:r>
          </a:p>
          <a:p>
            <a:pPr lvl="1">
              <a:buFont typeface="Arial" pitchFamily="34" charset="0"/>
              <a:buChar char="•"/>
            </a:pPr>
            <a:r>
              <a:rPr lang="tr-TR" sz="2200" dirty="0" smtClean="0"/>
              <a:t> promote chronic activbation of innate immune cells in several ways</a:t>
            </a:r>
          </a:p>
          <a:p>
            <a:pPr lvl="1">
              <a:buFont typeface="Arial" pitchFamily="34" charset="0"/>
              <a:buChar char="•"/>
            </a:pPr>
            <a:r>
              <a:rPr lang="tr-TR" sz="2200" dirty="0" smtClean="0"/>
              <a:t> contribute to tumor progression by released products that directly regulate proliferation programs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cstate="print"/>
          <a:srcRect l="25845" t="20891" r="25348" b="12766"/>
          <a:stretch>
            <a:fillRect/>
          </a:stretch>
        </p:blipFill>
        <p:spPr bwMode="auto">
          <a:xfrm>
            <a:off x="254424" y="188640"/>
            <a:ext cx="8632883" cy="65973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91049"/>
            <a:ext cx="8215370" cy="400110"/>
          </a:xfrm>
          <a:prstGeom prst="rect">
            <a:avLst/>
          </a:prstGeom>
          <a:noFill/>
        </p:spPr>
        <p:txBody>
          <a:bodyPr wrap="square" rtlCol="0">
            <a:spAutoFit/>
          </a:bodyPr>
          <a:lstStyle/>
          <a:p>
            <a:r>
              <a:rPr lang="tr-TR" sz="2000" dirty="0" smtClean="0"/>
              <a:t>  </a:t>
            </a:r>
            <a:endParaRPr lang="en-GB" sz="2000" dirty="0"/>
          </a:p>
        </p:txBody>
      </p:sp>
      <p:sp>
        <p:nvSpPr>
          <p:cNvPr id="4" name="TextBox 3"/>
          <p:cNvSpPr txBox="1"/>
          <p:nvPr/>
        </p:nvSpPr>
        <p:spPr>
          <a:xfrm>
            <a:off x="179512" y="116632"/>
            <a:ext cx="8784976" cy="1446550"/>
          </a:xfrm>
          <a:prstGeom prst="rect">
            <a:avLst/>
          </a:prstGeom>
          <a:noFill/>
        </p:spPr>
        <p:txBody>
          <a:bodyPr wrap="square" rtlCol="0">
            <a:spAutoFit/>
          </a:bodyPr>
          <a:lstStyle/>
          <a:p>
            <a:pPr>
              <a:buFont typeface="Arial" pitchFamily="34" charset="0"/>
              <a:buChar char="•"/>
            </a:pPr>
            <a:r>
              <a:rPr lang="tr-TR" sz="2200" dirty="0" smtClean="0"/>
              <a:t> Cellular transformation is a </a:t>
            </a:r>
            <a:r>
              <a:rPr lang="tr-TR" sz="2200" b="1" dirty="0" smtClean="0"/>
              <a:t>multi-step process </a:t>
            </a:r>
            <a:r>
              <a:rPr lang="tr-TR" sz="2200" dirty="0" smtClean="0"/>
              <a:t>involving a combination of genetic lesions affecting genes that regulate cell cycle entry, cell cycle exit and cell death. Cancer-associated genes can be divided into three categories. </a:t>
            </a:r>
          </a:p>
        </p:txBody>
      </p:sp>
      <p:sp>
        <p:nvSpPr>
          <p:cNvPr id="8" name="Rectangle 7"/>
          <p:cNvSpPr/>
          <p:nvPr/>
        </p:nvSpPr>
        <p:spPr>
          <a:xfrm>
            <a:off x="179512" y="1642730"/>
            <a:ext cx="4608512" cy="5170646"/>
          </a:xfrm>
          <a:prstGeom prst="rect">
            <a:avLst/>
          </a:prstGeom>
        </p:spPr>
        <p:txBody>
          <a:bodyPr wrap="square">
            <a:spAutoFit/>
          </a:bodyPr>
          <a:lstStyle/>
          <a:p>
            <a:pPr>
              <a:buFont typeface="Arial" pitchFamily="34" charset="0"/>
              <a:buChar char="•"/>
            </a:pPr>
            <a:r>
              <a:rPr lang="tr-TR" sz="2200" b="1" dirty="0" smtClean="0"/>
              <a:t> Activating mutations </a:t>
            </a:r>
            <a:r>
              <a:rPr lang="tr-TR" sz="2200" dirty="0" smtClean="0"/>
              <a:t>in genes that </a:t>
            </a:r>
            <a:r>
              <a:rPr lang="tr-TR" sz="2200" b="1" dirty="0" smtClean="0">
                <a:solidFill>
                  <a:srgbClr val="FF0000"/>
                </a:solidFill>
              </a:rPr>
              <a:t>promote cell proliferation </a:t>
            </a:r>
            <a:r>
              <a:rPr lang="tr-TR" sz="2200" b="1" dirty="0" smtClean="0"/>
              <a:t>such as </a:t>
            </a:r>
            <a:r>
              <a:rPr lang="tr-TR" sz="2200" b="1" i="1" dirty="0" smtClean="0"/>
              <a:t>MYC</a:t>
            </a:r>
            <a:r>
              <a:rPr lang="tr-TR" sz="2200" b="1" dirty="0" smtClean="0"/>
              <a:t> and </a:t>
            </a:r>
            <a:r>
              <a:rPr lang="tr-TR" sz="2200" b="1" i="1" dirty="0" smtClean="0"/>
              <a:t>RAS (poto- or cellular- oncogenes)</a:t>
            </a:r>
            <a:r>
              <a:rPr lang="tr-TR" sz="2200" dirty="0" smtClean="0"/>
              <a:t>. </a:t>
            </a:r>
          </a:p>
          <a:p>
            <a:pPr>
              <a:buFont typeface="Arial" pitchFamily="34" charset="0"/>
              <a:buChar char="•"/>
            </a:pPr>
            <a:endParaRPr lang="tr-TR" sz="2200" i="1" dirty="0" smtClean="0"/>
          </a:p>
          <a:p>
            <a:pPr>
              <a:buFont typeface="Arial" pitchFamily="34" charset="0"/>
              <a:buChar char="•"/>
            </a:pPr>
            <a:r>
              <a:rPr lang="tr-TR" sz="2200" i="1" dirty="0" smtClean="0"/>
              <a:t> </a:t>
            </a:r>
            <a:r>
              <a:rPr lang="tr-TR" sz="2200" dirty="0" smtClean="0"/>
              <a:t>There are also </a:t>
            </a:r>
            <a:r>
              <a:rPr lang="tr-TR" sz="2200" b="1" dirty="0" smtClean="0"/>
              <a:t>inactivating mutations </a:t>
            </a:r>
            <a:r>
              <a:rPr lang="tr-TR" sz="2200" dirty="0" smtClean="0"/>
              <a:t>in genes that promote </a:t>
            </a:r>
            <a:r>
              <a:rPr lang="tr-TR" sz="2200" b="1" dirty="0" smtClean="0">
                <a:solidFill>
                  <a:srgbClr val="FF0000"/>
                </a:solidFill>
              </a:rPr>
              <a:t>cell cycle arrest </a:t>
            </a:r>
            <a:r>
              <a:rPr lang="tr-TR" sz="2200" dirty="0" smtClean="0"/>
              <a:t>such as </a:t>
            </a:r>
            <a:r>
              <a:rPr lang="tr-TR" sz="2200" b="1" i="1" dirty="0" smtClean="0"/>
              <a:t>P53 </a:t>
            </a:r>
            <a:r>
              <a:rPr lang="tr-TR" sz="2200" b="1" dirty="0" smtClean="0"/>
              <a:t>and </a:t>
            </a:r>
            <a:r>
              <a:rPr lang="tr-TR" sz="2200" b="1" i="1" dirty="0" smtClean="0"/>
              <a:t>RB (tumor-suppressor genes or anti-oncogenes)</a:t>
            </a:r>
            <a:r>
              <a:rPr lang="tr-TR" sz="2200" i="1" dirty="0" smtClean="0"/>
              <a:t>. </a:t>
            </a:r>
          </a:p>
          <a:p>
            <a:pPr>
              <a:buFont typeface="Arial" pitchFamily="34" charset="0"/>
              <a:buChar char="•"/>
            </a:pPr>
            <a:endParaRPr lang="tr-TR" sz="2200" i="1" dirty="0" smtClean="0"/>
          </a:p>
          <a:p>
            <a:pPr>
              <a:buFont typeface="Arial" pitchFamily="34" charset="0"/>
              <a:buChar char="•"/>
            </a:pPr>
            <a:r>
              <a:rPr lang="tr-TR" sz="2200" i="1" dirty="0" smtClean="0"/>
              <a:t> </a:t>
            </a:r>
            <a:r>
              <a:rPr lang="tr-TR" sz="2200" dirty="0" smtClean="0"/>
              <a:t>Additionally </a:t>
            </a:r>
            <a:r>
              <a:rPr lang="tr-TR" sz="2200" b="1" dirty="0" smtClean="0"/>
              <a:t>deregulated expression</a:t>
            </a:r>
            <a:r>
              <a:rPr lang="tr-TR" sz="2200" dirty="0" smtClean="0"/>
              <a:t> of genes involved in the </a:t>
            </a:r>
            <a:r>
              <a:rPr lang="tr-TR" sz="2200" b="1" dirty="0" smtClean="0">
                <a:solidFill>
                  <a:srgbClr val="FF0000"/>
                </a:solidFill>
              </a:rPr>
              <a:t>control of programmed cell death</a:t>
            </a:r>
            <a:r>
              <a:rPr lang="tr-TR" sz="2200" dirty="0" smtClean="0">
                <a:solidFill>
                  <a:srgbClr val="FF0000"/>
                </a:solidFill>
              </a:rPr>
              <a:t> </a:t>
            </a:r>
            <a:r>
              <a:rPr lang="tr-TR" sz="2200" dirty="0" smtClean="0"/>
              <a:t>(including oncogene such as </a:t>
            </a:r>
            <a:r>
              <a:rPr lang="tr-TR" sz="2200" b="1" i="1" dirty="0" smtClean="0"/>
              <a:t>BCL-2</a:t>
            </a:r>
            <a:r>
              <a:rPr lang="tr-TR" sz="2200" dirty="0" smtClean="0"/>
              <a:t> which is an anti-apoptosis gene).  </a:t>
            </a:r>
            <a:endParaRPr lang="tr-TR" sz="2200" i="1" dirty="0" smtClean="0"/>
          </a:p>
        </p:txBody>
      </p:sp>
      <p:pic>
        <p:nvPicPr>
          <p:cNvPr id="82950" name="Picture 6" descr="http://www.bdbiosciences.com/br/wcmimages/apoptosis_analysis_cellcycle_phases_lrg.jpg"/>
          <p:cNvPicPr>
            <a:picLocks noChangeAspect="1" noChangeArrowheads="1"/>
          </p:cNvPicPr>
          <p:nvPr/>
        </p:nvPicPr>
        <p:blipFill>
          <a:blip r:embed="rId3" cstate="print"/>
          <a:srcRect/>
          <a:stretch>
            <a:fillRect/>
          </a:stretch>
        </p:blipFill>
        <p:spPr bwMode="auto">
          <a:xfrm>
            <a:off x="4860032" y="2060848"/>
            <a:ext cx="4067859" cy="3816424"/>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b="7778"/>
          <a:stretch>
            <a:fillRect/>
          </a:stretch>
        </p:blipFill>
        <p:spPr bwMode="auto">
          <a:xfrm>
            <a:off x="0" y="188640"/>
            <a:ext cx="4860032" cy="5976664"/>
          </a:xfrm>
          <a:prstGeom prst="rect">
            <a:avLst/>
          </a:prstGeom>
          <a:noFill/>
          <a:ln w="9525">
            <a:noFill/>
            <a:miter lim="800000"/>
            <a:headEnd/>
            <a:tailEnd/>
          </a:ln>
        </p:spPr>
      </p:pic>
      <p:sp>
        <p:nvSpPr>
          <p:cNvPr id="3" name="Rectangle 2"/>
          <p:cNvSpPr/>
          <p:nvPr/>
        </p:nvSpPr>
        <p:spPr>
          <a:xfrm>
            <a:off x="4860032" y="154369"/>
            <a:ext cx="4283968" cy="6555641"/>
          </a:xfrm>
          <a:prstGeom prst="rect">
            <a:avLst/>
          </a:prstGeom>
        </p:spPr>
        <p:txBody>
          <a:bodyPr wrap="square">
            <a:spAutoFit/>
          </a:bodyPr>
          <a:lstStyle/>
          <a:p>
            <a:r>
              <a:rPr lang="tr-TR" sz="2000" b="1" dirty="0" smtClean="0"/>
              <a:t>Oncogene</a:t>
            </a:r>
            <a:r>
              <a:rPr lang="tr-TR" sz="2000" dirty="0" smtClean="0"/>
              <a:t> is a gene that encodes a protein capable of inducing cellular transformation. </a:t>
            </a:r>
          </a:p>
          <a:p>
            <a:endParaRPr lang="tr-TR" sz="2000" dirty="0" smtClean="0"/>
          </a:p>
          <a:p>
            <a:r>
              <a:rPr lang="tr-TR" sz="2000" dirty="0" smtClean="0"/>
              <a:t>Oncogenes derived from viruses are </a:t>
            </a:r>
            <a:r>
              <a:rPr lang="tr-TR" sz="2000" b="1" dirty="0" smtClean="0"/>
              <a:t>viral oncogenes</a:t>
            </a:r>
            <a:r>
              <a:rPr lang="tr-TR" sz="2000" dirty="0" smtClean="0"/>
              <a:t>; their counterparts in normal cells are </a:t>
            </a:r>
            <a:r>
              <a:rPr lang="tr-TR" sz="2000" b="1" dirty="0" smtClean="0"/>
              <a:t>proto-oncogenes</a:t>
            </a:r>
            <a:r>
              <a:rPr lang="tr-TR" sz="2000" dirty="0" smtClean="0"/>
              <a:t>. </a:t>
            </a:r>
          </a:p>
          <a:p>
            <a:endParaRPr lang="tr-TR" sz="2000" dirty="0" smtClean="0"/>
          </a:p>
          <a:p>
            <a:r>
              <a:rPr lang="tr-TR" sz="2000" dirty="0" smtClean="0"/>
              <a:t>Mutations or genetic rearrangements of proto-oncogenes by carcinogens or viruses might </a:t>
            </a:r>
            <a:r>
              <a:rPr lang="tr-TR" sz="2000" b="1" dirty="0" smtClean="0"/>
              <a:t>alter the normally regulated function </a:t>
            </a:r>
            <a:r>
              <a:rPr lang="tr-TR" sz="2000" dirty="0" smtClean="0"/>
              <a:t>of these genes, converting htem into potent </a:t>
            </a:r>
            <a:r>
              <a:rPr lang="tr-TR" sz="2000" b="1" dirty="0" smtClean="0"/>
              <a:t>cancer-causing oncogenes</a:t>
            </a:r>
            <a:r>
              <a:rPr lang="tr-TR" sz="2000" dirty="0" smtClean="0"/>
              <a:t>. </a:t>
            </a:r>
          </a:p>
          <a:p>
            <a:endParaRPr lang="tr-TR" sz="2000" dirty="0" smtClean="0"/>
          </a:p>
          <a:p>
            <a:r>
              <a:rPr lang="tr-TR" sz="2000" dirty="0" smtClean="0"/>
              <a:t>Genetic rearragement includes the </a:t>
            </a:r>
            <a:r>
              <a:rPr lang="tr-TR" sz="2000" b="1" dirty="0" smtClean="0"/>
              <a:t>chromosomal translocation </a:t>
            </a:r>
            <a:r>
              <a:rPr lang="tr-TR" sz="2000" dirty="0" smtClean="0"/>
              <a:t>of a proto-oncogene from one chromosomal site to another where its expression will be altered (ex. near immunoglobulin heavy chain enhancer)</a:t>
            </a:r>
            <a:endParaRPr lang="tr-TR" sz="2000" dirty="0"/>
          </a:p>
        </p:txBody>
      </p:sp>
      <p:pic>
        <p:nvPicPr>
          <p:cNvPr id="4" name="Picture 2"/>
          <p:cNvPicPr>
            <a:picLocks noChangeAspect="1" noChangeArrowheads="1"/>
          </p:cNvPicPr>
          <p:nvPr/>
        </p:nvPicPr>
        <p:blipFill>
          <a:blip r:embed="rId2" cstate="print"/>
          <a:srcRect l="83723" t="92222" b="4444"/>
          <a:stretch>
            <a:fillRect/>
          </a:stretch>
        </p:blipFill>
        <p:spPr bwMode="auto">
          <a:xfrm>
            <a:off x="3131840" y="6165304"/>
            <a:ext cx="791072" cy="2160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s_D1CB.tmp"/>
          <p:cNvPicPr>
            <a:picLocks/>
          </p:cNvPicPr>
          <p:nvPr/>
        </p:nvPicPr>
        <p:blipFill>
          <a:blip r:embed="rId2" cstate="print"/>
          <a:srcRect b="15714"/>
          <a:stretch>
            <a:fillRect/>
          </a:stretch>
        </p:blipFill>
        <p:spPr>
          <a:xfrm>
            <a:off x="0" y="1412776"/>
            <a:ext cx="4788024" cy="4896544"/>
          </a:xfrm>
          <a:prstGeom prst="rect">
            <a:avLst/>
          </a:prstGeom>
        </p:spPr>
      </p:pic>
      <p:grpSp>
        <p:nvGrpSpPr>
          <p:cNvPr id="15" name="Group 14"/>
          <p:cNvGrpSpPr/>
          <p:nvPr/>
        </p:nvGrpSpPr>
        <p:grpSpPr>
          <a:xfrm>
            <a:off x="4139952" y="1052736"/>
            <a:ext cx="5004048" cy="3103487"/>
            <a:chOff x="7164288" y="1484784"/>
            <a:chExt cx="5417368" cy="3103487"/>
          </a:xfrm>
        </p:grpSpPr>
        <p:pic>
          <p:nvPicPr>
            <p:cNvPr id="6" name="Picture 5" descr="ws_D1CC.tmp"/>
            <p:cNvPicPr>
              <a:picLocks/>
            </p:cNvPicPr>
            <p:nvPr/>
          </p:nvPicPr>
          <p:blipFill>
            <a:blip r:embed="rId3" cstate="print"/>
            <a:stretch>
              <a:fillRect/>
            </a:stretch>
          </p:blipFill>
          <p:spPr>
            <a:xfrm>
              <a:off x="7164288" y="1484784"/>
              <a:ext cx="5173166" cy="3103487"/>
            </a:xfrm>
            <a:prstGeom prst="rect">
              <a:avLst/>
            </a:prstGeom>
          </p:spPr>
        </p:pic>
        <p:cxnSp>
          <p:nvCxnSpPr>
            <p:cNvPr id="8" name="Straight Connector 7"/>
            <p:cNvCxnSpPr/>
            <p:nvPr/>
          </p:nvCxnSpPr>
          <p:spPr>
            <a:xfrm>
              <a:off x="7164288" y="2852936"/>
              <a:ext cx="540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64288" y="3068960"/>
              <a:ext cx="540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64288" y="3356992"/>
              <a:ext cx="540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81056" y="3789040"/>
              <a:ext cx="540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64288" y="3573016"/>
              <a:ext cx="540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64288" y="4077072"/>
              <a:ext cx="540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64288" y="4293096"/>
              <a:ext cx="540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640960" cy="1077218"/>
          </a:xfrm>
          <a:prstGeom prst="rect">
            <a:avLst/>
          </a:prstGeom>
          <a:noFill/>
        </p:spPr>
        <p:txBody>
          <a:bodyPr wrap="square" rtlCol="0">
            <a:spAutoFit/>
          </a:bodyPr>
          <a:lstStyle/>
          <a:p>
            <a:r>
              <a:rPr lang="tr-TR" sz="3200" b="1" dirty="0" smtClean="0"/>
              <a:t>What our immune response do during cancer development??</a:t>
            </a:r>
            <a:endParaRPr lang="tr-TR" sz="3200" b="1" dirty="0"/>
          </a:p>
        </p:txBody>
      </p:sp>
      <p:sp>
        <p:nvSpPr>
          <p:cNvPr id="4" name="TextBox 3"/>
          <p:cNvSpPr txBox="1"/>
          <p:nvPr/>
        </p:nvSpPr>
        <p:spPr>
          <a:xfrm>
            <a:off x="251520" y="1124744"/>
            <a:ext cx="8640960" cy="5847755"/>
          </a:xfrm>
          <a:prstGeom prst="rect">
            <a:avLst/>
          </a:prstGeom>
          <a:noFill/>
        </p:spPr>
        <p:txBody>
          <a:bodyPr wrap="square" rtlCol="0">
            <a:spAutoFit/>
          </a:bodyPr>
          <a:lstStyle/>
          <a:p>
            <a:r>
              <a:rPr lang="tr-TR" sz="2200" dirty="0" smtClean="0"/>
              <a:t>Immune responses to tumours do occur, but they are frequently modest and seem to makel little inroads in tumour growth. </a:t>
            </a:r>
          </a:p>
          <a:p>
            <a:endParaRPr lang="tr-TR" sz="2200" dirty="0" smtClean="0"/>
          </a:p>
          <a:p>
            <a:r>
              <a:rPr lang="tr-TR" sz="2200" dirty="0" smtClean="0"/>
              <a:t>The antigens expressed on tumour cells but not on normal cells are caled </a:t>
            </a:r>
            <a:r>
              <a:rPr lang="tr-TR" sz="2200" b="1" dirty="0" smtClean="0">
                <a:solidFill>
                  <a:srgbClr val="FF0000"/>
                </a:solidFill>
              </a:rPr>
              <a:t>tumor-spesific antigens</a:t>
            </a:r>
            <a:r>
              <a:rPr lang="tr-TR" sz="2200" dirty="0" smtClean="0">
                <a:solidFill>
                  <a:srgbClr val="FF0000"/>
                </a:solidFill>
              </a:rPr>
              <a:t>. </a:t>
            </a:r>
            <a:r>
              <a:rPr lang="tr-TR" sz="2200" dirty="0" smtClean="0"/>
              <a:t>They may result from mutations in tumor cells that generate altered cellular proteins. As they are foreign, they can </a:t>
            </a:r>
            <a:r>
              <a:rPr lang="tr-TR" sz="2200" b="1" dirty="0" smtClean="0"/>
              <a:t>induce immune responses</a:t>
            </a:r>
            <a:r>
              <a:rPr lang="tr-TR" sz="2200" dirty="0" smtClean="0"/>
              <a:t>. </a:t>
            </a:r>
            <a:endParaRPr lang="tr-TR" sz="2200" dirty="0" smtClean="0">
              <a:solidFill>
                <a:srgbClr val="FF0000"/>
              </a:solidFill>
            </a:endParaRPr>
          </a:p>
          <a:p>
            <a:endParaRPr lang="tr-TR" sz="2200" dirty="0" smtClean="0"/>
          </a:p>
          <a:p>
            <a:r>
              <a:rPr lang="tr-TR" sz="2200" dirty="0" smtClean="0"/>
              <a:t>On the other hand, tumor antigens that are also expressed on normal cells are called </a:t>
            </a:r>
            <a:r>
              <a:rPr lang="tr-TR" sz="2200" b="1" dirty="0" smtClean="0">
                <a:solidFill>
                  <a:srgbClr val="FF0000"/>
                </a:solidFill>
              </a:rPr>
              <a:t>tumor-associated antigens</a:t>
            </a:r>
            <a:r>
              <a:rPr lang="tr-TR" sz="2200" dirty="0" smtClean="0"/>
              <a:t>; these antigens are normall cellular constituents whose expression is dysregulated in tumors. They are potemtial targets for </a:t>
            </a:r>
            <a:r>
              <a:rPr lang="tr-TR" sz="2200" b="1" dirty="0" smtClean="0"/>
              <a:t>immunotherapy</a:t>
            </a:r>
            <a:r>
              <a:rPr lang="tr-TR" sz="2200" dirty="0" smtClean="0"/>
              <a:t> or are useful markers for </a:t>
            </a:r>
            <a:r>
              <a:rPr lang="tr-TR" sz="2200" b="1" dirty="0" smtClean="0"/>
              <a:t>clinical diagnosis</a:t>
            </a:r>
            <a:r>
              <a:rPr lang="tr-TR" sz="2200" dirty="0" smtClean="0"/>
              <a:t> and for </a:t>
            </a:r>
            <a:r>
              <a:rPr lang="tr-TR" sz="2200" b="1" dirty="0" smtClean="0"/>
              <a:t>observation of patients</a:t>
            </a:r>
            <a:r>
              <a:rPr lang="tr-TR" sz="2200" dirty="0" smtClean="0"/>
              <a:t>. </a:t>
            </a:r>
          </a:p>
          <a:p>
            <a:endParaRPr lang="tr-TR" sz="2200" dirty="0" smtClean="0"/>
          </a:p>
          <a:p>
            <a:r>
              <a:rPr lang="tr-TR" sz="2200" dirty="0" smtClean="0"/>
              <a:t>Typically these antigens have been identifies by their ability to induce the proliferation of antigen-spesific CTLs or helper T-cells. </a:t>
            </a:r>
          </a:p>
          <a:p>
            <a:endParaRPr lang="tr-TR" sz="22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4118</TotalTime>
  <Words>3052</Words>
  <Application>Microsoft Office PowerPoint</Application>
  <PresentationFormat>On-screen Show (4:3)</PresentationFormat>
  <Paragraphs>278</Paragraphs>
  <Slides>43</Slides>
  <Notes>26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TURBO A.Ş.</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neu</dc:creator>
  <cp:lastModifiedBy>ben</cp:lastModifiedBy>
  <cp:revision>263</cp:revision>
  <dcterms:created xsi:type="dcterms:W3CDTF">2013-02-05T07:25:19Z</dcterms:created>
  <dcterms:modified xsi:type="dcterms:W3CDTF">2015-11-17T07:36:43Z</dcterms:modified>
</cp:coreProperties>
</file>