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78" r:id="rId3"/>
    <p:sldId id="279" r:id="rId4"/>
    <p:sldId id="280" r:id="rId5"/>
    <p:sldId id="281" r:id="rId6"/>
    <p:sldId id="282" r:id="rId7"/>
    <p:sldId id="290" r:id="rId8"/>
    <p:sldId id="283" r:id="rId9"/>
    <p:sldId id="285" r:id="rId10"/>
    <p:sldId id="286" r:id="rId11"/>
    <p:sldId id="287" r:id="rId12"/>
    <p:sldId id="288" r:id="rId13"/>
    <p:sldId id="289" r:id="rId14"/>
    <p:sldId id="291" r:id="rId15"/>
    <p:sldId id="292" r:id="rId16"/>
    <p:sldId id="284" r:id="rId17"/>
    <p:sldId id="293" r:id="rId18"/>
    <p:sldId id="294" r:id="rId19"/>
    <p:sldId id="295" r:id="rId20"/>
    <p:sldId id="296" r:id="rId21"/>
    <p:sldId id="297" r:id="rId22"/>
    <p:sldId id="299" r:id="rId23"/>
    <p:sldId id="298" r:id="rId24"/>
    <p:sldId id="300" r:id="rId25"/>
    <p:sldId id="301" r:id="rId26"/>
    <p:sldId id="302" r:id="rId27"/>
    <p:sldId id="30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AD739D-49A2-4762-BE0E-4ED56BE3C878}" type="datetimeFigureOut">
              <a:rPr lang="tr-TR" smtClean="0"/>
              <a:t>25.11.2015</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6FE0B4-6219-4C65-BA94-829EAC2B23F1}" type="slidenum">
              <a:rPr lang="tr-TR" smtClean="0"/>
              <a:t>‹#›</a:t>
            </a:fld>
            <a:endParaRPr lang="tr-TR"/>
          </a:p>
        </p:txBody>
      </p:sp>
    </p:spTree>
    <p:extLst>
      <p:ext uri="{BB962C8B-B14F-4D97-AF65-F5344CB8AC3E}">
        <p14:creationId xmlns:p14="http://schemas.microsoft.com/office/powerpoint/2010/main" val="14686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A149D2D-2F87-469F-AE67-B18545271921}" type="datetimeFigureOut">
              <a:rPr lang="tr-TR" smtClean="0"/>
              <a:t>25.11.2015</a:t>
            </a:fld>
            <a:endParaRPr lang="tr-TR"/>
          </a:p>
        </p:txBody>
      </p:sp>
      <p:sp>
        <p:nvSpPr>
          <p:cNvPr id="17" name="Footer Placeholder 16"/>
          <p:cNvSpPr>
            <a:spLocks noGrp="1"/>
          </p:cNvSpPr>
          <p:nvPr>
            <p:ph type="ftr" sz="quarter" idx="11"/>
          </p:nvPr>
        </p:nvSpPr>
        <p:spPr/>
        <p:txBody>
          <a:bodyPr/>
          <a:lstStyle/>
          <a:p>
            <a:endParaRPr lang="tr-T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E8385D5-AC3D-4442-B15D-D1E0F0377277}" type="slidenum">
              <a:rPr lang="tr-TR" smtClean="0"/>
              <a:t>‹#›</a:t>
            </a:fld>
            <a:endParaRPr lang="tr-T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49D2D-2F87-469F-AE67-B18545271921}" type="datetimeFigureOut">
              <a:rPr lang="tr-TR" smtClean="0"/>
              <a:t>25.11.2015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E8385D5-AC3D-4442-B15D-D1E0F0377277}"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E8385D5-AC3D-4442-B15D-D1E0F0377277}" type="slidenum">
              <a:rPr lang="tr-TR" smtClean="0"/>
              <a:t>‹#›</a:t>
            </a:fld>
            <a:endParaRPr lang="tr-T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49D2D-2F87-469F-AE67-B18545271921}" type="datetimeFigureOut">
              <a:rPr lang="tr-TR" smtClean="0"/>
              <a:t>25.11.2015</a:t>
            </a:fld>
            <a:endParaRPr lang="tr-TR"/>
          </a:p>
        </p:txBody>
      </p:sp>
      <p:sp>
        <p:nvSpPr>
          <p:cNvPr id="5" name="Footer Placeholder 4"/>
          <p:cNvSpPr>
            <a:spLocks noGrp="1"/>
          </p:cNvSpPr>
          <p:nvPr>
            <p:ph type="ftr" sz="quarter" idx="11"/>
          </p:nvPr>
        </p:nvSpPr>
        <p:spPr/>
        <p:txBody>
          <a:bodyPr/>
          <a:lstStyle/>
          <a:p>
            <a:endParaRPr lang="tr-T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A149D2D-2F87-469F-AE67-B18545271921}" type="datetimeFigureOut">
              <a:rPr lang="tr-TR" smtClean="0"/>
              <a:t>25.11.2015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4361688" y="1026372"/>
            <a:ext cx="457200" cy="441325"/>
          </a:xfrm>
        </p:spPr>
        <p:txBody>
          <a:bodyPr/>
          <a:lstStyle/>
          <a:p>
            <a:fld id="{CE8385D5-AC3D-4442-B15D-D1E0F0377277}" type="slidenum">
              <a:rPr lang="tr-TR" smtClean="0"/>
              <a:t>‹#›</a:t>
            </a:fld>
            <a:endParaRPr lang="tr-T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tr-TR"/>
          </a:p>
        </p:txBody>
      </p:sp>
      <p:sp>
        <p:nvSpPr>
          <p:cNvPr id="4" name="Date Placeholder 3"/>
          <p:cNvSpPr>
            <a:spLocks noGrp="1"/>
          </p:cNvSpPr>
          <p:nvPr>
            <p:ph type="dt" sz="half" idx="10"/>
          </p:nvPr>
        </p:nvSpPr>
        <p:spPr/>
        <p:txBody>
          <a:bodyPr/>
          <a:lstStyle/>
          <a:p>
            <a:fld id="{EA149D2D-2F87-469F-AE67-B18545271921}" type="datetimeFigureOut">
              <a:rPr lang="tr-TR" smtClean="0"/>
              <a:t>25.11.2015</a:t>
            </a:fld>
            <a:endParaRPr lang="tr-T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E8385D5-AC3D-4442-B15D-D1E0F0377277}" type="slidenum">
              <a:rPr lang="tr-TR" smtClean="0"/>
              <a:t>‹#›</a:t>
            </a:fld>
            <a:endParaRPr lang="tr-T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A149D2D-2F87-469F-AE67-B18545271921}" type="datetimeFigureOut">
              <a:rPr lang="tr-TR" smtClean="0"/>
              <a:t>25.11.2015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E8385D5-AC3D-4442-B15D-D1E0F0377277}" type="slidenum">
              <a:rPr lang="tr-TR" smtClean="0"/>
              <a:t>‹#›</a:t>
            </a:fld>
            <a:endParaRPr lang="tr-T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A149D2D-2F87-469F-AE67-B18545271921}" type="datetimeFigureOut">
              <a:rPr lang="tr-TR" smtClean="0"/>
              <a:t>25.11.2015</a:t>
            </a:fld>
            <a:endParaRPr lang="tr-TR"/>
          </a:p>
        </p:txBody>
      </p:sp>
      <p:sp>
        <p:nvSpPr>
          <p:cNvPr id="8" name="Footer Placeholder 7"/>
          <p:cNvSpPr>
            <a:spLocks noGrp="1"/>
          </p:cNvSpPr>
          <p:nvPr>
            <p:ph type="ftr" sz="quarter" idx="11"/>
          </p:nvPr>
        </p:nvSpPr>
        <p:spPr>
          <a:xfrm>
            <a:off x="304800" y="6409944"/>
            <a:ext cx="3581400" cy="365760"/>
          </a:xfrm>
        </p:spPr>
        <p:txBody>
          <a:bodyPr/>
          <a:lstStyle/>
          <a:p>
            <a:endParaRPr lang="tr-T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E8385D5-AC3D-4442-B15D-D1E0F0377277}" type="slidenum">
              <a:rPr lang="tr-TR" smtClean="0"/>
              <a:t>‹#›</a:t>
            </a:fld>
            <a:endParaRPr lang="tr-T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149D2D-2F87-469F-AE67-B18545271921}" type="datetimeFigureOut">
              <a:rPr lang="tr-TR" smtClean="0"/>
              <a:t>25.11.2015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a:xfrm>
            <a:off x="4343400" y="1036020"/>
            <a:ext cx="457200" cy="441325"/>
          </a:xfrm>
        </p:spPr>
        <p:txBody>
          <a:bodyPr/>
          <a:lstStyle/>
          <a:p>
            <a:fld id="{CE8385D5-AC3D-4442-B15D-D1E0F037727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A149D2D-2F87-469F-AE67-B18545271921}" type="datetimeFigureOut">
              <a:rPr lang="tr-TR" smtClean="0"/>
              <a:t>25.11.2015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E8385D5-AC3D-4442-B15D-D1E0F037727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E8385D5-AC3D-4442-B15D-D1E0F0377277}" type="slidenum">
              <a:rPr lang="tr-TR" smtClean="0"/>
              <a:t>‹#›</a:t>
            </a:fld>
            <a:endParaRPr lang="tr-T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A149D2D-2F87-469F-AE67-B18545271921}" type="datetimeFigureOut">
              <a:rPr lang="tr-TR" smtClean="0"/>
              <a:t>25.11.2015</a:t>
            </a:fld>
            <a:endParaRPr lang="tr-TR"/>
          </a:p>
        </p:txBody>
      </p:sp>
      <p:sp>
        <p:nvSpPr>
          <p:cNvPr id="6" name="Footer Placeholder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E8385D5-AC3D-4442-B15D-D1E0F0377277}" type="slidenum">
              <a:rPr lang="tr-TR" smtClean="0"/>
              <a:t>‹#›</a:t>
            </a:fld>
            <a:endParaRPr lang="tr-T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A149D2D-2F87-469F-AE67-B18545271921}" type="datetimeFigureOut">
              <a:rPr lang="tr-TR" smtClean="0"/>
              <a:t>25.11.2015</a:t>
            </a:fld>
            <a:endParaRPr lang="tr-TR"/>
          </a:p>
        </p:txBody>
      </p:sp>
      <p:sp>
        <p:nvSpPr>
          <p:cNvPr id="6" name="Footer Placeholder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A149D2D-2F87-469F-AE67-B18545271921}" type="datetimeFigureOut">
              <a:rPr lang="tr-TR" smtClean="0"/>
              <a:t>25.11.2015</a:t>
            </a:fld>
            <a:endParaRPr lang="tr-T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E8385D5-AC3D-4442-B15D-D1E0F0377277}" type="slidenum">
              <a:rPr lang="tr-TR" smtClean="0"/>
              <a:t>‹#›</a:t>
            </a:fld>
            <a:endParaRPr lang="tr-T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tr-TR" sz="2800" dirty="0" smtClean="0">
                <a:latin typeface="Times New Roman" pitchFamily="18" charset="0"/>
                <a:cs typeface="Times New Roman" pitchFamily="18" charset="0"/>
              </a:rPr>
              <a:t>BÖLÜM1</a:t>
            </a:r>
          </a:p>
          <a:p>
            <a:r>
              <a:rPr lang="tr-TR" sz="2800" dirty="0" smtClean="0">
                <a:latin typeface="Times New Roman" pitchFamily="18" charset="0"/>
                <a:cs typeface="Times New Roman" pitchFamily="18" charset="0"/>
              </a:rPr>
              <a:t>Ders2</a:t>
            </a:r>
          </a:p>
          <a:p>
            <a:r>
              <a:rPr lang="tr-TR" sz="2800" dirty="0" smtClean="0">
                <a:latin typeface="Times New Roman" pitchFamily="18" charset="0"/>
                <a:cs typeface="Times New Roman" pitchFamily="18" charset="0"/>
              </a:rPr>
              <a:t>BİLGİ TEKNOLOJİLERİ’nin yaşamın her evresinde kullanımı</a:t>
            </a:r>
            <a:endParaRPr lang="tr-TR" sz="2800" dirty="0">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tr-TR" dirty="0" smtClean="0"/>
              <a:t>BİLGİSAYAR I</a:t>
            </a:r>
            <a:endParaRPr lang="tr-TR" dirty="0"/>
          </a:p>
        </p:txBody>
      </p:sp>
    </p:spTree>
    <p:extLst>
      <p:ext uri="{BB962C8B-B14F-4D97-AF65-F5344CB8AC3E}">
        <p14:creationId xmlns:p14="http://schemas.microsoft.com/office/powerpoint/2010/main" val="155336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Havalandırma</a:t>
            </a:r>
            <a:endParaRPr lang="tr-TR" sz="2800" b="1" dirty="0"/>
          </a:p>
        </p:txBody>
      </p:sp>
      <p:sp>
        <p:nvSpPr>
          <p:cNvPr id="3" name="Content Placeholder 2"/>
          <p:cNvSpPr>
            <a:spLocks noGrp="1"/>
          </p:cNvSpPr>
          <p:nvPr>
            <p:ph sz="quarter" idx="1"/>
          </p:nvPr>
        </p:nvSpPr>
        <p:spPr/>
        <p:txBody>
          <a:bodyPr/>
          <a:lstStyle/>
          <a:p>
            <a:r>
              <a:rPr lang="tr-TR" dirty="0" smtClean="0"/>
              <a:t>Odanın penceresi hava değişimi için açık olmalıdır. Oda sıcaklığının uygun olması gerekmektedir.</a:t>
            </a:r>
            <a:endParaRPr lang="tr-TR" dirty="0"/>
          </a:p>
        </p:txBody>
      </p:sp>
    </p:spTree>
    <p:extLst>
      <p:ext uri="{BB962C8B-B14F-4D97-AF65-F5344CB8AC3E}">
        <p14:creationId xmlns:p14="http://schemas.microsoft.com/office/powerpoint/2010/main" val="2891238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Mobilyalar</a:t>
            </a:r>
            <a:endParaRPr lang="tr-TR" sz="2800" b="1" dirty="0"/>
          </a:p>
        </p:txBody>
      </p:sp>
      <p:sp>
        <p:nvSpPr>
          <p:cNvPr id="3" name="Content Placeholder 2"/>
          <p:cNvSpPr>
            <a:spLocks noGrp="1"/>
          </p:cNvSpPr>
          <p:nvPr>
            <p:ph sz="quarter" idx="1"/>
          </p:nvPr>
        </p:nvSpPr>
        <p:spPr/>
        <p:txBody>
          <a:bodyPr/>
          <a:lstStyle/>
          <a:p>
            <a:pPr algn="just"/>
            <a:r>
              <a:rPr lang="tr-TR" dirty="0" smtClean="0"/>
              <a:t>Kullanıcının çalışma sandalyesinin boyu ve arkalığı ayarlanabilir olmalıdır. Sandalyenin yüksekliğine dikkat edilmeli ve çok yüksek veya alçak olmamalıdır.</a:t>
            </a:r>
            <a:endParaRPr lang="tr-TR" dirty="0"/>
          </a:p>
        </p:txBody>
      </p:sp>
    </p:spTree>
    <p:extLst>
      <p:ext uri="{BB962C8B-B14F-4D97-AF65-F5344CB8AC3E}">
        <p14:creationId xmlns:p14="http://schemas.microsoft.com/office/powerpoint/2010/main" val="1084888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Aksesuarlar</a:t>
            </a:r>
            <a:endParaRPr lang="tr-TR" sz="2800" b="1" dirty="0"/>
          </a:p>
        </p:txBody>
      </p:sp>
      <p:sp>
        <p:nvSpPr>
          <p:cNvPr id="3" name="Content Placeholder 2"/>
          <p:cNvSpPr>
            <a:spLocks noGrp="1"/>
          </p:cNvSpPr>
          <p:nvPr>
            <p:ph sz="quarter" idx="1"/>
          </p:nvPr>
        </p:nvSpPr>
        <p:spPr/>
        <p:txBody>
          <a:bodyPr/>
          <a:lstStyle/>
          <a:p>
            <a:pPr algn="just"/>
            <a:r>
              <a:rPr lang="tr-TR" dirty="0" smtClean="0"/>
              <a:t>Not tutulan kağıtların tutturulacağı bir ünite, mause(fare) altlığı, ayakların altına konması için gerekli ayaklık gibi.</a:t>
            </a:r>
            <a:endParaRPr lang="tr-TR" dirty="0"/>
          </a:p>
        </p:txBody>
      </p:sp>
    </p:spTree>
    <p:extLst>
      <p:ext uri="{BB962C8B-B14F-4D97-AF65-F5344CB8AC3E}">
        <p14:creationId xmlns:p14="http://schemas.microsoft.com/office/powerpoint/2010/main" val="3722782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Donanım</a:t>
            </a:r>
            <a:endParaRPr lang="tr-TR" sz="2800" b="1" dirty="0"/>
          </a:p>
        </p:txBody>
      </p:sp>
      <p:sp>
        <p:nvSpPr>
          <p:cNvPr id="3" name="Content Placeholder 2"/>
          <p:cNvSpPr>
            <a:spLocks noGrp="1"/>
          </p:cNvSpPr>
          <p:nvPr>
            <p:ph sz="quarter" idx="1"/>
          </p:nvPr>
        </p:nvSpPr>
        <p:spPr/>
        <p:txBody>
          <a:bodyPr/>
          <a:lstStyle/>
          <a:p>
            <a:r>
              <a:rPr lang="tr-TR" dirty="0" smtClean="0"/>
              <a:t>Ekran</a:t>
            </a:r>
          </a:p>
          <a:p>
            <a:r>
              <a:rPr lang="tr-TR" dirty="0" smtClean="0"/>
              <a:t>Klavye / mause</a:t>
            </a:r>
            <a:endParaRPr lang="tr-TR" dirty="0"/>
          </a:p>
        </p:txBody>
      </p:sp>
    </p:spTree>
    <p:extLst>
      <p:ext uri="{BB962C8B-B14F-4D97-AF65-F5344CB8AC3E}">
        <p14:creationId xmlns:p14="http://schemas.microsoft.com/office/powerpoint/2010/main" val="64469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Ergonamik Oturma Düzeni</a:t>
            </a:r>
            <a:endParaRPr lang="tr-TR" sz="2800" b="1" dirty="0"/>
          </a:p>
        </p:txBody>
      </p:sp>
      <p:sp>
        <p:nvSpPr>
          <p:cNvPr id="3" name="Content Placeholder 2"/>
          <p:cNvSpPr>
            <a:spLocks noGrp="1"/>
          </p:cNvSpPr>
          <p:nvPr>
            <p:ph sz="quarter" idx="1"/>
          </p:nvPr>
        </p:nvSpPr>
        <p:spPr/>
        <p:txBody>
          <a:bodyPr/>
          <a:lstStyle/>
          <a:p>
            <a:r>
              <a:rPr lang="tr-TR" dirty="0" smtClean="0"/>
              <a:t>Bakış açısı 20-30 derece ekrandan uzaklık 60-70 cm.</a:t>
            </a:r>
          </a:p>
          <a:p>
            <a:r>
              <a:rPr lang="tr-TR" dirty="0" smtClean="0"/>
              <a:t>Sandalyenin yüksekliği, kalça, gövde üzerinde dik açı ile duracak şekilde olmalı.</a:t>
            </a:r>
          </a:p>
          <a:p>
            <a:r>
              <a:rPr lang="tr-TR" dirty="0" smtClean="0"/>
              <a:t>Sırt, boyun ve bel dik tutulmalı, kambur  oturulmamalı.</a:t>
            </a:r>
          </a:p>
          <a:p>
            <a:r>
              <a:rPr lang="tr-TR" dirty="0" smtClean="0"/>
              <a:t>Dizler ortalama 90-110 derece arası bir açıda durmalı.</a:t>
            </a:r>
          </a:p>
          <a:p>
            <a:r>
              <a:rPr lang="tr-TR" dirty="0" smtClean="0"/>
              <a:t>Uzun süre çalışıldığında eller zaman zaman dinlendirilmeli ve parmaklara germe egzersizi yapılmalı.</a:t>
            </a:r>
            <a:endParaRPr lang="tr-TR" dirty="0"/>
          </a:p>
        </p:txBody>
      </p:sp>
    </p:spTree>
    <p:extLst>
      <p:ext uri="{BB962C8B-B14F-4D97-AF65-F5344CB8AC3E}">
        <p14:creationId xmlns:p14="http://schemas.microsoft.com/office/powerpoint/2010/main" val="2113033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Ergonamik Oturma Düzeni</a:t>
            </a:r>
            <a:endParaRPr lang="tr-TR" sz="2800" b="1" dirty="0"/>
          </a:p>
        </p:txBody>
      </p:sp>
      <p:sp>
        <p:nvSpPr>
          <p:cNvPr id="3" name="Content Placeholder 2"/>
          <p:cNvSpPr>
            <a:spLocks noGrp="1"/>
          </p:cNvSpPr>
          <p:nvPr>
            <p:ph sz="quarter" idx="1"/>
          </p:nvPr>
        </p:nvSpPr>
        <p:spPr/>
        <p:txBody>
          <a:bodyPr/>
          <a:lstStyle/>
          <a:p>
            <a:r>
              <a:rPr lang="tr-TR" dirty="0" smtClean="0"/>
              <a:t>Saat başı ayağa kalkıp 5-10 dk boyun ve sırt egzersizi yapılmalı.</a:t>
            </a:r>
          </a:p>
          <a:p>
            <a:r>
              <a:rPr lang="tr-TR" dirty="0" smtClean="0"/>
              <a:t>Ani hareketlerden kaçınılmalı.</a:t>
            </a:r>
          </a:p>
          <a:p>
            <a:pPr marL="0" indent="0">
              <a:buNone/>
            </a:pPr>
            <a:r>
              <a:rPr lang="tr-TR" dirty="0" smtClean="0"/>
              <a:t>	</a:t>
            </a:r>
          </a:p>
          <a:p>
            <a:pPr marL="0" indent="0">
              <a:buNone/>
            </a:pPr>
            <a:r>
              <a:rPr lang="tr-TR" dirty="0"/>
              <a:t>	</a:t>
            </a:r>
            <a:r>
              <a:rPr lang="tr-TR" dirty="0" smtClean="0"/>
              <a:t>Bilgisayar kullanırken duruş şeklinin nasıl olması gerektiğine uygun fotoğraf:</a:t>
            </a:r>
            <a:endParaRPr lang="tr-TR" dirty="0"/>
          </a:p>
        </p:txBody>
      </p:sp>
    </p:spTree>
    <p:extLst>
      <p:ext uri="{BB962C8B-B14F-4D97-AF65-F5344CB8AC3E}">
        <p14:creationId xmlns:p14="http://schemas.microsoft.com/office/powerpoint/2010/main" val="3245348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446523" y="1340768"/>
            <a:ext cx="6244857" cy="5345392"/>
          </a:xfrm>
        </p:spPr>
      </p:pic>
    </p:spTree>
    <p:extLst>
      <p:ext uri="{BB962C8B-B14F-4D97-AF65-F5344CB8AC3E}">
        <p14:creationId xmlns:p14="http://schemas.microsoft.com/office/powerpoint/2010/main" val="21225602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tr-TR" sz="2800" b="1" dirty="0" smtClean="0"/>
              <a:t>Sağlık</a:t>
            </a:r>
            <a:endParaRPr lang="tr-TR" b="1" dirty="0"/>
          </a:p>
        </p:txBody>
      </p:sp>
      <p:sp>
        <p:nvSpPr>
          <p:cNvPr id="3" name="Content Placeholder 2"/>
          <p:cNvSpPr>
            <a:spLocks noGrp="1"/>
          </p:cNvSpPr>
          <p:nvPr>
            <p:ph sz="quarter" idx="1"/>
          </p:nvPr>
        </p:nvSpPr>
        <p:spPr>
          <a:xfrm>
            <a:off x="301752" y="1527048"/>
            <a:ext cx="8503920" cy="5070304"/>
          </a:xfrm>
        </p:spPr>
        <p:txBody>
          <a:bodyPr>
            <a:normAutofit fontScale="92500"/>
          </a:bodyPr>
          <a:lstStyle/>
          <a:p>
            <a:pPr algn="just">
              <a:lnSpc>
                <a:spcPct val="150000"/>
              </a:lnSpc>
            </a:pPr>
            <a:r>
              <a:rPr lang="tr-TR" dirty="0" smtClean="0"/>
              <a:t>Bilgisayarı fazla kullanmanın sağlığıa bazı olumsuz etkileri olmaktadır. Bunlardan bazıları;</a:t>
            </a:r>
          </a:p>
          <a:p>
            <a:pPr algn="just">
              <a:lnSpc>
                <a:spcPct val="150000"/>
              </a:lnSpc>
            </a:pPr>
            <a:r>
              <a:rPr lang="tr-TR" dirty="0" smtClean="0"/>
              <a:t>Tekrarlanan Kas İncinmesi: Boyun, omuz, bilekler..</a:t>
            </a:r>
          </a:p>
          <a:p>
            <a:pPr algn="just">
              <a:lnSpc>
                <a:spcPct val="150000"/>
              </a:lnSpc>
            </a:pPr>
            <a:r>
              <a:rPr lang="tr-TR" dirty="0" smtClean="0"/>
              <a:t>Göz Kası İncinmesi: Ara vermeden uzun süreler bilgisayarda çalışmak, göz kuruluğuna, yanmasına neden olabilir. Uzmanlar, monitöre bakmanın gözlerde kalıcı hasara yol açmadığı ancak, var olan rahatsızlığın ortaya çıkmasına yardımcı olduğunu açıklamışlardır.</a:t>
            </a:r>
          </a:p>
          <a:p>
            <a:endParaRPr lang="tr-TR" dirty="0" smtClean="0"/>
          </a:p>
        </p:txBody>
      </p:sp>
    </p:spTree>
    <p:extLst>
      <p:ext uri="{BB962C8B-B14F-4D97-AF65-F5344CB8AC3E}">
        <p14:creationId xmlns:p14="http://schemas.microsoft.com/office/powerpoint/2010/main" val="206225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Önlemler</a:t>
            </a:r>
            <a:endParaRPr lang="tr-TR" sz="2800" b="1" dirty="0"/>
          </a:p>
        </p:txBody>
      </p:sp>
      <p:sp>
        <p:nvSpPr>
          <p:cNvPr id="3" name="Content Placeholder 2"/>
          <p:cNvSpPr>
            <a:spLocks noGrp="1"/>
          </p:cNvSpPr>
          <p:nvPr>
            <p:ph sz="quarter" idx="1"/>
          </p:nvPr>
        </p:nvSpPr>
        <p:spPr/>
        <p:txBody>
          <a:bodyPr/>
          <a:lstStyle/>
          <a:p>
            <a:r>
              <a:rPr lang="tr-TR" dirty="0" smtClean="0"/>
              <a:t>Bilgisayar çalışma ortamı temiz ve düzenli olmalı.</a:t>
            </a:r>
          </a:p>
          <a:p>
            <a:r>
              <a:rPr lang="tr-TR" dirty="0" smtClean="0"/>
              <a:t>Kablolar düzenli ve derli toplu olmalı.</a:t>
            </a:r>
          </a:p>
          <a:p>
            <a:r>
              <a:rPr lang="tr-TR" dirty="0" smtClean="0"/>
              <a:t>Her saat başı 5-10 dakika ara verilerek el bilek, boyun ve sırt egzersizleri yapılmalı.</a:t>
            </a:r>
          </a:p>
          <a:p>
            <a:r>
              <a:rPr lang="tr-TR" dirty="0" smtClean="0"/>
              <a:t>30-40 dakika arası 3-5 dakika ara verilerek farklı noktalara bakılmalı.</a:t>
            </a:r>
          </a:p>
          <a:p>
            <a:endParaRPr lang="tr-TR" dirty="0"/>
          </a:p>
        </p:txBody>
      </p:sp>
    </p:spTree>
    <p:extLst>
      <p:ext uri="{BB962C8B-B14F-4D97-AF65-F5344CB8AC3E}">
        <p14:creationId xmlns:p14="http://schemas.microsoft.com/office/powerpoint/2010/main" val="3133279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Yazıcı Sorunları</a:t>
            </a:r>
            <a:endParaRPr lang="tr-TR" sz="2800" b="1" dirty="0"/>
          </a:p>
        </p:txBody>
      </p:sp>
      <p:sp>
        <p:nvSpPr>
          <p:cNvPr id="3" name="Content Placeholder 2"/>
          <p:cNvSpPr>
            <a:spLocks noGrp="1"/>
          </p:cNvSpPr>
          <p:nvPr>
            <p:ph sz="quarter" idx="1"/>
          </p:nvPr>
        </p:nvSpPr>
        <p:spPr/>
        <p:txBody>
          <a:bodyPr/>
          <a:lstStyle/>
          <a:p>
            <a:r>
              <a:rPr lang="tr-TR" dirty="0" smtClean="0"/>
              <a:t>Yazıcılarla ilgili problemler genellikle bağlantı kablolarının istemeden de olsa yerinden oynatılması,</a:t>
            </a:r>
          </a:p>
          <a:p>
            <a:r>
              <a:rPr lang="tr-TR" dirty="0" smtClean="0"/>
              <a:t>Gerekli kurulum dosyalarının tam olarak yüklenememesi,</a:t>
            </a:r>
          </a:p>
          <a:p>
            <a:r>
              <a:rPr lang="tr-TR" dirty="0" smtClean="0"/>
              <a:t>Kartuşun/tonerin bitmiş olması ve yeni kartuşun takılmasında yanlışlıkların yapılması (ters takma ve koruyucu bantların çıkartılmaması gibi).</a:t>
            </a:r>
            <a:endParaRPr lang="tr-TR" dirty="0"/>
          </a:p>
        </p:txBody>
      </p:sp>
    </p:spTree>
    <p:extLst>
      <p:ext uri="{BB962C8B-B14F-4D97-AF65-F5344CB8AC3E}">
        <p14:creationId xmlns:p14="http://schemas.microsoft.com/office/powerpoint/2010/main" val="387503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b="1" dirty="0" smtClean="0"/>
              <a:t>İş Yaşamında Bilgisayar</a:t>
            </a:r>
            <a:endParaRPr lang="tr-TR" sz="2800" b="1" dirty="0"/>
          </a:p>
        </p:txBody>
      </p:sp>
      <p:sp>
        <p:nvSpPr>
          <p:cNvPr id="3" name="Content Placeholder 2"/>
          <p:cNvSpPr>
            <a:spLocks noGrp="1"/>
          </p:cNvSpPr>
          <p:nvPr>
            <p:ph sz="quarter" idx="1"/>
          </p:nvPr>
        </p:nvSpPr>
        <p:spPr/>
        <p:txBody>
          <a:bodyPr>
            <a:normAutofit/>
          </a:bodyPr>
          <a:lstStyle/>
          <a:p>
            <a:pPr marL="0" indent="360000" algn="just">
              <a:lnSpc>
                <a:spcPct val="150000"/>
              </a:lnSpc>
              <a:buNone/>
            </a:pPr>
            <a:r>
              <a:rPr lang="tr-TR" sz="2400" dirty="0" smtClean="0">
                <a:latin typeface="Times New Roman" pitchFamily="18" charset="0"/>
                <a:cs typeface="Times New Roman" pitchFamily="18" charset="0"/>
              </a:rPr>
              <a:t>İş hayatında bilgisayarın bize sağladığı faydalar oldukça fazladır.</a:t>
            </a:r>
          </a:p>
        </p:txBody>
      </p:sp>
    </p:spTree>
    <p:extLst>
      <p:ext uri="{BB962C8B-B14F-4D97-AF65-F5344CB8AC3E}">
        <p14:creationId xmlns:p14="http://schemas.microsoft.com/office/powerpoint/2010/main" val="4829123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LAN VE WAN</a:t>
            </a:r>
            <a:endParaRPr lang="tr-TR" dirty="0"/>
          </a:p>
        </p:txBody>
      </p:sp>
      <p:sp>
        <p:nvSpPr>
          <p:cNvPr id="3" name="Content Placeholder 2"/>
          <p:cNvSpPr>
            <a:spLocks noGrp="1"/>
          </p:cNvSpPr>
          <p:nvPr>
            <p:ph sz="quarter" idx="1"/>
          </p:nvPr>
        </p:nvSpPr>
        <p:spPr/>
        <p:txBody>
          <a:bodyPr/>
          <a:lstStyle/>
          <a:p>
            <a:pPr marL="0" indent="0" algn="just">
              <a:lnSpc>
                <a:spcPct val="150000"/>
              </a:lnSpc>
              <a:buNone/>
            </a:pPr>
            <a:r>
              <a:rPr lang="tr-TR" b="1" u="sng" dirty="0" smtClean="0"/>
              <a:t>LAN:</a:t>
            </a:r>
            <a:r>
              <a:rPr lang="tr-TR" b="1" dirty="0" smtClean="0"/>
              <a:t> </a:t>
            </a:r>
            <a:r>
              <a:rPr lang="tr-TR" dirty="0" smtClean="0"/>
              <a:t>Bu ağda bilgisayarlar birbirleriyle kablolar aracılığı ile bağlantı kurmaktadırlar. Eğer bu ağdaki bilgisayarlar aynı zamanda internete de erişebiliyorsa, o zaman bu ağa İntranet (İç Ağ) denmektedir. </a:t>
            </a:r>
          </a:p>
          <a:p>
            <a:pPr marL="0" indent="0" algn="just">
              <a:lnSpc>
                <a:spcPct val="150000"/>
              </a:lnSpc>
              <a:buNone/>
            </a:pPr>
            <a:r>
              <a:rPr lang="tr-TR" dirty="0" smtClean="0"/>
              <a:t>Bu ağda kullanıcılar her türlü bilgiyi birbirleriyle paylaşma, haberleşme, bilgi alış verişi, aynı donanımları (yazıcı,tarayıcı vs) kullanabilirler.</a:t>
            </a:r>
            <a:endParaRPr lang="tr-TR" dirty="0"/>
          </a:p>
        </p:txBody>
      </p:sp>
    </p:spTree>
    <p:extLst>
      <p:ext uri="{BB962C8B-B14F-4D97-AF65-F5344CB8AC3E}">
        <p14:creationId xmlns:p14="http://schemas.microsoft.com/office/powerpoint/2010/main" val="3831888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normAutofit fontScale="92500" lnSpcReduction="20000"/>
          </a:bodyPr>
          <a:lstStyle/>
          <a:p>
            <a:pPr marL="0" indent="0" algn="just">
              <a:lnSpc>
                <a:spcPct val="150000"/>
              </a:lnSpc>
              <a:buNone/>
            </a:pPr>
            <a:r>
              <a:rPr lang="tr-TR" b="1" u="sng" dirty="0" smtClean="0"/>
              <a:t>İntranet:</a:t>
            </a:r>
            <a:r>
              <a:rPr lang="tr-TR" dirty="0" smtClean="0"/>
              <a:t> LAN’daki bilgisayarların internet erişimi de bulunuyorsa bu ağa  İntranet denmektedir. İnternet ile İntranet arasındaki farklar;</a:t>
            </a:r>
          </a:p>
          <a:p>
            <a:pPr algn="just">
              <a:lnSpc>
                <a:spcPct val="150000"/>
              </a:lnSpc>
            </a:pPr>
            <a:r>
              <a:rPr lang="tr-TR" dirty="0" smtClean="0"/>
              <a:t>İnternet herkese açıktır, İntranete giriş özeldir.</a:t>
            </a:r>
          </a:p>
          <a:p>
            <a:pPr algn="just">
              <a:lnSpc>
                <a:spcPct val="150000"/>
              </a:lnSpc>
            </a:pPr>
            <a:r>
              <a:rPr lang="tr-TR" dirty="0" smtClean="0"/>
              <a:t>İnternet herkese açıktır, İntranet sadece iş ortaklarına açıktır.</a:t>
            </a:r>
          </a:p>
          <a:p>
            <a:pPr algn="just">
              <a:lnSpc>
                <a:spcPct val="150000"/>
              </a:lnSpc>
            </a:pPr>
            <a:r>
              <a:rPr lang="tr-TR" dirty="0" smtClean="0"/>
              <a:t>İnternetteki bilgi geneldir, İntranette ise şirkete özel paylaşılandır.</a:t>
            </a:r>
            <a:endParaRPr lang="tr-TR" dirty="0"/>
          </a:p>
        </p:txBody>
      </p:sp>
    </p:spTree>
    <p:extLst>
      <p:ext uri="{BB962C8B-B14F-4D97-AF65-F5344CB8AC3E}">
        <p14:creationId xmlns:p14="http://schemas.microsoft.com/office/powerpoint/2010/main" val="1760670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LAN VE WAN</a:t>
            </a:r>
            <a:endParaRPr lang="tr-TR" dirty="0"/>
          </a:p>
        </p:txBody>
      </p:sp>
      <p:sp>
        <p:nvSpPr>
          <p:cNvPr id="3" name="Content Placeholder 2"/>
          <p:cNvSpPr>
            <a:spLocks noGrp="1"/>
          </p:cNvSpPr>
          <p:nvPr>
            <p:ph sz="quarter" idx="1"/>
          </p:nvPr>
        </p:nvSpPr>
        <p:spPr/>
        <p:txBody>
          <a:bodyPr>
            <a:normAutofit/>
          </a:bodyPr>
          <a:lstStyle/>
          <a:p>
            <a:pPr marL="0" indent="0" algn="just">
              <a:lnSpc>
                <a:spcPct val="150000"/>
              </a:lnSpc>
              <a:buNone/>
            </a:pPr>
            <a:r>
              <a:rPr lang="tr-TR" b="1" u="sng" dirty="0" smtClean="0"/>
              <a:t>WAN:</a:t>
            </a:r>
            <a:r>
              <a:rPr lang="tr-TR" b="1" dirty="0" smtClean="0"/>
              <a:t> </a:t>
            </a:r>
            <a:r>
              <a:rPr lang="tr-TR" dirty="0" smtClean="0"/>
              <a:t>Bu ağda ise bilgisayarlar, telefon hatları aracılığı ile modem kullanarak bağlanmaktadır. Örnek olarak uluslararası bir şirketin her ülkedeki ofislerinin bağlı olduğu büyük ağ örnek olarak verilebilir.</a:t>
            </a:r>
            <a:r>
              <a:rPr lang="tr-TR" dirty="0"/>
              <a:t> </a:t>
            </a:r>
            <a:r>
              <a:rPr lang="tr-TR" dirty="0" smtClean="0"/>
              <a:t>Bu şirket diğer ülkelerdeki ofislere internet üzerinden bağlanıyorsa o zaman Extranet (Dış Ağ) denmektedir. En bilindik örnek İNTERNETtir.</a:t>
            </a:r>
          </a:p>
        </p:txBody>
      </p:sp>
    </p:spTree>
    <p:extLst>
      <p:ext uri="{BB962C8B-B14F-4D97-AF65-F5344CB8AC3E}">
        <p14:creationId xmlns:p14="http://schemas.microsoft.com/office/powerpoint/2010/main" val="3321760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p:txBody>
          <a:bodyPr>
            <a:normAutofit/>
          </a:bodyPr>
          <a:lstStyle/>
          <a:p>
            <a:pPr marL="0" indent="0" algn="just">
              <a:lnSpc>
                <a:spcPct val="150000"/>
              </a:lnSpc>
              <a:buNone/>
            </a:pPr>
            <a:r>
              <a:rPr lang="tr-TR" b="1" u="sng" dirty="0" smtClean="0"/>
              <a:t>Extranet:</a:t>
            </a:r>
            <a:r>
              <a:rPr lang="tr-TR" dirty="0" smtClean="0"/>
              <a:t> WAN’ı kullanan bir şirket ülkede bulunan ağındaki kaynakları internet üzerinden diğer ülkelerdeki şirketlerinin ağına da açıyorsa o zaman bu ağa Extranet (Dış Ağ) denmektedir.</a:t>
            </a:r>
          </a:p>
          <a:p>
            <a:pPr marL="0" indent="0" algn="just">
              <a:lnSpc>
                <a:spcPct val="150000"/>
              </a:lnSpc>
              <a:buNone/>
            </a:pPr>
            <a:r>
              <a:rPr lang="tr-TR" dirty="0" smtClean="0"/>
              <a:t>İnternet, Intranet ve Extranet arasındaki fark;</a:t>
            </a:r>
            <a:endParaRPr lang="tr-TR" dirty="0"/>
          </a:p>
        </p:txBody>
      </p:sp>
    </p:spTree>
    <p:extLst>
      <p:ext uri="{BB962C8B-B14F-4D97-AF65-F5344CB8AC3E}">
        <p14:creationId xmlns:p14="http://schemas.microsoft.com/office/powerpoint/2010/main" val="2323753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Internet, Intranet ve Extranet Arasındaki Fark</a:t>
            </a:r>
            <a:endParaRPr lang="tr-TR"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263046108"/>
              </p:ext>
            </p:extLst>
          </p:nvPr>
        </p:nvGraphicFramePr>
        <p:xfrm>
          <a:off x="301625" y="1527175"/>
          <a:ext cx="8504240" cy="1752600"/>
        </p:xfrm>
        <a:graphic>
          <a:graphicData uri="http://schemas.openxmlformats.org/drawingml/2006/table">
            <a:tbl>
              <a:tblPr firstRow="1" bandRow="1">
                <a:tableStyleId>{F5AB1C69-6EDB-4FF4-983F-18BD219EF322}</a:tableStyleId>
              </a:tblPr>
              <a:tblGrid>
                <a:gridCol w="2126060"/>
                <a:gridCol w="2126060"/>
                <a:gridCol w="2126060"/>
                <a:gridCol w="2126060"/>
              </a:tblGrid>
              <a:tr h="370840">
                <a:tc>
                  <a:txBody>
                    <a:bodyPr/>
                    <a:lstStyle/>
                    <a:p>
                      <a:endParaRPr lang="tr-TR" dirty="0"/>
                    </a:p>
                  </a:txBody>
                  <a:tcPr/>
                </a:tc>
                <a:tc>
                  <a:txBody>
                    <a:bodyPr/>
                    <a:lstStyle/>
                    <a:p>
                      <a:r>
                        <a:rPr lang="tr-TR" dirty="0" smtClean="0"/>
                        <a:t>INTERNET</a:t>
                      </a:r>
                      <a:endParaRPr lang="tr-TR" dirty="0"/>
                    </a:p>
                  </a:txBody>
                  <a:tcPr/>
                </a:tc>
                <a:tc>
                  <a:txBody>
                    <a:bodyPr/>
                    <a:lstStyle/>
                    <a:p>
                      <a:r>
                        <a:rPr lang="tr-TR" dirty="0" smtClean="0"/>
                        <a:t>INTRANET</a:t>
                      </a:r>
                      <a:endParaRPr lang="tr-TR" dirty="0"/>
                    </a:p>
                  </a:txBody>
                  <a:tcPr/>
                </a:tc>
                <a:tc>
                  <a:txBody>
                    <a:bodyPr/>
                    <a:lstStyle/>
                    <a:p>
                      <a:r>
                        <a:rPr lang="tr-TR" dirty="0" smtClean="0"/>
                        <a:t>EXTRANET</a:t>
                      </a:r>
                      <a:endParaRPr lang="tr-TR" dirty="0"/>
                    </a:p>
                  </a:txBody>
                  <a:tcPr/>
                </a:tc>
              </a:tr>
              <a:tr h="370840">
                <a:tc>
                  <a:txBody>
                    <a:bodyPr/>
                    <a:lstStyle/>
                    <a:p>
                      <a:r>
                        <a:rPr lang="tr-TR" dirty="0" smtClean="0"/>
                        <a:t>GİRİŞ</a:t>
                      </a:r>
                      <a:endParaRPr lang="tr-TR" dirty="0"/>
                    </a:p>
                  </a:txBody>
                  <a:tcPr/>
                </a:tc>
                <a:tc>
                  <a:txBody>
                    <a:bodyPr/>
                    <a:lstStyle/>
                    <a:p>
                      <a:r>
                        <a:rPr lang="tr-TR" dirty="0" smtClean="0"/>
                        <a:t>Açık</a:t>
                      </a:r>
                      <a:endParaRPr lang="tr-TR" dirty="0"/>
                    </a:p>
                  </a:txBody>
                  <a:tcPr/>
                </a:tc>
                <a:tc>
                  <a:txBody>
                    <a:bodyPr/>
                    <a:lstStyle/>
                    <a:p>
                      <a:r>
                        <a:rPr lang="tr-TR" dirty="0" smtClean="0"/>
                        <a:t>Özel</a:t>
                      </a:r>
                      <a:endParaRPr lang="tr-TR" dirty="0"/>
                    </a:p>
                  </a:txBody>
                  <a:tcPr/>
                </a:tc>
                <a:tc>
                  <a:txBody>
                    <a:bodyPr/>
                    <a:lstStyle/>
                    <a:p>
                      <a:r>
                        <a:rPr lang="tr-TR" dirty="0" smtClean="0"/>
                        <a:t>Ancak Anlaşmayla</a:t>
                      </a:r>
                      <a:endParaRPr lang="tr-TR" dirty="0"/>
                    </a:p>
                  </a:txBody>
                  <a:tcPr/>
                </a:tc>
              </a:tr>
              <a:tr h="370840">
                <a:tc>
                  <a:txBody>
                    <a:bodyPr/>
                    <a:lstStyle/>
                    <a:p>
                      <a:r>
                        <a:rPr lang="tr-TR" dirty="0" smtClean="0"/>
                        <a:t>KULLANICILAR</a:t>
                      </a:r>
                      <a:endParaRPr lang="tr-TR" dirty="0"/>
                    </a:p>
                  </a:txBody>
                  <a:tcPr/>
                </a:tc>
                <a:tc>
                  <a:txBody>
                    <a:bodyPr/>
                    <a:lstStyle/>
                    <a:p>
                      <a:r>
                        <a:rPr lang="tr-TR" dirty="0" smtClean="0"/>
                        <a:t>Herkese Açık</a:t>
                      </a:r>
                      <a:endParaRPr lang="tr-TR" dirty="0"/>
                    </a:p>
                  </a:txBody>
                  <a:tcPr/>
                </a:tc>
                <a:tc>
                  <a:txBody>
                    <a:bodyPr/>
                    <a:lstStyle/>
                    <a:p>
                      <a:r>
                        <a:rPr lang="tr-TR" dirty="0" smtClean="0"/>
                        <a:t>İş Ortakları</a:t>
                      </a:r>
                      <a:endParaRPr lang="tr-TR" dirty="0"/>
                    </a:p>
                  </a:txBody>
                  <a:tcPr/>
                </a:tc>
                <a:tc>
                  <a:txBody>
                    <a:bodyPr/>
                    <a:lstStyle/>
                    <a:p>
                      <a:r>
                        <a:rPr lang="tr-TR" dirty="0" smtClean="0"/>
                        <a:t>Üyeler İçin</a:t>
                      </a:r>
                      <a:endParaRPr lang="tr-TR" dirty="0"/>
                    </a:p>
                  </a:txBody>
                  <a:tcPr/>
                </a:tc>
              </a:tr>
              <a:tr h="370840">
                <a:tc>
                  <a:txBody>
                    <a:bodyPr/>
                    <a:lstStyle/>
                    <a:p>
                      <a:r>
                        <a:rPr lang="tr-TR" dirty="0" smtClean="0"/>
                        <a:t>BİLGİ</a:t>
                      </a:r>
                      <a:endParaRPr lang="tr-TR" dirty="0"/>
                    </a:p>
                  </a:txBody>
                  <a:tcPr/>
                </a:tc>
                <a:tc>
                  <a:txBody>
                    <a:bodyPr/>
                    <a:lstStyle/>
                    <a:p>
                      <a:r>
                        <a:rPr lang="tr-TR" dirty="0" smtClean="0"/>
                        <a:t>Genel</a:t>
                      </a:r>
                      <a:endParaRPr lang="tr-TR" dirty="0"/>
                    </a:p>
                  </a:txBody>
                  <a:tcPr/>
                </a:tc>
                <a:tc>
                  <a:txBody>
                    <a:bodyPr/>
                    <a:lstStyle/>
                    <a:p>
                      <a:r>
                        <a:rPr lang="tr-TR" dirty="0" smtClean="0"/>
                        <a:t>Şirkete</a:t>
                      </a:r>
                      <a:r>
                        <a:rPr lang="tr-TR" baseline="0" dirty="0" smtClean="0"/>
                        <a:t> Özel Paylaşılan</a:t>
                      </a:r>
                      <a:endParaRPr lang="tr-TR" dirty="0"/>
                    </a:p>
                  </a:txBody>
                  <a:tcPr/>
                </a:tc>
                <a:tc>
                  <a:txBody>
                    <a:bodyPr/>
                    <a:lstStyle/>
                    <a:p>
                      <a:r>
                        <a:rPr lang="tr-TR" dirty="0" smtClean="0"/>
                        <a:t>Sektör Konusuna Özel</a:t>
                      </a:r>
                      <a:endParaRPr lang="tr-TR" dirty="0"/>
                    </a:p>
                  </a:txBody>
                  <a:tcPr/>
                </a:tc>
              </a:tr>
            </a:tbl>
          </a:graphicData>
        </a:graphic>
      </p:graphicFrame>
    </p:spTree>
    <p:extLst>
      <p:ext uri="{BB962C8B-B14F-4D97-AF65-F5344CB8AC3E}">
        <p14:creationId xmlns:p14="http://schemas.microsoft.com/office/powerpoint/2010/main" val="523962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b="1" dirty="0" smtClean="0"/>
              <a:t>CLIENT ve SERVER</a:t>
            </a:r>
            <a:endParaRPr lang="tr-TR" sz="2800" b="1" dirty="0"/>
          </a:p>
        </p:txBody>
      </p:sp>
      <p:sp>
        <p:nvSpPr>
          <p:cNvPr id="3" name="Content Placeholder 2"/>
          <p:cNvSpPr>
            <a:spLocks noGrp="1"/>
          </p:cNvSpPr>
          <p:nvPr>
            <p:ph sz="quarter" idx="1"/>
          </p:nvPr>
        </p:nvSpPr>
        <p:spPr/>
        <p:txBody>
          <a:bodyPr>
            <a:normAutofit fontScale="92500" lnSpcReduction="20000"/>
          </a:bodyPr>
          <a:lstStyle/>
          <a:p>
            <a:pPr marL="0" indent="0" algn="just">
              <a:lnSpc>
                <a:spcPct val="160000"/>
              </a:lnSpc>
              <a:buNone/>
            </a:pPr>
            <a:r>
              <a:rPr lang="tr-TR" u="sng" dirty="0" smtClean="0"/>
              <a:t>Client (Kullanıcı/İstemci):</a:t>
            </a:r>
            <a:r>
              <a:rPr lang="tr-TR" dirty="0" smtClean="0"/>
              <a:t> Başka bir bilgisayardan hizmet talep eden, bilgisayar veya programları ifade etmektedir. Kullanıcının, bilgiye erişim yetkileri, sunucu tarafından belirlenmektedir.</a:t>
            </a:r>
          </a:p>
          <a:p>
            <a:pPr marL="0" indent="0" algn="just">
              <a:lnSpc>
                <a:spcPct val="160000"/>
              </a:lnSpc>
              <a:buNone/>
            </a:pPr>
            <a:r>
              <a:rPr lang="tr-TR" u="sng" dirty="0" smtClean="0"/>
              <a:t>Server (Sunucu):</a:t>
            </a:r>
            <a:r>
              <a:rPr lang="tr-TR" dirty="0" smtClean="0"/>
              <a:t> Kullanıcılara hizmet etmekle görevli bilgisayarı ifade etmektedir. Bilgiler, genellikle sunucuda barındırılmaktadır. Kullanıcılar arasında yetkilendirmeyi yaparak kullanım düzenini sağlar. </a:t>
            </a:r>
            <a:endParaRPr lang="tr-TR" dirty="0"/>
          </a:p>
        </p:txBody>
      </p:sp>
    </p:spTree>
    <p:extLst>
      <p:ext uri="{BB962C8B-B14F-4D97-AF65-F5344CB8AC3E}">
        <p14:creationId xmlns:p14="http://schemas.microsoft.com/office/powerpoint/2010/main" val="193784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u="sng" dirty="0" smtClean="0"/>
              <a:t>İNTERNET</a:t>
            </a:r>
            <a:endParaRPr lang="tr-TR" b="1" u="sng" dirty="0"/>
          </a:p>
        </p:txBody>
      </p:sp>
      <p:sp>
        <p:nvSpPr>
          <p:cNvPr id="3" name="Content Placeholder 2"/>
          <p:cNvSpPr>
            <a:spLocks noGrp="1"/>
          </p:cNvSpPr>
          <p:nvPr>
            <p:ph sz="quarter" idx="1"/>
          </p:nvPr>
        </p:nvSpPr>
        <p:spPr>
          <a:xfrm>
            <a:off x="301752" y="1527048"/>
            <a:ext cx="8503920" cy="4998296"/>
          </a:xfrm>
        </p:spPr>
        <p:txBody>
          <a:bodyPr>
            <a:normAutofit fontScale="85000" lnSpcReduction="10000"/>
          </a:bodyPr>
          <a:lstStyle/>
          <a:p>
            <a:pPr algn="just">
              <a:lnSpc>
                <a:spcPct val="150000"/>
              </a:lnSpc>
            </a:pPr>
            <a:r>
              <a:rPr lang="tr-TR" dirty="0"/>
              <a:t>İnternet, milyonlarca bilgisayarı birbirine bağlayarak iş dünyası, devlet </a:t>
            </a:r>
            <a:r>
              <a:rPr lang="tr-TR" dirty="0" smtClean="0"/>
              <a:t>kuruluşları ve </a:t>
            </a:r>
            <a:r>
              <a:rPr lang="tr-TR" dirty="0"/>
              <a:t>eğitim kuruluşları arasında dünya çapında iletişim yapma </a:t>
            </a:r>
            <a:r>
              <a:rPr lang="tr-TR" dirty="0" smtClean="0"/>
              <a:t>olanağı sağlayan </a:t>
            </a:r>
            <a:r>
              <a:rPr lang="tr-TR" dirty="0"/>
              <a:t>uluslararası bir bilgisayar </a:t>
            </a:r>
            <a:r>
              <a:rPr lang="tr-TR" dirty="0" smtClean="0"/>
              <a:t>ağıdır.</a:t>
            </a:r>
            <a:endParaRPr lang="tr-TR" dirty="0"/>
          </a:p>
          <a:p>
            <a:pPr algn="just">
              <a:lnSpc>
                <a:spcPct val="150000"/>
              </a:lnSpc>
            </a:pPr>
            <a:r>
              <a:rPr lang="tr-TR" dirty="0"/>
              <a:t>İnternet dünya çapında herkese açık bir haberleşme ağıdır. Ancak </a:t>
            </a:r>
            <a:r>
              <a:rPr lang="tr-TR" dirty="0" smtClean="0"/>
              <a:t>hiçbir organizasyon </a:t>
            </a:r>
            <a:r>
              <a:rPr lang="tr-TR" dirty="0"/>
              <a:t>İnternet’in sahibi </a:t>
            </a:r>
            <a:r>
              <a:rPr lang="tr-TR" dirty="0" smtClean="0"/>
              <a:t> değildir </a:t>
            </a:r>
            <a:r>
              <a:rPr lang="tr-TR" dirty="0"/>
              <a:t>ve onu kontrol etmemektedir. </a:t>
            </a:r>
            <a:r>
              <a:rPr lang="tr-TR" dirty="0" smtClean="0"/>
              <a:t>Bu yapının </a:t>
            </a:r>
            <a:r>
              <a:rPr lang="tr-TR" dirty="0"/>
              <a:t>parçaları olan ağlar, devlet kuruluşları, üniversiteler, gönüllü </a:t>
            </a:r>
            <a:r>
              <a:rPr lang="tr-TR" dirty="0" smtClean="0"/>
              <a:t>organizasyonlar ve </a:t>
            </a:r>
            <a:r>
              <a:rPr lang="tr-TR" dirty="0"/>
              <a:t>ticari kuruluşlarca çalıştırılmaktadır.</a:t>
            </a:r>
          </a:p>
        </p:txBody>
      </p:sp>
    </p:spTree>
    <p:extLst>
      <p:ext uri="{BB962C8B-B14F-4D97-AF65-F5344CB8AC3E}">
        <p14:creationId xmlns:p14="http://schemas.microsoft.com/office/powerpoint/2010/main" val="890081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b="1" u="sng" dirty="0" smtClean="0"/>
              <a:t>BİLGİ GÜVENLİĞİ</a:t>
            </a:r>
            <a:endParaRPr lang="tr-TR" sz="2800" b="1" u="sng" dirty="0"/>
          </a:p>
        </p:txBody>
      </p:sp>
      <p:sp>
        <p:nvSpPr>
          <p:cNvPr id="3" name="Content Placeholder 2"/>
          <p:cNvSpPr>
            <a:spLocks noGrp="1"/>
          </p:cNvSpPr>
          <p:nvPr>
            <p:ph sz="quarter" idx="1"/>
          </p:nvPr>
        </p:nvSpPr>
        <p:spPr/>
        <p:txBody>
          <a:bodyPr/>
          <a:lstStyle/>
          <a:p>
            <a:pPr algn="just">
              <a:lnSpc>
                <a:spcPct val="150000"/>
              </a:lnSpc>
            </a:pPr>
            <a:r>
              <a:rPr lang="tr-TR" dirty="0" smtClean="0"/>
              <a:t>Bilgisayar kullananların en çok dikkat etmesi gereken konuların başında sahip olunan bilginin güvenliği gelmektedir.</a:t>
            </a:r>
          </a:p>
          <a:p>
            <a:pPr algn="just">
              <a:lnSpc>
                <a:spcPct val="150000"/>
              </a:lnSpc>
            </a:pPr>
            <a:r>
              <a:rPr lang="tr-TR" dirty="0" smtClean="0"/>
              <a:t>Belli başlı güvenlik riskleri;</a:t>
            </a:r>
          </a:p>
          <a:p>
            <a:pPr algn="just">
              <a:lnSpc>
                <a:spcPct val="150000"/>
              </a:lnSpc>
            </a:pPr>
            <a:r>
              <a:rPr lang="tr-TR" dirty="0" smtClean="0"/>
              <a:t>Hacker’lar, kayıplar ve zararlar, hırsızlık, erişim kesintileri, virüsler vb..</a:t>
            </a:r>
          </a:p>
        </p:txBody>
      </p:sp>
    </p:spTree>
    <p:extLst>
      <p:ext uri="{BB962C8B-B14F-4D97-AF65-F5344CB8AC3E}">
        <p14:creationId xmlns:p14="http://schemas.microsoft.com/office/powerpoint/2010/main" val="1217765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b="1" dirty="0" smtClean="0"/>
              <a:t>Bilgisayarın İnsanoğlundan Üstün Tarafları</a:t>
            </a:r>
            <a:endParaRPr lang="tr-TR" sz="2800" dirty="0"/>
          </a:p>
        </p:txBody>
      </p:sp>
      <p:sp>
        <p:nvSpPr>
          <p:cNvPr id="3" name="Content Placeholder 2"/>
          <p:cNvSpPr>
            <a:spLocks noGrp="1"/>
          </p:cNvSpPr>
          <p:nvPr>
            <p:ph sz="quarter" idx="1"/>
          </p:nvPr>
        </p:nvSpPr>
        <p:spPr/>
        <p:txBody>
          <a:bodyPr/>
          <a:lstStyle/>
          <a:p>
            <a:pPr algn="just"/>
            <a:r>
              <a:rPr lang="tr-TR" dirty="0" smtClean="0"/>
              <a:t>Bilgisayarlar insanlardan çok daha hızlı bir şekilde hesaplama yapabilmektedir.</a:t>
            </a:r>
          </a:p>
          <a:p>
            <a:pPr algn="just"/>
            <a:r>
              <a:rPr lang="tr-TR" dirty="0" smtClean="0"/>
              <a:t>Yorulmaz.</a:t>
            </a:r>
          </a:p>
          <a:p>
            <a:pPr algn="just"/>
            <a:r>
              <a:rPr lang="tr-TR" dirty="0" smtClean="0"/>
              <a:t>Çok tehlikeli olabilecek işler bilgisayar yardımıyla risk taşımadan gerçekleştirilebilir.</a:t>
            </a:r>
          </a:p>
          <a:p>
            <a:pPr algn="just"/>
            <a:r>
              <a:rPr lang="tr-TR" dirty="0" smtClean="0"/>
              <a:t>İnanılmaz büyüklükte bilgiler depolayabilmektedir.</a:t>
            </a:r>
          </a:p>
          <a:p>
            <a:pPr algn="just"/>
            <a:r>
              <a:rPr lang="tr-TR" dirty="0" smtClean="0"/>
              <a:t>Depolanan bilgiye çok hızlı bir şekilde ulaşabilir.</a:t>
            </a:r>
          </a:p>
          <a:p>
            <a:pPr algn="just"/>
            <a:r>
              <a:rPr lang="tr-TR" dirty="0" smtClean="0"/>
              <a:t>Depolanan bilgi, depolama birimi bozulmadığı sürece kaybolmaz.</a:t>
            </a:r>
          </a:p>
          <a:p>
            <a:endParaRPr lang="tr-TR" dirty="0"/>
          </a:p>
        </p:txBody>
      </p:sp>
    </p:spTree>
    <p:extLst>
      <p:ext uri="{BB962C8B-B14F-4D97-AF65-F5344CB8AC3E}">
        <p14:creationId xmlns:p14="http://schemas.microsoft.com/office/powerpoint/2010/main" val="206150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dirty="0" smtClean="0"/>
              <a:t>İnsanoğlunun Bilgisayardan Üstün Tarafları</a:t>
            </a:r>
            <a:endParaRPr lang="tr-TR" sz="2800" dirty="0"/>
          </a:p>
        </p:txBody>
      </p:sp>
      <p:sp>
        <p:nvSpPr>
          <p:cNvPr id="3" name="Content Placeholder 2"/>
          <p:cNvSpPr>
            <a:spLocks noGrp="1"/>
          </p:cNvSpPr>
          <p:nvPr>
            <p:ph sz="quarter" idx="1"/>
          </p:nvPr>
        </p:nvSpPr>
        <p:spPr/>
        <p:txBody>
          <a:bodyPr/>
          <a:lstStyle/>
          <a:p>
            <a:pPr algn="just"/>
            <a:r>
              <a:rPr lang="tr-TR" dirty="0" smtClean="0"/>
              <a:t>Bilgisayar hiçbir zaman arkadaşın yerini tutmaz.</a:t>
            </a:r>
          </a:p>
          <a:p>
            <a:pPr algn="just"/>
            <a:r>
              <a:rPr lang="tr-TR" dirty="0" smtClean="0"/>
              <a:t>Elektrik veya internetin olmadığı durumlarda iş yapılamaz.</a:t>
            </a:r>
          </a:p>
          <a:p>
            <a:pPr algn="just"/>
            <a:r>
              <a:rPr lang="tr-TR" dirty="0" smtClean="0"/>
              <a:t>Bilgisayarın çalışması için insana ihtiyacı vardır.</a:t>
            </a:r>
          </a:p>
          <a:p>
            <a:endParaRPr lang="tr-TR" dirty="0"/>
          </a:p>
        </p:txBody>
      </p:sp>
    </p:spTree>
    <p:extLst>
      <p:ext uri="{BB962C8B-B14F-4D97-AF65-F5344CB8AC3E}">
        <p14:creationId xmlns:p14="http://schemas.microsoft.com/office/powerpoint/2010/main" val="374940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b="1" dirty="0" smtClean="0"/>
              <a:t>Geniş Ölçekli Uygulamalar</a:t>
            </a:r>
            <a:endParaRPr lang="tr-TR" sz="2800" b="1" dirty="0"/>
          </a:p>
        </p:txBody>
      </p:sp>
      <p:sp>
        <p:nvSpPr>
          <p:cNvPr id="3" name="Content Placeholder 2"/>
          <p:cNvSpPr>
            <a:spLocks noGrp="1"/>
          </p:cNvSpPr>
          <p:nvPr>
            <p:ph sz="quarter" idx="1"/>
          </p:nvPr>
        </p:nvSpPr>
        <p:spPr/>
        <p:txBody>
          <a:bodyPr/>
          <a:lstStyle/>
          <a:p>
            <a:pPr algn="just"/>
            <a:r>
              <a:rPr lang="tr-TR" dirty="0" smtClean="0"/>
              <a:t>Havayolu rezervasyon sistemleri</a:t>
            </a:r>
          </a:p>
          <a:p>
            <a:pPr algn="just"/>
            <a:r>
              <a:rPr lang="tr-TR" dirty="0" smtClean="0"/>
              <a:t>İnternet bankacılığı</a:t>
            </a:r>
          </a:p>
          <a:p>
            <a:pPr algn="just"/>
            <a:r>
              <a:rPr lang="tr-TR" dirty="0" smtClean="0"/>
              <a:t>Elektronik oylama</a:t>
            </a:r>
          </a:p>
          <a:p>
            <a:pPr algn="just"/>
            <a:r>
              <a:rPr lang="tr-TR" dirty="0" smtClean="0"/>
              <a:t>Vergi kayıt sistemi</a:t>
            </a:r>
          </a:p>
          <a:p>
            <a:pPr algn="just"/>
            <a:r>
              <a:rPr lang="tr-TR" dirty="0" smtClean="0"/>
              <a:t>Araç kayıt sistemi</a:t>
            </a:r>
          </a:p>
          <a:p>
            <a:pPr algn="just"/>
            <a:r>
              <a:rPr lang="tr-TR" dirty="0" smtClean="0"/>
              <a:t>Hastanelerde kullanım</a:t>
            </a:r>
          </a:p>
          <a:p>
            <a:pPr algn="just"/>
            <a:r>
              <a:rPr lang="tr-TR" dirty="0" smtClean="0"/>
              <a:t>Eğitimde kullanım(kayıt sistemi, bilgisayar destekli/tabanlı eğitim, sanal sınıf ortamları vb.)</a:t>
            </a:r>
            <a:endParaRPr lang="tr-TR" dirty="0"/>
          </a:p>
        </p:txBody>
      </p:sp>
    </p:spTree>
    <p:extLst>
      <p:ext uri="{BB962C8B-B14F-4D97-AF65-F5344CB8AC3E}">
        <p14:creationId xmlns:p14="http://schemas.microsoft.com/office/powerpoint/2010/main" val="104797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b="1" dirty="0" smtClean="0"/>
              <a:t>Elektronik Dünya</a:t>
            </a:r>
            <a:endParaRPr lang="tr-TR" sz="2800" b="1" dirty="0"/>
          </a:p>
        </p:txBody>
      </p:sp>
      <p:sp>
        <p:nvSpPr>
          <p:cNvPr id="3" name="Content Placeholder 2"/>
          <p:cNvSpPr>
            <a:spLocks noGrp="1"/>
          </p:cNvSpPr>
          <p:nvPr>
            <p:ph sz="quarter" idx="1"/>
          </p:nvPr>
        </p:nvSpPr>
        <p:spPr/>
        <p:txBody>
          <a:bodyPr/>
          <a:lstStyle/>
          <a:p>
            <a:r>
              <a:rPr lang="tr-TR" dirty="0" smtClean="0"/>
              <a:t>E-posta</a:t>
            </a:r>
          </a:p>
          <a:p>
            <a:r>
              <a:rPr lang="tr-TR" dirty="0" smtClean="0"/>
              <a:t>E-ticaret</a:t>
            </a:r>
            <a:endParaRPr lang="tr-TR" dirty="0"/>
          </a:p>
        </p:txBody>
      </p:sp>
    </p:spTree>
    <p:extLst>
      <p:ext uri="{BB962C8B-B14F-4D97-AF65-F5344CB8AC3E}">
        <p14:creationId xmlns:p14="http://schemas.microsoft.com/office/powerpoint/2010/main" val="2810891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a:t>Sağlık : Ergonami</a:t>
            </a:r>
          </a:p>
        </p:txBody>
      </p:sp>
      <p:sp>
        <p:nvSpPr>
          <p:cNvPr id="3" name="Content Placeholder 2"/>
          <p:cNvSpPr>
            <a:spLocks noGrp="1"/>
          </p:cNvSpPr>
          <p:nvPr>
            <p:ph sz="quarter" idx="1"/>
          </p:nvPr>
        </p:nvSpPr>
        <p:spPr/>
        <p:txBody>
          <a:bodyPr/>
          <a:lstStyle/>
          <a:p>
            <a:pPr algn="just">
              <a:lnSpc>
                <a:spcPct val="150000"/>
              </a:lnSpc>
            </a:pPr>
            <a:r>
              <a:rPr lang="tr-TR" dirty="0"/>
              <a:t>Ergonominin birinci amacı insan – makine birleşiminin verimliliğini ve iş güvenliğini arttırmaktır. Çalışmanın yöntemli bir şekilde düzenlenmesini amaçlayan ergonomi aynı zamanda insanın kullandığı araç ve makinelerin yaptığı işin insanın özellikleri ile uygunluk içinde olmasını sağlamaya yöneliktir.</a:t>
            </a:r>
          </a:p>
        </p:txBody>
      </p:sp>
    </p:spTree>
    <p:extLst>
      <p:ext uri="{BB962C8B-B14F-4D97-AF65-F5344CB8AC3E}">
        <p14:creationId xmlns:p14="http://schemas.microsoft.com/office/powerpoint/2010/main" val="276377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800" b="1" dirty="0" smtClean="0"/>
              <a:t>Sağlık : Ergonami</a:t>
            </a:r>
            <a:endParaRPr lang="tr-TR" sz="2800" b="1" dirty="0"/>
          </a:p>
        </p:txBody>
      </p:sp>
      <p:sp>
        <p:nvSpPr>
          <p:cNvPr id="3" name="Content Placeholder 2"/>
          <p:cNvSpPr>
            <a:spLocks noGrp="1"/>
          </p:cNvSpPr>
          <p:nvPr>
            <p:ph sz="quarter" idx="1"/>
          </p:nvPr>
        </p:nvSpPr>
        <p:spPr>
          <a:xfrm>
            <a:off x="301752" y="1527048"/>
            <a:ext cx="8503920" cy="5070304"/>
          </a:xfrm>
        </p:spPr>
        <p:txBody>
          <a:bodyPr>
            <a:normAutofit fontScale="85000" lnSpcReduction="10000"/>
          </a:bodyPr>
          <a:lstStyle/>
          <a:p>
            <a:pPr algn="just">
              <a:lnSpc>
                <a:spcPct val="150000"/>
              </a:lnSpc>
            </a:pPr>
            <a:r>
              <a:rPr lang="tr-TR" dirty="0" smtClean="0"/>
              <a:t>İş veya eğitim amaçlı bilgisayarı kullanan kişilerin zamanının büyük çoğunluğu bilgisayar başında geçmektedir.</a:t>
            </a:r>
          </a:p>
          <a:p>
            <a:pPr algn="just">
              <a:lnSpc>
                <a:spcPct val="150000"/>
              </a:lnSpc>
            </a:pPr>
            <a:r>
              <a:rPr lang="tr-TR" dirty="0" smtClean="0"/>
              <a:t>Bu süreçte daha iyi çalışma ortamı olması için bazı önemli noktalara dikkat edilmesi gerekmektedir. Bunlar;</a:t>
            </a:r>
          </a:p>
          <a:p>
            <a:pPr algn="just">
              <a:lnSpc>
                <a:spcPct val="150000"/>
              </a:lnSpc>
            </a:pPr>
            <a:r>
              <a:rPr lang="tr-TR" dirty="0" smtClean="0"/>
              <a:t>Işık</a:t>
            </a:r>
          </a:p>
          <a:p>
            <a:pPr algn="just">
              <a:lnSpc>
                <a:spcPct val="150000"/>
              </a:lnSpc>
            </a:pPr>
            <a:r>
              <a:rPr lang="tr-TR" dirty="0" smtClean="0"/>
              <a:t>Havalandırma</a:t>
            </a:r>
          </a:p>
          <a:p>
            <a:pPr algn="just">
              <a:lnSpc>
                <a:spcPct val="150000"/>
              </a:lnSpc>
            </a:pPr>
            <a:r>
              <a:rPr lang="tr-TR" dirty="0" smtClean="0"/>
              <a:t>Mobilyalar</a:t>
            </a:r>
          </a:p>
          <a:p>
            <a:pPr algn="just">
              <a:lnSpc>
                <a:spcPct val="150000"/>
              </a:lnSpc>
            </a:pPr>
            <a:r>
              <a:rPr lang="tr-TR" dirty="0" smtClean="0"/>
              <a:t>Aksesuarlar</a:t>
            </a:r>
          </a:p>
          <a:p>
            <a:pPr algn="just">
              <a:lnSpc>
                <a:spcPct val="150000"/>
              </a:lnSpc>
            </a:pPr>
            <a:r>
              <a:rPr lang="tr-TR" dirty="0" smtClean="0"/>
              <a:t>Donanımlar</a:t>
            </a:r>
            <a:endParaRPr lang="tr-TR" dirty="0"/>
          </a:p>
        </p:txBody>
      </p:sp>
    </p:spTree>
    <p:extLst>
      <p:ext uri="{BB962C8B-B14F-4D97-AF65-F5344CB8AC3E}">
        <p14:creationId xmlns:p14="http://schemas.microsoft.com/office/powerpoint/2010/main" val="1321976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800" b="1" dirty="0" smtClean="0"/>
              <a:t>Işık</a:t>
            </a:r>
            <a:endParaRPr lang="tr-TR" sz="2800" b="1" dirty="0"/>
          </a:p>
        </p:txBody>
      </p:sp>
      <p:sp>
        <p:nvSpPr>
          <p:cNvPr id="3" name="Content Placeholder 2"/>
          <p:cNvSpPr>
            <a:spLocks noGrp="1"/>
          </p:cNvSpPr>
          <p:nvPr>
            <p:ph sz="quarter" idx="1"/>
          </p:nvPr>
        </p:nvSpPr>
        <p:spPr/>
        <p:txBody>
          <a:bodyPr/>
          <a:lstStyle/>
          <a:p>
            <a:pPr algn="just"/>
            <a:r>
              <a:rPr lang="tr-TR" dirty="0" smtClean="0"/>
              <a:t>Odanın iyi ışık alması gerekir. Monitör pencereden/kapıdan ışık gelmeyecek şekilde yerleştirilmelidir.</a:t>
            </a:r>
            <a:endParaRPr lang="tr-TR" dirty="0"/>
          </a:p>
        </p:txBody>
      </p:sp>
    </p:spTree>
    <p:extLst>
      <p:ext uri="{BB962C8B-B14F-4D97-AF65-F5344CB8AC3E}">
        <p14:creationId xmlns:p14="http://schemas.microsoft.com/office/powerpoint/2010/main" val="33829354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1219</TotalTime>
  <Words>893</Words>
  <Application>Microsoft Office PowerPoint</Application>
  <PresentationFormat>On-screen Show (4:3)</PresentationFormat>
  <Paragraphs>110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Civic</vt:lpstr>
      <vt:lpstr>BİLGİSAYAR I</vt:lpstr>
      <vt:lpstr>İş Yaşamında Bilgisayar</vt:lpstr>
      <vt:lpstr>Bilgisayarın İnsanoğlundan Üstün Tarafları</vt:lpstr>
      <vt:lpstr>İnsanoğlunun Bilgisayardan Üstün Tarafları</vt:lpstr>
      <vt:lpstr>Geniş Ölçekli Uygulamalar</vt:lpstr>
      <vt:lpstr>Elektronik Dünya</vt:lpstr>
      <vt:lpstr>Sağlık : Ergonami</vt:lpstr>
      <vt:lpstr>Sağlık : Ergonami</vt:lpstr>
      <vt:lpstr>Işık</vt:lpstr>
      <vt:lpstr>Havalandırma</vt:lpstr>
      <vt:lpstr>Mobilyalar</vt:lpstr>
      <vt:lpstr>Aksesuarlar</vt:lpstr>
      <vt:lpstr>Donanım</vt:lpstr>
      <vt:lpstr>Ergonamik Oturma Düzeni</vt:lpstr>
      <vt:lpstr>Ergonamik Oturma Düzeni</vt:lpstr>
      <vt:lpstr>PowerPoint Presentation</vt:lpstr>
      <vt:lpstr>Sağlık</vt:lpstr>
      <vt:lpstr>Önlemler</vt:lpstr>
      <vt:lpstr>Yazıcı Sorunları</vt:lpstr>
      <vt:lpstr>LAN VE WAN</vt:lpstr>
      <vt:lpstr>PowerPoint Presentation</vt:lpstr>
      <vt:lpstr>LAN VE WAN</vt:lpstr>
      <vt:lpstr>PowerPoint Presentation</vt:lpstr>
      <vt:lpstr>Internet, Intranet ve Extranet Arasındaki Fark</vt:lpstr>
      <vt:lpstr>CLIENT ve SERVER</vt:lpstr>
      <vt:lpstr>İNTERNET</vt:lpstr>
      <vt:lpstr>BİLGİ GÜVENLİĞİ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İLKE VE YÖNTEMLERİ</dc:title>
  <dc:creator>TAHİR</dc:creator>
  <cp:lastModifiedBy>vasfi tuğun</cp:lastModifiedBy>
  <cp:revision>147</cp:revision>
  <dcterms:created xsi:type="dcterms:W3CDTF">2014-10-07T08:20:13Z</dcterms:created>
  <dcterms:modified xsi:type="dcterms:W3CDTF">2015-11-25T09:24:05Z</dcterms:modified>
</cp:coreProperties>
</file>