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250825" y="450850"/>
            <a:ext cx="8893175" cy="769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/>
              <a:t>8. </a:t>
            </a:r>
            <a:r>
              <a:rPr lang="tr-TR" sz="3200" b="1" smtClean="0"/>
              <a:t>HAFTA</a:t>
            </a:r>
            <a:endParaRPr lang="tr-TR" sz="3200" dirty="0"/>
          </a:p>
          <a:p>
            <a:pPr algn="ctr"/>
            <a:r>
              <a:rPr lang="tr-TR" sz="3200" b="1" dirty="0"/>
              <a:t>BİR MESLEK OLARAK ÖĞRETMENLİK</a:t>
            </a:r>
            <a:endParaRPr lang="tr-TR" sz="3200" dirty="0"/>
          </a:p>
          <a:p>
            <a:r>
              <a:rPr lang="tr-TR" sz="3200" b="1" dirty="0"/>
              <a:t>  </a:t>
            </a:r>
            <a:endParaRPr lang="tr-TR" sz="3200" dirty="0"/>
          </a:p>
          <a:p>
            <a:r>
              <a:rPr lang="tr-TR" sz="3200" b="1" dirty="0"/>
              <a:t>  Öğrenci bu bölümü Öğrendiğinde;</a:t>
            </a:r>
            <a:endParaRPr lang="tr-TR" sz="3200" dirty="0"/>
          </a:p>
          <a:p>
            <a:r>
              <a:rPr lang="tr-TR" sz="3200" b="1" dirty="0"/>
              <a:t>1.Öğretmenliğin tanımı ve öğretmenlerde bulunması   gereken bazı özellikleri öğrenir,</a:t>
            </a:r>
            <a:endParaRPr lang="tr-TR" sz="3200" dirty="0"/>
          </a:p>
          <a:p>
            <a:r>
              <a:rPr lang="tr-TR" sz="3200" b="1" dirty="0"/>
              <a:t>2.Öğretmenlerin mesleğinin temel özelliklerini kavrar,</a:t>
            </a:r>
            <a:endParaRPr lang="tr-TR" sz="3200" dirty="0"/>
          </a:p>
          <a:p>
            <a:r>
              <a:rPr lang="tr-TR" sz="3200" b="1" dirty="0"/>
              <a:t>3. Öğretmenlik mesleğinin birey ve toplum üzerinde olumlu ve olumsuz etkilerini açıklar,</a:t>
            </a:r>
            <a:endParaRPr lang="tr-TR" sz="3200" dirty="0"/>
          </a:p>
          <a:p>
            <a:r>
              <a:rPr lang="tr-TR" sz="3200" b="1" dirty="0"/>
              <a:t>4.   Öğretmenlik mesleğinin yasal dayanaklarını açıklar.</a:t>
            </a:r>
            <a:endParaRPr lang="tr-TR" sz="3200" dirty="0"/>
          </a:p>
          <a:p>
            <a:endParaRPr lang="tr-TR" sz="2800" dirty="0"/>
          </a:p>
          <a:p>
            <a:endParaRPr lang="tr-TR" sz="3200" dirty="0"/>
          </a:p>
          <a:p>
            <a:r>
              <a:rPr lang="tr-TR" sz="3200" dirty="0"/>
              <a:t> </a:t>
            </a:r>
          </a:p>
          <a:p>
            <a:endParaRPr lang="tr-TR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65957-4BF9-4EFC-9632-04E3D656CF0C}" type="slidenum">
              <a:rPr lang="tr-TR"/>
              <a:pPr>
                <a:defRPr/>
              </a:pPr>
              <a:t>1</a:t>
            </a:fld>
            <a:endParaRPr lang="tr-TR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77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FF0000"/>
                </a:solidFill>
              </a:rPr>
              <a:t>Öğretmenlik Mesleğinin Temel Özellikleri</a:t>
            </a:r>
            <a:endParaRPr lang="tr-TR" sz="3600">
              <a:solidFill>
                <a:srgbClr val="FF0000"/>
              </a:solidFill>
            </a:endParaRPr>
          </a:p>
          <a:p>
            <a:r>
              <a:rPr lang="tr-TR" sz="2800" b="1"/>
              <a:t>*Öğretmenlik sevgi ve özveri mesleğidir. </a:t>
            </a:r>
          </a:p>
          <a:p>
            <a:r>
              <a:rPr lang="tr-TR" sz="2800" b="1"/>
              <a:t>*Öğretmenlik insana şekil verme mesleğidir. </a:t>
            </a:r>
          </a:p>
          <a:p>
            <a:r>
              <a:rPr lang="tr-TR" sz="2800" b="1"/>
              <a:t>*Öğretmenlik tüm ülkelerde en yaygın olarak görülen mesleklerden biridir. </a:t>
            </a:r>
          </a:p>
          <a:p>
            <a:r>
              <a:rPr lang="tr-TR" sz="2800" b="1"/>
              <a:t>*Öğretmenliğin çoğunluğu devlet memurudur.</a:t>
            </a:r>
          </a:p>
          <a:p>
            <a:r>
              <a:rPr lang="tr-TR" sz="2800" b="1"/>
              <a:t>*Öğretmenlik mesleğini genellikle kadınlar tercih etmektedir. </a:t>
            </a:r>
          </a:p>
          <a:p>
            <a:r>
              <a:rPr lang="tr-TR" sz="2800" b="1"/>
              <a:t>*Öğretmenler en az lisans mezunu olmak zorundadır.</a:t>
            </a:r>
          </a:p>
          <a:p>
            <a:r>
              <a:rPr lang="tr-TR" sz="2800" b="1"/>
              <a:t>*Öğretmenlik mesleğini daha çok toplumun alt ve orta sınıflarından gelen bireyler tercih etmektedirler. </a:t>
            </a:r>
          </a:p>
          <a:p>
            <a:r>
              <a:rPr lang="tr-TR" sz="2800" b="1"/>
              <a:t>*Öğretmenlik statüsü çok yüksek değil, ancak saygın bir meslektir. </a:t>
            </a:r>
          </a:p>
          <a:p>
            <a:r>
              <a:rPr lang="tr-TR" sz="2800"/>
              <a:t/>
            </a:r>
            <a:br>
              <a:rPr lang="tr-TR" sz="2800"/>
            </a:br>
            <a:r>
              <a:rPr lang="tr-TR" sz="2800" b="1" i="1"/>
              <a:t>  </a:t>
            </a:r>
            <a:r>
              <a:rPr lang="tr-TR" sz="2800" i="1"/>
              <a:t> </a:t>
            </a:r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D47576-105C-4959-906E-02B504B43A37}" type="slidenum">
              <a:rPr lang="tr-TR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395288" y="0"/>
            <a:ext cx="8748712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3200" b="1"/>
          </a:p>
          <a:p>
            <a:r>
              <a:rPr lang="tr-TR" sz="3200" b="1">
                <a:solidFill>
                  <a:srgbClr val="FF0000"/>
                </a:solidFill>
              </a:rPr>
              <a:t>Öğretmenlik Mesleğinin Temel Özellikleri</a:t>
            </a:r>
            <a:endParaRPr lang="tr-TR" sz="3200">
              <a:solidFill>
                <a:srgbClr val="FF0000"/>
              </a:solidFill>
            </a:endParaRPr>
          </a:p>
          <a:p>
            <a:r>
              <a:rPr lang="tr-TR" sz="2800" b="1"/>
              <a:t>*Öğretmenlikte üst pozisyon ve makamlar daha azdır. </a:t>
            </a:r>
          </a:p>
          <a:p>
            <a:r>
              <a:rPr lang="tr-TR" sz="2800" b="1"/>
              <a:t>*Öğretmen aynı zamanda içinde yaşadığı toplumun liderlerinden biridir. Öğrenci velilerine ve topluma karşı da sorumludurlar. </a:t>
            </a:r>
          </a:p>
          <a:p>
            <a:r>
              <a:rPr lang="tr-TR" sz="2800" b="1"/>
              <a:t>*Öğretmenlerin çalışma ortamları eğitim-öğretim ortamlarıdır.</a:t>
            </a:r>
          </a:p>
          <a:p>
            <a:r>
              <a:rPr lang="tr-TR" sz="2800" b="1"/>
              <a:t>*Öğretmenlerin, öğretme görevi yanında idare ve yönetim görevleri de vardır. </a:t>
            </a:r>
          </a:p>
          <a:p>
            <a:r>
              <a:rPr lang="tr-TR" sz="2800"/>
              <a:t/>
            </a:r>
            <a:br>
              <a:rPr lang="tr-TR" sz="2800"/>
            </a:br>
            <a:r>
              <a:rPr lang="tr-TR" sz="2800" b="1" i="1"/>
              <a:t>  </a:t>
            </a:r>
            <a:r>
              <a:rPr lang="tr-TR" sz="2800" i="1"/>
              <a:t> </a:t>
            </a:r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4C284-153D-43E6-B94B-B1D6FF4F5DC5}" type="slidenum">
              <a:rPr lang="tr-TR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50825" y="0"/>
            <a:ext cx="8893175" cy="781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3200" b="1"/>
          </a:p>
          <a:p>
            <a:pPr algn="ctr"/>
            <a:r>
              <a:rPr lang="tr-TR" sz="3600" b="1">
                <a:solidFill>
                  <a:srgbClr val="FF0000"/>
                </a:solidFill>
              </a:rPr>
              <a:t>Öğretmenlik Mesleğinin Yasal Dayanakları</a:t>
            </a:r>
            <a:endParaRPr lang="tr-TR" sz="3600">
              <a:solidFill>
                <a:srgbClr val="FF0000"/>
              </a:solidFill>
            </a:endParaRPr>
          </a:p>
          <a:p>
            <a:r>
              <a:rPr lang="tr-TR" sz="3200" b="1"/>
              <a:t>*Atatürk İlkeleri</a:t>
            </a:r>
          </a:p>
          <a:p>
            <a:r>
              <a:rPr lang="tr-TR" sz="3200" b="1"/>
              <a:t>*Anayasa</a:t>
            </a:r>
          </a:p>
          <a:p>
            <a:r>
              <a:rPr lang="tr-TR" sz="3200" b="1"/>
              <a:t>*Personel yasası</a:t>
            </a:r>
          </a:p>
          <a:p>
            <a:r>
              <a:rPr lang="tr-TR" sz="3200" b="1"/>
              <a:t>*Eğitim ve Öğretmenlikle ilgili yasalar</a:t>
            </a:r>
          </a:p>
          <a:p>
            <a:r>
              <a:rPr lang="tr-TR" sz="3200" b="1"/>
              <a:t>*İlgili yönetmelikler</a:t>
            </a:r>
          </a:p>
          <a:p>
            <a:r>
              <a:rPr lang="tr-TR" sz="3200" b="1"/>
              <a:t>*Hükümet programları</a:t>
            </a:r>
          </a:p>
          <a:p>
            <a:r>
              <a:rPr lang="tr-TR" sz="3200" b="1"/>
              <a:t>*Kalkınma planları ve</a:t>
            </a:r>
          </a:p>
          <a:p>
            <a:r>
              <a:rPr lang="tr-TR" sz="3200" b="1"/>
              <a:t>*Milli eğitim şuralarıdır.</a:t>
            </a:r>
          </a:p>
          <a:p>
            <a:r>
              <a:rPr lang="tr-TR" sz="2000"/>
              <a:t/>
            </a:r>
            <a:br>
              <a:rPr lang="tr-TR" sz="2000"/>
            </a:br>
            <a:r>
              <a:rPr lang="tr-TR" sz="2000"/>
              <a:t> </a:t>
            </a:r>
            <a:r>
              <a:rPr lang="tr-TR" sz="2800"/>
              <a:t/>
            </a:r>
            <a:br>
              <a:rPr lang="tr-TR" sz="2800"/>
            </a:br>
            <a:r>
              <a:rPr lang="tr-TR" sz="2800" b="1" i="1"/>
              <a:t>  </a:t>
            </a:r>
            <a:r>
              <a:rPr lang="tr-TR" sz="2800" i="1"/>
              <a:t> </a:t>
            </a:r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92E7F-5CFB-4FAF-99F0-1932C2E5D911}" type="slidenum">
              <a:rPr lang="tr-TR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FF0000"/>
                </a:solidFill>
              </a:rPr>
              <a:t>Öğretmenin Görevleri</a:t>
            </a:r>
          </a:p>
          <a:p>
            <a:r>
              <a:rPr lang="tr-TR" sz="3200" b="1"/>
              <a:t>*Öğretmen, kendilerine verilen sınıfın veya şubenin derslerini, programda belirtilen esaslara göre planlamak, uygulama ve deneyler yapmak, ders dışında okulun eğitim-öğretim ve yönetim işlerine etkin bir biçimde katılmak ve bu konularda kanun, yönetmelik ve emirlerde belirtilen görevleri yerine getirme,</a:t>
            </a:r>
          </a:p>
          <a:p>
            <a:r>
              <a:rPr lang="tr-TR" sz="3200" b="1"/>
              <a:t>*Her ders yılı başında, eğitim-öğretim sürecini planlama,</a:t>
            </a:r>
          </a:p>
          <a:p>
            <a:r>
              <a:rPr lang="tr-TR" sz="3200" b="1"/>
              <a:t>*Öğrenme ortamı hazırlama,</a:t>
            </a:r>
          </a:p>
          <a:p>
            <a:r>
              <a:rPr lang="tr-TR" sz="3200" b="1"/>
              <a:t>*Zümre öğretmenleriyle işbirliği içinde olma,</a:t>
            </a:r>
          </a:p>
          <a:p>
            <a:r>
              <a:rPr lang="tr-TR" sz="3200" b="1"/>
              <a:t>*Derste yoklama yapma,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199BB-A491-4B74-B6F8-0C727D9DA9DF}" type="slidenum">
              <a:rPr lang="tr-TR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79388" y="0"/>
            <a:ext cx="8785225" cy="670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solidFill>
                  <a:srgbClr val="FF0000"/>
                </a:solidFill>
              </a:rPr>
              <a:t>Öğretmenin Görevleri</a:t>
            </a:r>
            <a:endParaRPr lang="tr-TR" sz="3600">
              <a:solidFill>
                <a:srgbClr val="FF0000"/>
              </a:solidFill>
            </a:endParaRPr>
          </a:p>
          <a:p>
            <a:r>
              <a:rPr lang="tr-TR" sz="3200" b="1"/>
              <a:t>*Laboratuvar, gezi, deney ve uygulamalarla ilgili müdüre rapor verme,</a:t>
            </a:r>
          </a:p>
          <a:p>
            <a:r>
              <a:rPr lang="tr-TR" sz="3200" b="1"/>
              <a:t>*Öğrencilerin notlarını not defterine işleme.</a:t>
            </a:r>
          </a:p>
          <a:p>
            <a:r>
              <a:rPr lang="tr-TR" sz="3200" b="1"/>
              <a:t>*Çizelgeye göre nöbet tutma.</a:t>
            </a:r>
          </a:p>
          <a:p>
            <a:r>
              <a:rPr lang="tr-TR" sz="3200" b="1"/>
              <a:t>*Öğretmen kurulu toplantılarına katılma.</a:t>
            </a:r>
          </a:p>
          <a:p>
            <a:r>
              <a:rPr lang="tr-TR" sz="3200" b="1"/>
              <a:t>*Okulun yönetim işlerine yardımcı olma.</a:t>
            </a:r>
          </a:p>
          <a:p>
            <a:r>
              <a:rPr lang="tr-TR" sz="3200" b="1"/>
              <a:t>*Komisyon, eğitici kol ve sınıf rehberlik çalışmalarına katılma.</a:t>
            </a:r>
          </a:p>
          <a:p>
            <a:r>
              <a:rPr lang="tr-TR" sz="3200" b="1"/>
              <a:t>*Tören ve milli bayramlara katılma.</a:t>
            </a:r>
          </a:p>
          <a:p>
            <a:r>
              <a:rPr lang="tr-TR" sz="3200" b="1"/>
              <a:t>*Tebliğler dergisini okuma ve imzalama</a:t>
            </a:r>
          </a:p>
          <a:p>
            <a:r>
              <a:rPr lang="tr-TR" sz="3200" b="1"/>
              <a:t>*Verilen diğer görevleri yapma</a:t>
            </a:r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73CAB-D202-4544-BDAD-AA94D4FEF97B}" type="slidenum">
              <a:rPr lang="tr-TR"/>
              <a:pPr>
                <a:defRPr/>
              </a:pPr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79388" y="0"/>
            <a:ext cx="8785225" cy="954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/>
              <a:t>Öğretmenin Başlıca Rolleri</a:t>
            </a:r>
            <a:endParaRPr lang="tr-TR" sz="3200"/>
          </a:p>
          <a:p>
            <a:r>
              <a:rPr lang="tr-TR" sz="2800" b="1">
                <a:solidFill>
                  <a:srgbClr val="FF0000"/>
                </a:solidFill>
              </a:rPr>
              <a:t>a.Öğreticilik/Eğiticilik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*Özel alan bilgisine sahip olma</a:t>
            </a:r>
          </a:p>
          <a:p>
            <a:r>
              <a:rPr lang="tr-TR" sz="2800" b="1"/>
              <a:t>*Ders için gerekli materyalleri hazırlama</a:t>
            </a:r>
          </a:p>
          <a:p>
            <a:r>
              <a:rPr lang="tr-TR" sz="2800" b="1"/>
              <a:t>*Çeşitli öğretim teknikleri deneme</a:t>
            </a:r>
          </a:p>
          <a:p>
            <a:r>
              <a:rPr lang="tr-TR" sz="2800" b="1"/>
              <a:t>*Öğrenmeyi zenginleştirme</a:t>
            </a:r>
          </a:p>
          <a:p>
            <a:r>
              <a:rPr lang="tr-TR" sz="2800" b="1"/>
              <a:t>*Sınıfı yönetme</a:t>
            </a:r>
          </a:p>
          <a:p>
            <a:r>
              <a:rPr lang="tr-TR" sz="2800" b="1"/>
              <a:t>*Program geliştirme çalışmalarına katılma</a:t>
            </a:r>
          </a:p>
          <a:p>
            <a:r>
              <a:rPr lang="tr-TR" sz="2800" b="1"/>
              <a:t>*Bilgi ve iletişim teknolojilerini başarılı bir şekilde kullanma</a:t>
            </a:r>
          </a:p>
          <a:p>
            <a:r>
              <a:rPr lang="tr-TR" sz="2800" b="1"/>
              <a:t>*Öğrencileri güdüleme</a:t>
            </a:r>
          </a:p>
          <a:p>
            <a:r>
              <a:rPr lang="tr-TR" sz="2800" b="1"/>
              <a:t>*Kendi dosyasında düzenli kayıtlar tutabilme</a:t>
            </a:r>
          </a:p>
          <a:p>
            <a:r>
              <a:rPr lang="tr-TR" sz="2800" b="1"/>
              <a:t>*Danışmanlık yapma</a:t>
            </a:r>
          </a:p>
          <a:p>
            <a:r>
              <a:rPr lang="tr-TR" sz="2800" b="1"/>
              <a:t>*Öğrencileri disipline sokma</a:t>
            </a:r>
          </a:p>
          <a:p>
            <a:r>
              <a:rPr lang="tr-TR" sz="2800" b="1"/>
              <a:t>*Sınıfta çeşitli etkinlikler ve konularda karar verme</a:t>
            </a:r>
          </a:p>
          <a:p>
            <a:endParaRPr lang="tr-TR" sz="3200"/>
          </a:p>
          <a:p>
            <a:r>
              <a:rPr lang="tr-TR" sz="2800"/>
              <a:t/>
            </a:r>
            <a:br>
              <a:rPr lang="tr-TR" sz="2800"/>
            </a:br>
            <a:r>
              <a:rPr lang="tr-TR" sz="2800"/>
              <a:t> </a:t>
            </a:r>
            <a:br>
              <a:rPr lang="tr-TR" sz="2800"/>
            </a:br>
            <a:r>
              <a:rPr lang="tr-TR" sz="2800" b="1" i="1"/>
              <a:t>  </a:t>
            </a:r>
            <a:r>
              <a:rPr lang="tr-TR" sz="2800" i="1"/>
              <a:t> </a:t>
            </a:r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FB0D2-09E6-4BA3-ADE9-A81E8FC7F8CD}" type="slidenum">
              <a:rPr lang="tr-TR"/>
              <a:pPr>
                <a:defRPr/>
              </a:pPr>
              <a:t>15</a:t>
            </a:fld>
            <a:endParaRPr lang="tr-TR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5288" y="0"/>
            <a:ext cx="8280400" cy="818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/>
              <a:t>Öğretmenin Başlıca Rolleri</a:t>
            </a:r>
            <a:endParaRPr lang="tr-TR" sz="3200"/>
          </a:p>
          <a:p>
            <a:r>
              <a:rPr lang="tr-TR" sz="2800" b="1">
                <a:solidFill>
                  <a:srgbClr val="FF0000"/>
                </a:solidFill>
              </a:rPr>
              <a:t>b.Temsilcilik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*Yeni gelişmelere açık olma</a:t>
            </a:r>
          </a:p>
          <a:p>
            <a:r>
              <a:rPr lang="tr-TR" sz="2800" b="1"/>
              <a:t>*Öğrenci aileleri ile çocukların gelişim süreçlerini tartışma.</a:t>
            </a:r>
          </a:p>
          <a:p>
            <a:r>
              <a:rPr lang="tr-TR" sz="2800" b="1"/>
              <a:t>*Uygun kıyafet giyme</a:t>
            </a:r>
          </a:p>
          <a:p>
            <a:r>
              <a:rPr lang="tr-TR" sz="2800" b="1"/>
              <a:t>*Liderlik rolü üstlenme</a:t>
            </a:r>
          </a:p>
          <a:p>
            <a:r>
              <a:rPr lang="tr-TR" sz="2800"/>
              <a:t> </a:t>
            </a:r>
          </a:p>
          <a:p>
            <a:r>
              <a:rPr lang="tr-TR" sz="2800" b="1">
                <a:solidFill>
                  <a:srgbClr val="FF0000"/>
                </a:solidFill>
              </a:rPr>
              <a:t>c.Liderlik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*Öğrencilere öğrenme arzusu kazandırma</a:t>
            </a:r>
          </a:p>
          <a:p>
            <a:r>
              <a:rPr lang="tr-TR" sz="2800" b="1"/>
              <a:t>*Öğrencilerin problemlerini çözebilmesine katlı sağlama</a:t>
            </a:r>
          </a:p>
          <a:p>
            <a:r>
              <a:rPr lang="tr-TR" sz="2800" b="1"/>
              <a:t>*Öğrenmenin değerini ve önemini kavratma</a:t>
            </a:r>
          </a:p>
          <a:p>
            <a:r>
              <a:rPr lang="tr-TR" sz="2800" b="1"/>
              <a:t>*Öğretme işini sistematize etme</a:t>
            </a:r>
          </a:p>
          <a:p>
            <a:r>
              <a:rPr lang="tr-TR" sz="2800"/>
              <a:t> </a:t>
            </a:r>
          </a:p>
          <a:p>
            <a:r>
              <a:rPr lang="tr-TR" sz="2800" i="1"/>
              <a:t> </a:t>
            </a:r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F8658-B08B-4921-BCAD-48F714CF1CC2}" type="slidenum">
              <a:rPr lang="tr-TR"/>
              <a:pPr>
                <a:defRPr/>
              </a:pPr>
              <a:t>16</a:t>
            </a:fld>
            <a:endParaRPr lang="tr-TR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395288" y="0"/>
            <a:ext cx="8280400" cy="775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/>
              <a:t>Öğretmenin Başlıca Rolleri</a:t>
            </a:r>
            <a:endParaRPr lang="tr-TR" sz="3200"/>
          </a:p>
          <a:p>
            <a:r>
              <a:rPr lang="tr-TR" sz="2800" b="1">
                <a:solidFill>
                  <a:srgbClr val="FF0000"/>
                </a:solidFill>
              </a:rPr>
              <a:t>d.Sosyal Lider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*Öğrenciler ve diğer görevlilerle iyi iletişim kurma</a:t>
            </a:r>
          </a:p>
          <a:p>
            <a:r>
              <a:rPr lang="tr-TR" sz="2800" b="1"/>
              <a:t>*Takımla iyi ilişkiler kurarak çalışma</a:t>
            </a:r>
          </a:p>
          <a:p>
            <a:r>
              <a:rPr lang="tr-TR" sz="2800" b="1"/>
              <a:t>*Yetişkinlerle iyi iletişim kurma</a:t>
            </a:r>
          </a:p>
          <a:p>
            <a:r>
              <a:rPr lang="tr-TR" sz="2800" b="1"/>
              <a:t>*Espiri anlayışına sahip olma</a:t>
            </a:r>
          </a:p>
          <a:p>
            <a:r>
              <a:rPr lang="tr-TR" sz="2800" b="1"/>
              <a:t>*Toplumdaki sorunlara çözüm önerileri getirme</a:t>
            </a:r>
          </a:p>
          <a:p>
            <a:r>
              <a:rPr lang="tr-TR" sz="2800"/>
              <a:t> </a:t>
            </a:r>
          </a:p>
          <a:p>
            <a:r>
              <a:rPr lang="tr-TR" sz="2800" b="1"/>
              <a:t> </a:t>
            </a:r>
            <a:r>
              <a:rPr lang="tr-TR" sz="2800" b="1">
                <a:solidFill>
                  <a:srgbClr val="FF0000"/>
                </a:solidFill>
              </a:rPr>
              <a:t>e.Model Olma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*Uygun kıyafet giyme</a:t>
            </a:r>
          </a:p>
          <a:p>
            <a:r>
              <a:rPr lang="tr-TR" sz="2800" b="1"/>
              <a:t>*Düzenli ve istikrarlı olma</a:t>
            </a:r>
          </a:p>
          <a:p>
            <a:r>
              <a:rPr lang="tr-TR" sz="2800" b="1"/>
              <a:t>*Demokratik tutumlar sergileme</a:t>
            </a:r>
          </a:p>
          <a:p>
            <a:r>
              <a:rPr lang="tr-TR" sz="2800" b="1"/>
              <a:t>*Söylemlerini davranışlarına yansıtma</a:t>
            </a:r>
          </a:p>
          <a:p>
            <a:endParaRPr lang="tr-TR" sz="2800" i="1"/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D3D20-CF5A-4FAB-B9C3-1DD61AEE6C81}" type="slidenum">
              <a:rPr lang="tr-TR"/>
              <a:pPr>
                <a:defRPr/>
              </a:pPr>
              <a:t>17</a:t>
            </a:fld>
            <a:endParaRPr lang="tr-TR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95288" y="0"/>
            <a:ext cx="82804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/>
              <a:t>Öğretmenin Başlıca Rolleri</a:t>
            </a:r>
            <a:endParaRPr lang="tr-TR" sz="3200"/>
          </a:p>
          <a:p>
            <a:r>
              <a:rPr lang="tr-TR" sz="2800" b="1">
                <a:solidFill>
                  <a:srgbClr val="FF0000"/>
                </a:solidFill>
              </a:rPr>
              <a:t>f.Değişimci/Yenilikçi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*Eğitim ve toplum alanında gelişmeleri yakından takip etme</a:t>
            </a:r>
          </a:p>
          <a:p>
            <a:r>
              <a:rPr lang="tr-TR" sz="2800" b="1"/>
              <a:t>*Değişime ve yeniliklere karşı olumlu tutumlar sergileme</a:t>
            </a:r>
          </a:p>
          <a:p>
            <a:r>
              <a:rPr lang="tr-TR" sz="2800" b="1"/>
              <a:t>*Öğrencileri değişime ve yeniliklere hazırlayabilme </a:t>
            </a:r>
          </a:p>
          <a:p>
            <a:r>
              <a:rPr lang="tr-TR" sz="2800" b="1"/>
              <a:t>*Eğitim alanındaki değişiklikleri kolay uygulayabilme</a:t>
            </a:r>
          </a:p>
          <a:p>
            <a:endParaRPr lang="tr-TR" sz="2800"/>
          </a:p>
          <a:p>
            <a:endParaRPr lang="tr-TR" sz="2800" i="1"/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90041-4F4B-44A8-B7FB-102762C52398}" type="slidenum">
              <a:rPr lang="tr-TR"/>
              <a:pPr>
                <a:defRPr/>
              </a:pPr>
              <a:t>18</a:t>
            </a:fld>
            <a:endParaRPr lang="tr-TR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95288" y="0"/>
            <a:ext cx="8280400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/>
              <a:t>Öğretmenin Başlıca Rolleri</a:t>
            </a:r>
            <a:endParaRPr lang="tr-TR" sz="3200"/>
          </a:p>
          <a:p>
            <a:r>
              <a:rPr lang="tr-TR" sz="2800" b="1">
                <a:solidFill>
                  <a:srgbClr val="FF0000"/>
                </a:solidFill>
              </a:rPr>
              <a:t>g.Yargıçlık/Hakemlik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 b="1"/>
              <a:t>*Öğrenciler arasında yaşanan sorunları objektif *kriterler kullanarak çözümleyebilme.</a:t>
            </a:r>
          </a:p>
          <a:p>
            <a:r>
              <a:rPr lang="tr-TR" sz="2800" b="1"/>
              <a:t>*İstenmeyen davranışları adil ve tarafsız davranarak giderebilme.</a:t>
            </a:r>
          </a:p>
          <a:p>
            <a:r>
              <a:rPr lang="tr-TR" sz="2800" b="1"/>
              <a:t>*Doğru yargılarda bulunma.</a:t>
            </a:r>
          </a:p>
          <a:p>
            <a:r>
              <a:rPr lang="tr-TR" sz="2800" b="1"/>
              <a:t>*Doğru kararlar alabilme.</a:t>
            </a:r>
          </a:p>
          <a:p>
            <a:endParaRPr lang="tr-TR" sz="2800"/>
          </a:p>
          <a:p>
            <a:endParaRPr lang="tr-TR" sz="2800" i="1"/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C7360-7B8C-435E-8841-800C8502B18D}" type="slidenum">
              <a:rPr lang="tr-TR"/>
              <a:pPr>
                <a:defRPr/>
              </a:pPr>
              <a:t>19</a:t>
            </a:fld>
            <a:endParaRPr lang="tr-TR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11588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79388" y="260350"/>
            <a:ext cx="84963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/>
              <a:t>İçindekiler</a:t>
            </a:r>
            <a:r>
              <a:rPr lang="tr-TR" sz="2800" b="1" dirty="0"/>
              <a:t> </a:t>
            </a:r>
            <a:endParaRPr lang="tr-TR" sz="2800" dirty="0"/>
          </a:p>
          <a:p>
            <a:pPr>
              <a:defRPr/>
            </a:pPr>
            <a:r>
              <a:rPr lang="tr-TR" sz="2800" b="1" dirty="0"/>
              <a:t>Giriş                                                                                                                 Öğretmenlik Mesleği                                                                                                                            Öğretmenliğin Tanımı ve Öğretmenlerde Bulunması  Gereken Bazı Özellikler                                                                               Öğretmen-Birey ve Toplum İlişkisi                                                              Bilgi Toplumu ve Öğretmen                                                              Öğretmenlerin Yetiştirilmesi </a:t>
            </a:r>
            <a:endParaRPr lang="tr-TR" sz="2800" dirty="0"/>
          </a:p>
          <a:p>
            <a:pPr>
              <a:defRPr/>
            </a:pPr>
            <a:r>
              <a:rPr lang="tr-TR" sz="2800" b="1" dirty="0"/>
              <a:t>Öğretmenlik Mesleği ve Özellikleri                                                                       Türkiye’de Öğretmenlik Mesleğinin Durumu                                  Öğretmenlik Mesleğinin Temel Özellikleri                                                      Etkili Bir Öğretmende Bulunması Öngörülen Özellikler </a:t>
            </a:r>
            <a:endParaRPr lang="tr-TR" sz="105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1A5C7-8F0F-4878-A9DD-4BC3473FCFEB}" type="slidenum">
              <a:rPr lang="tr-TR"/>
              <a:pPr>
                <a:defRPr/>
              </a:pPr>
              <a:t>2</a:t>
            </a:fld>
            <a:endParaRPr lang="tr-TR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95288" y="0"/>
            <a:ext cx="8748712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/>
              <a:t>Öğretmenin Başlıca Rolleri</a:t>
            </a:r>
            <a:endParaRPr lang="tr-TR" sz="3200"/>
          </a:p>
          <a:p>
            <a:r>
              <a:rPr lang="tr-TR" sz="2800" b="1">
                <a:solidFill>
                  <a:srgbClr val="FF0000"/>
                </a:solidFill>
              </a:rPr>
              <a:t>h.Ana Baba Rolü</a:t>
            </a:r>
            <a:endParaRPr lang="tr-TR" sz="2800">
              <a:solidFill>
                <a:srgbClr val="FF0000"/>
              </a:solidFill>
            </a:endParaRPr>
          </a:p>
          <a:p>
            <a:r>
              <a:rPr lang="tr-TR" sz="2800"/>
              <a:t>    </a:t>
            </a:r>
            <a:r>
              <a:rPr lang="tr-TR" sz="2800" b="1"/>
              <a:t>Özellikle okul öncesi ve ilköğretimde öğrencilere karşı ;</a:t>
            </a:r>
          </a:p>
          <a:p>
            <a:r>
              <a:rPr lang="tr-TR" sz="2800" b="1"/>
              <a:t>*İlgi, şefkat ve nasihat gibi davranışlar gösterme.</a:t>
            </a:r>
          </a:p>
          <a:p>
            <a:r>
              <a:rPr lang="tr-TR" sz="2800" b="1"/>
              <a:t>*Öğrencilere giyimi, yemesi, içmesi gibi etkinlerde yardımcı olma</a:t>
            </a:r>
          </a:p>
          <a:p>
            <a:endParaRPr lang="tr-TR" sz="2800"/>
          </a:p>
          <a:p>
            <a:endParaRPr lang="tr-TR" sz="2800" i="1"/>
          </a:p>
          <a:p>
            <a:r>
              <a:rPr lang="tr-TR" sz="2800" b="1"/>
              <a:t> </a:t>
            </a:r>
            <a:endParaRPr lang="tr-TR" sz="2800"/>
          </a:p>
          <a:p>
            <a:pPr algn="just"/>
            <a:r>
              <a:rPr lang="tr-TR" sz="2800" b="1"/>
              <a:t> </a:t>
            </a:r>
            <a:endParaRPr lang="tr-TR" sz="3200" b="1"/>
          </a:p>
          <a:p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5F4B3-C86E-4643-AF60-2C9D56DFB46A}" type="slidenum">
              <a:rPr lang="tr-TR"/>
              <a:pPr>
                <a:defRPr/>
              </a:pPr>
              <a:t>20</a:t>
            </a:fld>
            <a:endParaRPr lang="tr-TR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179388" y="260350"/>
            <a:ext cx="85693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b="1" i="1" u="sng">
                <a:solidFill>
                  <a:srgbClr val="FF0000"/>
                </a:solidFill>
              </a:rPr>
              <a:t>Öğretmen olabilmek için her şeyden önce  insanın bazı yetenekleri olması gereklidir. </a:t>
            </a:r>
          </a:p>
          <a:p>
            <a:r>
              <a:rPr lang="tr-TR" sz="2800" b="1" i="1" u="sng">
                <a:solidFill>
                  <a:srgbClr val="00B050"/>
                </a:solidFill>
              </a:rPr>
              <a:t>Bunlar: </a:t>
            </a:r>
          </a:p>
          <a:p>
            <a:r>
              <a:rPr lang="tr-TR" sz="2800" b="1"/>
              <a:t>1- Gerçek öğretmen saf bir çocuk ruhu taşır, gençlerden kopamaz. </a:t>
            </a:r>
          </a:p>
          <a:p>
            <a:r>
              <a:rPr lang="tr-TR" sz="2800" b="1"/>
              <a:t>2- Gerçek öğretmen, kendini çocuğun yerine koyabilir ve çocuğa karşı davranışlarında uyanık ve incelik gösterir. </a:t>
            </a:r>
          </a:p>
          <a:p>
            <a:r>
              <a:rPr lang="tr-TR" sz="2800" b="1"/>
              <a:t>3- Gerçek öğretmen, çocukları gözleyip onları bütünlükleri içinde kavrayabilir ve onların kişiliklerini anlayabilir. </a:t>
            </a:r>
          </a:p>
          <a:p>
            <a:r>
              <a:rPr lang="tr-TR" sz="2800" b="1"/>
              <a:t>4- Gerçek öğretmen, kendi iradesine sahip ve karakter sahibidir. </a:t>
            </a:r>
          </a:p>
          <a:p>
            <a:r>
              <a:rPr lang="tr-TR" sz="2800" b="1"/>
              <a:t>5- Gerçek öğretmen, neşeli ve iç huzura sahiptir.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27BFDB-F5D8-45BF-A36D-66351E986F27}" type="slidenum">
              <a:rPr lang="tr-TR"/>
              <a:pPr>
                <a:defRPr/>
              </a:pPr>
              <a:t>3</a:t>
            </a:fld>
            <a:endParaRPr lang="tr-TR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261938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solidFill>
                  <a:srgbClr val="00B050"/>
                </a:solidFill>
              </a:rPr>
              <a:t>İyi Bir Öğretmende Bulunması Öngörülen Özellikler:</a:t>
            </a:r>
            <a:endParaRPr lang="tr-TR" sz="3200">
              <a:solidFill>
                <a:srgbClr val="00B050"/>
              </a:solidFill>
            </a:endParaRPr>
          </a:p>
          <a:p>
            <a:r>
              <a:rPr lang="tr-TR" sz="3200" b="1"/>
              <a:t>1.Öğrencilere karşı açık görüşlü ve objektif olma.</a:t>
            </a:r>
          </a:p>
          <a:p>
            <a:r>
              <a:rPr lang="tr-TR" sz="3200" b="1"/>
              <a:t>2.Öğrencilerin beklenti ve gereksinmelerini dikkate alma.</a:t>
            </a:r>
          </a:p>
          <a:p>
            <a:r>
              <a:rPr lang="tr-TR" sz="3200" b="1"/>
              <a:t>3.Eğitimle ilgili sorunları bilimsel yöntemlerle araştırabilme.</a:t>
            </a:r>
          </a:p>
          <a:p>
            <a:r>
              <a:rPr lang="tr-TR" sz="3200" b="1"/>
              <a:t>4.Eğitimde bireysel farklılıkları dikkate alma.</a:t>
            </a:r>
          </a:p>
          <a:p>
            <a:r>
              <a:rPr lang="tr-TR" sz="3200" b="1"/>
              <a:t>5.Yenilik ve gelişmelere açık, kendini sürekli yenileyebilme</a:t>
            </a:r>
            <a:r>
              <a:rPr lang="tr-TR" sz="3200"/>
              <a:t/>
            </a:r>
            <a:br>
              <a:rPr lang="tr-TR" sz="3200"/>
            </a:br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9C19C-C63D-49E9-9433-C9F627AAD11F}" type="slidenum">
              <a:rPr lang="tr-TR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200" b="1">
                <a:solidFill>
                  <a:srgbClr val="00B050"/>
                </a:solidFill>
              </a:rPr>
              <a:t>İyi Bir Öğretmende Bulunması Öngörülen Özellikler:</a:t>
            </a:r>
          </a:p>
          <a:p>
            <a:r>
              <a:rPr lang="tr-TR" sz="3200" b="1"/>
              <a:t>6.Toplumsal değişmeleri anlayıp yorumlayabilme</a:t>
            </a:r>
          </a:p>
          <a:p>
            <a:r>
              <a:rPr lang="tr-TR" sz="3200" b="1"/>
              <a:t>7. Eğitim teknolojisindeki gelişmeleri yakından izleme</a:t>
            </a:r>
          </a:p>
          <a:p>
            <a:r>
              <a:rPr lang="tr-TR" sz="3200" b="1"/>
              <a:t>8. Araştırmacı bir yapıya sahip olma</a:t>
            </a:r>
          </a:p>
          <a:p>
            <a:r>
              <a:rPr lang="tr-TR" sz="3200" b="1"/>
              <a:t>9. Yüksek başarı beklentisi</a:t>
            </a:r>
            <a:endParaRPr lang="tr-TR" sz="32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25839-C7D9-402E-A3DB-1018A99D17D5}" type="slidenum">
              <a:rPr lang="tr-TR"/>
              <a:pPr>
                <a:defRPr/>
              </a:pPr>
              <a:t>5</a:t>
            </a:fld>
            <a:endParaRPr lang="tr-TR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766763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FF0000"/>
                </a:solidFill>
              </a:rPr>
              <a:t>Etkili Bir Öğretmende Bulunması Öngörülen Özellikler</a:t>
            </a:r>
            <a:endParaRPr lang="tr-TR" sz="3200">
              <a:solidFill>
                <a:srgbClr val="FF0000"/>
              </a:solidFill>
            </a:endParaRPr>
          </a:p>
          <a:p>
            <a:r>
              <a:rPr lang="tr-TR" sz="2400"/>
              <a:t>*Sabırlı davranır, olaylar karşısında dayanıklıdır ve duygularını kontrol altında tutar.</a:t>
            </a:r>
          </a:p>
          <a:p>
            <a:r>
              <a:rPr lang="tr-TR" sz="2400"/>
              <a:t>*Farklı inanç, görüş ve gruplara saygılı ve uzlaştırıcıdır.</a:t>
            </a:r>
          </a:p>
          <a:p>
            <a:r>
              <a:rPr lang="tr-TR" sz="2400"/>
              <a:t>*Kılık kıyafetine, temizlik ve düzene özen gösterir.</a:t>
            </a:r>
          </a:p>
          <a:p>
            <a:r>
              <a:rPr lang="tr-TR" sz="2400"/>
              <a:t>*Kendini geliştirmeye ve eleştirmeye açıktır.</a:t>
            </a:r>
          </a:p>
          <a:p>
            <a:r>
              <a:rPr lang="tr-TR" sz="2400"/>
              <a:t>*Kişisel sorunlarıyla sınıfı ve okulu meşgul etmez.</a:t>
            </a:r>
          </a:p>
          <a:p>
            <a:r>
              <a:rPr lang="tr-TR" sz="2400"/>
              <a:t>*Öğrencileri güdüleyici özelliklere sahiptir.</a:t>
            </a:r>
          </a:p>
          <a:p>
            <a:r>
              <a:rPr lang="tr-TR" sz="2400"/>
              <a:t>*Başarıya odaklanmıştır, öğrenciden yüksek başarı   beklentisi içinde, destekleyicidir.</a:t>
            </a:r>
          </a:p>
          <a:p>
            <a:r>
              <a:rPr lang="tr-TR" sz="2400"/>
              <a:t>*Düşünce ve davranışlarıyla öğrenciler için modeldir.</a:t>
            </a:r>
          </a:p>
          <a:p>
            <a:r>
              <a:rPr lang="tr-TR" sz="2400"/>
              <a:t>*Öğrencilere karşı güler yüzlü, hoşgörülü ve sevecendir.</a:t>
            </a:r>
          </a:p>
          <a:p>
            <a:r>
              <a:rPr lang="tr-TR" sz="2400"/>
              <a:t>*Öğrencilere karşı güvenilir, dürüst, objektif, sırdaş ve dosttur.</a:t>
            </a:r>
          </a:p>
          <a:p>
            <a:r>
              <a:rPr lang="tr-TR" sz="2400"/>
              <a:t>*Sınıfta yapıcı ve eğitsel bir disiplin oluşturur.</a:t>
            </a:r>
          </a:p>
          <a:p>
            <a:r>
              <a:rPr lang="tr-TR" sz="2400"/>
              <a:t>*Liderlik özelliklerine sahiptir.</a:t>
            </a:r>
          </a:p>
          <a:p>
            <a:r>
              <a:rPr lang="tr-TR" sz="2800"/>
              <a:t/>
            </a:r>
            <a:br>
              <a:rPr lang="tr-TR" sz="2800"/>
            </a:br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F4C5E-13EC-458C-A520-A34ADBBDBD4F}" type="slidenum">
              <a:rPr lang="tr-TR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0" y="-100013"/>
            <a:ext cx="9144000" cy="781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FF0000"/>
                </a:solidFill>
              </a:rPr>
              <a:t>Etkili Bir Öğretmende Bulunması Öngörülen Özellikler</a:t>
            </a:r>
            <a:endParaRPr lang="tr-TR" sz="3200">
              <a:solidFill>
                <a:srgbClr val="FF0000"/>
              </a:solidFill>
            </a:endParaRPr>
          </a:p>
          <a:p>
            <a:r>
              <a:rPr lang="tr-TR" sz="2400" b="1"/>
              <a:t>*</a:t>
            </a:r>
            <a:r>
              <a:rPr lang="tr-TR" sz="2800" b="1"/>
              <a:t>Öğrencileri, velileri, çevresini etkilemede başarılıdır.</a:t>
            </a:r>
          </a:p>
          <a:p>
            <a:r>
              <a:rPr lang="tr-TR" sz="2800" b="1"/>
              <a:t>*Arabuluculuk, hakemlik, temsilcilik özelliklerine sahiptir.</a:t>
            </a:r>
          </a:p>
          <a:p>
            <a:r>
              <a:rPr lang="tr-TR" sz="2800" b="1"/>
              <a:t>*Cesaretlendirici ve destekleyicidir.</a:t>
            </a:r>
          </a:p>
          <a:p>
            <a:r>
              <a:rPr lang="tr-TR" sz="2800" b="1"/>
              <a:t>*Sevecen, anlayışlı ve esprilidir.</a:t>
            </a:r>
          </a:p>
          <a:p>
            <a:r>
              <a:rPr lang="tr-TR" sz="2800" b="1"/>
              <a:t>*Sorunlardan yakınmak yerine çözüm bulmak için çaba harcar.</a:t>
            </a:r>
          </a:p>
          <a:p>
            <a:r>
              <a:rPr lang="tr-TR" sz="2800" b="1"/>
              <a:t>*Sınıfta otoriteyi sağlar, sınıfı grup olarak cezalandırmaz, cezaları bireysel olarak verir.</a:t>
            </a:r>
          </a:p>
          <a:p>
            <a:r>
              <a:rPr lang="tr-TR" sz="2800" b="1"/>
              <a:t>*Verdiği ödevleri takip ve kontrol eder.</a:t>
            </a:r>
          </a:p>
          <a:p>
            <a:r>
              <a:rPr lang="tr-TR" sz="2800" b="1"/>
              <a:t>*Eğitim bilimlerinin temel kavramlarını tanır ve öğrenmeyi kolaylaştırır.</a:t>
            </a:r>
          </a:p>
          <a:p>
            <a:r>
              <a:rPr lang="tr-TR" sz="2800" b="1"/>
              <a:t>*İyi bir gözlemcidir, kendini sürekli yenileme gayreti içindedir.</a:t>
            </a:r>
          </a:p>
          <a:p>
            <a:r>
              <a:rPr lang="tr-TR" sz="2800"/>
              <a:t/>
            </a:r>
            <a:br>
              <a:rPr lang="tr-TR" sz="2800"/>
            </a:br>
            <a:endParaRPr lang="tr-TR" b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96DC1-8873-4233-A929-C4DD283DF919}" type="slidenum">
              <a:rPr lang="tr-TR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179388" y="260350"/>
            <a:ext cx="896461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FF0000"/>
                </a:solidFill>
              </a:rPr>
              <a:t>Mesleksel Özellikler</a:t>
            </a:r>
            <a:endParaRPr lang="tr-TR" sz="3600">
              <a:solidFill>
                <a:srgbClr val="FF0000"/>
              </a:solidFill>
            </a:endParaRPr>
          </a:p>
          <a:p>
            <a:r>
              <a:rPr lang="tr-TR" sz="2800" b="1"/>
              <a:t>*Zamanı etkili kullanır, derslere zamanında başlar ve zamanında bitirir.</a:t>
            </a:r>
          </a:p>
          <a:p>
            <a:r>
              <a:rPr lang="tr-TR" sz="2800" b="1"/>
              <a:t>*Diğer yönetici ve öğretmenlerle işbirliği yapar.</a:t>
            </a:r>
          </a:p>
          <a:p>
            <a:r>
              <a:rPr lang="tr-TR" sz="2800" b="1"/>
              <a:t>*Öğrencinin sorunlarını, fizyolojik, duygusal, sosyal özelliklerini bilir ve buna göre davranır.</a:t>
            </a:r>
          </a:p>
          <a:p>
            <a:r>
              <a:rPr lang="tr-TR" sz="2800" b="1"/>
              <a:t>*Öğrencilerin problem çözme, sistematik ve yaratıcı düşünme becerilerini geliştirmeye çalışır.</a:t>
            </a:r>
          </a:p>
          <a:p>
            <a:r>
              <a:rPr lang="tr-TR" sz="2800" b="1"/>
              <a:t>*Öğrendiklerini pratiğe dönüştürebilen bireyler yetiştirir.</a:t>
            </a:r>
          </a:p>
          <a:p>
            <a:r>
              <a:rPr lang="tr-TR" sz="2800" b="1"/>
              <a:t>*Öğrencileri bir üst öğrenime, topluma ve hayata hazırlamaya çalışır.</a:t>
            </a:r>
          </a:p>
          <a:p>
            <a:r>
              <a:rPr lang="tr-TR" sz="2800" b="1"/>
              <a:t>*Öğretim ve öğrenmeyle ilgili son gelişmeleri izler ve sınıfta uygulamaya çalışır.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35AF5-C23D-48B8-8FC8-13B35225500B}" type="slidenum">
              <a:rPr lang="tr-TR"/>
              <a:pPr>
                <a:defRPr/>
              </a:pPr>
              <a:t>8</a:t>
            </a:fld>
            <a:endParaRPr lang="tr-TR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44450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179388" y="260350"/>
            <a:ext cx="8964612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3600" b="1">
                <a:solidFill>
                  <a:srgbClr val="FF0000"/>
                </a:solidFill>
              </a:rPr>
              <a:t>Mesleksel Özellikler</a:t>
            </a:r>
            <a:endParaRPr lang="tr-TR" sz="3600">
              <a:solidFill>
                <a:srgbClr val="FF0000"/>
              </a:solidFill>
            </a:endParaRPr>
          </a:p>
          <a:p>
            <a:r>
              <a:rPr lang="tr-TR" sz="2800" b="1"/>
              <a:t>*Sınıf yönetiminin tüm etkinliklerinde öğrencinin katılımını esas alır.</a:t>
            </a:r>
          </a:p>
          <a:p>
            <a:r>
              <a:rPr lang="tr-TR" sz="2800" b="1"/>
              <a:t>*Kendini sürekli geliştirmenin arayışı içinde olur.</a:t>
            </a:r>
          </a:p>
          <a:p>
            <a:r>
              <a:rPr lang="tr-TR" sz="2800" b="1"/>
              <a:t>*Güvenilir ve geçerli ölçme tekniklerini kullanarak öğrenci başarısını objektif değerlendirir.</a:t>
            </a:r>
          </a:p>
          <a:p>
            <a:r>
              <a:rPr lang="tr-TR" sz="2800" b="1"/>
              <a:t>*Öğrencilere, eğitimin, öğrenmenin yaşam boyu devam eden bir süreç olduğu bilincini kazandırır.</a:t>
            </a:r>
          </a:p>
          <a:p>
            <a:r>
              <a:rPr lang="tr-TR" sz="2800" b="1"/>
              <a:t>*Özgür bir sınıf ortamı hazırlayarak öğrencilerin girişken, kendini gerçekleştirebilen bireyler olmasını sağlamaya çalışır.</a:t>
            </a:r>
          </a:p>
          <a:p>
            <a:r>
              <a:rPr lang="tr-TR" sz="2800" b="1"/>
              <a:t>*Her türlü öğretim yöntem, teknik ve stratejilerinden öğretimde yararlanır</a:t>
            </a:r>
            <a:r>
              <a:rPr lang="tr-TR" sz="3600" b="1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6876D-210F-4CB9-8B77-9F1A939D613E}" type="slidenum">
              <a:rPr lang="tr-TR"/>
              <a:pPr>
                <a:defRPr/>
              </a:pPr>
              <a:t>9</a:t>
            </a:fld>
            <a:endParaRPr lang="tr-TR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8438" y="44450"/>
            <a:ext cx="6413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1174</Words>
  <PresentationFormat>Ekran Gösterisi (4:3)</PresentationFormat>
  <Paragraphs>222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caliskan</dc:creator>
  <cp:lastModifiedBy>caliskan</cp:lastModifiedBy>
  <cp:revision>3</cp:revision>
  <dcterms:created xsi:type="dcterms:W3CDTF">2014-07-21T08:15:25Z</dcterms:created>
  <dcterms:modified xsi:type="dcterms:W3CDTF">2014-07-21T08:40:24Z</dcterms:modified>
</cp:coreProperties>
</file>