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2016125"/>
          </a:xfrm>
        </p:spPr>
        <p:txBody>
          <a:bodyPr/>
          <a:lstStyle/>
          <a:p>
            <a:pPr eaLnBrk="1" hangingPunct="1"/>
            <a:r>
              <a:rPr lang="tr-TR" smtClean="0"/>
              <a:t>Program Geliştirme ve Öğretim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Yard. Doç. Dr. Çiğdem HÜRSEN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İnsan davranışları;</a:t>
            </a:r>
          </a:p>
          <a:p>
            <a:pPr lvl="1" eaLnBrk="1" hangingPunct="1"/>
            <a:r>
              <a:rPr lang="tr-TR" smtClean="0"/>
              <a:t>Doğuştan gelen davranışlar</a:t>
            </a:r>
          </a:p>
          <a:p>
            <a:pPr lvl="1" eaLnBrk="1" hangingPunct="1"/>
            <a:r>
              <a:rPr lang="tr-TR" smtClean="0"/>
              <a:t>Geçici davranışlar</a:t>
            </a:r>
          </a:p>
          <a:p>
            <a:pPr lvl="1" eaLnBrk="1" hangingPunct="1"/>
            <a:r>
              <a:rPr lang="tr-TR" smtClean="0"/>
              <a:t>Sonradan kazanılan davranışlar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Olmak üzere başlıca üç grupta toplanır.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Doğuştan gelen davranışlar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Öğrenmeyle değiştirilemeyen davranışlardır.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Ör: insanın gözbebeğinin aşırı ışıkta küçülmesi, az ışıkta büyümesi doğuştan gelen davranışlardır.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Geçici davranışlar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Alkol, ilaç, uyuşturucu madde, hastalık gibi etkilerle ortaya çıkan ve bu etki ortadan kalktıktan sonra kaybolan davranışlardır.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Ör: bir kişinin yüksek ateş, alkol gibi nedenlerden dolayı yaptıkları konuşmalar.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Sonradan kazanılmış davranışlar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Doğuştan getirilmeyen, öğrenme ürünü olan davranışlardır.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Ör: eğitimin tanımını söyleme, çevreyi temiz tutma, bir müzik aleti çalma.</a:t>
            </a:r>
          </a:p>
          <a:p>
            <a:pPr lvl="1" eaLnBrk="1" hangingPunct="1"/>
            <a:endParaRPr lang="tr-TR" smtClean="0"/>
          </a:p>
          <a:p>
            <a:pPr eaLnBrk="1" hangingPunct="1"/>
            <a:r>
              <a:rPr lang="tr-TR" smtClean="0"/>
              <a:t>Süreç içerisinde kazanılan bu davranışların istenilir olması beklenir.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Temel Kavramlar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Eğitim: </a:t>
            </a:r>
          </a:p>
          <a:p>
            <a:pPr lvl="1" eaLnBrk="1" hangingPunct="1"/>
            <a:r>
              <a:rPr lang="tr-TR" smtClean="0"/>
              <a:t>Oldukça geniş kapsamlı olan eğitim kavramı özellikleri açısından farklı türlere ayrılmaktadır.</a:t>
            </a:r>
          </a:p>
          <a:p>
            <a:pPr lvl="1" eaLnBrk="1" hangingPunct="1"/>
            <a:endParaRPr lang="tr-TR" smtClean="0"/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türleri</a:t>
            </a:r>
            <a:endParaRPr lang="en-US" smtClean="0"/>
          </a:p>
        </p:txBody>
      </p:sp>
      <p:sp>
        <p:nvSpPr>
          <p:cNvPr id="17411" name="Oval 3"/>
          <p:cNvSpPr>
            <a:spLocks noChangeArrowheads="1"/>
          </p:cNvSpPr>
          <p:nvPr>
            <p:ph type="body" idx="1"/>
          </p:nvPr>
        </p:nvSpPr>
        <p:spPr>
          <a:xfrm>
            <a:off x="2771775" y="836613"/>
            <a:ext cx="1800225" cy="1223962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tr-TR" sz="210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2100" smtClean="0"/>
              <a:t>EĞİTİM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2484438" y="1989138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39750" y="2420938"/>
            <a:ext cx="2232025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>
                <a:latin typeface="Tahoma" pitchFamily="34" charset="0"/>
              </a:rPr>
              <a:t>İNFORMAL EĞİTİM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851275" y="2349500"/>
            <a:ext cx="2159000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>
                <a:latin typeface="Tahoma" pitchFamily="34" charset="0"/>
              </a:rPr>
              <a:t>FORMAL EĞİTİM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211638" y="1989138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708400" y="3789363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5364163" y="4221163"/>
            <a:ext cx="16906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>
                <a:latin typeface="Tahoma" pitchFamily="34" charset="0"/>
              </a:rPr>
              <a:t>YAYGIN EĞİTİM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411413" y="4221163"/>
            <a:ext cx="1657350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>
                <a:latin typeface="Tahoma" pitchFamily="34" charset="0"/>
              </a:rPr>
              <a:t>ÖRGÜN EĞİTİM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580063" y="38608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948488" y="5373688"/>
            <a:ext cx="288925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7235825" y="5516563"/>
            <a:ext cx="129698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Hizmet içi </a:t>
            </a:r>
          </a:p>
          <a:p>
            <a:pPr algn="ctr"/>
            <a:r>
              <a:rPr lang="tr-TR"/>
              <a:t>eğitim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5148263" y="5373688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3995738" y="5516563"/>
            <a:ext cx="1296987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Halk Eğitimi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 yaşam içinde </a:t>
            </a:r>
            <a:r>
              <a:rPr lang="tr-TR" b="1" smtClean="0"/>
              <a:t>kendiliğinden oluşan</a:t>
            </a:r>
            <a:r>
              <a:rPr lang="tr-TR" smtClean="0"/>
              <a:t> bir süreçtir.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Belli bir </a:t>
            </a:r>
            <a:r>
              <a:rPr lang="tr-TR" b="1" smtClean="0"/>
              <a:t>plan ve program uygulanmadan</a:t>
            </a:r>
            <a:r>
              <a:rPr lang="tr-TR" smtClean="0"/>
              <a:t>, yaşam içinde kendiliğinden gerçekleşmektedir.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Amaçlı ve planlı değildir. Gelişigüzeldir.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Birey çevresiyle etkileşimde olduğu süreçte farkında olmadan yeni şeyler öğrenir.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eğitimdeki öğrenmeler;</a:t>
            </a:r>
          </a:p>
          <a:p>
            <a:pPr lvl="1" eaLnBrk="1" hangingPunct="1"/>
            <a:r>
              <a:rPr lang="tr-TR" smtClean="0"/>
              <a:t> Ailede,</a:t>
            </a:r>
          </a:p>
          <a:p>
            <a:pPr lvl="1" eaLnBrk="1" hangingPunct="1"/>
            <a:r>
              <a:rPr lang="tr-TR" smtClean="0"/>
              <a:t>Sokakta,</a:t>
            </a:r>
          </a:p>
          <a:p>
            <a:pPr lvl="1" eaLnBrk="1" hangingPunct="1"/>
            <a:r>
              <a:rPr lang="tr-TR" smtClean="0"/>
              <a:t>İşyerinde,</a:t>
            </a:r>
          </a:p>
          <a:p>
            <a:pPr lvl="1" eaLnBrk="1" hangingPunct="1"/>
            <a:r>
              <a:rPr lang="tr-TR" smtClean="0"/>
              <a:t>Televizyondan,</a:t>
            </a:r>
          </a:p>
          <a:p>
            <a:pPr eaLnBrk="1" hangingPunct="1"/>
            <a:r>
              <a:rPr lang="tr-TR" smtClean="0"/>
              <a:t>Yaşam içinde kendiliğinden oluşur.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İnformal eğitimde iki önemli öğrenme yolu vardır;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Gözlem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Taklit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İnformal eğitim sürecinde bireyler istenmeyen ve zararlı alışkanlıkları da edinmektedirler.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Temel Kavramlar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Eğitim: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Eğitim, bireyin doğumundan ölümüne kadar süre gelen bir süreçtir. </a:t>
            </a:r>
          </a:p>
          <a:p>
            <a:pPr lvl="1" eaLnBrk="1" hangingPunct="1"/>
            <a:r>
              <a:rPr lang="tr-TR" smtClean="0"/>
              <a:t>Bu süreçte bireylere çeşitli bilgi, beceri, tutum ve değerler kazandırılır.</a:t>
            </a:r>
          </a:p>
          <a:p>
            <a:pPr lvl="1" eaLnBrk="1" hangingPunct="1"/>
            <a:r>
              <a:rPr lang="tr-TR" smtClean="0"/>
              <a:t>Bu öğrenmeler bireyin davranışlarında gözle görülebilen değişikliklere neden olmaktadır.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İnformal eğitim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r-TR" sz="2200" smtClean="0"/>
              <a:t>Ör: sigara içmek, alkol almak, kopya çekmek vb. istenmeyen ve zararlı alışkanlıklar da bu süreçte öğrenilmektedir.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Toplumlar büyüyüp geliştikçe informal eğitim süreci insanların yetişmesinde yeterli olmamış ve formal eğitim uygulanmaya başlamıştır.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Formal eğitim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İnformal eğitimin plansızlığına karşın formal eğitimin planlığı, amaçlılığı ve önceden tasarlanmışlığı ile profesyonel olma özelliği vardır.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b="1" smtClean="0"/>
              <a:t>Okullarda ya da benzeri kurumlarda</a:t>
            </a:r>
            <a:r>
              <a:rPr lang="tr-TR" sz="2600" smtClean="0"/>
              <a:t> bir plan ya da program uygulanarak gerçekleştirilen eğitime formal eğitim denir.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b="1" smtClean="0"/>
              <a:t>Önceden hazırlanmış bir program</a:t>
            </a:r>
            <a:r>
              <a:rPr lang="tr-TR" sz="2600" smtClean="0"/>
              <a:t> çerçevesinde planlı olarak yapılır ---- Amaçlıdır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Sürecin belli aşamalarında ve sonunda değerlendirme işlemi yer alır.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Formal Eğitimin Özellikleri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Davranışlar belli amaçlar doğrultusunda değiştirilir</a:t>
            </a:r>
          </a:p>
          <a:p>
            <a:endParaRPr lang="tr-TR" smtClean="0"/>
          </a:p>
          <a:p>
            <a:r>
              <a:rPr lang="tr-TR" smtClean="0"/>
              <a:t>Bireyde istendik davranışlar geliştirilir</a:t>
            </a:r>
          </a:p>
          <a:p>
            <a:endParaRPr lang="tr-TR" smtClean="0"/>
          </a:p>
          <a:p>
            <a:r>
              <a:rPr lang="tr-TR" smtClean="0"/>
              <a:t>Davranış değişikliği önceden tasarlanan, kasıtlı ve planlı bir biçimde ve buna uygun çevre ve ortamlarda gerçekleşir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Formal Eğitimin Özellikleri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Eğitim profesyonel eğitimcilerce gerçekleştirilir</a:t>
            </a:r>
          </a:p>
          <a:p>
            <a:endParaRPr lang="tr-TR" smtClean="0"/>
          </a:p>
          <a:p>
            <a:r>
              <a:rPr lang="tr-TR" smtClean="0"/>
              <a:t>Planlı ve programlı olduğu için program geliştirme çalışmaları yapılabilir</a:t>
            </a:r>
          </a:p>
          <a:p>
            <a:endParaRPr lang="tr-TR" smtClean="0"/>
          </a:p>
          <a:p>
            <a:r>
              <a:rPr lang="tr-TR" smtClean="0"/>
              <a:t>Formal eğitimde öğretim ağırlık taşır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Formal eğitim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Formal eğitim;,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Örgün eğitim</a:t>
            </a:r>
          </a:p>
          <a:p>
            <a:pPr lvl="1" eaLnBrk="1" hangingPunct="1"/>
            <a:r>
              <a:rPr lang="tr-TR" smtClean="0"/>
              <a:t>Yaygın eğitim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Olmak üzere ikiye ayrılır.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Örgün eğitim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Örgün eğitim:</a:t>
            </a:r>
          </a:p>
          <a:p>
            <a:pPr lvl="1" eaLnBrk="1" hangingPunct="1"/>
            <a:r>
              <a:rPr lang="tr-TR" smtClean="0"/>
              <a:t>Kişilerin yaşama atılmadan, meslek kollarında çalışmaya başlamadan önce </a:t>
            </a:r>
            <a:r>
              <a:rPr lang="tr-TR" b="1" smtClean="0"/>
              <a:t>okul ya da okul niteliği taşıyan yerlerde</a:t>
            </a:r>
            <a:r>
              <a:rPr lang="tr-TR" smtClean="0"/>
              <a:t> </a:t>
            </a:r>
            <a:r>
              <a:rPr lang="tr-TR" b="1" smtClean="0"/>
              <a:t>genel ve özel bilgiler bakımından</a:t>
            </a:r>
            <a:r>
              <a:rPr lang="tr-TR" smtClean="0"/>
              <a:t> </a:t>
            </a:r>
            <a:r>
              <a:rPr lang="tr-TR" b="1" smtClean="0"/>
              <a:t>yetişmelerini sağlamak amacıyla belli yasalara göre</a:t>
            </a:r>
            <a:r>
              <a:rPr lang="tr-TR" smtClean="0"/>
              <a:t> düzenlenen eğitimdir.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Örgün eğitim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Örgün eğitim, okul öncesi eğitimden başlayıp yüksek öğretime kadarki eğitim kurumlarında yapılan eğitimi kapsamaktadır.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Bu eğitim, belirli yıllara ayrılmakta ve bu dönemleri başarıyla bitiren öğrencilere diploma ya da akademik derece verilmektedir.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Örgün eğitim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Örgün eğitim kurumları;</a:t>
            </a:r>
          </a:p>
          <a:p>
            <a:pPr lvl="1" eaLnBrk="1" hangingPunct="1"/>
            <a:r>
              <a:rPr lang="tr-TR" smtClean="0"/>
              <a:t>Okulöncesi</a:t>
            </a:r>
          </a:p>
          <a:p>
            <a:pPr lvl="1" eaLnBrk="1" hangingPunct="1"/>
            <a:r>
              <a:rPr lang="tr-TR" smtClean="0"/>
              <a:t>İlköğretim,</a:t>
            </a:r>
          </a:p>
          <a:p>
            <a:pPr lvl="1" eaLnBrk="1" hangingPunct="1"/>
            <a:r>
              <a:rPr lang="tr-TR" smtClean="0"/>
              <a:t>Ortaöğretim</a:t>
            </a:r>
          </a:p>
          <a:p>
            <a:pPr lvl="1" eaLnBrk="1" hangingPunct="1"/>
            <a:r>
              <a:rPr lang="tr-TR" smtClean="0"/>
              <a:t>Yükseköğretim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Kurumlarından oluşmaktadır.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Yaygın eğitim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Yaygın eğitim;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Her yaş grubundaki insanların yararlanabileceği bir formal eğitim uygulamasıdır.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Özellikle örgün eğitim olanaklarından hiç yararlanmamış durumda olanlara,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örgün eğitim okumakta olanlara,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meslek dallarında daha yeterli duruma gelmek isteyenlere uygulanan eğitimdir.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Halk eğitimi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Genellikle 15 ya da daha ileri yaşta olup </a:t>
            </a:r>
            <a:r>
              <a:rPr lang="tr-TR" b="1" smtClean="0"/>
              <a:t>normal okul ve üniversite sisteminin dışında bulunan</a:t>
            </a:r>
            <a:r>
              <a:rPr lang="tr-TR" smtClean="0"/>
              <a:t> kimselerin yararına sunulan ve </a:t>
            </a:r>
            <a:r>
              <a:rPr lang="tr-TR" b="1" smtClean="0"/>
              <a:t>gereksinimlere göre düzenlenen</a:t>
            </a:r>
            <a:r>
              <a:rPr lang="tr-TR" smtClean="0"/>
              <a:t> eğitimdir.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Temel Kavramlar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Eğitimi oluşturan temel öğeler: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Birey</a:t>
            </a:r>
          </a:p>
          <a:p>
            <a:pPr lvl="1" eaLnBrk="1" hangingPunct="1"/>
            <a:r>
              <a:rPr lang="tr-TR" smtClean="0"/>
              <a:t>Yaşantı</a:t>
            </a:r>
          </a:p>
          <a:p>
            <a:pPr lvl="1" eaLnBrk="1" hangingPunct="1"/>
            <a:r>
              <a:rPr lang="tr-TR" smtClean="0"/>
              <a:t>Süreç</a:t>
            </a:r>
          </a:p>
          <a:p>
            <a:pPr lvl="1" eaLnBrk="1" hangingPunct="1"/>
            <a:r>
              <a:rPr lang="tr-TR" smtClean="0"/>
              <a:t>Davranış </a:t>
            </a:r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Halk eğitimi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Halk eğitiminin en önemli özelliği;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Okul çağının dışında bulunan, 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Okulla ilişkisi bulunmayan,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Gönüllü öğrencilere verilmesidir.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Hizmet içi eğitim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Özel kişilere ait iş yerlerinde, belirli bir maaş ya da ücret karşılığında işe alınmış ve çalışmakta olan bireylere görevleri ile ilgili bilgi, beceri ve tutum kazanmalarını sağlamak üzere yapılan eğitimdir.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 bireyin </a:t>
            </a:r>
            <a:r>
              <a:rPr lang="tr-TR" b="1" smtClean="0"/>
              <a:t>çevresi</a:t>
            </a:r>
            <a:r>
              <a:rPr lang="tr-TR" smtClean="0"/>
              <a:t> ile etkileşim yoluyla oluşur.</a:t>
            </a:r>
          </a:p>
          <a:p>
            <a:pPr eaLnBrk="1" hangingPunct="1"/>
            <a:r>
              <a:rPr lang="tr-TR" smtClean="0"/>
              <a:t>Bireyin </a:t>
            </a:r>
            <a:r>
              <a:rPr lang="tr-TR" b="1" smtClean="0"/>
              <a:t>davranışlarında değişiklik</a:t>
            </a:r>
            <a:r>
              <a:rPr lang="tr-TR" smtClean="0"/>
              <a:t> meydana getirir.</a:t>
            </a:r>
          </a:p>
          <a:p>
            <a:pPr eaLnBrk="1" hangingPunct="1"/>
            <a:r>
              <a:rPr lang="tr-TR" smtClean="0"/>
              <a:t>Doğduğu andan itibaren öğrenme sürecinin içerisinde yer alır.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Öğrenmenin </a:t>
            </a:r>
            <a:r>
              <a:rPr lang="tr-TR" b="1" smtClean="0"/>
              <a:t>sürekli</a:t>
            </a:r>
            <a:r>
              <a:rPr lang="tr-TR" smtClean="0"/>
              <a:t> olması ve öğrenilenlerin </a:t>
            </a:r>
            <a:r>
              <a:rPr lang="tr-TR" b="1" smtClean="0"/>
              <a:t>unutulmaması</a:t>
            </a:r>
            <a:r>
              <a:rPr lang="tr-TR" smtClean="0"/>
              <a:t> için </a:t>
            </a:r>
            <a:r>
              <a:rPr lang="tr-TR" b="1" smtClean="0"/>
              <a:t>tekrar ve pekiştireçler</a:t>
            </a:r>
            <a:r>
              <a:rPr lang="tr-TR" smtClean="0"/>
              <a:t> önemlidir.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Gerçek bir öğrenmenin olabilmesi için öğrenenin;</a:t>
            </a:r>
          </a:p>
          <a:p>
            <a:pPr lvl="1" eaLnBrk="1" hangingPunct="1"/>
            <a:r>
              <a:rPr lang="tr-TR" b="1" smtClean="0"/>
              <a:t>Öğrenmeyi istemesi</a:t>
            </a:r>
            <a:r>
              <a:rPr lang="tr-TR" smtClean="0"/>
              <a:t>,</a:t>
            </a:r>
          </a:p>
          <a:p>
            <a:pPr lvl="1" eaLnBrk="1" hangingPunct="1"/>
            <a:r>
              <a:rPr lang="tr-TR" smtClean="0"/>
              <a:t>Öğrenmek için </a:t>
            </a:r>
            <a:r>
              <a:rPr lang="tr-TR" b="1" smtClean="0"/>
              <a:t>çaba harcaması</a:t>
            </a:r>
            <a:r>
              <a:rPr lang="tr-TR" smtClean="0"/>
              <a:t>,</a:t>
            </a:r>
          </a:p>
          <a:p>
            <a:pPr lvl="1" eaLnBrk="1" hangingPunct="1"/>
            <a:r>
              <a:rPr lang="tr-TR" smtClean="0"/>
              <a:t>Öğreneceği konuyla ilgili </a:t>
            </a:r>
            <a:r>
              <a:rPr lang="tr-TR" b="1" smtClean="0"/>
              <a:t>hazırbulunuşluğa</a:t>
            </a:r>
            <a:r>
              <a:rPr lang="tr-TR" smtClean="0"/>
              <a:t> sahip olması gerekir.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Programı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/>
            <a:r>
              <a:rPr lang="tr-TR" smtClean="0"/>
              <a:t>Eğitim programı kısaca “izlenen yol” anlamına gelmektedir. 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Ayrıca “yetiştirmek” sözcüğünden yola çıkarak eğitim programları yerine “Yetişek” kavramı da kullanılabilir.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“Yetişek” terimi ise, belli öğrencileri belli bir zaman süresi içinde yetiştirmeye yönelik düzenli eğitim durumlarının tümü olarak açıklanmaktadır.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Programı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Öğrencilere, </a:t>
            </a:r>
            <a:r>
              <a:rPr lang="tr-TR" sz="3400" u="sng" smtClean="0"/>
              <a:t>okulda ve okul dışında planlanmış etkinlikler yoluyla sağlanan öğrenme yaşantıları düzeneğine</a:t>
            </a:r>
            <a:r>
              <a:rPr lang="tr-TR" smtClean="0"/>
              <a:t> eğitim programları denir.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Eğitim programı, istendik hedef ve davranışların kazanılması için stratejilerin belirlendiği yazılı doküman ya da eylem planıdır.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Programı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 dersin öğretimi ile ilgili tüm etkinlikleri kapsayan planlardır.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Okulda ya da okul dışında bireye kazandırılması planlanan </a:t>
            </a:r>
            <a:r>
              <a:rPr lang="tr-TR" u="sng" smtClean="0"/>
              <a:t>bir dersin öğretimiyle</a:t>
            </a:r>
            <a:r>
              <a:rPr lang="tr-TR" smtClean="0"/>
              <a:t> ilgili etkinlikleri kapsayan yaşantılar düzeneğidir.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Ders programı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u="sng" smtClean="0"/>
              <a:t>Bir ders süresi</a:t>
            </a:r>
            <a:r>
              <a:rPr lang="tr-TR" smtClean="0"/>
              <a:t> içinde planlanan hedeflerin bireye nasıl kazandırılacağını gösteren tüm etkinliklerin yer aldığı bir plandır.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Ders programı, öğretim programı içinde yer alan ve derslerle ilgili olan öğretim faaliyetlerini düzenleyen programdır.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dirty="0" smtClean="0"/>
              <a:t>Eğitim Programı-Öğretim Programı-Ders Programı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2268538" y="1268413"/>
            <a:ext cx="5183187" cy="4752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Eğitim Programı</a:t>
            </a:r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  <a:p>
            <a:pPr algn="ctr"/>
            <a:endParaRPr lang="tr-TR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3059113" y="2205038"/>
            <a:ext cx="3600450" cy="3240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Öğretim programı 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140200" y="4076700"/>
            <a:ext cx="1511300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Ders programı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İnsan (birey)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İnsanı, biyo-kültürel ve sosyal bir varlık olarak tanımlayabiliriz.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İnsan;</a:t>
            </a:r>
          </a:p>
          <a:p>
            <a:pPr lvl="1" eaLnBrk="1" hangingPunct="1"/>
            <a:r>
              <a:rPr lang="tr-TR" smtClean="0"/>
              <a:t>Biyolojik</a:t>
            </a:r>
          </a:p>
          <a:p>
            <a:pPr lvl="1" eaLnBrk="1" hangingPunct="1"/>
            <a:r>
              <a:rPr lang="tr-TR" smtClean="0"/>
              <a:t>Kültürel</a:t>
            </a:r>
          </a:p>
          <a:p>
            <a:pPr lvl="1" eaLnBrk="1" hangingPunct="1"/>
            <a:r>
              <a:rPr lang="tr-TR" smtClean="0"/>
              <a:t>Sosyal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boyutlardan oluşur.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Örtük program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Resmi programın dışında öğrencilerin çeşitli kazanımlara ulaşmasına neden olan program ise örtük programdır.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Öğrenciler sadece resmi planlı ve yazılı programlardan değil ayni zamanda planlanmamış ve yazılı olmayan programlardan da etkilenmektedirler.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Örtük program</a:t>
            </a: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Okul çevresinde ve program dışı etkinlikler olarak dile getirilen örtük program </a:t>
            </a:r>
            <a:r>
              <a:rPr lang="tr-TR" u="sng" smtClean="0"/>
              <a:t>ders dışı etkinlikleri</a:t>
            </a:r>
            <a:r>
              <a:rPr lang="tr-TR" smtClean="0"/>
              <a:t> içine alan programdır.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Programında bulunması gereken öğeler ise: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Hedef-davranışlar</a:t>
            </a:r>
          </a:p>
          <a:p>
            <a:pPr eaLnBrk="1" hangingPunct="1"/>
            <a:r>
              <a:rPr lang="tr-TR" smtClean="0"/>
              <a:t>İçerik</a:t>
            </a:r>
          </a:p>
          <a:p>
            <a:pPr eaLnBrk="1" hangingPunct="1"/>
            <a:r>
              <a:rPr lang="tr-TR" smtClean="0"/>
              <a:t>Öğrenme-öğretme süreci</a:t>
            </a:r>
          </a:p>
          <a:p>
            <a:pPr eaLnBrk="1" hangingPunct="1"/>
            <a:r>
              <a:rPr lang="tr-TR" smtClean="0"/>
              <a:t>Ölçme ve değerlendirme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programının öğeleri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530725"/>
          </a:xfrm>
        </p:spPr>
        <p:txBody>
          <a:bodyPr/>
          <a:lstStyle/>
          <a:p>
            <a:pPr eaLnBrk="1" hangingPunct="1"/>
            <a:r>
              <a:rPr lang="tr-TR" smtClean="0"/>
              <a:t>Niçin       	Hedef (Amaç)        Ne Kadar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Ne?         	İçerik               		Ölçme     						  	 değerlendirme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</a:t>
            </a:r>
          </a:p>
          <a:p>
            <a:pPr eaLnBrk="1" hangingPunct="1"/>
            <a:r>
              <a:rPr lang="tr-TR" smtClean="0"/>
              <a:t>Nasıl?     Öğrenme-Öğretme 	  Kalite - Kontrol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		süreci   	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979613" y="1916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979613" y="30686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5580063" y="1916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>
            <a:off x="1835150" y="45085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7164388" y="2133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6089" name="Line 10"/>
          <p:cNvSpPr>
            <a:spLocks noChangeShapeType="1"/>
          </p:cNvSpPr>
          <p:nvPr/>
        </p:nvSpPr>
        <p:spPr bwMode="auto">
          <a:xfrm>
            <a:off x="7164388" y="3716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>
            <a:off x="5003800" y="3141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programının öğeleri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programı içerisinde yer alan dört temel öğede süreç içerisinde birbiriyle tutarlı olarak planlanmakta ve bu öğelerden herhangi birinde gerçekleştirilen bir değişiklik sürecin tümüne etki etmektedir.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İnsan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Bilişsel </a:t>
            </a:r>
          </a:p>
          <a:p>
            <a:pPr eaLnBrk="1" hangingPunct="1"/>
            <a:r>
              <a:rPr lang="tr-TR" smtClean="0"/>
              <a:t>Duyuşsal</a:t>
            </a:r>
          </a:p>
          <a:p>
            <a:pPr eaLnBrk="1" hangingPunct="1"/>
            <a:r>
              <a:rPr lang="tr-TR" smtClean="0"/>
              <a:t>Psikomotor 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Davranışlara sahiptir. Ve eğitimde bireye bu davranışlar kazandırılır.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Yaşantı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Yaşantı, bireyin çevresiyle kurduğu etkileşim sonucu bireyde kalan izler olarak tanımlanabilir.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Her bireyin çevresiyle kurduğu etkileşim farklı olduğu için geçirdikleri yaşantılar ve kazandıkları davranışlar da birbirinden farklıdır.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Süreç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kavramının tanımında yer alan bir diğer öğe süreçtir.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Bir ürünün oluşumunda yer alan etkinlikler bütünü ya da belirli bir hedefe yönelik işlemler dizisidir.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 genel anlamda organizmanın her hareketi davranış olarak kabul edilir.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Organizmanın etkiye karşı gösterdiği tepki ve tepkiye karşı gösterdiği etkiye davranış denir.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açısından davranışın, </a:t>
            </a:r>
          </a:p>
          <a:p>
            <a:pPr lvl="1" eaLnBrk="1" hangingPunct="1"/>
            <a:r>
              <a:rPr lang="tr-TR" smtClean="0"/>
              <a:t>Gözlenebilir, </a:t>
            </a:r>
          </a:p>
          <a:p>
            <a:pPr lvl="1" eaLnBrk="1" hangingPunct="1"/>
            <a:r>
              <a:rPr lang="tr-TR" smtClean="0"/>
              <a:t>Ölçülebilir,</a:t>
            </a:r>
          </a:p>
          <a:p>
            <a:pPr lvl="1" eaLnBrk="1" hangingPunct="1"/>
            <a:r>
              <a:rPr lang="tr-TR" smtClean="0"/>
              <a:t>İstenilir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Olması gerekir.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PresentationFormat>Ekran Gösterisi (4:3)</PresentationFormat>
  <Paragraphs>240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Ofis Teması</vt:lpstr>
      <vt:lpstr>Program Geliştirme ve Öğretim</vt:lpstr>
      <vt:lpstr>Temel Kavramlar</vt:lpstr>
      <vt:lpstr>Temel Kavramlar</vt:lpstr>
      <vt:lpstr>İnsan (birey)</vt:lpstr>
      <vt:lpstr>İnsan</vt:lpstr>
      <vt:lpstr>Yaşantı</vt:lpstr>
      <vt:lpstr>Süreç</vt:lpstr>
      <vt:lpstr>Davranış</vt:lpstr>
      <vt:lpstr>Davranış</vt:lpstr>
      <vt:lpstr>Davranış</vt:lpstr>
      <vt:lpstr>Doğuştan gelen davranışlar</vt:lpstr>
      <vt:lpstr>Geçici davranışlar</vt:lpstr>
      <vt:lpstr>Sonradan kazanılmış davranışlar</vt:lpstr>
      <vt:lpstr>Temel Kavramlar</vt:lpstr>
      <vt:lpstr>Eğitim türleri</vt:lpstr>
      <vt:lpstr>İnformal eğitim</vt:lpstr>
      <vt:lpstr>İnformal eğitim</vt:lpstr>
      <vt:lpstr>İnformal eğitim</vt:lpstr>
      <vt:lpstr>İnformal eğitim</vt:lpstr>
      <vt:lpstr>İnformal eğitim</vt:lpstr>
      <vt:lpstr>Formal eğitim</vt:lpstr>
      <vt:lpstr>Formal Eğitimin Özellikleri</vt:lpstr>
      <vt:lpstr>Formal Eğitimin Özellikleri</vt:lpstr>
      <vt:lpstr>Formal eğitim</vt:lpstr>
      <vt:lpstr>Örgün eğitim</vt:lpstr>
      <vt:lpstr>Örgün eğitim</vt:lpstr>
      <vt:lpstr>Örgün eğitim</vt:lpstr>
      <vt:lpstr>Yaygın eğitim</vt:lpstr>
      <vt:lpstr>Halk eğitimi</vt:lpstr>
      <vt:lpstr>Halk eğitimi</vt:lpstr>
      <vt:lpstr>Hizmet içi eğitim</vt:lpstr>
      <vt:lpstr>Öğrenme</vt:lpstr>
      <vt:lpstr>Öğrenme</vt:lpstr>
      <vt:lpstr>Öğrenme</vt:lpstr>
      <vt:lpstr>Eğitim Programı</vt:lpstr>
      <vt:lpstr>Eğitim Programı</vt:lpstr>
      <vt:lpstr>Öğretim Programı</vt:lpstr>
      <vt:lpstr>Ders programı</vt:lpstr>
      <vt:lpstr>Eğitim Programı-Öğretim Programı-Ders Programı</vt:lpstr>
      <vt:lpstr>Örtük program</vt:lpstr>
      <vt:lpstr>Örtük program</vt:lpstr>
      <vt:lpstr>Eğitim Programında bulunması gereken öğeler ise:</vt:lpstr>
      <vt:lpstr>Eğitim programının öğeleri</vt:lpstr>
      <vt:lpstr>Eğitim programının öğeleri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Geliştirme ve Öğretim</dc:title>
  <dc:creator>caliskan</dc:creator>
  <cp:lastModifiedBy>caliskan</cp:lastModifiedBy>
  <cp:revision>1</cp:revision>
  <dcterms:created xsi:type="dcterms:W3CDTF">2014-07-04T07:30:09Z</dcterms:created>
  <dcterms:modified xsi:type="dcterms:W3CDTF">2014-07-04T07:30:18Z</dcterms:modified>
</cp:coreProperties>
</file>