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CD03-6699-4406-B89C-74D56E3968A8}" type="datetimeFigureOut">
              <a:rPr lang="tr-TR" smtClean="0"/>
              <a:t>14.07.2014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DB-DB24-48DF-84B4-DF956BA5F42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CD03-6699-4406-B89C-74D56E3968A8}" type="datetimeFigureOut">
              <a:rPr lang="tr-TR" smtClean="0"/>
              <a:t>14.07.2014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DB-DB24-48DF-84B4-DF956BA5F42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CD03-6699-4406-B89C-74D56E3968A8}" type="datetimeFigureOut">
              <a:rPr lang="tr-TR" smtClean="0"/>
              <a:t>14.07.2014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DB-DB24-48DF-84B4-DF956BA5F42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CD03-6699-4406-B89C-74D56E3968A8}" type="datetimeFigureOut">
              <a:rPr lang="tr-TR" smtClean="0"/>
              <a:t>14.07.2014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DB-DB24-48DF-84B4-DF956BA5F42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CD03-6699-4406-B89C-74D56E3968A8}" type="datetimeFigureOut">
              <a:rPr lang="tr-TR" smtClean="0"/>
              <a:t>14.07.2014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DB-DB24-48DF-84B4-DF956BA5F42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CD03-6699-4406-B89C-74D56E3968A8}" type="datetimeFigureOut">
              <a:rPr lang="tr-TR" smtClean="0"/>
              <a:t>14.07.2014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DB-DB24-48DF-84B4-DF956BA5F42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CD03-6699-4406-B89C-74D56E3968A8}" type="datetimeFigureOut">
              <a:rPr lang="tr-TR" smtClean="0"/>
              <a:t>14.07.2014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DB-DB24-48DF-84B4-DF956BA5F42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CD03-6699-4406-B89C-74D56E3968A8}" type="datetimeFigureOut">
              <a:rPr lang="tr-TR" smtClean="0"/>
              <a:t>14.07.2014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DB-DB24-48DF-84B4-DF956BA5F42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CD03-6699-4406-B89C-74D56E3968A8}" type="datetimeFigureOut">
              <a:rPr lang="tr-TR" smtClean="0"/>
              <a:t>14.07.2014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DB-DB24-48DF-84B4-DF956BA5F42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CD03-6699-4406-B89C-74D56E3968A8}" type="datetimeFigureOut">
              <a:rPr lang="tr-TR" smtClean="0"/>
              <a:t>14.07.2014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DB-DB24-48DF-84B4-DF956BA5F42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CD03-6699-4406-B89C-74D56E3968A8}" type="datetimeFigureOut">
              <a:rPr lang="tr-TR" smtClean="0"/>
              <a:t>14.07.2014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DB-DB24-48DF-84B4-DF956BA5F42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7CD03-6699-4406-B89C-74D56E3968A8}" type="datetimeFigureOut">
              <a:rPr lang="tr-TR" smtClean="0"/>
              <a:t>14.07.2014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732DB-DB24-48DF-84B4-DF956BA5F42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Bilgi Basamağı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600" smtClean="0"/>
              <a:t>Hemen hemen tüm derslerde bilgi düzeyinde çok sayıda hedef vardır.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600" smtClean="0"/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Bunlar derslerle ilgili temel kavramlar olabilir.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600" smtClean="0"/>
          </a:p>
          <a:p>
            <a:pPr lvl="1" eaLnBrk="1" hangingPunct="1">
              <a:lnSpc>
                <a:spcPct val="90000"/>
              </a:lnSpc>
            </a:pPr>
            <a:r>
              <a:rPr lang="tr-TR" sz="2200" smtClean="0"/>
              <a:t>Ör: Eğitim, öğretim, değerlendirme gibi.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200" smtClean="0"/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Türkçe, kimya ve matematik derslerinde kullanılan terimler.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Kavrama Basamağı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Bu alanda öğrenci hatırlamadan daha fazlasını yapar.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Konuyu veya olayı açıklayabilme,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Kendine has bir biçimde tarif edebilme,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Kavramlar arasındaki farklılıkları anlayabilme vb.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Öğrenci bazı konu veya kavramlarla ilgili olarak tartışabilir.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Kavrama Basamağı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Öğrenci konunun anlamını kavrar ve kavradığı konuyu anlam bütünlüğünü bozmadan farklı biçimlerde ifade eder ve yorumlar, örnekler verir.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Uygulama Basamağı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600" smtClean="0"/>
              <a:t>Öğrencinin anladığı içerik ve ilkeleri yeni durumlara uygulaması söz konusudur.</a:t>
            </a:r>
          </a:p>
          <a:p>
            <a:pPr eaLnBrk="1" hangingPunct="1">
              <a:buFont typeface="Wingdings" pitchFamily="2" charset="2"/>
              <a:buNone/>
            </a:pPr>
            <a:endParaRPr lang="tr-TR" sz="2600" smtClean="0"/>
          </a:p>
          <a:p>
            <a:pPr lvl="1" eaLnBrk="1" hangingPunct="1"/>
            <a:r>
              <a:rPr lang="tr-TR" sz="2200" smtClean="0"/>
              <a:t>ör: Matematikte ilk kez karşılaşılan bir problemin çözülmesi</a:t>
            </a:r>
          </a:p>
          <a:p>
            <a:pPr eaLnBrk="1" hangingPunct="1"/>
            <a:r>
              <a:rPr lang="tr-TR" sz="2600" smtClean="0"/>
              <a:t>Günlük hayatta kullanılan pratik yapma anlamına gelen uygulama ile karıştırılmamalıdır.</a:t>
            </a:r>
          </a:p>
          <a:p>
            <a:pPr eaLnBrk="1" hangingPunct="1"/>
            <a:endParaRPr lang="tr-TR" sz="2600" smtClean="0"/>
          </a:p>
          <a:p>
            <a:pPr eaLnBrk="1" hangingPunct="1"/>
            <a:r>
              <a:rPr lang="tr-TR" sz="2600" smtClean="0"/>
              <a:t>Öğrenilen bilgilerin yeni durumlarda kullanılması sürecidir.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Analiz Basamağı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Bir sistem veya bütünün işleyiş ve yapısının anlaşılması için bütünü öğelerine ayırma söz konusudur. 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lvl="1" eaLnBrk="1" hangingPunct="1"/>
            <a:r>
              <a:rPr lang="tr-TR" smtClean="0"/>
              <a:t>Ör: Türkçe dersinde cümlenin öğelerini ayırmak.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tr-TR" smtClean="0"/>
              <a:t> </a:t>
            </a:r>
          </a:p>
          <a:p>
            <a:pPr eaLnBrk="1" hangingPunct="1"/>
            <a:r>
              <a:rPr lang="tr-TR" smtClean="0"/>
              <a:t>Tümden gelim = bütünü parçalara ayırma.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Sentez Basamağı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600" smtClean="0"/>
              <a:t>Bilişsel alanın üst düzeyde bir aşamasıdır.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Yeni bir bütün oluşturmak için parçaları bir araya getirme söz konusudur.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Tüme varım 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ör: öğrenci özgün bir şekilde iyi organize edilmiş bir konu yazabilir.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Özgün bir araştırma için plan önerebilir.</a:t>
            </a:r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Bir bütün oluşturmak için bir çok element organize edilerek bir araya getirir.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Değerlendirme Basamağı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600" smtClean="0"/>
              <a:t>Sentez düzeyinin üstünde bir zihinsel süreç içerir.</a:t>
            </a:r>
          </a:p>
          <a:p>
            <a:pPr eaLnBrk="1" hangingPunct="1"/>
            <a:r>
              <a:rPr lang="tr-TR" sz="2600" smtClean="0"/>
              <a:t>Ortaya konmuş olan ürünün hangi kriterleri sağlama açısından yeterli, hangi kriterleri sağlama açısından yetersiz olduğu hakkında gerekçe göstererek kararlara varır.</a:t>
            </a:r>
          </a:p>
          <a:p>
            <a:pPr eaLnBrk="1" hangingPunct="1"/>
            <a:r>
              <a:rPr lang="tr-TR" sz="2600" smtClean="0"/>
              <a:t>Bu aşamada verilen bir amaç için metot ve materyallerin değerleri hakkında karar verme söz konusudur.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Duyuşsal Alan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Bu alan öğrencilerin psikolojik durumlarıyla ilgili hedefleri içerir.</a:t>
            </a:r>
          </a:p>
          <a:p>
            <a:pPr eaLnBrk="1" hangingPunct="1"/>
            <a:r>
              <a:rPr lang="tr-TR" smtClean="0"/>
              <a:t>Belli bir değere karşı öğrencilerin hissettikleri tutum, ilgi, sevgi vb. faktörleri içerir.</a:t>
            </a:r>
          </a:p>
          <a:p>
            <a:pPr eaLnBrk="1" hangingPunct="1"/>
            <a:r>
              <a:rPr lang="tr-TR" smtClean="0"/>
              <a:t>Krathwohl (1964) tarafından sınıflandırma gerçekleştirildi.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Duyuşsal alan sınıflandırması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Alma</a:t>
            </a:r>
          </a:p>
          <a:p>
            <a:pPr eaLnBrk="1" hangingPunct="1"/>
            <a:r>
              <a:rPr lang="tr-TR" smtClean="0"/>
              <a:t>Tepkide bulunma</a:t>
            </a:r>
          </a:p>
          <a:p>
            <a:pPr eaLnBrk="1" hangingPunct="1"/>
            <a:r>
              <a:rPr lang="tr-TR" smtClean="0"/>
              <a:t>Değer verme</a:t>
            </a:r>
          </a:p>
          <a:p>
            <a:pPr eaLnBrk="1" hangingPunct="1"/>
            <a:r>
              <a:rPr lang="tr-TR" smtClean="0"/>
              <a:t>Örgütleme</a:t>
            </a:r>
          </a:p>
          <a:p>
            <a:pPr eaLnBrk="1" hangingPunct="1"/>
            <a:r>
              <a:rPr lang="tr-TR" smtClean="0"/>
              <a:t>Nitelenmişlik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Alma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Belirli bir olayı fark etme isteğidir.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mtClean="0"/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Ör: Öğrencinin sınıf aktivitelerine katılma isteği, dersi dikkatle dinlemesi, öğrenmenin önemli olduğunu farkına varması, ödev yapma zorunluluğu vb. yani: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mtClean="0"/>
              <a:t>	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Öğrencinin iletişimdeki </a:t>
            </a:r>
            <a:r>
              <a:rPr lang="tr-TR" b="1" smtClean="0"/>
              <a:t>alıcı</a:t>
            </a:r>
            <a:r>
              <a:rPr lang="tr-TR" smtClean="0"/>
              <a:t> işlevini yerine getirmesidir.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Hedef -Davranışlar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1900" smtClean="0"/>
              <a:t>Eğitim Programının birinci boyutudur.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1900" smtClean="0"/>
          </a:p>
          <a:p>
            <a:pPr eaLnBrk="1" hangingPunct="1">
              <a:lnSpc>
                <a:spcPct val="80000"/>
              </a:lnSpc>
            </a:pPr>
            <a:r>
              <a:rPr lang="tr-TR" sz="1900" smtClean="0"/>
              <a:t>Öğrencilere kazandırılması planlanan niteliklerdir (davranışlar).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19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tr-TR" sz="1900" smtClean="0"/>
              <a:t>Bu nitelikler bilişsel, duyuşsal ve psikomotordur.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1900" smtClean="0"/>
          </a:p>
          <a:p>
            <a:pPr eaLnBrk="1" hangingPunct="1">
              <a:lnSpc>
                <a:spcPct val="80000"/>
              </a:lnSpc>
            </a:pPr>
            <a:r>
              <a:rPr lang="tr-TR" sz="1900" smtClean="0"/>
              <a:t>2 aşamada ele alınmaktadır. Bunlar: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19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1900" b="1" smtClean="0"/>
              <a:t>		Dikey boyut</a:t>
            </a:r>
            <a:r>
              <a:rPr lang="tr-TR" sz="1900" smtClean="0"/>
              <a:t> = Uzak-Genel -Özel Hedefler 					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19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1900" smtClean="0"/>
              <a:t>                  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1900" smtClean="0"/>
              <a:t>			</a:t>
            </a:r>
            <a:r>
              <a:rPr lang="tr-TR" sz="1900" b="1" smtClean="0"/>
              <a:t>Yatay Boyut= </a:t>
            </a:r>
            <a:r>
              <a:rPr lang="tr-TR" sz="1900" smtClean="0"/>
              <a:t>Bilişsel, Duyuşsal, Psikomotor </a:t>
            </a:r>
            <a:endParaRPr lang="tr-TR" sz="19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1900" smtClean="0"/>
              <a:t>		       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1900" smtClean="0"/>
              <a:t>                            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V="1">
            <a:off x="1476375" y="4292600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1476375" y="515778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Tepkide Bulunma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smtClean="0"/>
              <a:t>Bu aşamada öğrencinin tepki vermesi söz konusudur.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smtClean="0"/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Bu tepki başlangıçta razı olma ve itaat etme şeklindedir. Okul kurallarına itaat etme gibi.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smtClean="0"/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Daha sonra birey isteyerek uyarıcıya tepki gösterir. 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smtClean="0"/>
              <a:t>Ör:  Öğrencinin derse aktif katılması, verilen ödevleri yapması, sınıftaki tartışmalara katılmaktan zevk alması.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Tepkide bulunma aşamasında birey olayı almaktan ziyade olayla ilgili bir </a:t>
            </a:r>
            <a:r>
              <a:rPr lang="tr-TR" sz="2400" b="1" smtClean="0"/>
              <a:t>etkinlik yapması</a:t>
            </a:r>
            <a:r>
              <a:rPr lang="tr-TR" sz="2400" smtClean="0"/>
              <a:t> söz konusudur.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smtClean="0"/>
              <a:t>Ör: Ödev yapması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Değer verme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Bir şeyin değerini kabul eder.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/>
            <a:r>
              <a:rPr lang="tr-TR" smtClean="0"/>
              <a:t>Öğrenci belirli davranış veya nesnelere değer vererek bağlanır.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/>
            <a:r>
              <a:rPr lang="tr-TR" smtClean="0"/>
              <a:t>Değer verdiği konularda tartışıldığında ısrarla fikirlerini savunur.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Örgütleme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Kişi kendi davranışının sorumluluğunu kabul eder. Kendinin güçlü ve zayıf yönlerini anlar ve kabul eder.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Kendi inançları, ilgileri ve yetenekleri ile uyumlu bir yaşam organize eder.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Bu aşamada birey kendi içinde çelişmeyen bir değerler sistemi oluşturur.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Nitelenmişlik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Birey değerleri yaşam felsefesine dönüştürür.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/>
            <a:r>
              <a:rPr lang="tr-TR" smtClean="0"/>
              <a:t>Birey bağımsız olarak çalışmada kendine güven gösterir.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/>
            <a:r>
              <a:rPr lang="tr-TR" smtClean="0"/>
              <a:t>Grup aktivitelerinde işbirliği içerisinde bulunur.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Psikomotor Alan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Fiziki öğrenmelerle ilgili öğrenme becerilerini içerir.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Fiziksel becerinin yanında bilişsel ve duyuşsal öğeleri de içerir.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Bisiklet sürme, basketbol oynama, resim yapma, müzik aleti çalma, yemek yapma, araba sürme vb. örnekler verilebilir.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Psikomotor Alan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Algılama</a:t>
            </a:r>
          </a:p>
          <a:p>
            <a:pPr eaLnBrk="1" hangingPunct="1"/>
            <a:r>
              <a:rPr lang="tr-TR" smtClean="0"/>
              <a:t>Kuruluş</a:t>
            </a:r>
          </a:p>
          <a:p>
            <a:pPr eaLnBrk="1" hangingPunct="1"/>
            <a:r>
              <a:rPr lang="tr-TR" smtClean="0"/>
              <a:t>Kılavuz denetiminde yapma</a:t>
            </a:r>
          </a:p>
          <a:p>
            <a:pPr eaLnBrk="1" hangingPunct="1"/>
            <a:r>
              <a:rPr lang="tr-TR" smtClean="0"/>
              <a:t>Mekanizma</a:t>
            </a:r>
          </a:p>
          <a:p>
            <a:pPr eaLnBrk="1" hangingPunct="1"/>
            <a:r>
              <a:rPr lang="tr-TR" smtClean="0"/>
              <a:t>Kompleks tepki yapma</a:t>
            </a:r>
          </a:p>
          <a:p>
            <a:pPr eaLnBrk="1" hangingPunct="1"/>
            <a:r>
              <a:rPr lang="tr-TR" smtClean="0"/>
              <a:t>Adaptasyon</a:t>
            </a:r>
          </a:p>
          <a:p>
            <a:pPr eaLnBrk="1" hangingPunct="1"/>
            <a:r>
              <a:rPr lang="tr-TR" smtClean="0"/>
              <a:t>Yaratma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Algılama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Nesnelerin, niteliklerin duyu organlarıyla fark edilmesidir. 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/>
            <a:r>
              <a:rPr lang="tr-TR" smtClean="0"/>
              <a:t>Aktivitelerin temelini oluşturur.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/>
            <a:r>
              <a:rPr lang="tr-TR" smtClean="0"/>
              <a:t>Belli bir yemeği yapmak için gerekli olan malzemelerin farkına varma gibi.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Kuruluş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600" smtClean="0"/>
              <a:t>Belli bir hareket veya yaşantıya hazır oluş.</a:t>
            </a:r>
          </a:p>
          <a:p>
            <a:pPr eaLnBrk="1" hangingPunct="1">
              <a:buFont typeface="Wingdings" pitchFamily="2" charset="2"/>
              <a:buNone/>
            </a:pPr>
            <a:endParaRPr lang="tr-TR" sz="2600" smtClean="0"/>
          </a:p>
          <a:p>
            <a:pPr eaLnBrk="1" hangingPunct="1"/>
            <a:r>
              <a:rPr lang="tr-TR" sz="2600" smtClean="0"/>
              <a:t>İstenen hareketlerin yapılmasında zihinsel, fiziksel ve duyuşsal boyutlar söz konusudur.</a:t>
            </a:r>
          </a:p>
          <a:p>
            <a:pPr eaLnBrk="1" hangingPunct="1">
              <a:buFont typeface="Wingdings" pitchFamily="2" charset="2"/>
              <a:buNone/>
            </a:pPr>
            <a:endParaRPr lang="tr-TR" sz="2600" smtClean="0"/>
          </a:p>
          <a:p>
            <a:pPr eaLnBrk="1" hangingPunct="1"/>
            <a:r>
              <a:rPr lang="tr-TR" sz="2600" smtClean="0"/>
              <a:t>Beceriyi yapmaya hazır oluş demektir.</a:t>
            </a:r>
          </a:p>
          <a:p>
            <a:pPr eaLnBrk="1" hangingPunct="1">
              <a:buFont typeface="Wingdings" pitchFamily="2" charset="2"/>
              <a:buNone/>
            </a:pPr>
            <a:endParaRPr lang="tr-TR" sz="2600" smtClean="0"/>
          </a:p>
          <a:p>
            <a:pPr eaLnBrk="1" hangingPunct="1"/>
            <a:r>
              <a:rPr lang="tr-TR" sz="2600" smtClean="0"/>
              <a:t>Bir kişinin araba sürmeye başlamadan hemen önceki hali, araba sürmeye hazır oluş.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Kılavuz denetiminde yapma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Becerinin icra edilmesidir. Ancak birey beceriyi kendi başına yapmaz. Bir rehber yardımıyla yapar.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Mekanizma 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Öğrenilmiş bir tepkinin alışkanlık haline geldiği zaman oluşur.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/>
            <a:r>
              <a:rPr lang="tr-TR" smtClean="0"/>
              <a:t>Öğrenci yeterli performansa, güven veya yeterliliğe ulaşır.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/>
            <a:r>
              <a:rPr lang="tr-TR" smtClean="0"/>
              <a:t>Psikomotor beceriyi normal biçimde icra eder.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Uzak Hedefler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Politik felsefeyi yansıtır ve kısaca ifade edilir. </a:t>
            </a:r>
          </a:p>
          <a:p>
            <a:pPr eaLnBrk="1" hangingPunct="1"/>
            <a:r>
              <a:rPr lang="tr-TR" smtClean="0"/>
              <a:t>Toplumsal – ulusal hedeflerdir.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Adaptasyon (uyum)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Kazanılmış becerilerin karşılaşılan yeni durumlara da uyarlanabilmesidir.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/>
            <a:r>
              <a:rPr lang="tr-TR" smtClean="0"/>
              <a:t>Çok iyi araba süren birinin ilk kez karşılaştığı farklı bir arabayı da çok kolay bir şekilde sürebilmesi gibi etkinlikleri içerir.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Yaratma 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Yeni bir beceri icra etme, kendine özgün bir psikomotor ürün ortaya koymadır.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/>
            <a:r>
              <a:rPr lang="tr-TR" smtClean="0"/>
              <a:t>Bir futbolcunun orijinal bir şut tekniği geliştirip uygulayabilmesi, ahcının orijinal kendine özgü bir yemek yapması vb.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mtClean="0"/>
              <a:t>Aşamalı sınıflamaya uygun hedef ve davranış yazma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600" smtClean="0"/>
              <a:t>Bir ders için tüm aşamalarda hedef yazma veya her aşamaya ayni ağırlığı verme gibi hatalara düşülmemelidir.</a:t>
            </a:r>
          </a:p>
          <a:p>
            <a:pPr eaLnBrk="1" hangingPunct="1">
              <a:buFont typeface="Wingdings" pitchFamily="2" charset="2"/>
              <a:buNone/>
            </a:pPr>
            <a:endParaRPr lang="tr-TR" sz="2600" smtClean="0"/>
          </a:p>
          <a:p>
            <a:pPr eaLnBrk="1" hangingPunct="1"/>
            <a:r>
              <a:rPr lang="tr-TR" sz="2600" smtClean="0"/>
              <a:t>Verilecek dersle hedefler uygun olmalıdır.</a:t>
            </a:r>
          </a:p>
          <a:p>
            <a:pPr eaLnBrk="1" hangingPunct="1">
              <a:buFont typeface="Wingdings" pitchFamily="2" charset="2"/>
              <a:buNone/>
            </a:pPr>
            <a:endParaRPr lang="tr-TR" sz="2600" smtClean="0"/>
          </a:p>
          <a:p>
            <a:pPr lvl="1" eaLnBrk="1" hangingPunct="1"/>
            <a:r>
              <a:rPr lang="tr-TR" sz="2200" smtClean="0"/>
              <a:t>Ör:ilk kez alınacak tarih dersinde bilişsel alandaki bilgi kavrama uygulama alanları kullanılırken doktora derslerinde üst düzey davranışlar olan analiz sentez değerlendirme kullanılır.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mtClean="0"/>
              <a:t>Aşamalı sınıflamaya uygun hedef ve davranış yazma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tr-TR" sz="2400" smtClean="0"/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Hedef yazımında uyulması gerken temel kurallar: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smtClean="0"/>
          </a:p>
          <a:p>
            <a:pPr lvl="1" eaLnBrk="1" hangingPunct="1">
              <a:lnSpc>
                <a:spcPct val="90000"/>
              </a:lnSpc>
            </a:pPr>
            <a:r>
              <a:rPr lang="tr-TR" sz="2400" smtClean="0"/>
              <a:t>Hedefler aşamalı sınıflandırmaya uygun olmalıdır.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smtClean="0"/>
              <a:t>Hedefler öğretim faaliyetlerinin ne düzeyde olacağını yansıtır.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smtClean="0"/>
              <a:t>Hedef bilgi düzeyinde ise bilgi verilip birkaç tekrar yapıldıktan sonra bir sonraki hedefe geçilir. 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smtClean="0"/>
              <a:t>Hedef kavrama düzeyinde ise bilgi vermenin yanında birçok örnek verme, bilginin farklı formatta sunumu, örnekler istenmesi gibi daha yoğun öğretim faaliyetlerine gerek duyulur.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mtClean="0"/>
              <a:t>Aşamalı sınıflamaya uygun hedef ve davranış yazma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600" smtClean="0"/>
              <a:t>Hedefler gözlenilebilir öğrenci performansını ifade eder biçimde yazılmalıdır.</a:t>
            </a:r>
          </a:p>
          <a:p>
            <a:pPr eaLnBrk="1" hangingPunct="1">
              <a:buFont typeface="Wingdings" pitchFamily="2" charset="2"/>
              <a:buNone/>
            </a:pPr>
            <a:endParaRPr lang="tr-TR" sz="2600" smtClean="0"/>
          </a:p>
          <a:p>
            <a:pPr lvl="1" eaLnBrk="1" hangingPunct="1"/>
            <a:r>
              <a:rPr lang="tr-TR" sz="2200" smtClean="0"/>
              <a:t>Ör:  </a:t>
            </a:r>
          </a:p>
          <a:p>
            <a:pPr lvl="1" eaLnBrk="1" hangingPunct="1"/>
            <a:r>
              <a:rPr lang="tr-TR" sz="2200" smtClean="0"/>
              <a:t>Ölçümlerin güvenirliği kavramını öğretme</a:t>
            </a:r>
          </a:p>
          <a:p>
            <a:pPr lvl="1" eaLnBrk="1" hangingPunct="1"/>
            <a:r>
              <a:rPr lang="tr-TR" sz="2200" smtClean="0"/>
              <a:t>Ölçümlerin güvenirlik kavramını anlayabilme</a:t>
            </a:r>
          </a:p>
          <a:p>
            <a:pPr eaLnBrk="1" hangingPunct="1"/>
            <a:endParaRPr lang="tr-TR" sz="2600" smtClean="0"/>
          </a:p>
          <a:p>
            <a:pPr eaLnBrk="1" hangingPunct="1"/>
            <a:r>
              <a:rPr lang="tr-TR" sz="2600" smtClean="0"/>
              <a:t>Hedefler öğrencilerin sahip olacakları niteliklerdir. Bu nedenle hedefler öğrencilerin yapacaklarını ifade eder şekilde yazılmalıdır.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mtClean="0"/>
              <a:t>Aşamalı sınıflamaya uygun hedef ve davranış yazma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smtClean="0"/>
              <a:t>Hedefler öğrenme sürecini olarak değil, öğrenme ürünü olarak ifade edilmelidir.</a:t>
            </a:r>
          </a:p>
          <a:p>
            <a:pPr eaLnBrk="1" hangingPunct="1">
              <a:lnSpc>
                <a:spcPct val="90000"/>
              </a:lnSpc>
            </a:pPr>
            <a:endParaRPr lang="tr-TR" sz="2400" smtClean="0"/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Öğrenciler standart hata hakkında bilgi kazanırlar.</a:t>
            </a:r>
          </a:p>
          <a:p>
            <a:pPr eaLnBrk="1" hangingPunct="1">
              <a:lnSpc>
                <a:spcPct val="90000"/>
              </a:lnSpc>
            </a:pPr>
            <a:endParaRPr lang="tr-TR" sz="2400" smtClean="0"/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Burada bilginin kazanılıyor olması yani süreç verilmektedir.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smtClean="0"/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Kazanır-geliştirir-kullanır gibi ifadeler öğrenme sürecini ifade eder</a:t>
            </a:r>
            <a:r>
              <a:rPr lang="tr-TR" smtClean="0"/>
              <a:t>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mtClean="0"/>
              <a:t>Aşamalı sınıflamaya uygun hedef ve davranış yazma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800" smtClean="0"/>
              <a:t>Konu başlıkları hedef olarak yazılmamalı, öğrencilerin konuyla ilgili istendik niteliklerini belirtmelidir.</a:t>
            </a:r>
          </a:p>
          <a:p>
            <a:pPr lvl="1" eaLnBrk="1" hangingPunct="1"/>
            <a:r>
              <a:rPr lang="tr-TR" sz="2800" smtClean="0"/>
              <a:t>ör:</a:t>
            </a:r>
          </a:p>
          <a:p>
            <a:pPr lvl="1" eaLnBrk="1" hangingPunct="1"/>
            <a:r>
              <a:rPr lang="tr-TR" sz="2800" smtClean="0"/>
              <a:t>Test sonuçlarına ait ölçümlerin standart hatası</a:t>
            </a:r>
          </a:p>
          <a:p>
            <a:pPr lvl="1" eaLnBrk="1" hangingPunct="1"/>
            <a:r>
              <a:rPr lang="tr-TR" sz="2800" smtClean="0"/>
              <a:t>Test sonuçlarına ait ölçümlerin standart hatasını anlayabilme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tr-TR" sz="2800" smtClean="0"/>
              <a:t>		(öğrenme ürünü ve öğrenmenin hangi düzeyde olacağını ifade eder). </a:t>
            </a:r>
          </a:p>
          <a:p>
            <a:pPr eaLnBrk="1" hangingPunct="1"/>
            <a:endParaRPr lang="tr-TR" sz="280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mtClean="0"/>
              <a:t>Aşamalı sınıflamaya uygun hedef ve davranış yazma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Hedefler kapsamlı ve aynı zamanda da sınırlı olmalıdır.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/>
            <a:r>
              <a:rPr lang="tr-TR" smtClean="0"/>
              <a:t>Bir ders saati için yazılan hedef o ders saati içerisinde tamamlanacak şekilde kapsamlı olmalıdır. Ancak 30-40 dk bir süreyi geçmeyecek kadar da konular sınırlı olmalıdır.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mtClean="0"/>
              <a:t>Aşamalı sınıflamaya uygun hedef ve davranış yazma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600" smtClean="0"/>
              <a:t>Hedef cümlesi tek bir öğrenme ürününü ifade etmelidir.</a:t>
            </a:r>
          </a:p>
          <a:p>
            <a:pPr eaLnBrk="1" hangingPunct="1">
              <a:buFont typeface="Wingdings" pitchFamily="2" charset="2"/>
              <a:buNone/>
            </a:pPr>
            <a:endParaRPr lang="tr-TR" sz="2600" smtClean="0"/>
          </a:p>
          <a:p>
            <a:pPr eaLnBrk="1" hangingPunct="1"/>
            <a:r>
              <a:rPr lang="tr-TR" sz="2600" smtClean="0"/>
              <a:t>Cümlenin öğeleri ve sıfat kavramını anlayabilme</a:t>
            </a:r>
          </a:p>
          <a:p>
            <a:pPr eaLnBrk="1" hangingPunct="1">
              <a:buFont typeface="Wingdings" pitchFamily="2" charset="2"/>
              <a:buNone/>
            </a:pPr>
            <a:endParaRPr lang="tr-TR" sz="2600" smtClean="0"/>
          </a:p>
          <a:p>
            <a:pPr eaLnBrk="1" hangingPunct="1"/>
            <a:r>
              <a:rPr lang="tr-TR" sz="2600" smtClean="0"/>
              <a:t>Hedefler tamamlayıcı ve bitişik olmalıdır. Yani hedefler aşamalı şekilde sıralanmalı ve birinin içeriğini diğeri kapsamalıdır. Birinin bıraktığı yerden diğeri başlamalıdır.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Genel Hedefler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Belli bir eğitim kesiminin ya da okulun genel hedefleridir.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Genel hedefler uzak hedeflere uygun olarak düzenlenir.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Özel Hedefler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Bir ders için düzenlenen hedeflerdir.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/>
            <a:r>
              <a:rPr lang="tr-TR" smtClean="0"/>
              <a:t>Bir derste veya kursta öğrenciye kazandırılması arzulanan niteliklerdir.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Hedeflerin Aşamalı Sınıflandırılması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9487"/>
          </a:xfrm>
        </p:spPr>
        <p:txBody>
          <a:bodyPr/>
          <a:lstStyle/>
          <a:p>
            <a:pPr eaLnBrk="1" hangingPunct="1"/>
            <a:r>
              <a:rPr lang="tr-TR" smtClean="0"/>
              <a:t>Öğretim hedefleri;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lvl="1" eaLnBrk="1" hangingPunct="1"/>
            <a:r>
              <a:rPr lang="tr-TR" smtClean="0"/>
              <a:t>Bilişsel</a:t>
            </a:r>
          </a:p>
          <a:p>
            <a:pPr lvl="1" eaLnBrk="1" hangingPunct="1"/>
            <a:r>
              <a:rPr lang="tr-TR" smtClean="0"/>
              <a:t>Duyuşsal </a:t>
            </a:r>
          </a:p>
          <a:p>
            <a:pPr lvl="1" eaLnBrk="1" hangingPunct="1"/>
            <a:r>
              <a:rPr lang="tr-TR" smtClean="0"/>
              <a:t>Psikomotor (Devinişsel)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alanla ilgili olarak sınıflandırılır. </a:t>
            </a:r>
          </a:p>
          <a:p>
            <a:pPr lvl="1" eaLnBrk="1" hangingPunct="1"/>
            <a:r>
              <a:rPr lang="tr-TR" smtClean="0"/>
              <a:t>Hedeflerin aşamalı olarak sınıflandırılması öğrenme etkinliklerine olumlu yönde etki etmektedir.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Bilişsel Alan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600" smtClean="0"/>
              <a:t>Zihinsel etkinliklerin önemli olduğu hedeflerden oluşur.</a:t>
            </a:r>
          </a:p>
          <a:p>
            <a:pPr eaLnBrk="1" hangingPunct="1">
              <a:buFont typeface="Wingdings" pitchFamily="2" charset="2"/>
              <a:buNone/>
            </a:pPr>
            <a:endParaRPr lang="tr-TR" sz="2600" smtClean="0"/>
          </a:p>
          <a:p>
            <a:pPr eaLnBrk="1" hangingPunct="1"/>
            <a:r>
              <a:rPr lang="tr-TR" sz="2600" smtClean="0"/>
              <a:t>Etkinlikler en basitten en gelişmişe doğru sıralanır.</a:t>
            </a:r>
          </a:p>
          <a:p>
            <a:pPr eaLnBrk="1" hangingPunct="1">
              <a:buFont typeface="Wingdings" pitchFamily="2" charset="2"/>
              <a:buNone/>
            </a:pPr>
            <a:endParaRPr lang="tr-TR" sz="2600" smtClean="0"/>
          </a:p>
          <a:p>
            <a:pPr eaLnBrk="1" hangingPunct="1"/>
            <a:r>
              <a:rPr lang="tr-TR" sz="2600" smtClean="0"/>
              <a:t>Hedeflerin sınıflandırılmasında Bloom (1956) tarafından yapılan sınıflandırma önde gelir.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tr-TR" smtClean="0"/>
              <a:t>Bloom’un aşamalı sınıflandırması Bilişsel Alan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6250"/>
          </a:xfrm>
        </p:spPr>
        <p:txBody>
          <a:bodyPr/>
          <a:lstStyle/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Bilgi</a:t>
            </a:r>
          </a:p>
          <a:p>
            <a:pPr eaLnBrk="1" hangingPunct="1"/>
            <a:r>
              <a:rPr lang="tr-TR" smtClean="0"/>
              <a:t>Kavrama		alt düzey davranışlar</a:t>
            </a:r>
          </a:p>
          <a:p>
            <a:pPr eaLnBrk="1" hangingPunct="1"/>
            <a:r>
              <a:rPr lang="tr-TR" smtClean="0"/>
              <a:t>Uygulama</a:t>
            </a:r>
          </a:p>
          <a:p>
            <a:pPr eaLnBrk="1" hangingPunct="1"/>
            <a:r>
              <a:rPr lang="tr-TR" smtClean="0"/>
              <a:t>Analiz</a:t>
            </a:r>
          </a:p>
          <a:p>
            <a:pPr eaLnBrk="1" hangingPunct="1"/>
            <a:r>
              <a:rPr lang="tr-TR" smtClean="0"/>
              <a:t>Sentez 			üst düzey davranışlar</a:t>
            </a:r>
          </a:p>
          <a:p>
            <a:pPr eaLnBrk="1" hangingPunct="1"/>
            <a:r>
              <a:rPr lang="tr-TR" smtClean="0"/>
              <a:t>Değerlendirme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2700338" y="3213100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54277" name="Line 6"/>
          <p:cNvSpPr>
            <a:spLocks noChangeShapeType="1"/>
          </p:cNvSpPr>
          <p:nvPr/>
        </p:nvSpPr>
        <p:spPr bwMode="auto">
          <a:xfrm>
            <a:off x="2700338" y="4941888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Bilgi Basamağı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Bu düzey öğrencinin hatırlama davranışını göstermesini sağlamaktadır.</a:t>
            </a:r>
          </a:p>
          <a:p>
            <a:pPr eaLnBrk="1" hangingPunct="1"/>
            <a:r>
              <a:rPr lang="tr-TR" smtClean="0"/>
              <a:t>Sorunca söyleme, görünce tanıma gibi temel davranışlar hatırlama davranışını ifade eder.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1242</Words>
  <Application>Microsoft Office PowerPoint</Application>
  <PresentationFormat>Ekran Gösterisi (4:3)</PresentationFormat>
  <Paragraphs>224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39" baseType="lpstr">
      <vt:lpstr>Ofis Teması</vt:lpstr>
      <vt:lpstr>Slayt 1</vt:lpstr>
      <vt:lpstr>Hedef -Davranışlar</vt:lpstr>
      <vt:lpstr>Uzak Hedefler</vt:lpstr>
      <vt:lpstr>Genel Hedefler</vt:lpstr>
      <vt:lpstr>Özel Hedefler</vt:lpstr>
      <vt:lpstr>Hedeflerin Aşamalı Sınıflandırılması</vt:lpstr>
      <vt:lpstr>Bilişsel Alan</vt:lpstr>
      <vt:lpstr>Bloom’un aşamalı sınıflandırması Bilişsel Alan</vt:lpstr>
      <vt:lpstr>Bilgi Basamağı </vt:lpstr>
      <vt:lpstr>Bilgi Basamağı</vt:lpstr>
      <vt:lpstr>Kavrama Basamağı</vt:lpstr>
      <vt:lpstr>Kavrama Basamağı</vt:lpstr>
      <vt:lpstr>Uygulama Basamağı</vt:lpstr>
      <vt:lpstr>Analiz Basamağı</vt:lpstr>
      <vt:lpstr>Sentez Basamağı</vt:lpstr>
      <vt:lpstr>Değerlendirme Basamağı</vt:lpstr>
      <vt:lpstr>Duyuşsal Alan</vt:lpstr>
      <vt:lpstr>Duyuşsal alan sınıflandırması</vt:lpstr>
      <vt:lpstr>Alma </vt:lpstr>
      <vt:lpstr>Tepkide Bulunma</vt:lpstr>
      <vt:lpstr>Değer verme</vt:lpstr>
      <vt:lpstr>Örgütleme </vt:lpstr>
      <vt:lpstr>Nitelenmişlik </vt:lpstr>
      <vt:lpstr>Psikomotor Alan</vt:lpstr>
      <vt:lpstr>Psikomotor Alan</vt:lpstr>
      <vt:lpstr>Algılama </vt:lpstr>
      <vt:lpstr>Kuruluş </vt:lpstr>
      <vt:lpstr>Kılavuz denetiminde yapma</vt:lpstr>
      <vt:lpstr>Mekanizma </vt:lpstr>
      <vt:lpstr>Adaptasyon (uyum)</vt:lpstr>
      <vt:lpstr>Yaratma </vt:lpstr>
      <vt:lpstr>Aşamalı sınıflamaya uygun hedef ve davranış yazma</vt:lpstr>
      <vt:lpstr>Aşamalı sınıflamaya uygun hedef ve davranış yazma</vt:lpstr>
      <vt:lpstr>Aşamalı sınıflamaya uygun hedef ve davranış yazma</vt:lpstr>
      <vt:lpstr>Aşamalı sınıflamaya uygun hedef ve davranış yazma</vt:lpstr>
      <vt:lpstr>Aşamalı sınıflamaya uygun hedef ve davranış yazma</vt:lpstr>
      <vt:lpstr>Aşamalı sınıflamaya uygun hedef ve davranış yazma</vt:lpstr>
      <vt:lpstr>Aşamalı sınıflamaya uygun hedef ve davranış yazma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caliskan</dc:creator>
  <cp:lastModifiedBy>caliskan</cp:lastModifiedBy>
  <cp:revision>1</cp:revision>
  <dcterms:created xsi:type="dcterms:W3CDTF">2014-07-14T18:05:42Z</dcterms:created>
  <dcterms:modified xsi:type="dcterms:W3CDTF">2014-07-14T18:07:59Z</dcterms:modified>
</cp:coreProperties>
</file>