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Davranış yazımında dikkat edilecek bazı hususlar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Hedefin öğrenciler tarafından kazanıldığını gösteren etkinliklere davranış denir.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Genel amaçlar programın çerçevesini belirler.</a:t>
            </a:r>
          </a:p>
          <a:p>
            <a:pPr lvl="1" eaLnBrk="1" hangingPunct="1"/>
            <a:r>
              <a:rPr lang="tr-TR" smtClean="0"/>
              <a:t>Genel amaçlar yeterliğe dayalı amaçlar için temel oluştururlar.</a:t>
            </a:r>
          </a:p>
          <a:p>
            <a:pPr lvl="1"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Yeterliğe dayalı amaçlar genel amaçlardan sonra yazılırlar.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Genel amaçlar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Genel amaçlara örnek;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Elektronik ilkelerini anlamak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Üretici bir vatandaş olmak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Yararlı çalışma alışkanlıkları kazanmak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Görüldüğü gibi programın genel olarak nasıl olacağını belirler.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amaçlar, genel amaçlar ve programa alınacak davranışlar belirlendikten sonra yazılır.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Genel amaçlar ve kazandırılacak davranışlar tutarlı olmalıdır.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amaçlar: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1. öğretimin sonunda öğrencinin kazanacağı istendik davranışları tanımlar.</a:t>
            </a:r>
          </a:p>
          <a:p>
            <a:pPr lvl="1"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2.Öğrencinin değerlendirilmesi için standart oluşturur.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Öğeleri vardır:</a:t>
            </a:r>
          </a:p>
          <a:p>
            <a:pPr lvl="1" eaLnBrk="1" hangingPunct="1"/>
            <a:r>
              <a:rPr lang="tr-TR" smtClean="0"/>
              <a:t>Öğrenci</a:t>
            </a:r>
          </a:p>
          <a:p>
            <a:pPr lvl="1" eaLnBrk="1" hangingPunct="1"/>
            <a:r>
              <a:rPr lang="tr-TR" smtClean="0"/>
              <a:t>Davranış (işlem)</a:t>
            </a:r>
          </a:p>
          <a:p>
            <a:pPr lvl="1" eaLnBrk="1" hangingPunct="1"/>
            <a:r>
              <a:rPr lang="tr-TR" smtClean="0"/>
              <a:t>Koşullar (verilenler)</a:t>
            </a:r>
          </a:p>
          <a:p>
            <a:pPr lvl="1" eaLnBrk="1" hangingPunct="1"/>
            <a:r>
              <a:rPr lang="tr-TR" smtClean="0"/>
              <a:t>Standartlar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Yeterliğe dayalı amaçlarda 4 unsurda bulunmalıdır.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Öğrenci: amaçlar yazılırken öğrencilerin dikkate alınması gerekir.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Öğrenciye yöneliktir ve kazanılacak son davranışları gösterirler.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Davranış (işlem): öğrencinin davranışı kastedilmektedir.</a:t>
            </a:r>
          </a:p>
          <a:p>
            <a:pPr lvl="1" eaLnBrk="1" hangingPunct="1"/>
            <a:r>
              <a:rPr lang="tr-TR" smtClean="0"/>
              <a:t>Öğrencinin yapabilmesi gerekli işlemlerdir.</a:t>
            </a:r>
          </a:p>
          <a:p>
            <a:pPr lvl="1" eaLnBrk="1" hangingPunct="1"/>
            <a:r>
              <a:rPr lang="tr-TR" smtClean="0"/>
              <a:t>Davranışların gözlenebilir ve ölçülebilir olması gerekir.</a:t>
            </a:r>
          </a:p>
          <a:p>
            <a:pPr lvl="1" eaLnBrk="1" hangingPunct="1"/>
            <a:r>
              <a:rPr lang="tr-TR" smtClean="0"/>
              <a:t>Bu davranışlar devinişsel, bilişsel ve duyuşsal davranışlardır.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Devinişsel davranışlar için kullanılan bazı sözcükler: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Sökmek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Sıkmak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Kesmek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Yerleştirmek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Delmek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Ayarlamak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Ölçmek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Birleştirmek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100" smtClean="0"/>
              <a:t>Bilişsel davranışlar için ölçülebilir ve gözlenebilir şekilde ifade etmek için kullanılabilecek bazı sözcükler: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10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Kontrol etmek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Seçmek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Yönlendirmek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Hesaplamak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Listelemek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Özetlemek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Analiz etmek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Açıklamak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Değerlendirmek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1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600" smtClean="0"/>
              <a:t>Duyuşsal davranışları açık olarak ifade etmede kullanılabilecek bazı davranışlar: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600" smtClean="0"/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Değer vermek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Karşı çıkmak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Savunmak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Yardım etmek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Katılmak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İlgi duymak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Yardım etmek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Davranış yazımında dikkat edilecek bazı hususlar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Davranış cümlelerin sonunda “yazma, söyleme, seçip işaretleme, eşleştirme, kesme, biçme, alma,tutma,çakma, çıkarma, düzenleme, isteme” gibi davranış ifade eden sözcüklerden biri bulunmalıdır.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600" smtClean="0"/>
              <a:t>Koşullar (verilenler): öğrenci kendisinden beklenen davranışı hangi koşullar altında gerçekleştirebileceğini bilmelidir.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Koşullar öğesi aşağıdaki sorulara cevap arar: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Özel cihazlara ihtiyaç var mı?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Belirli kitabın, levhanın veya diğer kaynakların verilmesine gerek var mı?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Zaman sınırlaması var mı?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Koşul öğrenciye nelerin verilmesi gerektiğini belirler (çevre, insan, araç gereç, iş güvenirliği) vb.</a:t>
            </a:r>
          </a:p>
          <a:p>
            <a:pPr eaLnBrk="1" hangingPunct="1">
              <a:lnSpc>
                <a:spcPct val="80000"/>
              </a:lnSpc>
            </a:pPr>
            <a:endParaRPr lang="tr-TR" sz="26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Standart: öğrenmenin sonunda öğrencinin göstereceği davranışın nicelik ve nitelik yönünden özelliklerini gösterir.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Aşağıdaki sorulara cevap arar: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Başarı düzeyi ne kadar iyi?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Ne kadar doğru?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Ne kadar tamam?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Örnekler: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Ütü, ütülenecek kumaş ve diğer araç gereçler verildiğinde (koşul), kursa katılan her kursiyer (öğrenci), sınıfta açıklanan kurallara uygun olarak (standart), verilen kumaşı ütüleyebilir (davranış).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Örnek: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Müşteri rolünde bir birey ve gerekli ortam sağlandığında (koşul), otelcilik meslek lisesi öğrencisi, gözlem formunda belirlediği kurallara uygun olarak (standart) bir müşteriyi karşılayabilir (davranış).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Koşul + standart + öğrenci=davranış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Kimya dersinde otuz beş elementin adı verildiğinde, en az otuz elementin niteliklerini doğru olarak yazabilme.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içeriğinin seçimi ve düzenlenmesi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hedefleri belirlendikten sonra öğrencileri bu hedeflere ulaştıracak içeriğin saptanması gerekmektedir.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içeriğinin seçimi ve düzenlenmesi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öğretim hedeflerine yönelik bilgi, beceri ve süreçlerin tümünü kapsar.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Öğretim içeriği, öğrenme faaliyetlerini öğretim hedeflerine ve kuramsal gerekçelere bağlayan temeldir.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İçerik seçiminde dikkat edilmesi gereken hususlar vardır. 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Bunlar: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İçeriğin öğretim hedefleriyle tutarlı olması gerekmektedir.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Hedef-içerik bağlantısı sağlandıktan sonra dikkat edilecek bir diğer nokta ise;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İçeriğin öğrencinin hazır bulunuşluk düzeyine uygun olmasıdır.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Hazır bulunuşluk düzeyini öğrencinin </a:t>
            </a:r>
            <a:r>
              <a:rPr lang="tr-TR" sz="2600" b="1" smtClean="0"/>
              <a:t>gelişimsel</a:t>
            </a:r>
            <a:r>
              <a:rPr lang="tr-TR" sz="2600" smtClean="0"/>
              <a:t> ve </a:t>
            </a:r>
            <a:r>
              <a:rPr lang="tr-TR" sz="2600" b="1" smtClean="0"/>
              <a:t>yaşamsal </a:t>
            </a:r>
            <a:r>
              <a:rPr lang="tr-TR" sz="2600" smtClean="0"/>
              <a:t>düzey olarak ikiye ayrılmaktadır.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İçerik öğrencinin </a:t>
            </a:r>
            <a:r>
              <a:rPr lang="tr-TR" sz="2600" b="1" smtClean="0"/>
              <a:t>zihinsel ve bedensel</a:t>
            </a:r>
            <a:r>
              <a:rPr lang="tr-TR" sz="2600" smtClean="0"/>
              <a:t> gelişimine uygun olmalı ayrıca öğrencinin içinde yaşamını sürdürdüğü </a:t>
            </a:r>
            <a:r>
              <a:rPr lang="tr-TR" sz="2600" b="1" smtClean="0"/>
              <a:t>doğal ve toplumsal koşullar ile kültürel değerler</a:t>
            </a:r>
            <a:r>
              <a:rPr lang="tr-TR" sz="2600" smtClean="0"/>
              <a:t> dikkate alınarak düzenlenmelidir. Örnekler öğrencinin yakın çevresinden seçilmelidir.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Davranış yazımında dikkat edilecek bazı hususlar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Davranışlar hedefle tutarlı ve o hedefin kazanıldığını belirtme için yeterli olmalıdır.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Davranış, gözlenebilir ve ölçülebilir olmalıdır.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seçiminde, içeriğin öğrencinin bilişsel, sosyal ve psikolojik durumuna uygun olmasına dikkat edilmelidir.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seçiminde dikkat edilmesi gereken diğer ölçütler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Kendi kendine yeterlilik,</a:t>
            </a:r>
          </a:p>
          <a:p>
            <a:pPr eaLnBrk="1" hangingPunct="1"/>
            <a:r>
              <a:rPr lang="tr-TR" smtClean="0"/>
              <a:t>Anlamlılık,</a:t>
            </a:r>
          </a:p>
          <a:p>
            <a:pPr eaLnBrk="1" hangingPunct="1"/>
            <a:r>
              <a:rPr lang="tr-TR" smtClean="0"/>
              <a:t>Geçerlilik,</a:t>
            </a:r>
          </a:p>
          <a:p>
            <a:pPr eaLnBrk="1" hangingPunct="1"/>
            <a:r>
              <a:rPr lang="tr-TR" smtClean="0"/>
              <a:t>İlgililik,</a:t>
            </a:r>
          </a:p>
          <a:p>
            <a:pPr eaLnBrk="1" hangingPunct="1"/>
            <a:r>
              <a:rPr lang="tr-TR" smtClean="0"/>
              <a:t>Yararlılık,</a:t>
            </a:r>
          </a:p>
          <a:p>
            <a:pPr eaLnBrk="1" hangingPunct="1"/>
            <a:r>
              <a:rPr lang="tr-TR" smtClean="0"/>
              <a:t>Öğrenilebilirlik,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Kendi kendine yeterlilik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seçiminde öğrencilerin kendi kendine yeterliliğe ulaşmalarına yardımcı olmak gerekmektedir.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Anlamlılık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Öğretim içeriği öğretim programının hedeflerine katkıda bulunduğu sürece anlamlı olmaktadır.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İçerik hem hedeflerle tutarlı olup anlamlı olacak hem de bilgi olarak öğrencinin öğrenme tecrübeleri edinmesine katkıda bulunması gerekmektedir.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Geçerlilik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Seçilen içerik doğru olmalı, günümüzde eskimiş, doğruluğunu kaybetmiş ,hatalı bilgiler seçilmemelidir.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İlgililik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Öğretim içeriği öğrencinin ilgilerine hitap etmelidir.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Seçilen içerik hem öğrenci hem de toplum için uzun süreli bir değere sahip olmalıdır.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İlgililik ilkesi öğrencinin yaşına, daha önceki öğretim tecrübelerine, eğitimsel ve toplumsal değerlere göre düzenlenmelidir.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seçerken cevaplanması gereken sorular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hedeflerle doğrudan ilişkili mi?</a:t>
            </a:r>
          </a:p>
          <a:p>
            <a:pPr eaLnBrk="1" hangingPunct="1"/>
            <a:r>
              <a:rPr lang="tr-TR" smtClean="0"/>
              <a:t>İçerikteki bilgi doğru mu?</a:t>
            </a:r>
          </a:p>
          <a:p>
            <a:pPr eaLnBrk="1" hangingPunct="1"/>
            <a:r>
              <a:rPr lang="tr-TR" smtClean="0"/>
              <a:t>İçerik özel bir alanla ilgili ve doğru mu?</a:t>
            </a:r>
          </a:p>
          <a:p>
            <a:pPr eaLnBrk="1" hangingPunct="1"/>
            <a:r>
              <a:rPr lang="tr-TR" smtClean="0"/>
              <a:t>İçerik sistematik bir biçimde organize edilmiş mi?</a:t>
            </a:r>
          </a:p>
          <a:p>
            <a:pPr eaLnBrk="1" hangingPunct="1"/>
            <a:r>
              <a:rPr lang="tr-TR" smtClean="0"/>
              <a:t>İçerik öğrencilerin ön bilgileri ile tutarlı mı?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seçerken cevaplanması gereken sorular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uygulanabilir ya da kullanılabilir mi?</a:t>
            </a:r>
          </a:p>
          <a:p>
            <a:pPr eaLnBrk="1" hangingPunct="1"/>
            <a:r>
              <a:rPr lang="tr-TR" smtClean="0"/>
              <a:t>Öğrencilere materyal sunuluyor mu?</a:t>
            </a:r>
          </a:p>
          <a:p>
            <a:pPr eaLnBrk="1" hangingPunct="1"/>
            <a:r>
              <a:rPr lang="tr-TR" smtClean="0"/>
              <a:t>Konunun temel ayrıntıları etkili bir şekilde gösteriliyor mu?</a:t>
            </a:r>
          </a:p>
          <a:p>
            <a:pPr eaLnBrk="1" hangingPunct="1"/>
            <a:r>
              <a:rPr lang="tr-TR" smtClean="0"/>
              <a:t>Önemli görülen konuların tekrarı yapılıyor mu?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İçeriğin düzenleme ve yaklaşımları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Öğrenmenin kolay ve kalıcı olması öğretim içeriğinin bazı ilkelere göre düzenlenmesini gerektirir.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İçeriğin düzenlenmesinde aşağıdaki yaklaşımlar ön planda yer almaktadır.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İçeriğin düzenleme ve yaklaşımları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Doğrusal programlama yaklaşımı,</a:t>
            </a:r>
          </a:p>
          <a:p>
            <a:pPr eaLnBrk="1" hangingPunct="1"/>
            <a:r>
              <a:rPr lang="tr-TR" sz="2600" smtClean="0"/>
              <a:t>Sarmal programlama yaklaşımı,</a:t>
            </a:r>
          </a:p>
          <a:p>
            <a:pPr eaLnBrk="1" hangingPunct="1"/>
            <a:r>
              <a:rPr lang="tr-TR" sz="2600" smtClean="0"/>
              <a:t>Modüler programlama yaklaşımı</a:t>
            </a:r>
          </a:p>
          <a:p>
            <a:pPr eaLnBrk="1" hangingPunct="1"/>
            <a:r>
              <a:rPr lang="tr-TR" sz="2600" smtClean="0"/>
              <a:t>Piramitsel ve çekirdek programlama yaklaşımı,</a:t>
            </a:r>
          </a:p>
          <a:p>
            <a:pPr eaLnBrk="1" hangingPunct="1"/>
            <a:r>
              <a:rPr lang="tr-TR" sz="2600" smtClean="0"/>
              <a:t>Konu ağı-proje merkezli programlama yaklaşımı,</a:t>
            </a:r>
          </a:p>
          <a:p>
            <a:pPr eaLnBrk="1" hangingPunct="1"/>
            <a:r>
              <a:rPr lang="tr-TR" sz="2600" smtClean="0"/>
              <a:t>Sorgulama merkezli programlama yaklaşımı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hedeflerin seçiminde dikkat edilecek hususlar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Hedefler sıralı seçilmelidir. Önce bilgi ardından kavrama ardından uygulama … aşamaları oluşturulmalıdır.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Doğrusal programlama yaklaşımı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Yakın ilişkili, zorunlu ya da ön koşul öğrenmelerin ağırlıklı olduğu konuların düzenlenmesinde kullanılır.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Sarmal programlama yaklaşımı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Konuların yeri ve zamanı geldikçe tekrar tekrar öğretilmesi söz konusudur.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Modüler programlama yaklaşımı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Öğrenme üniteleri modüllere ayrılır.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Her modül kendi içinde farklı yaklaşımlara göre düzenlenir.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Modüller arasında aşamalı bir bağ olması önem taşımaz.</a:t>
            </a:r>
          </a:p>
          <a:p>
            <a:pPr eaLnBrk="1" hangingPunct="1"/>
            <a:r>
              <a:rPr lang="tr-TR" sz="2600" smtClean="0"/>
              <a:t>Her modül kendi içinde bir bütün oluşturur.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Piramitsel programlama yaklaşımı,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İlk yıllarda konuların geniş tabanlı olarak yer alıp giderek uzmanlaşmanın küçük birimlere olduğu ve daraldığı bir düzenlemedir.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Konu ağı-proje merkezli programlama yaklaşımı,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Konular öğrencilere bir harita gibi çıkarılıp verilir ve belirli zamanlarda nerelerde olmaları gerektiğinin söylendiği ve öğrencilerin konuların içeriğine bireysel ya da grup olarak karar verdikleri bir düzenlemedir.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756525" cy="1366838"/>
          </a:xfrm>
        </p:spPr>
        <p:txBody>
          <a:bodyPr/>
          <a:lstStyle/>
          <a:p>
            <a:pPr eaLnBrk="1" hangingPunct="1"/>
            <a:r>
              <a:rPr lang="tr-TR" sz="3800" smtClean="0"/>
              <a:t>Sorgulama merkezli programlama yaklaşımı</a:t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>Sorgulama merkezli programlama yaklaşımı</a:t>
            </a:r>
            <a:br>
              <a:rPr lang="tr-TR" sz="3800" smtClean="0"/>
            </a:br>
            <a:endParaRPr lang="tr-TR" sz="3800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İçeriğin öğrencilerin sorularına göre oluşturulmasına dayanan bir yaklaşımdır.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 için metotlar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600" smtClean="0"/>
              <a:t>İçerik belirlenecek konu üzerine literatür taraması yapma,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konu uzmanlarına başvurma,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İçerik belirleme ile sorumlu olanların yoğun bir çalışma ile uzmanlaşma derecesine gelmesi,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İhtiyaç analizi yapma</a:t>
            </a:r>
          </a:p>
          <a:p>
            <a:pPr eaLnBrk="1" hangingPunct="1">
              <a:lnSpc>
                <a:spcPct val="80000"/>
              </a:lnSpc>
            </a:pPr>
            <a:endParaRPr lang="tr-TR" sz="26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durumları, program geliştirme çalışmalarının süreç boyutunu oluşturmaktadır.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Öğrencilere istenilen davranışların kazandırılmasını sağlayan öğrenme yaşantılarının düzenlenmesi bu aşamada ele alınmaktadır.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durumları;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Öğrenci açısından </a:t>
            </a:r>
            <a:r>
              <a:rPr lang="tr-TR" b="1" smtClean="0"/>
              <a:t>öğrenme</a:t>
            </a:r>
            <a:r>
              <a:rPr lang="tr-TR" smtClean="0"/>
              <a:t> yaşantıları düzeneği</a:t>
            </a:r>
          </a:p>
          <a:p>
            <a:pPr lvl="1" eaLnBrk="1" hangingPunct="1"/>
            <a:r>
              <a:rPr lang="tr-TR" smtClean="0"/>
              <a:t>Öğretmen açısından da </a:t>
            </a:r>
            <a:r>
              <a:rPr lang="tr-TR" b="1" smtClean="0"/>
              <a:t>öğretme</a:t>
            </a:r>
            <a:r>
              <a:rPr lang="tr-TR" smtClean="0"/>
              <a:t> yaşantıları düzeneği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Olarak düşünülebilir. Bundan dolayı öğrenme yaşantıları düzenlenirken öğrenciye dönük ve öğretmene dönük olarak planlanması gerekmektedir.</a:t>
            </a:r>
          </a:p>
          <a:p>
            <a:pPr lvl="1"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 yaşantıları düzenlenirken dikkate alınması gereken ilk husus, öğrencilere kazandırılacak istendik davranışlar olmalıdır.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hedeflerin seçiminde dikkat edilecek hususlar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Hedefler seçilirken: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lvl="1" eaLnBrk="1" hangingPunct="1"/>
            <a:r>
              <a:rPr lang="tr-TR" sz="2800" smtClean="0"/>
              <a:t>Hedeflerin içerikle tutarlı olması</a:t>
            </a:r>
          </a:p>
          <a:p>
            <a:pPr lvl="1" eaLnBrk="1" hangingPunct="1"/>
            <a:r>
              <a:rPr lang="tr-TR" sz="2800" smtClean="0"/>
              <a:t>Mantıksal bir aşamalılık göstermesi</a:t>
            </a:r>
          </a:p>
          <a:p>
            <a:pPr lvl="1" eaLnBrk="1" hangingPunct="1"/>
            <a:r>
              <a:rPr lang="tr-TR" sz="2800" smtClean="0"/>
              <a:t>Dersi alan öğrencilere uygunluk göstermesi</a:t>
            </a:r>
          </a:p>
          <a:p>
            <a:pPr lvl="1" eaLnBrk="1" hangingPunct="1"/>
            <a:r>
              <a:rPr lang="tr-TR" sz="2800" smtClean="0"/>
              <a:t>Öğrenme ilkelerine uygun olması </a:t>
            </a:r>
          </a:p>
          <a:p>
            <a:pPr lvl="1" eaLnBrk="1" hangingPunct="1"/>
            <a:r>
              <a:rPr lang="tr-TR" sz="2800" smtClean="0"/>
              <a:t>Öğrencilerin hazır bulunuşluk düzeyine ve ilgi ve ihtiyaçlarına yönelik seçilmesi gerekmektedir.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 yaşantıları;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Giriş ya da hazırlık etkinlikleri</a:t>
            </a:r>
          </a:p>
          <a:p>
            <a:pPr lvl="1" eaLnBrk="1" hangingPunct="1"/>
            <a:r>
              <a:rPr lang="tr-TR" smtClean="0"/>
              <a:t>Gelişme etkinlikleri</a:t>
            </a:r>
          </a:p>
          <a:p>
            <a:pPr lvl="1" eaLnBrk="1" hangingPunct="1"/>
            <a:r>
              <a:rPr lang="tr-TR" smtClean="0"/>
              <a:t>Sonuç etkinlikleri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Olarak planlanmalıdır.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Ayrıca bu etkinlikler planlanırken öğrencilerin temel gereksinimlerinden yola çıkılmalıdır.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_Öğrenme Durumları-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Giriş ya da hazırlık etkinlikleri: öğrenme yaşantıları düzenlenirken öncelikle bireye, üzerinde çalıştığı bir dersin ya da ünitenin sonunda hangi davranış, özellik ve beceri kazanacağı önceden bildirilmelidir.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Birey hedeften haberdar edilmelidir.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Bu hedefe ulaşmak için nasıl bir bilgi içeriğine gereksinim duyulduğu bildirilmelidir.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Öğrencilerin derse yönelik ön öğrenmeleri gerçekleştirilmelidir (hazırlık soruları).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Gelişme etkinlikleri: Ön öğrenmeleri ve hazırlık çalışmalarını yerine getiren öğrenci, yeni bilgi, özellik ve becerileri almaya hazır hale gelmektedir.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Ünite işlenirken yapılması planlanan etkinlikler, program hazırlama aşamasında program geliştirme çalışma grubu tarafından analiz edilmelidir.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 etkinlikleri: bu bölümde bir ders ya da ünite işlendikten sonra yapılması planlanan etkinlikler yer almaktadır. </a:t>
            </a:r>
          </a:p>
          <a:p>
            <a:pPr lvl="1" eaLnBrk="1" hangingPunct="1"/>
            <a:r>
              <a:rPr lang="tr-TR" smtClean="0"/>
              <a:t>Bu etkinlikler, daha çok tartışma soruları, gezi, gözlem, deney, özet çıkarma gibi bilinen ve öğrenilen konulardan hareketle bilinmeyeni bulmaya yönelik olabilir.</a:t>
            </a:r>
          </a:p>
          <a:p>
            <a:pPr lvl="1" eaLnBrk="1" hangingPunct="1"/>
            <a:r>
              <a:rPr lang="tr-TR" smtClean="0"/>
              <a:t>Bireysel çalışma ve araştırma projesi</a:t>
            </a:r>
          </a:p>
          <a:p>
            <a:pPr lvl="1" eaLnBrk="1" hangingPunct="1"/>
            <a:r>
              <a:rPr lang="tr-TR" smtClean="0"/>
              <a:t>Öğrenme ürünlerini değerlendirmek için bir ölçme işleminin yapılması gerekmektedir.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_Öğretme Durumları_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 aşamada öğretene, öğrenmeyi kolaylaştırmak amacıyla rehberlik yapılmaktadır.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Giriş etkinlikleri</a:t>
            </a:r>
          </a:p>
          <a:p>
            <a:pPr eaLnBrk="1" hangingPunct="1"/>
            <a:r>
              <a:rPr lang="tr-TR" smtClean="0"/>
              <a:t>Gelişme etkinlikleri</a:t>
            </a:r>
          </a:p>
          <a:p>
            <a:pPr eaLnBrk="1" hangingPunct="1"/>
            <a:r>
              <a:rPr lang="tr-TR" smtClean="0"/>
              <a:t>Sonuç etkinlikleri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_Öğretme Durumları_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Giriş etkinlikleri: öğreten, ilk aşamada daha çok sunuş yoluyla öğretim yaklaşımından yararlanmaktadır. 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Ne öğrenileceği ve nasıl öğrenileceği konusunda öğrenenlerin bilgilendirilmesi gerekmektedir.</a:t>
            </a:r>
          </a:p>
          <a:p>
            <a:pPr lvl="1" eaLnBrk="1" hangingPunct="1">
              <a:lnSpc>
                <a:spcPct val="90000"/>
              </a:lnSpc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Giriş etkinlikleri, genelde bilgilendirme amaçlı olduğundan dolayı daha çok sunuş yoluyla öğretim yaklaşımı kullanılmaktadır.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_Öğretme Durumları_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Gelişme etkinlikleri: bu aşamada daha çok buluş yoluyla öğretme yaklaşımına yer verilmektedir. 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Bu aşamada, öğrenen ve öğreten etkileşimi daha fazla olmalıdır.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Bilgilendirmekten çok buldurmak ön plandadır.</a:t>
            </a:r>
          </a:p>
          <a:p>
            <a:pPr eaLnBrk="1" hangingPunct="1"/>
            <a:r>
              <a:rPr lang="tr-TR" sz="2600" smtClean="0"/>
              <a:t>Öğretmen bu süreçte rehber görevini üstlenmektedir.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_Öğretme Durumları_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 etkinlikleri: Etkinliklerin sonunda, yapılan öğretme etkinliklerinin niteliğini kontrol etmek için ölçme ve değerlendirme çalışmalarına yer verilmelidir.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Durumunun Özellikleri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Hedefe görelik,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Öğrenene görelik,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Ekonomiklik (araç-gereç, zaman)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ilkeleri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Ön koşul öğrenme (Hazır bulunuşluk):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Öğrencinin, bir üniteye veya bir derse başlarken o ünite veya ders için ön koşul olan öğrenmeyi tamamlaması gerekir.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Ön koşul olan öğrenme tam olarak öğrenilmemişse, yeni öğrenme ezberden öteye gidemez.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Öğrencide davranış değişikliği meydana gelmez.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 düzenlemede en önemli değişkenler arasında;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Öğretim stratejileri</a:t>
            </a:r>
          </a:p>
          <a:p>
            <a:pPr eaLnBrk="1" hangingPunct="1"/>
            <a:r>
              <a:rPr lang="tr-TR" smtClean="0"/>
              <a:t>Öğretim yöntem ve teknikleri</a:t>
            </a:r>
          </a:p>
          <a:p>
            <a:pPr eaLnBrk="1" hangingPunct="1"/>
            <a:r>
              <a:rPr lang="tr-TR" smtClean="0"/>
              <a:t>Öğretim materyalleri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Yer almaktadır.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stratejileri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Öğretim stratejileri öğrenci için </a:t>
            </a:r>
            <a:r>
              <a:rPr lang="tr-TR" sz="2600" b="1" smtClean="0"/>
              <a:t>öğrenme</a:t>
            </a:r>
            <a:r>
              <a:rPr lang="tr-TR" sz="2600" smtClean="0"/>
              <a:t>, öğretmen için de </a:t>
            </a:r>
            <a:r>
              <a:rPr lang="tr-TR" sz="2600" b="1" smtClean="0"/>
              <a:t>öğrenmeyi sağlama</a:t>
            </a:r>
            <a:r>
              <a:rPr lang="tr-TR" sz="2600" smtClean="0"/>
              <a:t> işidir.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b="1" smtClean="0"/>
              <a:t>Stratejinin belirlenmesi</a:t>
            </a:r>
            <a:r>
              <a:rPr lang="tr-TR" sz="2600" smtClean="0"/>
              <a:t> ile öğretmen ders içi ve ders dışı </a:t>
            </a:r>
            <a:r>
              <a:rPr lang="tr-TR" sz="2600" b="1" smtClean="0"/>
              <a:t>etkinliklerin</a:t>
            </a:r>
            <a:r>
              <a:rPr lang="tr-TR" sz="2600" smtClean="0"/>
              <a:t> genel olarak </a:t>
            </a:r>
            <a:r>
              <a:rPr lang="tr-TR" sz="2600" b="1" smtClean="0"/>
              <a:t>nasıl yapılacağını</a:t>
            </a:r>
            <a:r>
              <a:rPr lang="tr-TR" sz="2600" smtClean="0"/>
              <a:t> </a:t>
            </a:r>
            <a:r>
              <a:rPr lang="tr-TR" sz="2600" b="1" smtClean="0"/>
              <a:t>öğrencinin</a:t>
            </a:r>
            <a:r>
              <a:rPr lang="tr-TR" sz="2600" smtClean="0"/>
              <a:t> bu etkinlikteki </a:t>
            </a:r>
            <a:r>
              <a:rPr lang="tr-TR" sz="2600" b="1" smtClean="0"/>
              <a:t>yerini</a:t>
            </a:r>
            <a:r>
              <a:rPr lang="tr-TR" sz="2600" smtClean="0"/>
              <a:t> ve bu stratejiye uygun </a:t>
            </a:r>
            <a:r>
              <a:rPr lang="tr-TR" sz="2600" b="1" smtClean="0"/>
              <a:t>hangi yöntem ve teknikleri</a:t>
            </a:r>
            <a:r>
              <a:rPr lang="tr-TR" sz="2600" smtClean="0"/>
              <a:t> kullanacağını </a:t>
            </a:r>
            <a:r>
              <a:rPr lang="tr-TR" sz="2600" b="1" smtClean="0"/>
              <a:t>planlar</a:t>
            </a:r>
            <a:r>
              <a:rPr lang="tr-TR" sz="2600" smtClean="0"/>
              <a:t>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stratejileri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Üç temel öğretim stratejisi vardır. Bunlar: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Sunuş yoluyla öğretim stratejisi,</a:t>
            </a:r>
          </a:p>
          <a:p>
            <a:pPr lvl="1" eaLnBrk="1" hangingPunct="1"/>
            <a:r>
              <a:rPr lang="tr-TR" smtClean="0"/>
              <a:t>Buluş yoluyla öğretim stratejisi,</a:t>
            </a:r>
          </a:p>
          <a:p>
            <a:pPr lvl="1" eaLnBrk="1" hangingPunct="1"/>
            <a:r>
              <a:rPr lang="tr-TR" smtClean="0"/>
              <a:t>Araştırma-inceleme yoluyla öğretim stratejisi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Sunuş yolu ile öğretim stratejisi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Açıklayıcı, yorumlayıcı bir yaklaşımla kavram ve genellemeler öğretilmektedir.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Etkinliklerin merkezinde </a:t>
            </a:r>
            <a:r>
              <a:rPr lang="tr-TR" b="1" smtClean="0"/>
              <a:t>öğretmen</a:t>
            </a:r>
            <a:r>
              <a:rPr lang="tr-TR" smtClean="0"/>
              <a:t> vardır.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Öğretmen konuyu açıklayan, bilgiyi sunan ve örnekler veren kişidir.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Amaç:öğretimden sonra öğrencinin ne yapacağını gösterir.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Eğitimle ilgili tüm uğraşlar amaçlar esas alınarak planlanır ve yürütülür.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Öğretime yönelik yapılan tüm çalışmalar, kullanılan araç gereçler belirlenmiş amaca mümkün olan en kısa ve en verimli yoldan ulaşmayı gerçekleştirir.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100" smtClean="0"/>
              <a:t>Yeterliğe dayalı amaçlar kısa dönemde ulaşılabilecek gözlenebilir ve ölçülebilir hareketleri gösterir.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100" smtClean="0"/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Bundan dolayı öncelikle genel amaçlar ifade edilir ardından da yeterliğe dayalı amaçlar yazılır.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Daha önce analiz yolu ile belirlenen </a:t>
            </a:r>
            <a:r>
              <a:rPr lang="tr-TR" sz="2100" b="1" smtClean="0"/>
              <a:t>ihtiyaçlar</a:t>
            </a:r>
            <a:r>
              <a:rPr lang="tr-TR" sz="2100" smtClean="0"/>
              <a:t>, yeterliğe dayalı amaçlar haline dönüştürüldüğünde amaçlar, </a:t>
            </a:r>
            <a:r>
              <a:rPr lang="tr-TR" sz="2100" b="1" smtClean="0"/>
              <a:t>analiz ile öğretim tasarımı</a:t>
            </a:r>
            <a:r>
              <a:rPr lang="tr-TR" sz="2100" smtClean="0"/>
              <a:t> arasında </a:t>
            </a:r>
            <a:r>
              <a:rPr lang="tr-TR" sz="2100" b="1" smtClean="0"/>
              <a:t>köprü </a:t>
            </a:r>
            <a:r>
              <a:rPr lang="tr-TR" sz="2100" smtClean="0"/>
              <a:t>vazifesi görür.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Yeterliğe Dayalı Amaç Yazma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100" smtClean="0"/>
              <a:t>Yeterliğe dayalı amaç </a:t>
            </a:r>
            <a:r>
              <a:rPr lang="tr-TR" sz="2100" b="1" smtClean="0"/>
              <a:t>öğrenci </a:t>
            </a:r>
            <a:r>
              <a:rPr lang="tr-TR" sz="2100" smtClean="0"/>
              <a:t>açısından yazılır ve </a:t>
            </a:r>
            <a:r>
              <a:rPr lang="tr-TR" sz="2100" b="1" smtClean="0"/>
              <a:t>işlem(davranış), koşul(verilenler)</a:t>
            </a:r>
            <a:r>
              <a:rPr lang="tr-TR" sz="2100" smtClean="0"/>
              <a:t> ve </a:t>
            </a:r>
            <a:r>
              <a:rPr lang="tr-TR" sz="2100" b="1" smtClean="0"/>
              <a:t>standart</a:t>
            </a:r>
            <a:r>
              <a:rPr lang="tr-TR" sz="2100" smtClean="0"/>
              <a:t> gibi öğeleri içerir.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100" smtClean="0"/>
          </a:p>
          <a:p>
            <a:pPr eaLnBrk="1" hangingPunct="1">
              <a:lnSpc>
                <a:spcPct val="80000"/>
              </a:lnSpc>
            </a:pPr>
            <a:r>
              <a:rPr lang="tr-TR" sz="2100" smtClean="0"/>
              <a:t>İyi yazılmış bir amaç;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1. programın maksadını,niyetini açık olarak tanımlamalı.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2. amaçlara ulaşmak için öğretmene, uygulayacağı strateji ve yöntemi belirlemesine yardım etmeli,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3.Programın sonunda öğrencilerden ne beklediğini onların anlamasına imkan sağlamalı,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4. programı değerlendirmek için öğretmene, öğrenciye ve diğer ilgili kurumlara kılavuzluk etmelidir.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1944</Words>
  <PresentationFormat>Ekran Gösterisi (4:3)</PresentationFormat>
  <Paragraphs>322</Paragraphs>
  <Slides>63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63</vt:i4>
      </vt:variant>
    </vt:vector>
  </HeadingPairs>
  <TitlesOfParts>
    <vt:vector size="64" baseType="lpstr">
      <vt:lpstr>Ofis Teması</vt:lpstr>
      <vt:lpstr>Davranış yazımında dikkat edilecek bazı hususlar</vt:lpstr>
      <vt:lpstr>Davranış yazımında dikkat edilecek bazı hususlar</vt:lpstr>
      <vt:lpstr>Davranış yazımında dikkat edilecek bazı hususlar</vt:lpstr>
      <vt:lpstr>hedeflerin seçiminde dikkat edilecek hususlar</vt:lpstr>
      <vt:lpstr>hedeflerin seçiminde dikkat edilecek hususlar</vt:lpstr>
      <vt:lpstr>Öğretim ilkeleri</vt:lpstr>
      <vt:lpstr>Yeterliğe Dayalı Amaç Yazma</vt:lpstr>
      <vt:lpstr>Yeterliğe Dayalı Amaç Yazma</vt:lpstr>
      <vt:lpstr>Yeterliğe Dayalı Amaç Yazma</vt:lpstr>
      <vt:lpstr>Yeterliğe Dayalı Amaç Yazma</vt:lpstr>
      <vt:lpstr>Genel amaçlar</vt:lpstr>
      <vt:lpstr>Yeterliğe Dayalı Amaç Yazma</vt:lpstr>
      <vt:lpstr>Yeterliğe Dayalı Amaç Yazma</vt:lpstr>
      <vt:lpstr>Yeterliğe Dayalı Amaç Yazma</vt:lpstr>
      <vt:lpstr>Yeterliğe Dayalı Amaç Yazma</vt:lpstr>
      <vt:lpstr>Yeterliğe Dayalı Amaç Yazma</vt:lpstr>
      <vt:lpstr>Yeterliğe Dayalı Amaç Yazma</vt:lpstr>
      <vt:lpstr>Yeterliğe Dayalı Amaç Yazma</vt:lpstr>
      <vt:lpstr>Yeterliğe Dayalı Amaç Yazma</vt:lpstr>
      <vt:lpstr>Yeterliğe Dayalı Amaç Yazma</vt:lpstr>
      <vt:lpstr>Yeterliğe Dayalı Amaç Yazma</vt:lpstr>
      <vt:lpstr>Yeterliğe Dayalı Amaç Yazma</vt:lpstr>
      <vt:lpstr>Yeterliğe Dayalı Amaç Yazma</vt:lpstr>
      <vt:lpstr>Yeterliğe Dayalı Amaç Yazma</vt:lpstr>
      <vt:lpstr>Öğretim içeriğinin seçimi ve düzenlenmesi</vt:lpstr>
      <vt:lpstr>Öğretim içeriğinin seçimi ve düzenlenmesi</vt:lpstr>
      <vt:lpstr>İçerik seçimi</vt:lpstr>
      <vt:lpstr>İçerik seçimi</vt:lpstr>
      <vt:lpstr>İçerik seçimi</vt:lpstr>
      <vt:lpstr>İçerik seçimi</vt:lpstr>
      <vt:lpstr>İçerik seçiminde dikkat edilmesi gereken diğer ölçütler</vt:lpstr>
      <vt:lpstr>Kendi kendine yeterlilik</vt:lpstr>
      <vt:lpstr>Anlamlılık </vt:lpstr>
      <vt:lpstr>Geçerlilik </vt:lpstr>
      <vt:lpstr>İlgililik</vt:lpstr>
      <vt:lpstr>İçerik seçerken cevaplanması gereken sorular</vt:lpstr>
      <vt:lpstr>İçerik seçerken cevaplanması gereken sorular</vt:lpstr>
      <vt:lpstr>İçeriğin düzenleme ve yaklaşımları</vt:lpstr>
      <vt:lpstr>İçeriğin düzenleme ve yaklaşımları</vt:lpstr>
      <vt:lpstr>Doğrusal programlama yaklaşımı</vt:lpstr>
      <vt:lpstr>Sarmal programlama yaklaşımı</vt:lpstr>
      <vt:lpstr>Modüler programlama yaklaşımı</vt:lpstr>
      <vt:lpstr>Piramitsel programlama yaklaşımı,</vt:lpstr>
      <vt:lpstr>Konu ağı-proje merkezli programlama yaklaşımı,</vt:lpstr>
      <vt:lpstr>Sorgulama merkezli programlama yaklaşımı                      Sorgulama merkezli programlama yaklaşımı </vt:lpstr>
      <vt:lpstr>İçerik seçimi için metotlar</vt:lpstr>
      <vt:lpstr>Eğitim Durumlarının Düzenlenmesi</vt:lpstr>
      <vt:lpstr>Eğitim Durumlarının Düzenlenmesi</vt:lpstr>
      <vt:lpstr>Eğitim Durumlarının Düzenlenmesi</vt:lpstr>
      <vt:lpstr>Eğitim Durumlarının Düzenlenmesi</vt:lpstr>
      <vt:lpstr>Eğitim Durumlarının Düzenlenmesi</vt:lpstr>
      <vt:lpstr>Eğitim Durumlarının Düzenlenmesi _Öğrenme Durumları-</vt:lpstr>
      <vt:lpstr>Eğitim Durumlarının Düzenlenmesi</vt:lpstr>
      <vt:lpstr>Eğitim Durumlarının Düzenlenmesi</vt:lpstr>
      <vt:lpstr>Eğitim Durumlarının Düzenlenmesi _Öğretme Durumları_</vt:lpstr>
      <vt:lpstr>Eğitim Durumlarının Düzenlenmesi _Öğretme Durumları_</vt:lpstr>
      <vt:lpstr>Eğitim Durumlarının Düzenlenmesi _Öğretme Durumları_</vt:lpstr>
      <vt:lpstr>Eğitim Durumlarının Düzenlenmesi _Öğretme Durumları_</vt:lpstr>
      <vt:lpstr>Eğitim Durumunun Özellikleri</vt:lpstr>
      <vt:lpstr>Eğitim Durumlarının Düzenlenmesi</vt:lpstr>
      <vt:lpstr>Öğretim stratejileri</vt:lpstr>
      <vt:lpstr>Öğretim stratejileri</vt:lpstr>
      <vt:lpstr>Sunuş yolu ile öğretim stratejisi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Davranış yazımında dikkat edilecek bazı hususlar</dc:title>
  <dc:creator>caliskan</dc:creator>
  <cp:lastModifiedBy>caliskan</cp:lastModifiedBy>
  <cp:revision>1</cp:revision>
  <dcterms:created xsi:type="dcterms:W3CDTF">2014-07-16T08:22:47Z</dcterms:created>
  <dcterms:modified xsi:type="dcterms:W3CDTF">2014-07-16T08:23:00Z</dcterms:modified>
</cp:coreProperties>
</file>