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Öğretim içeriğinin seçimi ve düzenlenmesi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Öğretim hedefleri </a:t>
            </a:r>
            <a:r>
              <a:rPr lang="tr-TR" smtClean="0"/>
              <a:t>belirlendikten sonra öğrencileri bu </a:t>
            </a:r>
            <a:r>
              <a:rPr lang="tr-TR" smtClean="0">
                <a:solidFill>
                  <a:srgbClr val="FF0000"/>
                </a:solidFill>
              </a:rPr>
              <a:t>hedeflere</a:t>
            </a:r>
            <a:r>
              <a:rPr lang="tr-TR" smtClean="0"/>
              <a:t> </a:t>
            </a:r>
            <a:r>
              <a:rPr lang="tr-TR" smtClean="0">
                <a:solidFill>
                  <a:srgbClr val="FF0000"/>
                </a:solidFill>
              </a:rPr>
              <a:t>ulaştıracak içeriğin </a:t>
            </a:r>
            <a:r>
              <a:rPr lang="tr-TR" smtClean="0"/>
              <a:t>saptanması gerekmektedir.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Eğitim programlarının geliştirilmesinde ikinci aşama “içerik” boyutudur. 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“</a:t>
            </a:r>
            <a:r>
              <a:rPr lang="tr-TR" smtClean="0">
                <a:solidFill>
                  <a:srgbClr val="FF0000"/>
                </a:solidFill>
              </a:rPr>
              <a:t>NE?</a:t>
            </a:r>
            <a:r>
              <a:rPr lang="tr-TR" smtClean="0"/>
              <a:t>” sorusuna yanıt aranmaktadır.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Geçerlilik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Seçilen içerik doğru olmalı, günümüzde eskimiş, doğruluğunu kaybetmiş ,hatalı bilgiler seçilmemelidir.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İlgililik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Öğretim içeriği öğrencinin ilgilerine hitap etmelidir.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Seçilen içerik hem öğrenci hem de toplum için uzun süreli bir değere sahip olmalıdır.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İlgililik ilkesi öğrencinin yaşına, daha önceki öğretim tecrübelerine, eğitimsel ve toplumsal değerlere göre düzenlenmelidir.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Kullanışlılık </a:t>
            </a:r>
          </a:p>
        </p:txBody>
      </p:sp>
      <p:sp>
        <p:nvSpPr>
          <p:cNvPr id="161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İçeriğin yararlı ve ihtiyaç giderici olması anlamına gelmektedir. </a:t>
            </a:r>
          </a:p>
          <a:p>
            <a:endParaRPr lang="tr-TR" smtClean="0"/>
          </a:p>
          <a:p>
            <a:r>
              <a:rPr lang="tr-TR" smtClean="0"/>
              <a:t>İçerik öğrencilerin ve toplumun mevcut gereksinimlerini karşılamalıdır.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Öğrenilebilirlik </a:t>
            </a:r>
          </a:p>
        </p:txBody>
      </p:sp>
      <p:sp>
        <p:nvSpPr>
          <p:cNvPr id="162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Öğrenilecek içeriğin zorluk düzeyi olarak ifade edilebilir.</a:t>
            </a:r>
          </a:p>
          <a:p>
            <a:endParaRPr lang="tr-TR" smtClean="0"/>
          </a:p>
          <a:p>
            <a:r>
              <a:rPr lang="tr-TR" smtClean="0"/>
              <a:t>Sunulan içeriğin, öğrencilerin düzeylerine uygun olmasının yanı sıra, öğrenebilecekleri ve anlayabilecekleri türden olmalıdır.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3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İçerik hedefler için bir araç olarak iş gördüğü halde pek çok eğitim sisteminde içerik hedeflerin önünde yer almıştır. </a:t>
            </a:r>
          </a:p>
          <a:p>
            <a:endParaRPr lang="tr-TR" smtClean="0"/>
          </a:p>
          <a:p>
            <a:endParaRPr lang="tr-TR" smtClean="0"/>
          </a:p>
          <a:p>
            <a:r>
              <a:rPr lang="tr-TR" smtClean="0"/>
              <a:t>Ancak içerik hedefe bağlı olarak belirlenir. Yine içerik hedeflerle tutarlı, öğrencinin hazırbulunuşluk düzeyine uygun olarak düzenlenmelidir.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4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Yine, içerik;</a:t>
            </a:r>
          </a:p>
          <a:p>
            <a:pPr lvl="1"/>
            <a:r>
              <a:rPr lang="tr-TR" smtClean="0"/>
              <a:t>Somuttan soyuta,</a:t>
            </a:r>
          </a:p>
          <a:p>
            <a:pPr lvl="1"/>
            <a:r>
              <a:rPr lang="tr-TR" smtClean="0"/>
              <a:t>Basitten karmaşığa,</a:t>
            </a:r>
          </a:p>
          <a:p>
            <a:pPr lvl="1"/>
            <a:r>
              <a:rPr lang="tr-TR" smtClean="0"/>
              <a:t>Kolaydan zora,</a:t>
            </a:r>
          </a:p>
          <a:p>
            <a:pPr lvl="1"/>
            <a:r>
              <a:rPr lang="tr-TR" smtClean="0"/>
              <a:t>Birbirinin ön koşulu</a:t>
            </a:r>
          </a:p>
          <a:p>
            <a:pPr lvl="1"/>
            <a:r>
              <a:rPr lang="tr-TR" smtClean="0"/>
              <a:t>Bilinenden bilinmeyene</a:t>
            </a:r>
          </a:p>
          <a:p>
            <a:pPr lvl="1"/>
            <a:r>
              <a:rPr lang="tr-TR" smtClean="0"/>
              <a:t>Kendi içinde bir tutarlılığı olacak şekilde düzenlenmelidir.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58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İçerik düzenlemede temele alınması gereken diğer ilkeler:</a:t>
            </a:r>
          </a:p>
          <a:p>
            <a:endParaRPr lang="tr-TR" smtClean="0"/>
          </a:p>
          <a:p>
            <a:pPr lvl="1"/>
            <a:r>
              <a:rPr lang="tr-TR" smtClean="0"/>
              <a:t>İçerik hedeflerle tutarlı olmalıdır</a:t>
            </a:r>
          </a:p>
          <a:p>
            <a:pPr lvl="1"/>
            <a:r>
              <a:rPr lang="tr-TR" smtClean="0"/>
              <a:t>İçerik, öğrencinin içinde yaşadığı doğal ve toplumsal koşullara göre düzenlenmelidir</a:t>
            </a:r>
          </a:p>
          <a:p>
            <a:pPr lvl="1"/>
            <a:r>
              <a:rPr lang="tr-TR" smtClean="0"/>
              <a:t>İçerik somuttan soyuta, basitten karmaşığa, kolaydan zora, yakın çevre ve zamandan uzağa doğru sıralanmalıdır.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6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İçerik, bireyin kendi öğrenme şemasını kurmasına izin verecek bir esneklikte düzenlenmelidir.</a:t>
            </a:r>
          </a:p>
          <a:p>
            <a:endParaRPr lang="tr-TR" smtClean="0"/>
          </a:p>
          <a:p>
            <a:r>
              <a:rPr lang="tr-TR" smtClean="0"/>
              <a:t>İçerik, öğrencinin elde ettiği bilgi ve becerilere dayanarak geçmişi ve geleceği kestirmesine olanak vermelidir.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79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İçerikte alıştırma durumları olmalıdır; </a:t>
            </a:r>
          </a:p>
          <a:p>
            <a:pPr lvl="1"/>
            <a:r>
              <a:rPr lang="tr-TR" smtClean="0"/>
              <a:t>her içerikte bölüm başlarında, sonlarında ya da ünite sonlarında o içerik aracılığıyla ile kazandırılması beklenen hedef davranışları yoklayan sorular olmalıdır.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İçeriğin düzenlenmesi</a:t>
            </a:r>
          </a:p>
        </p:txBody>
      </p:sp>
      <p:sp>
        <p:nvSpPr>
          <p:cNvPr id="168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İçerik görsel materyallerle desteklenmelidir. </a:t>
            </a:r>
          </a:p>
          <a:p>
            <a:endParaRPr lang="tr-TR" smtClean="0"/>
          </a:p>
          <a:p>
            <a:pPr lvl="1"/>
            <a:r>
              <a:rPr lang="tr-TR" smtClean="0"/>
              <a:t>İçerikte sunulan kavramlar, olgular, semboller, sınıflamalar kısaca bilgi türleri, tablolar, şekiller, resimler, haritalar ve grafikler vb. görsel materyaller ile desteklenmeli ve soyutu somutlaştırmalıdır.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Öğretim içeriğinin seçimi ve düzenlenmesi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öğretim hedeflerine yönelik </a:t>
            </a:r>
            <a:r>
              <a:rPr lang="tr-TR" smtClean="0">
                <a:solidFill>
                  <a:srgbClr val="FF0000"/>
                </a:solidFill>
              </a:rPr>
              <a:t>bilgi, beceri, tutum</a:t>
            </a:r>
            <a:r>
              <a:rPr lang="tr-TR" smtClean="0"/>
              <a:t> vb. özelliklerin tümünü kapsar.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Programın içerik boyutunda belirtilen amaçlara ulaşmak için “</a:t>
            </a:r>
            <a:r>
              <a:rPr lang="tr-TR" smtClean="0">
                <a:solidFill>
                  <a:srgbClr val="FF0000"/>
                </a:solidFill>
              </a:rPr>
              <a:t>ne öğretelim?</a:t>
            </a:r>
            <a:r>
              <a:rPr lang="tr-TR" smtClean="0"/>
              <a:t>”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sorusuna yanıt aranmaktadır.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seçerken cevaplanması gereken sorular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hedeflerle doğrudan ilişkili mi?</a:t>
            </a:r>
          </a:p>
          <a:p>
            <a:pPr eaLnBrk="1" hangingPunct="1"/>
            <a:r>
              <a:rPr lang="tr-TR" smtClean="0"/>
              <a:t>İçerikteki bilgi doğru mu?</a:t>
            </a:r>
          </a:p>
          <a:p>
            <a:pPr eaLnBrk="1" hangingPunct="1"/>
            <a:r>
              <a:rPr lang="tr-TR" smtClean="0"/>
              <a:t>İçerik özel bir alanla ilgili ve doğru mu?</a:t>
            </a:r>
          </a:p>
          <a:p>
            <a:pPr eaLnBrk="1" hangingPunct="1"/>
            <a:r>
              <a:rPr lang="tr-TR" smtClean="0"/>
              <a:t>İçerik sistematik bir biçimde organize edilmiş mi?</a:t>
            </a:r>
          </a:p>
          <a:p>
            <a:pPr eaLnBrk="1" hangingPunct="1"/>
            <a:r>
              <a:rPr lang="tr-TR" smtClean="0"/>
              <a:t>İçerik öğrencilerin ön bilgileri ile tutarlı mı?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seçerken cevaplanması gereken sorular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uygulanabilir ya da kullanılabilir mi?</a:t>
            </a:r>
          </a:p>
          <a:p>
            <a:pPr eaLnBrk="1" hangingPunct="1"/>
            <a:r>
              <a:rPr lang="tr-TR" smtClean="0"/>
              <a:t>Öğrencilere materyal sunuluyor mu?</a:t>
            </a:r>
          </a:p>
          <a:p>
            <a:pPr eaLnBrk="1" hangingPunct="1"/>
            <a:r>
              <a:rPr lang="tr-TR" smtClean="0"/>
              <a:t>Konunun temel ayrıntıları etkili bir şekilde gösteriliyor mu?</a:t>
            </a:r>
          </a:p>
          <a:p>
            <a:pPr eaLnBrk="1" hangingPunct="1"/>
            <a:r>
              <a:rPr lang="tr-TR" smtClean="0"/>
              <a:t>Önemli görülen konuların tekrarı yapılıyor mu?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İçeriğin düzenleme yaklaşımları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Öğrenmenin kolay ve kalıcı olması öğretim içeriğinin bazı ilkelere göre düzenlenmesini gerektirir.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İçeriğin düzenlenmesinde aşağıdaki yaklaşımlar ön planda yer almaktadır.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İçeriğin düzenleme yaklaşımları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Doğrusal programlama yaklaşımı,</a:t>
            </a:r>
          </a:p>
          <a:p>
            <a:pPr eaLnBrk="1" hangingPunct="1"/>
            <a:r>
              <a:rPr lang="tr-TR" sz="2600" smtClean="0"/>
              <a:t>Sarmal programlama yaklaşımı,</a:t>
            </a:r>
          </a:p>
          <a:p>
            <a:pPr eaLnBrk="1" hangingPunct="1"/>
            <a:r>
              <a:rPr lang="tr-TR" sz="2600" smtClean="0"/>
              <a:t>Modüler programlama yaklaşımı</a:t>
            </a:r>
          </a:p>
          <a:p>
            <a:pPr eaLnBrk="1" hangingPunct="1"/>
            <a:r>
              <a:rPr lang="tr-TR" sz="2600" smtClean="0"/>
              <a:t>Piramitsel programlama yaklaşımı</a:t>
            </a:r>
          </a:p>
          <a:p>
            <a:pPr eaLnBrk="1" hangingPunct="1"/>
            <a:r>
              <a:rPr lang="tr-TR" sz="2600" smtClean="0"/>
              <a:t>Çekirdek programlama yaklaşımı</a:t>
            </a:r>
          </a:p>
          <a:p>
            <a:pPr eaLnBrk="1" hangingPunct="1"/>
            <a:r>
              <a:rPr lang="tr-TR" sz="2600" smtClean="0"/>
              <a:t>Konu ağı-proje merkezli programlama yaklaşımı,</a:t>
            </a:r>
          </a:p>
          <a:p>
            <a:pPr eaLnBrk="1" hangingPunct="1"/>
            <a:r>
              <a:rPr lang="tr-TR" sz="2600" smtClean="0"/>
              <a:t>Sorgulama merkezli programlama yaklaşımı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Doğrusal programlama yaklaşımı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/>
            <a:r>
              <a:rPr lang="tr-TR" smtClean="0"/>
              <a:t>Yakın ilişkili, zorunlu ya da </a:t>
            </a:r>
            <a:r>
              <a:rPr lang="tr-TR" smtClean="0">
                <a:solidFill>
                  <a:srgbClr val="FF0000"/>
                </a:solidFill>
              </a:rPr>
              <a:t>ön koşul öğrenmelerin </a:t>
            </a:r>
            <a:r>
              <a:rPr lang="tr-TR" smtClean="0"/>
              <a:t>ağırlıklı olduğu konuların düzenlenmesinde kullanılır.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Bu programlama yaklaşımı, ardışık, sıralı, ilişkili, birbirini izleyen, önkoşul öğrenme birimlerinin olduğu, konuların yakından uzağa, bilinenden bilinmeyene, somuttan soyuta gibi bir düzenlemenin olduğu yaklaşımdır.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Sarmal programlama yaklaşımı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Konuların yeri ve zamanı geldikçe tekrar tekrar öğretilmesi söz konusudur.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Sarmal programlama yaklaşımında, öğrencilerin ayni kavramların, farklı yaşlarda giderek karmaşıklaşan bir yapıyla öğretilmesini amaçlamaktadır. </a:t>
            </a:r>
          </a:p>
          <a:p>
            <a:pPr lvl="1" eaLnBrk="1" hangingPunct="1"/>
            <a:r>
              <a:rPr lang="tr-TR" smtClean="0"/>
              <a:t>Önceki öğrenmeler ile sonraki öğrenmelerin bağlantıları </a:t>
            </a:r>
            <a:r>
              <a:rPr lang="tr-TR" smtClean="0">
                <a:solidFill>
                  <a:srgbClr val="FF0000"/>
                </a:solidFill>
              </a:rPr>
              <a:t>tekrarlar</a:t>
            </a:r>
            <a:r>
              <a:rPr lang="tr-TR" smtClean="0"/>
              <a:t> yoluyla gerçekleşir.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Modüler programlama yaklaşımı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Öğrenme üniteleri modüllere ayrılır.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Her modül kendi içinde farklı yaklaşımlara göre düzenlenir.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Modüller arasında aşamalı bir bağ olması önem taşımaz.</a:t>
            </a:r>
          </a:p>
          <a:p>
            <a:pPr eaLnBrk="1" hangingPunct="1"/>
            <a:r>
              <a:rPr lang="tr-TR" sz="2600" smtClean="0"/>
              <a:t>Her modül kendi içinde bir bütün oluşturur.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Piramitsel programlama yaklaşımı,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İlk yıllarda konuların geniş tabanlı olarak yer alıp giderek uzmanlaşmanın küçük birimlerde olduğu ve daraldığı bir düzenlemedir.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Ör: öğretmen yetiştirme programlarında dersler </a:t>
            </a:r>
            <a:r>
              <a:rPr lang="tr-TR" smtClean="0">
                <a:solidFill>
                  <a:srgbClr val="FF0000"/>
                </a:solidFill>
              </a:rPr>
              <a:t>ilk yıl tüm branşlar için ortak </a:t>
            </a:r>
            <a:r>
              <a:rPr lang="tr-TR" smtClean="0"/>
              <a:t>ve programa temel oluşturacak niteliktedir. </a:t>
            </a:r>
            <a:r>
              <a:rPr lang="tr-TR" smtClean="0">
                <a:solidFill>
                  <a:srgbClr val="FF0000"/>
                </a:solidFill>
              </a:rPr>
              <a:t>İlerleyen yıllarda </a:t>
            </a:r>
            <a:r>
              <a:rPr lang="tr-TR" smtClean="0"/>
              <a:t>ise </a:t>
            </a:r>
            <a:r>
              <a:rPr lang="tr-TR" smtClean="0">
                <a:solidFill>
                  <a:srgbClr val="FF0000"/>
                </a:solidFill>
              </a:rPr>
              <a:t>branşlaşma süreci </a:t>
            </a:r>
            <a:r>
              <a:rPr lang="tr-TR" smtClean="0"/>
              <a:t>başlar ve öğrenciler daha çok </a:t>
            </a:r>
            <a:r>
              <a:rPr lang="tr-TR" smtClean="0">
                <a:solidFill>
                  <a:srgbClr val="FF0000"/>
                </a:solidFill>
              </a:rPr>
              <a:t>alana ait uzmanlaşmaya </a:t>
            </a:r>
            <a:r>
              <a:rPr lang="tr-TR" smtClean="0"/>
              <a:t>dayalı dersler almaya başlar.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Çekirdek Programlama Yaklaşımı</a:t>
            </a:r>
          </a:p>
        </p:txBody>
      </p:sp>
      <p:sp>
        <p:nvSpPr>
          <p:cNvPr id="1781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yaklaşımda ise, tüm öğrenciler için ortak bilgi önemlidir. </a:t>
            </a:r>
          </a:p>
          <a:p>
            <a:endParaRPr lang="tr-TR" smtClean="0"/>
          </a:p>
          <a:p>
            <a:r>
              <a:rPr lang="tr-TR" smtClean="0"/>
              <a:t>Ortak konular ilk öğrenilecek konulardır ve zaman ilerledikçe öğrencinin bilgi ve ihtiyaç duyduğu seçimlik dersler yer alır.</a:t>
            </a:r>
          </a:p>
          <a:p>
            <a:endParaRPr lang="tr-TR" smtClean="0"/>
          </a:p>
          <a:p>
            <a:pPr lvl="1"/>
            <a:r>
              <a:rPr lang="tr-TR" smtClean="0"/>
              <a:t>Piramitsel yaklaşıma benzemekle birlikte, çok daha esnek ve öğrenci merkezli bir yaklaşımdır.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 ağı-proje merkezli programlama yaklaşımı,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Konular öğrencilere bir harita gibi çıkarılıp verilir ve belirli zamanlarda nerelerde olmaları gerektiğinin söylendiği ve öğrencilerin konuların içeriğine bireysel ya da grup olarak karar verdikleri bir düzenlemedir.</a:t>
            </a:r>
          </a:p>
          <a:p>
            <a:pPr eaLnBrk="1" hangingPunct="1"/>
            <a:endParaRPr lang="tr-TR" smtClean="0"/>
          </a:p>
          <a:p>
            <a:pPr lvl="1" eaLnBrk="1" hangingPunct="1"/>
            <a:r>
              <a:rPr lang="tr-TR" smtClean="0"/>
              <a:t>Yükseköğretimde yoğun olarak kullanılan bu yaklaşımda, konular küçük projeler olarak belirlenir ve öğrenme süreci gerçekleşir.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Öğretim içeriği, öğrenme faaliyetlerini öğretim hedeflerine ve kuramsal gerekçelere bağlayan temeldir.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Eğitim programının öğeleri incelendiğinde, </a:t>
            </a:r>
            <a:r>
              <a:rPr lang="tr-TR" smtClean="0">
                <a:solidFill>
                  <a:schemeClr val="tx2"/>
                </a:solidFill>
              </a:rPr>
              <a:t>bağımsız olan tek öğe hedefler </a:t>
            </a:r>
            <a:r>
              <a:rPr lang="tr-TR" smtClean="0"/>
              <a:t>olup, diğer öğeler </a:t>
            </a:r>
            <a:r>
              <a:rPr lang="tr-TR" smtClean="0">
                <a:solidFill>
                  <a:schemeClr val="tx2"/>
                </a:solidFill>
              </a:rPr>
              <a:t>hedefe bağlı </a:t>
            </a:r>
            <a:r>
              <a:rPr lang="tr-TR" smtClean="0"/>
              <a:t>olarak geliştirilir.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 nedenle, içerik seçiminde dikkat edilmesi gereken hususlar vardır.  Bunlar: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32787" cy="1152525"/>
          </a:xfrm>
        </p:spPr>
        <p:txBody>
          <a:bodyPr/>
          <a:lstStyle/>
          <a:p>
            <a:pPr eaLnBrk="1" hangingPunct="1"/>
            <a:r>
              <a:rPr lang="tr-TR" sz="3800" smtClean="0"/>
              <a:t>Sorgulama merkezli programlama yaklaşımı</a:t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/>
            </a:r>
            <a:br>
              <a:rPr lang="tr-TR" sz="3800" smtClean="0"/>
            </a:br>
            <a:r>
              <a:rPr lang="tr-TR" sz="3800" smtClean="0"/>
              <a:t>Sorgulama merkezli programlama yaklaşımı</a:t>
            </a:r>
            <a:br>
              <a:rPr lang="tr-TR" sz="3800" smtClean="0"/>
            </a:br>
            <a:endParaRPr lang="tr-TR" sz="380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5256212"/>
          </a:xfrm>
        </p:spPr>
        <p:txBody>
          <a:bodyPr/>
          <a:lstStyle/>
          <a:p>
            <a:pPr eaLnBrk="1" hangingPunct="1"/>
            <a:r>
              <a:rPr lang="tr-TR" smtClean="0"/>
              <a:t>İçeriğin öğrencilerin sorularına göre oluşturulmasına dayanan bir yaklaşımdır.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Öğrencilerin ilgi ve ihtiyaçları bu süreçte çok önemlidir.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Öğrenci merkezli bir yaklaşım olup, düzenlenecek içerik toplumun ve öğrencilerin temel sorunlarına yanıt oluşturacak şekilde düzenlenir.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Hedef-İçerik Çizelgesi (Belirtke Tablosu)</a:t>
            </a:r>
          </a:p>
        </p:txBody>
      </p:sp>
      <p:sp>
        <p:nvSpPr>
          <p:cNvPr id="1812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 eğitim programında yer alan hedef ve hedef-davranışlarla, program içeriğinin iki boyutlu bir çizelge üzerinde gösterilmesine Belirtke Tablosu denilmektedir. </a:t>
            </a:r>
          </a:p>
          <a:p>
            <a:endParaRPr lang="tr-TR" smtClean="0"/>
          </a:p>
          <a:p>
            <a:r>
              <a:rPr lang="tr-TR" smtClean="0"/>
              <a:t>Belirtke tablosu hazırlanırken, genelde üst tarafta yer alan yatay boyuta önce hedefler ve bu hedefleri gerçekleştirici davranışlar yazılır.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Hedef-İçerik Çizelgesi (Belirtke Tablosu)</a:t>
            </a:r>
          </a:p>
        </p:txBody>
      </p:sp>
      <p:sp>
        <p:nvSpPr>
          <p:cNvPr id="182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Dikey boyuta ise içerik yazılır. İçerik boyutuna konu, ünite, konu başlıkları ve alt başlıklar yazılır.</a:t>
            </a:r>
          </a:p>
          <a:p>
            <a:endParaRPr lang="tr-TR" smtClean="0"/>
          </a:p>
          <a:p>
            <a:r>
              <a:rPr lang="tr-TR" smtClean="0"/>
              <a:t>Programın hedef ve içerik ilişkisini kurmak için ilgili davranışlarla konu başlıklarının kesiştiği yere X işareti konulur.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Hedef-İçerik Çizelgesi (Belirtke Tablosu)</a:t>
            </a:r>
          </a:p>
        </p:txBody>
      </p:sp>
      <p:sp>
        <p:nvSpPr>
          <p:cNvPr id="1832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çarpı konulan yerler eğitim ihtiyacı bakımından önemli davranışlar, boş bırakılan yerlerde önemsizleri işaret etmektedir.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Bu şekilde hem öğrenme yaşantılarının seçimi, hem de ölçme aracı için uygun test maddelerinin geliştirilmesi sağlanmış olur.</a:t>
            </a:r>
          </a:p>
          <a:p>
            <a:pPr lvl="1"/>
            <a:r>
              <a:rPr lang="tr-TR" smtClean="0"/>
              <a:t>Ayrıca belirtke tablosu her konu alanı için hazırlanmalıdır.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Ör: Hedef-İçerik Çizelgesi (Belirtke Tablosu)</a:t>
            </a: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435280" cy="482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652158">
                <a:tc>
                  <a:txBody>
                    <a:bodyPr/>
                    <a:lstStyle/>
                    <a:p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</a:t>
                      </a:r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Hedefler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Kavrama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Konular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dirty="0" smtClean="0"/>
                        <a:t>Temel Kavramlar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dirty="0" smtClean="0"/>
                        <a:t>Hedef çeşitleri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dirty="0" smtClean="0"/>
                        <a:t>İçerik düzenleme yaklaşımları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durumları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652158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Düz Bağlayıcı"/>
          <p:cNvCxnSpPr/>
          <p:nvPr/>
        </p:nvCxnSpPr>
        <p:spPr>
          <a:xfrm>
            <a:off x="539750" y="1844675"/>
            <a:ext cx="1152525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İçeriğin öğretim hedefleriyle </a:t>
            </a:r>
            <a:r>
              <a:rPr lang="tr-TR" smtClean="0">
                <a:solidFill>
                  <a:schemeClr val="tx2"/>
                </a:solidFill>
              </a:rPr>
              <a:t>tutarlı</a:t>
            </a:r>
            <a:r>
              <a:rPr lang="tr-TR" smtClean="0"/>
              <a:t> olması gerekmektedir.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Hedef-içerik bağlantısı sağlandıktan sonra dikkat edilecek bir diğer nokta ise;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İçeriğin öğrencinin </a:t>
            </a:r>
            <a:r>
              <a:rPr lang="tr-TR" smtClean="0">
                <a:solidFill>
                  <a:schemeClr val="tx2"/>
                </a:solidFill>
              </a:rPr>
              <a:t>hazırbulunuşluk </a:t>
            </a:r>
            <a:r>
              <a:rPr lang="tr-TR" smtClean="0"/>
              <a:t>düzeyine uygun olmasıdır.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Hazırbulunuşluk düzeyini öğrencinin </a:t>
            </a:r>
            <a:r>
              <a:rPr lang="tr-TR" sz="2600" b="1" smtClean="0"/>
              <a:t>gelişimsel</a:t>
            </a:r>
            <a:r>
              <a:rPr lang="tr-TR" sz="2600" smtClean="0"/>
              <a:t> ve </a:t>
            </a:r>
            <a:r>
              <a:rPr lang="tr-TR" sz="2600" b="1" smtClean="0"/>
              <a:t>yaşamsal </a:t>
            </a:r>
            <a:r>
              <a:rPr lang="tr-TR" sz="2600" smtClean="0"/>
              <a:t>düzey olarak ikiye ayrılmaktadır.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İçerik öğrencinin </a:t>
            </a:r>
            <a:r>
              <a:rPr lang="tr-TR" sz="2600" b="1" smtClean="0"/>
              <a:t>zihinsel ve bedensel</a:t>
            </a:r>
            <a:r>
              <a:rPr lang="tr-TR" sz="2600" smtClean="0"/>
              <a:t> gelişimine uygun olmalı ayrıca öğrencinin içinde yaşamını sürdürdüğü </a:t>
            </a:r>
            <a:r>
              <a:rPr lang="tr-TR" sz="2600" b="1" smtClean="0"/>
              <a:t>doğal ve toplumsal koşullar ile kültürel değerler</a:t>
            </a:r>
            <a:r>
              <a:rPr lang="tr-TR" sz="2600" smtClean="0"/>
              <a:t> dikkate alınarak düzenlenmelidir. Örnekler öğrencinin yakın çevresinden seçilmelidir.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seçiminde, içeriğin öğrencinin </a:t>
            </a:r>
            <a:r>
              <a:rPr lang="tr-TR" smtClean="0">
                <a:solidFill>
                  <a:schemeClr val="tx2"/>
                </a:solidFill>
              </a:rPr>
              <a:t>bilişsel, sosyal ve psikolojik durumuna </a:t>
            </a:r>
            <a:r>
              <a:rPr lang="tr-TR" smtClean="0"/>
              <a:t>uygun olmasına dikkat edilmelidir.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 dikkat edilmesi gereken diğer ölçütler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Kendi kendine yeterlilik,</a:t>
            </a:r>
          </a:p>
          <a:p>
            <a:pPr eaLnBrk="1" hangingPunct="1"/>
            <a:r>
              <a:rPr lang="tr-TR" smtClean="0"/>
              <a:t>Anlamlılık,</a:t>
            </a:r>
          </a:p>
          <a:p>
            <a:pPr eaLnBrk="1" hangingPunct="1"/>
            <a:r>
              <a:rPr lang="tr-TR" smtClean="0"/>
              <a:t>Geçerlilik,</a:t>
            </a:r>
          </a:p>
          <a:p>
            <a:pPr eaLnBrk="1" hangingPunct="1"/>
            <a:r>
              <a:rPr lang="tr-TR" smtClean="0"/>
              <a:t>İlgililik,</a:t>
            </a:r>
          </a:p>
          <a:p>
            <a:pPr eaLnBrk="1" hangingPunct="1"/>
            <a:r>
              <a:rPr lang="tr-TR" smtClean="0"/>
              <a:t>Yararlılık,</a:t>
            </a:r>
          </a:p>
          <a:p>
            <a:pPr eaLnBrk="1" hangingPunct="1"/>
            <a:r>
              <a:rPr lang="tr-TR" smtClean="0"/>
              <a:t>Öğrenilebilirlik,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Kendi kendine yeterlilik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İçerik seçiminde öğrencilerin kendi kendine yeterliliğe ulaşmalarına yardımcı olmak gerekmektedir.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Anlamlılık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Öğretim içeriği öğretim </a:t>
            </a:r>
            <a:r>
              <a:rPr lang="tr-TR" sz="2600" smtClean="0">
                <a:solidFill>
                  <a:schemeClr val="tx2"/>
                </a:solidFill>
              </a:rPr>
              <a:t>programının hedeflerine katkıda bulunduğu sürece </a:t>
            </a:r>
            <a:r>
              <a:rPr lang="tr-TR" sz="2600" b="1" smtClean="0"/>
              <a:t>anlamlı </a:t>
            </a:r>
            <a:r>
              <a:rPr lang="tr-TR" sz="2600" smtClean="0"/>
              <a:t>olmaktadır.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İçerik hem hedeflerle tutarlı olup anlamlı olacak hem de bilgi olarak öğrencinin öğrenme tecrübeleri edinmesine katkıda bulunması gerekmektedir.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PresentationFormat>Ekran Gösterisi (4:3)</PresentationFormat>
  <Paragraphs>187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Öğretim içeriğinin seçimi ve düzenlenmesi</vt:lpstr>
      <vt:lpstr>Öğretim içeriğinin seçimi ve düzenlenmesi</vt:lpstr>
      <vt:lpstr>İçerik seçimi</vt:lpstr>
      <vt:lpstr>İçerik seçimi</vt:lpstr>
      <vt:lpstr>İçerik seçimi</vt:lpstr>
      <vt:lpstr>İçerik seçimi</vt:lpstr>
      <vt:lpstr>İçerik seçiminde dikkat edilmesi gereken diğer ölçütler</vt:lpstr>
      <vt:lpstr>Kendi kendine yeterlilik</vt:lpstr>
      <vt:lpstr>Anlamlılık </vt:lpstr>
      <vt:lpstr>Geçerlilik </vt:lpstr>
      <vt:lpstr>İlgililik</vt:lpstr>
      <vt:lpstr>Kullanışlılık </vt:lpstr>
      <vt:lpstr>Öğrenilebilirlik </vt:lpstr>
      <vt:lpstr>İçeriğin düzenlenmesi</vt:lpstr>
      <vt:lpstr>İçeriğin düzenlenmesi</vt:lpstr>
      <vt:lpstr>İçeriğin düzenlenmesi</vt:lpstr>
      <vt:lpstr>İçeriğin düzenlenmesi</vt:lpstr>
      <vt:lpstr>İçeriğin düzenlenmesi</vt:lpstr>
      <vt:lpstr>İçeriğin düzenlenmesi</vt:lpstr>
      <vt:lpstr>İçerik seçerken cevaplanması gereken sorular</vt:lpstr>
      <vt:lpstr>İçerik seçerken cevaplanması gereken sorular</vt:lpstr>
      <vt:lpstr>İçeriğin düzenleme yaklaşımları</vt:lpstr>
      <vt:lpstr>İçeriğin düzenleme yaklaşımları</vt:lpstr>
      <vt:lpstr>Doğrusal programlama yaklaşımı</vt:lpstr>
      <vt:lpstr>Sarmal programlama yaklaşımı</vt:lpstr>
      <vt:lpstr>Modüler programlama yaklaşımı</vt:lpstr>
      <vt:lpstr>Piramitsel programlama yaklaşımı,</vt:lpstr>
      <vt:lpstr>Çekirdek Programlama Yaklaşımı</vt:lpstr>
      <vt:lpstr>Konu ağı-proje merkezli programlama yaklaşımı,</vt:lpstr>
      <vt:lpstr>Sorgulama merkezli programlama yaklaşımı                      Sorgulama merkezli programlama yaklaşımı </vt:lpstr>
      <vt:lpstr>Hedef-İçerik Çizelgesi (Belirtke Tablosu)</vt:lpstr>
      <vt:lpstr>Hedef-İçerik Çizelgesi (Belirtke Tablosu)</vt:lpstr>
      <vt:lpstr>Hedef-İçerik Çizelgesi (Belirtke Tablosu)</vt:lpstr>
      <vt:lpstr>Ör: Hedef-İçerik Çizelgesi (Belirtke Tablosu)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içeriğinin seçimi ve düzenlenmesi</dc:title>
  <dc:creator>caliskan</dc:creator>
  <cp:lastModifiedBy>caliskan</cp:lastModifiedBy>
  <cp:revision>1</cp:revision>
  <dcterms:created xsi:type="dcterms:W3CDTF">2014-07-22T08:49:17Z</dcterms:created>
  <dcterms:modified xsi:type="dcterms:W3CDTF">2014-07-22T08:49:29Z</dcterms:modified>
</cp:coreProperties>
</file>