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Durumlarının Düzenlenmesi</a:t>
            </a:r>
          </a:p>
        </p:txBody>
      </p:sp>
      <p:sp>
        <p:nvSpPr>
          <p:cNvPr id="1853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Program geliştirme sürecinin üçüncü öğesi “öğrenme-öğretme süreci”dir. </a:t>
            </a:r>
          </a:p>
          <a:p>
            <a:endParaRPr lang="tr-TR" smtClean="0"/>
          </a:p>
          <a:p>
            <a:pPr lvl="1"/>
            <a:r>
              <a:rPr lang="tr-TR" smtClean="0"/>
              <a:t>Eğitim durumları olarak da bilinen bu öğe “</a:t>
            </a:r>
            <a:r>
              <a:rPr lang="tr-TR" smtClean="0">
                <a:solidFill>
                  <a:schemeClr val="tx2"/>
                </a:solidFill>
              </a:rPr>
              <a:t>nasıl?</a:t>
            </a:r>
            <a:r>
              <a:rPr lang="tr-TR" smtClean="0"/>
              <a:t>” sorusuna yanıt arar. 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Eğitim durumları, </a:t>
            </a:r>
            <a:r>
              <a:rPr lang="tr-TR" smtClean="0">
                <a:solidFill>
                  <a:schemeClr val="tx2"/>
                </a:solidFill>
              </a:rPr>
              <a:t>öğrencilere istendik özelliklerin kazandırılmasını</a:t>
            </a:r>
            <a:r>
              <a:rPr lang="tr-TR" smtClean="0"/>
              <a:t> sağlayan öğrenme yaşantılarının düzenlenmesi boyutunu ifade etmektedir.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Giriş etkinlikleri: öğreten, ilk aşamada daha çok sunuş yoluyla öğretim yaklaşımından yararlanmaktadır.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 öğrenileceği ve nasıl öğrenileceği konusunda öğrenenlerin bilgilendirilmesi gerekmektedir.</a:t>
            </a:r>
          </a:p>
          <a:p>
            <a:pPr lvl="1"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Giriş etkinlikleri, genelde bilgilendirme amaçlı olduğundan dolayı daha çok sunuş yoluyla öğretim yaklaşımı kullanılmaktadır.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Gelişme etkinlikleri: bu aşamada daha çok buluş yoluyla öğretme yaklaşımına yer verilmektedir. 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Bu aşamada, öğrenen ve öğreten etkileşimi daha fazla olmalıdır.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Bilgilendirmekten çok buldurmak ön plandadır.</a:t>
            </a:r>
          </a:p>
          <a:p>
            <a:pPr eaLnBrk="1" hangingPunct="1"/>
            <a:r>
              <a:rPr lang="tr-TR" sz="2600" smtClean="0"/>
              <a:t>Öğretmen bu süreçte rehber görevini üstlenmektedir.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 etkinlikleri: Etkinliklerin sonunda, yapılan öğretme etkinliklerinin niteliğini kontrol etmek için ölçme ve değerlendirme çalışmalarına yer verilmelidir.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Durumunun Özellikleri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Hedefe görelik,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Öğrenene görelik,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Ekonomiklik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Durumunun Özellikleri</a:t>
            </a:r>
          </a:p>
        </p:txBody>
      </p:sp>
      <p:sp>
        <p:nvSpPr>
          <p:cNvPr id="1986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Hedefe görelik: Bir eğitimsel yaşantının geçerli olabilmesi için öncelikle hedeflere uygun, hedefleri gerçekleştirici nitelikte olması gerekir. </a:t>
            </a:r>
          </a:p>
          <a:p>
            <a:endParaRPr lang="tr-TR" smtClean="0"/>
          </a:p>
          <a:p>
            <a:r>
              <a:rPr lang="tr-TR" smtClean="0"/>
              <a:t>Bu nedenle öğrenme yaşantılarının kazandırılacak hedeflere göre düzenlenmesi gerekmektedir.</a:t>
            </a:r>
          </a:p>
          <a:p>
            <a:endParaRPr lang="tr-TR" smtClean="0"/>
          </a:p>
          <a:p>
            <a:pPr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Durumunun Özellikleri</a:t>
            </a:r>
          </a:p>
        </p:txBody>
      </p:sp>
      <p:sp>
        <p:nvSpPr>
          <p:cNvPr id="19968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362950" cy="5472113"/>
          </a:xfrm>
        </p:spPr>
        <p:txBody>
          <a:bodyPr/>
          <a:lstStyle/>
          <a:p>
            <a:r>
              <a:rPr lang="tr-TR" smtClean="0"/>
              <a:t>Öğrenene görelik: öğrenme-öğretme yaşantılarını sadece yöntem-teknik, araç-gereç, ortam, süre oluşturmaz. </a:t>
            </a:r>
          </a:p>
          <a:p>
            <a:endParaRPr lang="tr-TR" smtClean="0"/>
          </a:p>
          <a:p>
            <a:pPr lvl="1"/>
            <a:r>
              <a:rPr lang="tr-TR" smtClean="0"/>
              <a:t>Öğrenme-öğretme yaşantıları içerisinde </a:t>
            </a:r>
            <a:r>
              <a:rPr lang="tr-TR" smtClean="0">
                <a:solidFill>
                  <a:schemeClr val="tx2"/>
                </a:solidFill>
              </a:rPr>
              <a:t>öğrenci</a:t>
            </a:r>
            <a:r>
              <a:rPr lang="tr-TR" smtClean="0"/>
              <a:t> de en önemli öğelerden biridir. </a:t>
            </a:r>
          </a:p>
          <a:p>
            <a:pPr lvl="1"/>
            <a:r>
              <a:rPr lang="tr-TR" smtClean="0"/>
              <a:t>Öğrenme-öğretme yaşantıları öğrenciyi tatmin edici nitelikte düzenlenmelidir. </a:t>
            </a:r>
          </a:p>
          <a:p>
            <a:pPr lvl="1"/>
            <a:r>
              <a:rPr lang="tr-TR" smtClean="0"/>
              <a:t>Öğrenci düzeyine uygun olmalı, öğrencilerin </a:t>
            </a:r>
            <a:r>
              <a:rPr lang="tr-TR" smtClean="0">
                <a:solidFill>
                  <a:schemeClr val="tx2"/>
                </a:solidFill>
              </a:rPr>
              <a:t>hazırbulunuşluk</a:t>
            </a:r>
            <a:r>
              <a:rPr lang="tr-TR" smtClean="0"/>
              <a:t> durumlarına uygun olarak  düzenlenmelidir.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Durumunun Özellikleri</a:t>
            </a:r>
          </a:p>
        </p:txBody>
      </p:sp>
      <p:sp>
        <p:nvSpPr>
          <p:cNvPr id="2007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Ekonomiklik: Öğrenme yaşantılarının düzenlenirken, öğretmenin </a:t>
            </a:r>
            <a:r>
              <a:rPr lang="tr-TR" smtClean="0">
                <a:solidFill>
                  <a:schemeClr val="tx2"/>
                </a:solidFill>
              </a:rPr>
              <a:t>en az zaman </a:t>
            </a:r>
            <a:r>
              <a:rPr lang="tr-TR" smtClean="0"/>
              <a:t>harcayacağı, öğrenmeyi sağlayıcı yaşantılardan seçilmesi ya da düzenlenmesi gerekmektedir. </a:t>
            </a:r>
          </a:p>
          <a:p>
            <a:endParaRPr lang="tr-TR" smtClean="0"/>
          </a:p>
          <a:p>
            <a:pPr lvl="1"/>
            <a:r>
              <a:rPr lang="tr-TR" smtClean="0"/>
              <a:t>Hem kullanılacak araç-gereçler hem de zaman açısından ekonomik olmalıdır.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 düzenlemede en önemli değişkenler arasında;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Öğretim stratejileri</a:t>
            </a:r>
          </a:p>
          <a:p>
            <a:pPr eaLnBrk="1" hangingPunct="1"/>
            <a:r>
              <a:rPr lang="tr-TR" smtClean="0"/>
              <a:t>Öğretim yöntem ve teknikleri</a:t>
            </a:r>
          </a:p>
          <a:p>
            <a:pPr eaLnBrk="1" hangingPunct="1"/>
            <a:r>
              <a:rPr lang="tr-TR" smtClean="0"/>
              <a:t>Öğretim materyalleri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Yer almaktadır.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stratejileri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Öğretim stratejileri öğrenci için </a:t>
            </a:r>
            <a:r>
              <a:rPr lang="tr-TR" sz="2600" b="1" smtClean="0"/>
              <a:t>öğrenme</a:t>
            </a:r>
            <a:r>
              <a:rPr lang="tr-TR" sz="2600" smtClean="0"/>
              <a:t>, öğretmen için de </a:t>
            </a:r>
            <a:r>
              <a:rPr lang="tr-TR" sz="2600" b="1" smtClean="0"/>
              <a:t>öğrenmeyi sağlama</a:t>
            </a:r>
            <a:r>
              <a:rPr lang="tr-TR" sz="2600" smtClean="0"/>
              <a:t> işidir.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b="1" smtClean="0"/>
              <a:t>Stratejinin belirlenmesi</a:t>
            </a:r>
            <a:r>
              <a:rPr lang="tr-TR" sz="2600" smtClean="0"/>
              <a:t> ile öğretmen ders içi ve ders dışı </a:t>
            </a:r>
            <a:r>
              <a:rPr lang="tr-TR" sz="2600" b="1" smtClean="0"/>
              <a:t>etkinliklerin</a:t>
            </a:r>
            <a:r>
              <a:rPr lang="tr-TR" sz="2600" smtClean="0"/>
              <a:t> genel olarak </a:t>
            </a:r>
            <a:r>
              <a:rPr lang="tr-TR" sz="2600" b="1" smtClean="0"/>
              <a:t>nasıl yapılacağını</a:t>
            </a:r>
            <a:r>
              <a:rPr lang="tr-TR" sz="2600" smtClean="0"/>
              <a:t> </a:t>
            </a:r>
            <a:r>
              <a:rPr lang="tr-TR" sz="2600" b="1" smtClean="0"/>
              <a:t>öğrencinin</a:t>
            </a:r>
            <a:r>
              <a:rPr lang="tr-TR" sz="2600" smtClean="0"/>
              <a:t> bu etkinlikteki </a:t>
            </a:r>
            <a:r>
              <a:rPr lang="tr-TR" sz="2600" b="1" smtClean="0"/>
              <a:t>yerini</a:t>
            </a:r>
            <a:r>
              <a:rPr lang="tr-TR" sz="2600" smtClean="0"/>
              <a:t> ve bu stratejiye uygun </a:t>
            </a:r>
            <a:r>
              <a:rPr lang="tr-TR" sz="2600" b="1" smtClean="0"/>
              <a:t>hangi yöntem ve teknikleri</a:t>
            </a:r>
            <a:r>
              <a:rPr lang="tr-TR" sz="2600" smtClean="0"/>
              <a:t> kullanacağını </a:t>
            </a:r>
            <a:r>
              <a:rPr lang="tr-TR" sz="2600" b="1" smtClean="0"/>
              <a:t>planlar</a:t>
            </a:r>
            <a:r>
              <a:rPr lang="tr-TR" sz="260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stratejileri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Üç temel öğretim stratejisi vardır. Bunlar: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Sunuş yoluyla öğretim stratejisi,</a:t>
            </a:r>
          </a:p>
          <a:p>
            <a:pPr lvl="1" eaLnBrk="1" hangingPunct="1"/>
            <a:r>
              <a:rPr lang="tr-TR" smtClean="0"/>
              <a:t>Buluş yoluyla öğretim stratejisi,</a:t>
            </a:r>
          </a:p>
          <a:p>
            <a:pPr lvl="1" eaLnBrk="1" hangingPunct="1"/>
            <a:r>
              <a:rPr lang="tr-TR" smtClean="0"/>
              <a:t>Araştırma-inceleme yoluyla öğretim stratejisi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durumları;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Öğrenci açısından </a:t>
            </a:r>
            <a:r>
              <a:rPr lang="tr-TR" b="1" smtClean="0"/>
              <a:t>öğrenme</a:t>
            </a:r>
            <a:r>
              <a:rPr lang="tr-TR" smtClean="0"/>
              <a:t> yaşantıları düzeneği</a:t>
            </a:r>
          </a:p>
          <a:p>
            <a:pPr lvl="1" eaLnBrk="1" hangingPunct="1"/>
            <a:r>
              <a:rPr lang="tr-TR" smtClean="0"/>
              <a:t>Öğretmen açısından da </a:t>
            </a:r>
            <a:r>
              <a:rPr lang="tr-TR" b="1" smtClean="0"/>
              <a:t>öğretme</a:t>
            </a:r>
            <a:r>
              <a:rPr lang="tr-TR" smtClean="0"/>
              <a:t> yaşantıları düzeneği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Olarak düşünülebilir. Bundan dolayı öğrenme yaşantıları düzenlenirken öğrenciye dönük ve öğretmene dönük olarak planlanması gerekmektedir.</a:t>
            </a:r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Açıklayıcı, yorumlayıcı bir yaklaşımla kavram ve genellemeler öğretilmektedir.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Etkinliklerin merkezinde </a:t>
            </a:r>
            <a:r>
              <a:rPr lang="tr-TR" b="1" smtClean="0"/>
              <a:t>öğretmen</a:t>
            </a:r>
            <a:r>
              <a:rPr lang="tr-TR" smtClean="0"/>
              <a:t> vardır.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Öğretmen konuyu açıklayan, bilgiyi sunan ve örnekler veren kişidir.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smtClean="0"/>
              <a:t>Bilgiler öğrencilerin geçmiş yaşantıları ile bağ kurularak açıklanmalıdır. Böylece bilgiler hemen unutulmaz.</a:t>
            </a:r>
          </a:p>
          <a:p>
            <a:pPr eaLnBrk="1" hangingPunct="1">
              <a:lnSpc>
                <a:spcPct val="90000"/>
              </a:lnSpc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Öğretmen ve öğrenciler arasında yoğun bir etkileşim olmalıdır. Örnekler verilmeli, resim, şema, grafik gibi görsel uyarıcılar kullanılmalıdır.</a:t>
            </a:r>
          </a:p>
          <a:p>
            <a:pPr eaLnBrk="1" hangingPunct="1">
              <a:lnSpc>
                <a:spcPct val="90000"/>
              </a:lnSpc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Genelden özele doğru ilerlemeli, öğretim adım adım ilerlemelidir.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Ayrıca </a:t>
            </a:r>
            <a:r>
              <a:rPr lang="tr-TR" b="1" smtClean="0"/>
              <a:t>anlamlandırma </a:t>
            </a:r>
            <a:r>
              <a:rPr lang="tr-TR" smtClean="0"/>
              <a:t>bu stratejide önemlidir. Ön bilgiler ile yeni bilgiler arasında bağ kurulmalıdır.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stratejisinin üstün yönleri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Açıklama gerektiren tüm konularda kullanılır.</a:t>
            </a:r>
          </a:p>
          <a:p>
            <a:pPr eaLnBrk="1" hangingPunct="1"/>
            <a:r>
              <a:rPr lang="tr-TR" sz="2600" smtClean="0"/>
              <a:t>Uygulanması kolaydır.</a:t>
            </a:r>
          </a:p>
          <a:p>
            <a:pPr eaLnBrk="1" hangingPunct="1"/>
            <a:r>
              <a:rPr lang="tr-TR" sz="2600" smtClean="0"/>
              <a:t>Bilişsel alanın bilgi düzeyindeki hedeflerin kazandırılmasında etkilidir.</a:t>
            </a:r>
          </a:p>
          <a:p>
            <a:pPr eaLnBrk="1" hangingPunct="1"/>
            <a:r>
              <a:rPr lang="tr-TR" sz="2600" smtClean="0"/>
              <a:t>Zaman açısından ekonomiktir.</a:t>
            </a:r>
          </a:p>
          <a:p>
            <a:pPr eaLnBrk="1" hangingPunct="1"/>
            <a:r>
              <a:rPr lang="tr-TR" sz="2600" smtClean="0"/>
              <a:t>Ön öğrenmelerin yetersiz olduğu durumlarda etkilidir.</a:t>
            </a:r>
          </a:p>
          <a:p>
            <a:pPr eaLnBrk="1" hangingPunct="1"/>
            <a:r>
              <a:rPr lang="tr-TR" sz="2600" smtClean="0"/>
              <a:t>Dersin giriş bölümünde etkilidir.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Sunuş yolu ile öğretim stratejisinin sınırlılıkları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smtClean="0"/>
              <a:t>Çeşitli yöntem ve tekniklerle zenginleştirilmezse öğrenme ortamı sıkıcı hale gelir.</a:t>
            </a:r>
          </a:p>
          <a:p>
            <a:pPr eaLnBrk="1" hangingPunct="1">
              <a:lnSpc>
                <a:spcPct val="90000"/>
              </a:lnSpc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Öğretmen etkinliklerin merkezindedir.</a:t>
            </a:r>
          </a:p>
          <a:p>
            <a:pPr eaLnBrk="1" hangingPunct="1">
              <a:lnSpc>
                <a:spcPct val="90000"/>
              </a:lnSpc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Öğrenci katılımını sağlamak için iletişim ve etkileşim ortamının oluşturulması gerekir.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Konunun örneklerle desteklenmediği durumlarda etkili değildir.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Buluş yolu ile öğretim stratejisi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Sunuş yoluyla öğretime göre daha çok öğrenci etkinliğine dayanır.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Öğrenmeye güdülemede etkili bir stratejidir.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Birey bilgiyi keşfederek, bilgi merakına dayalı olarak öğrenir.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Buluş yolu ile öğretim stratejisi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Öğretmenin görevi öğrenciyi keşfe özendirmektir.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Tümevarım yöntemi kullanılır (parçadan bütüne).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Konunun keşfedilmesinde örnekler kullanılır.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Buluş yolu ile öğretim stratejisinin üstün yönleri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Öğrenmeyi öğretmede etkilidir.</a:t>
            </a:r>
          </a:p>
          <a:p>
            <a:pPr eaLnBrk="1" hangingPunct="1"/>
            <a:r>
              <a:rPr lang="tr-TR" smtClean="0"/>
              <a:t>Sorun çözme becerisini geliştirir.</a:t>
            </a:r>
          </a:p>
          <a:p>
            <a:pPr eaLnBrk="1" hangingPunct="1"/>
            <a:r>
              <a:rPr lang="tr-TR" smtClean="0"/>
              <a:t>Öğrenci aktiftir.</a:t>
            </a:r>
          </a:p>
          <a:p>
            <a:pPr eaLnBrk="1" hangingPunct="1"/>
            <a:r>
              <a:rPr lang="tr-TR" smtClean="0"/>
              <a:t>Öğrenmenin kalıcılığını sağlar.</a:t>
            </a:r>
          </a:p>
          <a:p>
            <a:pPr eaLnBrk="1" hangingPunct="1"/>
            <a:r>
              <a:rPr lang="tr-TR" smtClean="0"/>
              <a:t>Sınıf içi etkileşimi arttırır.</a:t>
            </a:r>
          </a:p>
          <a:p>
            <a:pPr eaLnBrk="1" hangingPunct="1"/>
            <a:r>
              <a:rPr lang="tr-TR" smtClean="0"/>
              <a:t>Üst düzey bilişsel davranışlar kazandırır.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Buluş yolu ile öğretim stratejisinin sınırlılıkları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Her konunun öğretimine uygun değildir.</a:t>
            </a:r>
          </a:p>
          <a:p>
            <a:pPr eaLnBrk="1" hangingPunct="1"/>
            <a:r>
              <a:rPr lang="tr-TR" smtClean="0"/>
              <a:t>Öğretmenin ders öncesi kapsamlı bir hazırlığını gerektirir.</a:t>
            </a:r>
          </a:p>
          <a:p>
            <a:pPr eaLnBrk="1" hangingPunct="1"/>
            <a:r>
              <a:rPr lang="tr-TR" smtClean="0"/>
              <a:t>Zaman alıcıdır.</a:t>
            </a:r>
          </a:p>
          <a:p>
            <a:pPr eaLnBrk="1" hangingPunct="1"/>
            <a:r>
              <a:rPr lang="tr-TR" smtClean="0"/>
              <a:t>Sürenin sonunda öğrenciler istenen buluşa ulaşamayabilir.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Araştırma – inceleme yolu ile öğretim stratejisi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Öğrencilere araştırma etkinlikleri problem çözme yoluyla öğretilir.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 yaşantıları düzenlenirken dikkate alınması gereken ilk husus, öğrencilere kazandırılacak istendik davranışlar olmalıdır.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Araştırma – inceleme yolu ile öğretim stratejisi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Öğrenciler önce bir problem durumuyla karşı karşıyadır. Önce problem fark edilir. Önemi kavranır. Bunlar için hipotezler formüle edilir. Ve geçici çözüm önerileri olarak tahtaya yazılır.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Problemle ilgili literatür tararlar veya uzmanlarla görüşürler vb. bilgi edinirler. Bu araştırma sonucunda çözümler bulunur.</a:t>
            </a:r>
          </a:p>
          <a:p>
            <a:pPr eaLnBrk="1" hangingPunct="1"/>
            <a:endParaRPr lang="tr-TR" sz="26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Araştırma – inceleme yolu ile öğretim stratejisi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Problemi hissetme, fark etme,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Problemi tanımlama ve sınırlandırma,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Hipotez kurma,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Veri toplama,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Verilerin analizi ve hipotezlerin sınanması,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Çözüme ulaşma, uygulama ve sonuçlandırma.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Araştırma – inceleme yolu ile öğretim stratejisinin üstün yönleri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Problem çözme becerisini kazandırır.</a:t>
            </a:r>
          </a:p>
          <a:p>
            <a:pPr eaLnBrk="1" hangingPunct="1"/>
            <a:r>
              <a:rPr lang="tr-TR" sz="2600" smtClean="0"/>
              <a:t>Öğrenci etkinliklerine dayalıdır.</a:t>
            </a:r>
          </a:p>
          <a:p>
            <a:pPr eaLnBrk="1" hangingPunct="1"/>
            <a:r>
              <a:rPr lang="tr-TR" sz="2600" smtClean="0"/>
              <a:t>Öğrenci aktiftir.</a:t>
            </a:r>
          </a:p>
          <a:p>
            <a:pPr eaLnBrk="1" hangingPunct="1"/>
            <a:r>
              <a:rPr lang="tr-TR" sz="2600" smtClean="0"/>
              <a:t>Bilimsel düşünme alışkanlığı kazandırır.</a:t>
            </a:r>
          </a:p>
          <a:p>
            <a:pPr eaLnBrk="1" hangingPunct="1"/>
            <a:r>
              <a:rPr lang="tr-TR" sz="2600" smtClean="0"/>
              <a:t>Sınıf içi ve sınıf dışında kazandırılır.</a:t>
            </a:r>
          </a:p>
          <a:p>
            <a:pPr eaLnBrk="1" hangingPunct="1"/>
            <a:r>
              <a:rPr lang="tr-TR" sz="2600" smtClean="0"/>
              <a:t>Yaparak yaşayarak öğrenme olanağı sağlar.</a:t>
            </a:r>
          </a:p>
          <a:p>
            <a:pPr eaLnBrk="1" hangingPunct="1"/>
            <a:r>
              <a:rPr lang="tr-TR" sz="2600" smtClean="0"/>
              <a:t>Üst düzey davranışlar kazandırır.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Araştırma – inceleme yolu ile öğretim stratejisinin sınırlılıkları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Her konunun öğretilmesinde uygun olmayabilir.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Her yaş düzeyi için uygun olmayabilir.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Zaman alıcıdır.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yöntem ve teknikleri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smtClean="0"/>
              <a:t>Öğretimde yöntem seçimini etkileyen faktörler:</a:t>
            </a:r>
          </a:p>
          <a:p>
            <a:pPr eaLnBrk="1" hangingPunct="1">
              <a:lnSpc>
                <a:spcPct val="90000"/>
              </a:lnSpc>
            </a:pPr>
            <a:endParaRPr lang="tr-TR" sz="2100" smtClean="0"/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Öğrencinin gelişim düzeyi,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Hazır bulunuşluk durumu,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Öğretmenin yönteme yatkınlığı,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Zaman ve maliyet.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Öğrenci grubunun büyüklüğü,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Konunun özelliği,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Fiziksel imkanlar,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smtClean="0"/>
              <a:t>Öğrencide geliştirilmek istenen nitelikler.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yöntem ve teknikleri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Anlatım yöntemi,</a:t>
            </a:r>
          </a:p>
          <a:p>
            <a:pPr eaLnBrk="1" hangingPunct="1"/>
            <a:r>
              <a:rPr lang="tr-TR" smtClean="0"/>
              <a:t>Tartışma yöntemi,</a:t>
            </a:r>
          </a:p>
          <a:p>
            <a:pPr eaLnBrk="1" hangingPunct="1"/>
            <a:r>
              <a:rPr lang="tr-TR" smtClean="0"/>
              <a:t>Örnek olay incelemesi,</a:t>
            </a:r>
          </a:p>
          <a:p>
            <a:pPr eaLnBrk="1" hangingPunct="1"/>
            <a:r>
              <a:rPr lang="tr-TR" smtClean="0"/>
              <a:t>Problem çözme,</a:t>
            </a:r>
          </a:p>
          <a:p>
            <a:pPr eaLnBrk="1" hangingPunct="1"/>
            <a:r>
              <a:rPr lang="tr-TR" smtClean="0"/>
              <a:t>Gösterip yaptırma,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yöntem ve teknikleri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Soru-cevap,</a:t>
            </a:r>
          </a:p>
          <a:p>
            <a:pPr eaLnBrk="1" hangingPunct="1"/>
            <a:r>
              <a:rPr lang="tr-TR" smtClean="0"/>
              <a:t>Rol oynama</a:t>
            </a:r>
          </a:p>
          <a:p>
            <a:pPr eaLnBrk="1" hangingPunct="1"/>
            <a:r>
              <a:rPr lang="tr-TR" smtClean="0"/>
              <a:t>Drama yöntemi</a:t>
            </a:r>
          </a:p>
          <a:p>
            <a:pPr eaLnBrk="1" hangingPunct="1"/>
            <a:r>
              <a:rPr lang="tr-TR" smtClean="0"/>
              <a:t>Beyin fırtınası</a:t>
            </a:r>
          </a:p>
          <a:p>
            <a:pPr eaLnBrk="1" hangingPunct="1"/>
            <a:r>
              <a:rPr lang="tr-TR" smtClean="0"/>
              <a:t>Altı şapkalı düşünme tekniği</a:t>
            </a:r>
          </a:p>
          <a:p>
            <a:pPr eaLnBrk="1" hangingPunct="1"/>
            <a:r>
              <a:rPr lang="tr-TR" smtClean="0"/>
              <a:t>Benzetim tekniği</a:t>
            </a:r>
          </a:p>
          <a:p>
            <a:pPr eaLnBrk="1" hangingPunct="1"/>
            <a:r>
              <a:rPr lang="tr-TR" smtClean="0"/>
              <a:t>Mikro-öğretim yöntemi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Değişkenleri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değişkenleri;</a:t>
            </a:r>
          </a:p>
          <a:p>
            <a:pPr lvl="1" eaLnBrk="1" hangingPunct="1"/>
            <a:r>
              <a:rPr lang="tr-TR" smtClean="0"/>
              <a:t>İpucu (Yaptıraç)</a:t>
            </a:r>
          </a:p>
          <a:p>
            <a:pPr lvl="1" eaLnBrk="1" hangingPunct="1"/>
            <a:r>
              <a:rPr lang="tr-TR" smtClean="0"/>
              <a:t>Pekiştireç,</a:t>
            </a:r>
          </a:p>
          <a:p>
            <a:pPr lvl="1" eaLnBrk="1" hangingPunct="1"/>
            <a:r>
              <a:rPr lang="tr-TR" smtClean="0"/>
              <a:t>Dönüt </a:t>
            </a:r>
          </a:p>
          <a:p>
            <a:pPr lvl="1" eaLnBrk="1" hangingPunct="1"/>
            <a:r>
              <a:rPr lang="tr-TR" smtClean="0"/>
              <a:t>Düzeltme</a:t>
            </a:r>
          </a:p>
          <a:p>
            <a:pPr lvl="1" eaLnBrk="1" hangingPunct="1"/>
            <a:r>
              <a:rPr lang="tr-TR" smtClean="0"/>
              <a:t>Tekrar</a:t>
            </a:r>
          </a:p>
          <a:p>
            <a:pPr lvl="1" eaLnBrk="1" hangingPunct="1"/>
            <a:r>
              <a:rPr lang="tr-TR" smtClean="0"/>
              <a:t>Katılım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Durumlarının Değişkenleri</a:t>
            </a:r>
          </a:p>
        </p:txBody>
      </p:sp>
      <p:sp>
        <p:nvSpPr>
          <p:cNvPr id="2232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İpucu: öğrenciye öğrenme-öğretme sürecinde neler yapacağını ve bunları nasıl yapacağını öğretme amacı güder. </a:t>
            </a:r>
          </a:p>
          <a:p>
            <a:endParaRPr lang="tr-TR" smtClean="0"/>
          </a:p>
          <a:p>
            <a:r>
              <a:rPr lang="tr-TR" smtClean="0"/>
              <a:t>Nelerin yapılması ve nelerin öğrenilmesi gerektiğini ipuçları kullanılarak öğrenciye vermek söz konusudur.</a:t>
            </a:r>
          </a:p>
          <a:p>
            <a:pPr lvl="1"/>
            <a:r>
              <a:rPr lang="tr-TR" smtClean="0"/>
              <a:t>Ayrıca öğrenciyi düşünmeye sevk eder.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Durumlarının Değişkenleri</a:t>
            </a:r>
          </a:p>
        </p:txBody>
      </p:sp>
      <p:sp>
        <p:nvSpPr>
          <p:cNvPr id="2242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Katılma: gerçekten öğrenmek için bir öğrencinin kendisine verilen ipuçları ile bir şeyler yapması gerekir.</a:t>
            </a:r>
          </a:p>
          <a:p>
            <a:endParaRPr lang="tr-TR" smtClean="0"/>
          </a:p>
          <a:p>
            <a:r>
              <a:rPr lang="tr-TR" smtClean="0"/>
              <a:t>Öğrencinin öğrenme sürecine etkin katılımı arttıkça, güdülenme ve kalıcılık da artmaktadır.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 yaşantıları;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Giriş ya da hazırlık etkinlikleri</a:t>
            </a:r>
          </a:p>
          <a:p>
            <a:pPr lvl="1" eaLnBrk="1" hangingPunct="1"/>
            <a:r>
              <a:rPr lang="tr-TR" smtClean="0"/>
              <a:t>Gelişme etkinlikleri</a:t>
            </a:r>
          </a:p>
          <a:p>
            <a:pPr lvl="1" eaLnBrk="1" hangingPunct="1"/>
            <a:r>
              <a:rPr lang="tr-TR" smtClean="0"/>
              <a:t>Sonuç etkinlikleri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Olarak planlanmalıdır.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Durumlarının Değişkenleri</a:t>
            </a:r>
          </a:p>
        </p:txBody>
      </p:sp>
      <p:sp>
        <p:nvSpPr>
          <p:cNvPr id="2252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Pekiştireç: Pekiştireç, bir davranışın görülme sıklığını artırma işlemidir. </a:t>
            </a:r>
          </a:p>
          <a:p>
            <a:endParaRPr lang="tr-TR" smtClean="0"/>
          </a:p>
          <a:p>
            <a:pPr lvl="1"/>
            <a:r>
              <a:rPr lang="tr-TR" smtClean="0"/>
              <a:t>İstendik davranışları artırmak için olumlu, istenmedik davranışları da ortadan kaldırmak için olumsuz pekiştireçler kullanılır. 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Pekiştireçlerin seçimi ve uygulanma sıklığı ise dikkat edilmesi gereken en önemli iki faktördür.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Durumlarının Değişkenleri</a:t>
            </a:r>
          </a:p>
        </p:txBody>
      </p:sp>
      <p:sp>
        <p:nvSpPr>
          <p:cNvPr id="2263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Dönüt ve Düzeltme: Öğrenciyi öğrenmeleri hakkında bilgilendirmek olarak tanımlanan dönüt, öğrencileri doğru-yanlış ya da eksikliklerini bildirmesi açısından önemli bir öğedir. </a:t>
            </a:r>
          </a:p>
          <a:p>
            <a:endParaRPr lang="tr-TR" smtClean="0"/>
          </a:p>
          <a:p>
            <a:r>
              <a:rPr lang="tr-TR" smtClean="0"/>
              <a:t>Dönüt, öğrenciye doğru ve yanlışlarını bildirirken, düzeltme öğesi ise yanlış ve eksikliklerini giderir. 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1 Başlık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tr-TR" smtClean="0"/>
              <a:t>Eğitim Durumları</a:t>
            </a:r>
          </a:p>
        </p:txBody>
      </p:sp>
      <p:sp>
        <p:nvSpPr>
          <p:cNvPr id="227331" name="2 İçerik Yer Tutucusu"/>
          <p:cNvSpPr>
            <a:spLocks noGrp="1"/>
          </p:cNvSpPr>
          <p:nvPr>
            <p:ph idx="1"/>
          </p:nvPr>
        </p:nvSpPr>
        <p:spPr>
          <a:xfrm>
            <a:off x="457200" y="908050"/>
            <a:ext cx="8435975" cy="5761038"/>
          </a:xfrm>
        </p:spPr>
        <p:txBody>
          <a:bodyPr/>
          <a:lstStyle/>
          <a:p>
            <a:r>
              <a:rPr lang="tr-TR" sz="2800" smtClean="0"/>
              <a:t>Öğrenme-öğretme ortamının düzenlenmesinde aşağıdaki aşamaların gerçekleştirilmesi de başarının artmasına katkı sağlamaktadır</a:t>
            </a:r>
            <a:r>
              <a:rPr lang="tr-TR" smtClean="0"/>
              <a:t>. </a:t>
            </a:r>
          </a:p>
          <a:p>
            <a:pPr lvl="1"/>
            <a:r>
              <a:rPr lang="tr-TR" sz="2400" smtClean="0"/>
              <a:t>Dikkati çekme</a:t>
            </a:r>
          </a:p>
          <a:p>
            <a:pPr lvl="1"/>
            <a:r>
              <a:rPr lang="tr-TR" sz="2400" smtClean="0"/>
              <a:t>Öğrenciyi hedeften haberdar etme</a:t>
            </a:r>
          </a:p>
          <a:p>
            <a:pPr lvl="1"/>
            <a:r>
              <a:rPr lang="tr-TR" sz="2400" smtClean="0"/>
              <a:t>Ön öğrenmelerin hatırlanmasını sağlama</a:t>
            </a:r>
          </a:p>
          <a:p>
            <a:pPr lvl="1"/>
            <a:r>
              <a:rPr lang="tr-TR" sz="2400" smtClean="0"/>
              <a:t>Uyarıcıları sunma</a:t>
            </a:r>
          </a:p>
          <a:p>
            <a:pPr lvl="1"/>
            <a:r>
              <a:rPr lang="tr-TR" sz="2400" smtClean="0"/>
              <a:t>Öğrenme rehberi sağlama</a:t>
            </a:r>
          </a:p>
          <a:p>
            <a:pPr lvl="1"/>
            <a:r>
              <a:rPr lang="tr-TR" sz="2400" smtClean="0"/>
              <a:t>Davranışı ortaya çıkarma</a:t>
            </a:r>
          </a:p>
          <a:p>
            <a:pPr lvl="1"/>
            <a:r>
              <a:rPr lang="tr-TR" sz="2400" smtClean="0"/>
              <a:t>Dönüt sağlama</a:t>
            </a:r>
          </a:p>
          <a:p>
            <a:pPr lvl="1"/>
            <a:r>
              <a:rPr lang="tr-TR" sz="2400" smtClean="0"/>
              <a:t>Performans değerlendirme</a:t>
            </a:r>
          </a:p>
          <a:p>
            <a:pPr lvl="1"/>
            <a:r>
              <a:rPr lang="tr-TR" sz="2400" smtClean="0"/>
              <a:t>Kalıcılığı sağlama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Ayrıca bu etkinlikler planlanırken öğrencilerin temel gereksinimlerinden yola çıkılmalıdır.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_Öğrenme Durumları-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Giriş ya da hazırlık etkinlikleri: öğrenme yaşantıları düzenlenirken öncelikle bireye, üzerinde çalıştığı bir dersin ya da ünitenin sonunda hangi davranış, özellik ve beceri kazanacağı önceden bildirilmelidir.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Birey hedeften haberdar edilmelidir.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Bu hedefe ulaşmak için nasıl bir bilgi içeriğine gereksinim duyulduğu bildirilmelidir.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Öğrencilerin derse yönelik ön öğrenmeleri gerçekleştirilmelidir (hazırlık soruları).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Gelişme etkinlikleri: Ön öğrenmeleri ve hazırlık çalışmalarını yerine getiren öğrenci, yeni bilgi, özellik ve becerileri almaya hazır hale gelmektedir.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Ünite işlenirken yapılması planlanan etkinlikler, program hazırlama aşamasında program geliştirme çalışma grubu tarafından analiz edilmelidir.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Eğitim Durumlarının Düzenlenmesi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 etkinlikleri: bu bölümde bir ders ya da ünite işlendikten sonra yapılması planlanan etkinlikler yer almaktadır. </a:t>
            </a:r>
          </a:p>
          <a:p>
            <a:pPr lvl="1" eaLnBrk="1" hangingPunct="1"/>
            <a:r>
              <a:rPr lang="tr-TR" smtClean="0"/>
              <a:t>Bu etkinlikler, daha çok tartışma soruları, gezi, gözlem, deney, özet çıkarma gibi bilinen ve öğrenilen konulardan hareketle bilinmeyeni bulmaya yönelik olabilir.</a:t>
            </a:r>
          </a:p>
          <a:p>
            <a:pPr lvl="1" eaLnBrk="1" hangingPunct="1"/>
            <a:r>
              <a:rPr lang="tr-TR" smtClean="0"/>
              <a:t>Bireysel çalışma ve araştırma projesi</a:t>
            </a:r>
          </a:p>
          <a:p>
            <a:pPr lvl="1" eaLnBrk="1" hangingPunct="1"/>
            <a:r>
              <a:rPr lang="tr-TR" smtClean="0"/>
              <a:t>Öğrenme ürünlerini değerlendirmek için bir ölçme işleminin yapılması gerekmektedir.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Eğitim Durumlarının Düzenlenmesi _Öğretme Durumları_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aşamada öğretene, öğrenmeyi kolaylaştırmak amacıyla rehberlik yapılmaktadır.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Giriş etkinlikleri</a:t>
            </a:r>
          </a:p>
          <a:p>
            <a:pPr eaLnBrk="1" hangingPunct="1"/>
            <a:r>
              <a:rPr lang="tr-TR" smtClean="0"/>
              <a:t>Gelişme etkinlikleri</a:t>
            </a:r>
          </a:p>
          <a:p>
            <a:pPr eaLnBrk="1" hangingPunct="1"/>
            <a:r>
              <a:rPr lang="tr-TR" smtClean="0"/>
              <a:t>Sonuç etkinlikleri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PresentationFormat>Ekran Gösterisi (4:3)</PresentationFormat>
  <Paragraphs>238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Eğitim Durumlarının Düzenlenmesi</vt:lpstr>
      <vt:lpstr>Eğitim Durumlarının Düzenlenmesi</vt:lpstr>
      <vt:lpstr>Eğitim Durumlarının Düzenlenmesi</vt:lpstr>
      <vt:lpstr>Eğitim Durumlarının Düzenlenmesi</vt:lpstr>
      <vt:lpstr>Eğitim Durumlarının Düzenlenmesi</vt:lpstr>
      <vt:lpstr>Eğitim Durumlarının Düzenlenmesi _Öğrenme Durumları-</vt:lpstr>
      <vt:lpstr>Eğitim Durumlarının Düzenlenmesi</vt:lpstr>
      <vt:lpstr>Eğitim Durumlarının Düzenlenmesi</vt:lpstr>
      <vt:lpstr>Eğitim Durumlarının Düzenlenmesi _Öğretme Durumları_</vt:lpstr>
      <vt:lpstr>Eğitim Durumlarının Düzenlenmesi _Öğretme Durumları_</vt:lpstr>
      <vt:lpstr>Eğitim Durumlarının Düzenlenmesi _Öğretme Durumları_</vt:lpstr>
      <vt:lpstr>Eğitim Durumlarının Düzenlenmesi _Öğretme Durumları_</vt:lpstr>
      <vt:lpstr>Eğitim Durumunun Özellikleri</vt:lpstr>
      <vt:lpstr>Eğitim Durumunun Özellikleri</vt:lpstr>
      <vt:lpstr>Eğitim Durumunun Özellikleri</vt:lpstr>
      <vt:lpstr>Eğitim Durumunun Özellikleri</vt:lpstr>
      <vt:lpstr>Eğitim Durumlarının Düzenlenmesi</vt:lpstr>
      <vt:lpstr>Öğretim stratejileri</vt:lpstr>
      <vt:lpstr>Öğretim stratejileri</vt:lpstr>
      <vt:lpstr>Sunuş yolu ile öğretim stratejisi</vt:lpstr>
      <vt:lpstr>Sunuş yolu ile öğretim stratejisi</vt:lpstr>
      <vt:lpstr>Sunuş yolu ile öğretim stratejisi</vt:lpstr>
      <vt:lpstr>Sunuş yolu ile öğretim stratejisinin üstün yönleri</vt:lpstr>
      <vt:lpstr>Sunuş yolu ile öğretim stratejisinin sınırlılıkları</vt:lpstr>
      <vt:lpstr>Buluş yolu ile öğretim stratejisi</vt:lpstr>
      <vt:lpstr>Buluş yolu ile öğretim stratejisi</vt:lpstr>
      <vt:lpstr>Buluş yolu ile öğretim stratejisinin üstün yönleri</vt:lpstr>
      <vt:lpstr>Buluş yolu ile öğretim stratejisinin sınırlılıkları</vt:lpstr>
      <vt:lpstr>Araştırma – inceleme yolu ile öğretim stratejisi</vt:lpstr>
      <vt:lpstr>Araştırma – inceleme yolu ile öğretim stratejisi</vt:lpstr>
      <vt:lpstr>Araştırma – inceleme yolu ile öğretim stratejisi</vt:lpstr>
      <vt:lpstr>Araştırma – inceleme yolu ile öğretim stratejisinin üstün yönleri</vt:lpstr>
      <vt:lpstr>Araştırma – inceleme yolu ile öğretim stratejisinin sınırlılıkları</vt:lpstr>
      <vt:lpstr>Öğretim yöntem ve teknikleri</vt:lpstr>
      <vt:lpstr>Öğretim yöntem ve teknikleri</vt:lpstr>
      <vt:lpstr>Öğretim yöntem ve teknikleri</vt:lpstr>
      <vt:lpstr>Eğitim Durumlarının Değişkenleri</vt:lpstr>
      <vt:lpstr>Eğitim Durumlarının Değişkenleri</vt:lpstr>
      <vt:lpstr>Eğitim Durumlarının Değişkenleri</vt:lpstr>
      <vt:lpstr>Eğitim Durumlarının Değişkenleri</vt:lpstr>
      <vt:lpstr>Eğitim Durumlarının Değişkenleri</vt:lpstr>
      <vt:lpstr>Eğitim Durumları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Durumlarının Düzenlenmesi</dc:title>
  <dc:creator>caliskan</dc:creator>
  <cp:lastModifiedBy>caliskan</cp:lastModifiedBy>
  <cp:revision>1</cp:revision>
  <dcterms:created xsi:type="dcterms:W3CDTF">2014-07-29T08:59:49Z</dcterms:created>
  <dcterms:modified xsi:type="dcterms:W3CDTF">2014-07-29T09:00:07Z</dcterms:modified>
</cp:coreProperties>
</file>