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07.08.2014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07.08.2014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07.08.2014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07.08.2014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07.08.2014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07.08.2014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07.08.2014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07.08.2014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07.08.2014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07.08.2014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07.08.2014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07.08.2014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Sınama Durumları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Sınama durumları, öğrencide gözlemeye karar verdiğimiz istendik davranışların kazanılıp kazanılmadığı hakkında bir yargıya varma işidir.</a:t>
            </a:r>
          </a:p>
          <a:p>
            <a:pPr eaLnBrk="1" hangingPunct="1"/>
            <a:endParaRPr lang="tr-TR" smtClean="0"/>
          </a:p>
          <a:p>
            <a:pPr eaLnBrk="1" hangingPunct="1"/>
            <a:r>
              <a:rPr lang="tr-TR" smtClean="0"/>
              <a:t>Her davranışı yoklayan bir ölçme aracı ya da test maddesi ile davranışların öğrenilip öğrenilmediğinin ortaya çıkarılması gereklidir.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Eğitim Programı Tasarımı ve Modeller</a:t>
            </a:r>
          </a:p>
        </p:txBody>
      </p:sp>
      <p:sp>
        <p:nvSpPr>
          <p:cNvPr id="237571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Bir eğitim programı planlanırken işe öncelikle programın nasıl olacağını tasarlamakla başlanmalıdır.</a:t>
            </a:r>
          </a:p>
          <a:p>
            <a:pPr>
              <a:buFont typeface="Wingdings" pitchFamily="2" charset="2"/>
              <a:buNone/>
            </a:pPr>
            <a:endParaRPr lang="tr-TR" smtClean="0"/>
          </a:p>
          <a:p>
            <a:r>
              <a:rPr lang="tr-TR" smtClean="0"/>
              <a:t>Program geliştirme çalışmalarına başlamadan önce program tasarımı ortaya konulmaktadır.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Eğitim Programı Tasarımı ve Modeller</a:t>
            </a:r>
          </a:p>
        </p:txBody>
      </p:sp>
      <p:sp>
        <p:nvSpPr>
          <p:cNvPr id="238595" name="2 İçerik Yer Tutucusu"/>
          <p:cNvSpPr>
            <a:spLocks noGrp="1"/>
          </p:cNvSpPr>
          <p:nvPr>
            <p:ph idx="1"/>
          </p:nvPr>
        </p:nvSpPr>
        <p:spPr>
          <a:xfrm>
            <a:off x="457200" y="1412875"/>
            <a:ext cx="8362950" cy="4718050"/>
          </a:xfrm>
        </p:spPr>
        <p:txBody>
          <a:bodyPr/>
          <a:lstStyle/>
          <a:p>
            <a:r>
              <a:rPr lang="tr-TR" smtClean="0"/>
              <a:t>Program tasarımları, bir eğitim programını oluşturan temel öğelerden oluşmakta ve bu öğeler arasındaki ilişkiler açısından farklılıkları ortaya koymakla farklı tasarımlar ortaya çıkmaktadır. Bu programın temel öğeleri ise, </a:t>
            </a:r>
          </a:p>
          <a:p>
            <a:endParaRPr lang="tr-TR" smtClean="0"/>
          </a:p>
          <a:p>
            <a:pPr lvl="1"/>
            <a:r>
              <a:rPr lang="tr-TR" smtClean="0"/>
              <a:t>Hedef- İçerik- Öğrenme Yaşantıları-Değerlendirme</a:t>
            </a:r>
          </a:p>
          <a:p>
            <a:pPr lvl="1"/>
            <a:endParaRPr lang="tr-TR" smtClean="0"/>
          </a:p>
          <a:p>
            <a:pPr lvl="1"/>
            <a:r>
              <a:rPr lang="tr-TR" smtClean="0"/>
              <a:t>Eğitim programı tasarımları bu öğelere farklı ağırlıklar verilerek oluşur.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Eğitim Programı Tasarımı ve Modeller</a:t>
            </a:r>
          </a:p>
        </p:txBody>
      </p:sp>
      <p:sp>
        <p:nvSpPr>
          <p:cNvPr id="239619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Bu süreçte tasarımcı kendine özgü tasarımını ortaya koyar. </a:t>
            </a:r>
          </a:p>
          <a:p>
            <a:pPr lvl="1"/>
            <a:r>
              <a:rPr lang="tr-TR" smtClean="0"/>
              <a:t>Program tasarımı yapılırken program geliştirme grubu ve görevli uzmanların </a:t>
            </a:r>
            <a:r>
              <a:rPr lang="tr-TR" smtClean="0">
                <a:solidFill>
                  <a:srgbClr val="FF0000"/>
                </a:solidFill>
              </a:rPr>
              <a:t>felsefi görüşleri </a:t>
            </a:r>
            <a:r>
              <a:rPr lang="tr-TR" smtClean="0"/>
              <a:t>ile toplumun başat felsefi görüşleri </a:t>
            </a:r>
            <a:r>
              <a:rPr lang="tr-TR" smtClean="0">
                <a:solidFill>
                  <a:srgbClr val="FF0000"/>
                </a:solidFill>
              </a:rPr>
              <a:t>hedeflerin seçiminde etkili </a:t>
            </a:r>
            <a:r>
              <a:rPr lang="tr-TR" smtClean="0"/>
              <a:t>olmaktadır. Ayrıca bu </a:t>
            </a:r>
            <a:r>
              <a:rPr lang="tr-TR" smtClean="0">
                <a:solidFill>
                  <a:srgbClr val="FF0000"/>
                </a:solidFill>
              </a:rPr>
              <a:t>felsefi görüş içerik seçiminde, öğrenme-öğretme süreçlerinin düzenlenmesinde ve geliştirilen programın başarısının nasıl değerlendirileceğinde</a:t>
            </a:r>
            <a:r>
              <a:rPr lang="tr-TR" smtClean="0"/>
              <a:t> de yargılara </a:t>
            </a:r>
            <a:r>
              <a:rPr lang="tr-TR" i="1" smtClean="0"/>
              <a:t>rehberlik eder.</a:t>
            </a:r>
          </a:p>
          <a:p>
            <a:pPr lvl="1"/>
            <a:endParaRPr lang="tr-TR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Eğitim Programı Tasarımı ve Modeller</a:t>
            </a:r>
          </a:p>
        </p:txBody>
      </p:sp>
      <p:sp>
        <p:nvSpPr>
          <p:cNvPr id="24064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Eğitim programı tasarımı çalışmasıyla büyük oranda bir </a:t>
            </a:r>
            <a:r>
              <a:rPr lang="tr-TR" smtClean="0">
                <a:solidFill>
                  <a:srgbClr val="FF0000"/>
                </a:solidFill>
              </a:rPr>
              <a:t>programın ana çerçevesi </a:t>
            </a:r>
            <a:r>
              <a:rPr lang="tr-TR" smtClean="0"/>
              <a:t>ortaya konulmaya çalışılarak 4 temel soruya yanıt aranır:</a:t>
            </a:r>
          </a:p>
          <a:p>
            <a:pPr lvl="1"/>
            <a:r>
              <a:rPr lang="tr-TR" smtClean="0"/>
              <a:t>Ne yapılmalıdır?</a:t>
            </a:r>
          </a:p>
          <a:p>
            <a:pPr lvl="1"/>
            <a:r>
              <a:rPr lang="tr-TR" smtClean="0"/>
              <a:t>Konu alanı neleri içermelidir?</a:t>
            </a:r>
          </a:p>
          <a:p>
            <a:pPr lvl="1"/>
            <a:r>
              <a:rPr lang="tr-TR" smtClean="0"/>
              <a:t>Hangi öğrenme stratejileri, kaynak ve etkinlikleri kullanılmalıdır?</a:t>
            </a:r>
          </a:p>
          <a:p>
            <a:pPr lvl="1"/>
            <a:r>
              <a:rPr lang="tr-TR" smtClean="0"/>
              <a:t>Sonuçları değerlendirmek için hangi ölçme teknikleri ve araçları kullanılmalıdır?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Eğitim Programı Tasarımı ve Modeller</a:t>
            </a:r>
          </a:p>
        </p:txBody>
      </p:sp>
      <p:sp>
        <p:nvSpPr>
          <p:cNvPr id="241667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Bu 4 öğe birbirleriyle sürekli ilişki içinde olup, bir öğe hakkında verilen bir karar diğerlerini de etkilemektedir. </a:t>
            </a:r>
          </a:p>
          <a:p>
            <a:pPr>
              <a:buFont typeface="Wingdings" pitchFamily="2" charset="2"/>
              <a:buNone/>
            </a:pPr>
            <a:endParaRPr lang="tr-TR" smtClean="0"/>
          </a:p>
          <a:p>
            <a:r>
              <a:rPr lang="tr-TR" smtClean="0"/>
              <a:t>Program tasarımlarının tümünün bu 4 temel öğeyi içermesi gerekmektedir.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Program Tasarımı Yaklaşımları</a:t>
            </a:r>
          </a:p>
        </p:txBody>
      </p:sp>
      <p:sp>
        <p:nvSpPr>
          <p:cNvPr id="242691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Eğitim programları tasarımlarını geliştirmede genelde 3 temel yaklaşım izlenmektedir. </a:t>
            </a:r>
          </a:p>
          <a:p>
            <a:endParaRPr lang="tr-TR" smtClean="0"/>
          </a:p>
          <a:p>
            <a:pPr lvl="1"/>
            <a:r>
              <a:rPr lang="tr-TR" smtClean="0"/>
              <a:t>Konu merkezli program tasarımları</a:t>
            </a:r>
          </a:p>
          <a:p>
            <a:pPr lvl="1"/>
            <a:r>
              <a:rPr lang="tr-TR" smtClean="0"/>
              <a:t>Öğrenen merkezli program tasarımları</a:t>
            </a:r>
          </a:p>
          <a:p>
            <a:pPr lvl="1"/>
            <a:r>
              <a:rPr lang="tr-TR" smtClean="0"/>
              <a:t>Sorun merkezli program tasarımları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1. Konu Merkezli Program Tasarımları</a:t>
            </a:r>
          </a:p>
        </p:txBody>
      </p:sp>
      <p:sp>
        <p:nvSpPr>
          <p:cNvPr id="243715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Eğitim uygulamalarında </a:t>
            </a:r>
            <a:r>
              <a:rPr lang="tr-TR" smtClean="0">
                <a:solidFill>
                  <a:srgbClr val="FF0000"/>
                </a:solidFill>
              </a:rPr>
              <a:t>en yaygın </a:t>
            </a:r>
            <a:r>
              <a:rPr lang="tr-TR" smtClean="0"/>
              <a:t>kullanılan bir tasarım şeklidir.</a:t>
            </a:r>
          </a:p>
          <a:p>
            <a:endParaRPr lang="tr-TR" smtClean="0"/>
          </a:p>
          <a:p>
            <a:r>
              <a:rPr lang="tr-TR" smtClean="0"/>
              <a:t>Programın her bir öğesi bir bütün olarak algılanmaktadır. </a:t>
            </a:r>
          </a:p>
          <a:p>
            <a:endParaRPr lang="tr-TR" smtClean="0"/>
          </a:p>
          <a:p>
            <a:r>
              <a:rPr lang="tr-TR" smtClean="0"/>
              <a:t>Okullarda uygulanan eğitim programlarının büyük bir </a:t>
            </a:r>
            <a:r>
              <a:rPr lang="tr-TR" smtClean="0">
                <a:solidFill>
                  <a:schemeClr val="tx2"/>
                </a:solidFill>
              </a:rPr>
              <a:t>çoğunluğu</a:t>
            </a:r>
            <a:r>
              <a:rPr lang="tr-TR" smtClean="0"/>
              <a:t> bu tasarım yaklaşımıyla düzenlenmiştir.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Konu Merkezli Program Tasarımları</a:t>
            </a:r>
          </a:p>
        </p:txBody>
      </p:sp>
      <p:sp>
        <p:nvSpPr>
          <p:cNvPr id="244739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Bu yaklaşım 4 ana şekilde görülmektedir:</a:t>
            </a:r>
          </a:p>
          <a:p>
            <a:endParaRPr lang="tr-TR" smtClean="0"/>
          </a:p>
          <a:p>
            <a:pPr lvl="1"/>
            <a:r>
              <a:rPr lang="tr-TR" smtClean="0"/>
              <a:t>Konu tasarımı</a:t>
            </a:r>
          </a:p>
          <a:p>
            <a:pPr lvl="1"/>
            <a:r>
              <a:rPr lang="tr-TR" smtClean="0"/>
              <a:t>Disiplin tasarımı</a:t>
            </a:r>
          </a:p>
          <a:p>
            <a:pPr lvl="1"/>
            <a:r>
              <a:rPr lang="tr-TR" smtClean="0"/>
              <a:t>Geniş alanlı tasarım</a:t>
            </a:r>
          </a:p>
          <a:p>
            <a:pPr lvl="1"/>
            <a:r>
              <a:rPr lang="tr-TR" smtClean="0"/>
              <a:t>Süreç tasarımı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Konu tasarımı</a:t>
            </a:r>
          </a:p>
        </p:txBody>
      </p:sp>
      <p:sp>
        <p:nvSpPr>
          <p:cNvPr id="245763" name="2 İçerik Yer Tutucusu"/>
          <p:cNvSpPr>
            <a:spLocks noGrp="1"/>
          </p:cNvSpPr>
          <p:nvPr>
            <p:ph idx="1"/>
          </p:nvPr>
        </p:nvSpPr>
        <p:spPr>
          <a:xfrm>
            <a:off x="457200" y="1196975"/>
            <a:ext cx="8435975" cy="4933950"/>
          </a:xfrm>
        </p:spPr>
        <p:txBody>
          <a:bodyPr/>
          <a:lstStyle/>
          <a:p>
            <a:r>
              <a:rPr lang="tr-TR" smtClean="0"/>
              <a:t>Hem </a:t>
            </a:r>
            <a:r>
              <a:rPr lang="tr-TR" smtClean="0">
                <a:solidFill>
                  <a:schemeClr val="tx2"/>
                </a:solidFill>
              </a:rPr>
              <a:t>en eski yaklaşım</a:t>
            </a:r>
            <a:r>
              <a:rPr lang="tr-TR" smtClean="0"/>
              <a:t>, hem de tüm eğitimciler tarafından </a:t>
            </a:r>
            <a:r>
              <a:rPr lang="tr-TR" smtClean="0">
                <a:solidFill>
                  <a:schemeClr val="tx2"/>
                </a:solidFill>
              </a:rPr>
              <a:t>en iyi bilinen </a:t>
            </a:r>
            <a:r>
              <a:rPr lang="tr-TR" smtClean="0"/>
              <a:t>yaklaşımdır. </a:t>
            </a:r>
          </a:p>
          <a:p>
            <a:r>
              <a:rPr lang="tr-TR" smtClean="0"/>
              <a:t>Ders kitabına ve öğretmenin etkinliklerine dayanmaktadır. </a:t>
            </a:r>
          </a:p>
          <a:p>
            <a:r>
              <a:rPr lang="tr-TR" smtClean="0">
                <a:solidFill>
                  <a:schemeClr val="tx2"/>
                </a:solidFill>
              </a:rPr>
              <a:t>Öğretmen</a:t>
            </a:r>
            <a:r>
              <a:rPr lang="tr-TR" smtClean="0"/>
              <a:t> konunun uzmanı olarak kabul edilmektedir. </a:t>
            </a:r>
          </a:p>
          <a:p>
            <a:r>
              <a:rPr lang="tr-TR" smtClean="0"/>
              <a:t>Bu tasarımda program bilginin nasıl geliştiğine bakılarak organize edilmektedir.</a:t>
            </a:r>
          </a:p>
          <a:p>
            <a:pPr lvl="1"/>
            <a:r>
              <a:rPr lang="tr-TR" smtClean="0"/>
              <a:t>Bilginin hızlı bir şekilde artması konu alanlarının sayısının da artmasına neden olur. </a:t>
            </a:r>
          </a:p>
          <a:p>
            <a:endParaRPr lang="tr-TR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Disiplin tasarımı</a:t>
            </a:r>
          </a:p>
        </p:txBody>
      </p:sp>
      <p:sp>
        <p:nvSpPr>
          <p:cNvPr id="246787" name="2 İçerik Yer Tutucusu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862512"/>
          </a:xfrm>
        </p:spPr>
        <p:txBody>
          <a:bodyPr/>
          <a:lstStyle/>
          <a:p>
            <a:r>
              <a:rPr lang="tr-TR" smtClean="0"/>
              <a:t>Bu tasarım ikinci dünya savaşından sonra ortaya çıkmış, 1950’lerde güç kazanmış ve 1960’larda en parlak dönemi yaşamıştır.</a:t>
            </a:r>
          </a:p>
          <a:p>
            <a:endParaRPr lang="tr-TR" smtClean="0"/>
          </a:p>
          <a:p>
            <a:r>
              <a:rPr lang="tr-TR" smtClean="0"/>
              <a:t>Tasarım </a:t>
            </a:r>
            <a:r>
              <a:rPr lang="tr-TR" smtClean="0">
                <a:solidFill>
                  <a:schemeClr val="tx2"/>
                </a:solidFill>
              </a:rPr>
              <a:t>içeriğe </a:t>
            </a:r>
            <a:r>
              <a:rPr lang="tr-TR" smtClean="0"/>
              <a:t>dayalıdır; ancak konu tasarımından </a:t>
            </a:r>
            <a:r>
              <a:rPr lang="tr-TR" smtClean="0">
                <a:solidFill>
                  <a:srgbClr val="FF0000"/>
                </a:solidFill>
              </a:rPr>
              <a:t>farkı</a:t>
            </a:r>
            <a:r>
              <a:rPr lang="tr-TR" smtClean="0"/>
              <a:t> </a:t>
            </a:r>
            <a:r>
              <a:rPr lang="tr-TR" i="1" smtClean="0"/>
              <a:t>konuların temelinin hangi </a:t>
            </a:r>
            <a:r>
              <a:rPr lang="tr-TR" i="1" smtClean="0">
                <a:solidFill>
                  <a:schemeClr val="tx2"/>
                </a:solidFill>
              </a:rPr>
              <a:t>akademik disiplinden </a:t>
            </a:r>
            <a:r>
              <a:rPr lang="tr-TR" i="1" smtClean="0"/>
              <a:t>ortaya çıktığına odaklanmaktır.</a:t>
            </a:r>
          </a:p>
          <a:p>
            <a:pPr lvl="1"/>
            <a:r>
              <a:rPr lang="tr-TR" smtClean="0"/>
              <a:t>Bu yaklaşımda </a:t>
            </a:r>
            <a:r>
              <a:rPr lang="tr-TR" i="1" smtClean="0">
                <a:solidFill>
                  <a:srgbClr val="FF0000"/>
                </a:solidFill>
              </a:rPr>
              <a:t>konuların ne şekilde verildiği </a:t>
            </a:r>
            <a:r>
              <a:rPr lang="tr-TR" smtClean="0"/>
              <a:t>ve bu </a:t>
            </a:r>
            <a:r>
              <a:rPr lang="tr-TR" i="1" smtClean="0">
                <a:solidFill>
                  <a:srgbClr val="FF0000"/>
                </a:solidFill>
              </a:rPr>
              <a:t>bilgilerin nasıl kullanılabileceği </a:t>
            </a:r>
            <a:r>
              <a:rPr lang="tr-TR" smtClean="0"/>
              <a:t>önemlidir.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Sınama Durumları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Sınama durumlarını düzenlerken dikkat edilecek hususlar şunlardır:</a:t>
            </a:r>
          </a:p>
          <a:p>
            <a:pPr lvl="1" eaLnBrk="1" hangingPunct="1"/>
            <a:r>
              <a:rPr lang="tr-TR" smtClean="0"/>
              <a:t>Belirtke tablosu hazırlanmalıdır. Bir dersin hedefleri ve içeriğin verilmesi söz konusudur.</a:t>
            </a:r>
          </a:p>
          <a:p>
            <a:pPr lvl="1" eaLnBrk="1" hangingPunct="1"/>
            <a:endParaRPr lang="tr-TR" smtClean="0"/>
          </a:p>
          <a:p>
            <a:pPr lvl="1" eaLnBrk="1" hangingPunct="1"/>
            <a:r>
              <a:rPr lang="tr-TR" smtClean="0"/>
              <a:t>Sınama durumunun hangi amaçla düzenleneceğine karar verilmelidir.</a:t>
            </a:r>
          </a:p>
          <a:p>
            <a:pPr lvl="1" eaLnBrk="1" hangingPunct="1"/>
            <a:r>
              <a:rPr lang="tr-TR" smtClean="0"/>
              <a:t>Sınama durumu bilişsel, duyuşsal ve psikomotor alanların niteliklerine ve davranışın düzeyine göre belirlenmelidir.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Geniş alanlı tasarım</a:t>
            </a:r>
          </a:p>
        </p:txBody>
      </p:sp>
      <p:sp>
        <p:nvSpPr>
          <p:cNvPr id="247811" name="2 İçerik Yer Tutucusu"/>
          <p:cNvSpPr>
            <a:spLocks noGrp="1"/>
          </p:cNvSpPr>
          <p:nvPr>
            <p:ph idx="1"/>
          </p:nvPr>
        </p:nvSpPr>
        <p:spPr>
          <a:xfrm>
            <a:off x="457200" y="1341438"/>
            <a:ext cx="8507413" cy="4789487"/>
          </a:xfrm>
        </p:spPr>
        <p:txBody>
          <a:bodyPr/>
          <a:lstStyle/>
          <a:p>
            <a:r>
              <a:rPr lang="tr-TR" smtClean="0"/>
              <a:t>Bu yaklaşım da konu merkezli tasarımın neden olduğu </a:t>
            </a:r>
            <a:r>
              <a:rPr lang="tr-TR" smtClean="0">
                <a:solidFill>
                  <a:srgbClr val="FF0000"/>
                </a:solidFill>
              </a:rPr>
              <a:t>parçalanma</a:t>
            </a:r>
            <a:r>
              <a:rPr lang="tr-TR" smtClean="0"/>
              <a:t> ve </a:t>
            </a:r>
            <a:r>
              <a:rPr lang="tr-TR" smtClean="0">
                <a:solidFill>
                  <a:srgbClr val="FF0000"/>
                </a:solidFill>
              </a:rPr>
              <a:t>bölümlerdeki ayrılma </a:t>
            </a:r>
            <a:r>
              <a:rPr lang="tr-TR" smtClean="0"/>
              <a:t>sorununa </a:t>
            </a:r>
            <a:r>
              <a:rPr lang="tr-TR" smtClean="0">
                <a:solidFill>
                  <a:srgbClr val="FF0000"/>
                </a:solidFill>
              </a:rPr>
              <a:t>çözüm getirme </a:t>
            </a:r>
            <a:r>
              <a:rPr lang="tr-TR" smtClean="0"/>
              <a:t>amacı ile oluşturulmuştur. </a:t>
            </a:r>
          </a:p>
          <a:p>
            <a:endParaRPr lang="tr-TR" smtClean="0"/>
          </a:p>
          <a:p>
            <a:r>
              <a:rPr lang="tr-TR" smtClean="0"/>
              <a:t>Bu tasarımın </a:t>
            </a:r>
            <a:r>
              <a:rPr lang="tr-TR" smtClean="0">
                <a:solidFill>
                  <a:srgbClr val="FF0000"/>
                </a:solidFill>
              </a:rPr>
              <a:t>amacı</a:t>
            </a:r>
            <a:r>
              <a:rPr lang="tr-TR" smtClean="0"/>
              <a:t>, </a:t>
            </a:r>
            <a:r>
              <a:rPr lang="tr-TR" smtClean="0">
                <a:solidFill>
                  <a:srgbClr val="FF0000"/>
                </a:solidFill>
              </a:rPr>
              <a:t>konuları mantığa uygun bir şekilde bir araya getirmektir</a:t>
            </a:r>
            <a:r>
              <a:rPr lang="tr-TR" smtClean="0"/>
              <a:t>. </a:t>
            </a:r>
          </a:p>
          <a:p>
            <a:pPr lvl="1"/>
            <a:r>
              <a:rPr lang="tr-TR" b="1" smtClean="0"/>
              <a:t>Ör:</a:t>
            </a:r>
            <a:r>
              <a:rPr lang="tr-TR" smtClean="0"/>
              <a:t> farklı dersler olan coğrafya, ekonomi, politika, antropoloji, sosyoloji ve tarih bir araya getirilerek sosyal bilgiler dersi oluşturulur.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Geniş alanlı tasarım</a:t>
            </a:r>
          </a:p>
        </p:txBody>
      </p:sp>
      <p:sp>
        <p:nvSpPr>
          <p:cNvPr id="248835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Bu yaklaşım daha çok ilk ve orta okullarda uygulanmaktadır.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Süreç tasarımı</a:t>
            </a:r>
          </a:p>
        </p:txBody>
      </p:sp>
      <p:sp>
        <p:nvSpPr>
          <p:cNvPr id="249859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Her konu için ayrı ayrı öğrenme yollarını düzenleme yerine, </a:t>
            </a:r>
            <a:r>
              <a:rPr lang="tr-TR" smtClean="0">
                <a:solidFill>
                  <a:srgbClr val="FF0000"/>
                </a:solidFill>
              </a:rPr>
              <a:t>tüm konular için ortak bir öğrenme yolunu</a:t>
            </a:r>
            <a:r>
              <a:rPr lang="tr-TR" smtClean="0"/>
              <a:t> ön plana çıkaran bir tasarım yaklaşımıdır.</a:t>
            </a:r>
          </a:p>
          <a:p>
            <a:endParaRPr lang="tr-TR" smtClean="0"/>
          </a:p>
          <a:p>
            <a:r>
              <a:rPr lang="tr-TR" smtClean="0"/>
              <a:t>Amaç, öğrencinin en iyi şekilde </a:t>
            </a:r>
            <a:r>
              <a:rPr lang="tr-TR" smtClean="0">
                <a:solidFill>
                  <a:srgbClr val="FF0000"/>
                </a:solidFill>
              </a:rPr>
              <a:t>nasıl öğreneceği</a:t>
            </a:r>
            <a:r>
              <a:rPr lang="tr-TR" smtClean="0"/>
              <a:t>dir.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2. Öğrenen Merkezli Tasarımlar</a:t>
            </a:r>
          </a:p>
        </p:txBody>
      </p:sp>
      <p:sp>
        <p:nvSpPr>
          <p:cNvPr id="250883" name="2 İçerik Yer Tutucusu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862512"/>
          </a:xfrm>
        </p:spPr>
        <p:txBody>
          <a:bodyPr/>
          <a:lstStyle/>
          <a:p>
            <a:r>
              <a:rPr lang="tr-TR" smtClean="0"/>
              <a:t>Tüm program tasarımcıları </a:t>
            </a:r>
            <a:r>
              <a:rPr lang="tr-TR" smtClean="0">
                <a:solidFill>
                  <a:schemeClr val="tx2"/>
                </a:solidFill>
              </a:rPr>
              <a:t>öğrenen</a:t>
            </a:r>
            <a:r>
              <a:rPr lang="tr-TR" smtClean="0"/>
              <a:t>i ön planda tutar. </a:t>
            </a:r>
          </a:p>
          <a:p>
            <a:pPr lvl="1"/>
            <a:endParaRPr lang="tr-TR" smtClean="0"/>
          </a:p>
          <a:p>
            <a:pPr lvl="1"/>
            <a:r>
              <a:rPr lang="tr-TR" smtClean="0"/>
              <a:t>Bu nedenle, öğrencinin programın merkezi olduğu ve her konunun ona göre düzenlenmesi gerektiği görüşü ortaya çıkmıştır.  </a:t>
            </a:r>
          </a:p>
          <a:p>
            <a:pPr lvl="1">
              <a:buFont typeface="Wingdings" pitchFamily="2" charset="2"/>
              <a:buNone/>
            </a:pPr>
            <a:endParaRPr lang="tr-TR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Öğrenen Merkezli Tasarımlar</a:t>
            </a:r>
          </a:p>
        </p:txBody>
      </p:sp>
      <p:sp>
        <p:nvSpPr>
          <p:cNvPr id="251907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Öğrenen merkezli tasarımlar 4’e ayrılmaktadır:</a:t>
            </a:r>
          </a:p>
          <a:p>
            <a:pPr>
              <a:buFont typeface="Wingdings" pitchFamily="2" charset="2"/>
              <a:buNone/>
            </a:pPr>
            <a:endParaRPr lang="tr-TR" smtClean="0"/>
          </a:p>
          <a:p>
            <a:pPr lvl="1"/>
            <a:r>
              <a:rPr lang="tr-TR" smtClean="0"/>
              <a:t>Çocuk merkezli tasarımlar</a:t>
            </a:r>
          </a:p>
          <a:p>
            <a:pPr lvl="1"/>
            <a:r>
              <a:rPr lang="tr-TR" smtClean="0"/>
              <a:t>Yaşantı merkezli tasarımlar</a:t>
            </a:r>
          </a:p>
          <a:p>
            <a:pPr lvl="1"/>
            <a:r>
              <a:rPr lang="tr-TR" smtClean="0"/>
              <a:t>Romantik (Radikal) tasarımlar</a:t>
            </a:r>
          </a:p>
          <a:p>
            <a:pPr lvl="1"/>
            <a:r>
              <a:rPr lang="tr-TR" smtClean="0"/>
              <a:t>Hümanistik tasarımlar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Çocuk merkezli tasarımlar</a:t>
            </a:r>
          </a:p>
        </p:txBody>
      </p:sp>
      <p:sp>
        <p:nvSpPr>
          <p:cNvPr id="252931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Bu tasarımın savunucuları, öğrencinin </a:t>
            </a:r>
            <a:r>
              <a:rPr lang="tr-TR" smtClean="0">
                <a:solidFill>
                  <a:srgbClr val="FF0000"/>
                </a:solidFill>
              </a:rPr>
              <a:t>en iyi şekilde öğrenebilmesi</a:t>
            </a:r>
            <a:r>
              <a:rPr lang="tr-TR" smtClean="0"/>
              <a:t> için </a:t>
            </a:r>
            <a:r>
              <a:rPr lang="tr-TR" smtClean="0">
                <a:solidFill>
                  <a:srgbClr val="FF0000"/>
                </a:solidFill>
              </a:rPr>
              <a:t>etkin duruma geçirilmesi </a:t>
            </a:r>
            <a:r>
              <a:rPr lang="tr-TR" smtClean="0"/>
              <a:t>gerektiğini öne sürmüşlerdir. </a:t>
            </a:r>
          </a:p>
          <a:p>
            <a:endParaRPr lang="tr-TR" smtClean="0"/>
          </a:p>
          <a:p>
            <a:r>
              <a:rPr lang="tr-TR" smtClean="0"/>
              <a:t>Bu savunuculara göre, </a:t>
            </a:r>
            <a:r>
              <a:rPr lang="tr-TR" smtClean="0">
                <a:solidFill>
                  <a:srgbClr val="FF0000"/>
                </a:solidFill>
              </a:rPr>
              <a:t>öğrenme</a:t>
            </a:r>
            <a:r>
              <a:rPr lang="tr-TR" smtClean="0"/>
              <a:t> </a:t>
            </a:r>
            <a:r>
              <a:rPr lang="tr-TR" smtClean="0">
                <a:solidFill>
                  <a:srgbClr val="FF0000"/>
                </a:solidFill>
              </a:rPr>
              <a:t>öğrencinin yaşantısından ayrılmamalıdır</a:t>
            </a:r>
            <a:r>
              <a:rPr lang="tr-TR" smtClean="0"/>
              <a:t>. Ve ikisi birbirine bağlantılıdır. </a:t>
            </a:r>
          </a:p>
          <a:p>
            <a:endParaRPr lang="tr-TR" smtClean="0"/>
          </a:p>
          <a:p>
            <a:r>
              <a:rPr lang="tr-TR" smtClean="0"/>
              <a:t>Öğrencinin </a:t>
            </a:r>
            <a:r>
              <a:rPr lang="tr-TR" smtClean="0">
                <a:solidFill>
                  <a:srgbClr val="FF0000"/>
                </a:solidFill>
              </a:rPr>
              <a:t>ilgisi ve ihtiyaçları </a:t>
            </a:r>
            <a:r>
              <a:rPr lang="tr-TR" smtClean="0"/>
              <a:t>ön plandadır.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Yaşantı merkezli tasarımlar</a:t>
            </a:r>
          </a:p>
        </p:txBody>
      </p:sp>
      <p:sp>
        <p:nvSpPr>
          <p:cNvPr id="253955" name="2 İçerik Yer Tutucusu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718050"/>
          </a:xfrm>
        </p:spPr>
        <p:txBody>
          <a:bodyPr/>
          <a:lstStyle/>
          <a:p>
            <a:r>
              <a:rPr lang="tr-TR" smtClean="0"/>
              <a:t>Bu yaklaşım da çocuk merkezli yaklaşım gibidir. </a:t>
            </a:r>
          </a:p>
          <a:p>
            <a:r>
              <a:rPr lang="tr-TR" smtClean="0"/>
              <a:t>Ancak bu yaklaşımda çocukların ihtiyaçları ve ilgilerinin önceden tasarlanamayacağı fikri ön plandadır. </a:t>
            </a:r>
          </a:p>
          <a:p>
            <a:pPr>
              <a:buFont typeface="Wingdings" pitchFamily="2" charset="2"/>
              <a:buNone/>
            </a:pPr>
            <a:endParaRPr lang="tr-TR" smtClean="0"/>
          </a:p>
          <a:p>
            <a:pPr lvl="1"/>
            <a:r>
              <a:rPr lang="tr-TR" smtClean="0"/>
              <a:t>Bu yaklaşıma göre, eğitim programı tüm ihtiyaçları önceden belirtemez. </a:t>
            </a:r>
            <a:r>
              <a:rPr lang="tr-TR" smtClean="0">
                <a:solidFill>
                  <a:srgbClr val="FF0000"/>
                </a:solidFill>
              </a:rPr>
              <a:t>Öğretmen her öğrenciye uygun olanı, uygulama alanında vermelidir</a:t>
            </a:r>
            <a:r>
              <a:rPr lang="tr-TR" smtClean="0"/>
              <a:t>.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Romantik (Radikal) Tasarımlar</a:t>
            </a:r>
          </a:p>
        </p:txBody>
      </p:sp>
      <p:sp>
        <p:nvSpPr>
          <p:cNvPr id="254979" name="2 İçerik Yer Tutucusu"/>
          <p:cNvSpPr>
            <a:spLocks noGrp="1"/>
          </p:cNvSpPr>
          <p:nvPr>
            <p:ph idx="1"/>
          </p:nvPr>
        </p:nvSpPr>
        <p:spPr>
          <a:xfrm>
            <a:off x="457200" y="1268413"/>
            <a:ext cx="8507413" cy="5040312"/>
          </a:xfrm>
        </p:spPr>
        <p:txBody>
          <a:bodyPr/>
          <a:lstStyle/>
          <a:p>
            <a:r>
              <a:rPr lang="tr-TR" smtClean="0"/>
              <a:t>Romantik program tasarımları her öğrencinin kendi doğasında ele alınmasının uygun olacağını öne sürmektedir. </a:t>
            </a:r>
          </a:p>
          <a:p>
            <a:r>
              <a:rPr lang="tr-TR" smtClean="0">
                <a:solidFill>
                  <a:schemeClr val="tx2"/>
                </a:solidFill>
              </a:rPr>
              <a:t>Öğrenenler</a:t>
            </a:r>
            <a:r>
              <a:rPr lang="tr-TR" smtClean="0"/>
              <a:t>i öğrenme sürecinin merkezine koymaktadır. </a:t>
            </a:r>
          </a:p>
          <a:p>
            <a:pPr lvl="1"/>
            <a:r>
              <a:rPr lang="tr-TR" smtClean="0"/>
              <a:t>Bu tasarımı savunanlara göre, okullar programlarını öğrencilerini eğitmekten çok kontrol etmek için kullandıklarını savunmaktadırlar.</a:t>
            </a:r>
          </a:p>
          <a:p>
            <a:pPr lvl="1"/>
            <a:r>
              <a:rPr lang="tr-TR" smtClean="0"/>
              <a:t>Ayrıca, </a:t>
            </a:r>
            <a:r>
              <a:rPr lang="tr-TR" smtClean="0">
                <a:solidFill>
                  <a:srgbClr val="FF0000"/>
                </a:solidFill>
              </a:rPr>
              <a:t>öğrencilerin kendilerinin eğitimde sorumluluk almaları ve özgürlük istemeleri gerektiğini savunurlar.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Hümanistlik tasarım</a:t>
            </a:r>
          </a:p>
        </p:txBody>
      </p:sp>
      <p:sp>
        <p:nvSpPr>
          <p:cNvPr id="25600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Bu tasarımcılar, hümanistik psikolojiyi ön planda tutmuşlardır.</a:t>
            </a:r>
          </a:p>
          <a:p>
            <a:endParaRPr lang="tr-TR" smtClean="0"/>
          </a:p>
          <a:p>
            <a:r>
              <a:rPr lang="tr-TR" smtClean="0"/>
              <a:t>Davranışsal psikoloji ve eğitim programı tasarımlarına tepki olarak ortaya çıkmıştır. </a:t>
            </a:r>
          </a:p>
          <a:p>
            <a:endParaRPr lang="tr-TR" smtClean="0"/>
          </a:p>
          <a:p>
            <a:r>
              <a:rPr lang="tr-TR" smtClean="0"/>
              <a:t>Bu psikolojik yaklaşımda insan davranışın basit bir etki-tepki ilişkisinden daha karmaşık olduğu ileri sürülmektedir. </a:t>
            </a:r>
          </a:p>
          <a:p>
            <a:endParaRPr lang="tr-TR" smtClean="0"/>
          </a:p>
          <a:p>
            <a:endParaRPr lang="tr-TR" smtClean="0"/>
          </a:p>
          <a:p>
            <a:endParaRPr lang="tr-TR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3. Sorun Merkezli Tasarımlar</a:t>
            </a:r>
          </a:p>
        </p:txBody>
      </p:sp>
      <p:sp>
        <p:nvSpPr>
          <p:cNvPr id="257027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Bu tasarımlar da öğrenen merkezli tasarımlar gibi, felsefi yaklaşım olarak </a:t>
            </a:r>
            <a:r>
              <a:rPr lang="tr-TR" smtClean="0">
                <a:solidFill>
                  <a:srgbClr val="FF0000"/>
                </a:solidFill>
              </a:rPr>
              <a:t>bireysel odaklıdır</a:t>
            </a:r>
            <a:r>
              <a:rPr lang="tr-TR" smtClean="0"/>
              <a:t>. </a:t>
            </a:r>
          </a:p>
          <a:p>
            <a:pPr>
              <a:buFont typeface="Wingdings" pitchFamily="2" charset="2"/>
              <a:buNone/>
            </a:pPr>
            <a:endParaRPr lang="tr-TR" smtClean="0"/>
          </a:p>
          <a:p>
            <a:r>
              <a:rPr lang="tr-TR" smtClean="0"/>
              <a:t>Bu tasarımlarda asıl </a:t>
            </a:r>
            <a:r>
              <a:rPr lang="tr-TR" smtClean="0">
                <a:solidFill>
                  <a:srgbClr val="FF0000"/>
                </a:solidFill>
              </a:rPr>
              <a:t>odak noktası </a:t>
            </a:r>
            <a:r>
              <a:rPr lang="tr-TR" smtClean="0"/>
              <a:t>hem </a:t>
            </a:r>
            <a:r>
              <a:rPr lang="tr-TR" smtClean="0">
                <a:solidFill>
                  <a:srgbClr val="FF0000"/>
                </a:solidFill>
              </a:rPr>
              <a:t>bireysel </a:t>
            </a:r>
            <a:r>
              <a:rPr lang="tr-TR" smtClean="0"/>
              <a:t>hem de </a:t>
            </a:r>
            <a:r>
              <a:rPr lang="tr-TR" smtClean="0">
                <a:solidFill>
                  <a:srgbClr val="FF0000"/>
                </a:solidFill>
              </a:rPr>
              <a:t>sosyal problemlerdir</a:t>
            </a:r>
            <a:r>
              <a:rPr lang="tr-TR" smtClean="0"/>
              <a:t>.</a:t>
            </a:r>
          </a:p>
          <a:p>
            <a:pPr>
              <a:buFont typeface="Wingdings" pitchFamily="2" charset="2"/>
              <a:buNone/>
            </a:pPr>
            <a:r>
              <a:rPr lang="tr-TR" smtClean="0"/>
              <a:t> </a:t>
            </a:r>
          </a:p>
          <a:p>
            <a:r>
              <a:rPr lang="tr-TR" smtClean="0"/>
              <a:t>Kişilerin sorunları asla göz ardı edilmez. </a:t>
            </a:r>
          </a:p>
          <a:p>
            <a:pPr lvl="1"/>
            <a:r>
              <a:rPr lang="tr-TR" smtClean="0">
                <a:solidFill>
                  <a:srgbClr val="FF0000"/>
                </a:solidFill>
              </a:rPr>
              <a:t>Bu tasarımlar, öğrencilerin toplumsal sorunları, ihtiyaçları, ilgi ve yetenekleri üzerinde durur</a:t>
            </a:r>
            <a:r>
              <a:rPr lang="tr-TR" smtClean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Sınama Durumları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mtClean="0"/>
              <a:t>Sınama durumları hedef-davranışların yoklanmasında işe koşulacak uygun soru tiplerine göre hazırlanmalıdır.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Sınama durumu açık, seçik ve anlaşılır olmalıdır.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Kolay sorular başa, sona ve ortaya dağıtılmalıdır.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Kopya çekmeye olanak tanınmamalıdır.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Sorun Merkezli Tasarımlar</a:t>
            </a:r>
          </a:p>
        </p:txBody>
      </p:sp>
      <p:sp>
        <p:nvSpPr>
          <p:cNvPr id="258051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Bu tasarımcılar, </a:t>
            </a:r>
            <a:r>
              <a:rPr lang="tr-TR" smtClean="0">
                <a:solidFill>
                  <a:srgbClr val="FF0000"/>
                </a:solidFill>
              </a:rPr>
              <a:t>hayatın gerçek problemlerini </a:t>
            </a:r>
            <a:r>
              <a:rPr lang="tr-TR" smtClean="0"/>
              <a:t>ön planda tuttukları için </a:t>
            </a:r>
            <a:r>
              <a:rPr lang="tr-TR" smtClean="0">
                <a:solidFill>
                  <a:srgbClr val="FF0000"/>
                </a:solidFill>
              </a:rPr>
              <a:t>kişinin durumunu da göz önünde bulundururlar</a:t>
            </a:r>
            <a:r>
              <a:rPr lang="tr-TR" smtClean="0"/>
              <a:t>.</a:t>
            </a:r>
          </a:p>
          <a:p>
            <a:endParaRPr lang="tr-TR" smtClean="0"/>
          </a:p>
          <a:p>
            <a:r>
              <a:rPr lang="tr-TR" smtClean="0"/>
              <a:t>Bu yaklaşımda, konu kadar </a:t>
            </a:r>
            <a:r>
              <a:rPr lang="tr-TR" smtClean="0">
                <a:solidFill>
                  <a:schemeClr val="tx2"/>
                </a:solidFill>
              </a:rPr>
              <a:t>öğrencinin gelişmesi </a:t>
            </a:r>
            <a:r>
              <a:rPr lang="tr-TR" smtClean="0"/>
              <a:t>de ön plandadır.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Sorun Merkezli Tasarımlar</a:t>
            </a:r>
          </a:p>
        </p:txBody>
      </p:sp>
      <p:sp>
        <p:nvSpPr>
          <p:cNvPr id="259075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Sorun merkezli tasarımlar 3’e ayrılmaktadır:</a:t>
            </a:r>
          </a:p>
          <a:p>
            <a:endParaRPr lang="tr-TR" smtClean="0"/>
          </a:p>
          <a:p>
            <a:r>
              <a:rPr lang="tr-TR" smtClean="0"/>
              <a:t>Yaşam şartları tasarımı</a:t>
            </a:r>
          </a:p>
          <a:p>
            <a:r>
              <a:rPr lang="tr-TR" smtClean="0"/>
              <a:t>Çekirdek tasarımı</a:t>
            </a:r>
          </a:p>
          <a:p>
            <a:r>
              <a:rPr lang="tr-TR" smtClean="0"/>
              <a:t>Toplumsal sorunlar ve yeniden kurmacılık tasarımı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Yaşam şartları tasarımı</a:t>
            </a:r>
          </a:p>
        </p:txBody>
      </p:sp>
      <p:sp>
        <p:nvSpPr>
          <p:cNvPr id="260099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Bu tasarımla, eğitimciler öğrencilerin kavrayışlarını geliştirmekte ve </a:t>
            </a:r>
            <a:r>
              <a:rPr lang="tr-TR" smtClean="0">
                <a:solidFill>
                  <a:srgbClr val="FF0000"/>
                </a:solidFill>
              </a:rPr>
              <a:t>“gerçek” dünya ile ilgili sorunları konusunda </a:t>
            </a:r>
            <a:r>
              <a:rPr lang="tr-TR" smtClean="0"/>
              <a:t>genelleme becerisi kazanmalarında yardımcı olmaktadır.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Çekirdek tasarımı</a:t>
            </a:r>
          </a:p>
        </p:txBody>
      </p:sp>
      <p:sp>
        <p:nvSpPr>
          <p:cNvPr id="26112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Bu tasarım da konu merkezlidir ve genel eğitim düzeyine odaklanmıştır. </a:t>
            </a:r>
          </a:p>
          <a:p>
            <a:r>
              <a:rPr lang="tr-TR" smtClean="0"/>
              <a:t>Tasarımlar, öğrenci sisteme girmeden önce yapılır. Ancak bazı değişikliklere de olanak sağlar. </a:t>
            </a:r>
          </a:p>
          <a:p>
            <a:r>
              <a:rPr lang="tr-TR" smtClean="0">
                <a:solidFill>
                  <a:srgbClr val="FF0000"/>
                </a:solidFill>
              </a:rPr>
              <a:t>Toplumun sorunlarını ön planda tutar</a:t>
            </a:r>
            <a:r>
              <a:rPr lang="tr-TR" smtClean="0"/>
              <a:t>. </a:t>
            </a:r>
          </a:p>
          <a:p>
            <a:pPr>
              <a:buFont typeface="Wingdings" pitchFamily="2" charset="2"/>
              <a:buNone/>
            </a:pPr>
            <a:endParaRPr lang="tr-TR" smtClean="0"/>
          </a:p>
          <a:p>
            <a:pPr lvl="1"/>
            <a:r>
              <a:rPr lang="tr-TR" smtClean="0"/>
              <a:t>Öğrencinin </a:t>
            </a:r>
            <a:r>
              <a:rPr lang="tr-TR" smtClean="0">
                <a:solidFill>
                  <a:srgbClr val="FF0000"/>
                </a:solidFill>
              </a:rPr>
              <a:t>toplumun sorunlarını görmesini </a:t>
            </a:r>
            <a:r>
              <a:rPr lang="tr-TR" smtClean="0"/>
              <a:t>ve bu </a:t>
            </a:r>
            <a:r>
              <a:rPr lang="tr-TR" smtClean="0">
                <a:solidFill>
                  <a:srgbClr val="FF0000"/>
                </a:solidFill>
              </a:rPr>
              <a:t>konulara eğilmesini </a:t>
            </a:r>
            <a:r>
              <a:rPr lang="tr-TR" i="1" smtClean="0"/>
              <a:t>amaç edinir</a:t>
            </a:r>
            <a:r>
              <a:rPr lang="tr-TR" smtClean="0"/>
              <a:t>.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Toplumsal sorunlar ve yeniden kurmacılık tasarımı</a:t>
            </a:r>
          </a:p>
        </p:txBody>
      </p:sp>
      <p:sp>
        <p:nvSpPr>
          <p:cNvPr id="262147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Bu tasarımcılar, toplumun sosyal, politik, ekonomik gelişmelerinin program tasarımı ile bağlantısı konusu üzerinde ilgilenirler. </a:t>
            </a:r>
          </a:p>
          <a:p>
            <a:pPr>
              <a:buFont typeface="Wingdings" pitchFamily="2" charset="2"/>
              <a:buNone/>
            </a:pPr>
            <a:endParaRPr lang="tr-TR" smtClean="0"/>
          </a:p>
          <a:p>
            <a:r>
              <a:rPr lang="tr-TR" smtClean="0"/>
              <a:t>Program tasarımı ile eğitimcilerin, </a:t>
            </a:r>
            <a:r>
              <a:rPr lang="tr-TR" smtClean="0">
                <a:solidFill>
                  <a:srgbClr val="FF0000"/>
                </a:solidFill>
              </a:rPr>
              <a:t>toplumun iyileştirilmesine katkıda bulunabileceklerine inanırlar. 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Toplumsal sorunlar ve yeniden kurmacılık tasarımı</a:t>
            </a:r>
          </a:p>
        </p:txBody>
      </p:sp>
      <p:sp>
        <p:nvSpPr>
          <p:cNvPr id="263171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Bu yaklaşımda </a:t>
            </a:r>
            <a:r>
              <a:rPr lang="tr-TR" smtClean="0">
                <a:solidFill>
                  <a:srgbClr val="FF0000"/>
                </a:solidFill>
              </a:rPr>
              <a:t>zaman</a:t>
            </a:r>
            <a:r>
              <a:rPr lang="tr-TR" smtClean="0"/>
              <a:t>ın sürekli olarak </a:t>
            </a:r>
            <a:r>
              <a:rPr lang="tr-TR" smtClean="0">
                <a:solidFill>
                  <a:srgbClr val="FF0000"/>
                </a:solidFill>
              </a:rPr>
              <a:t>toplumu değiştirmeye zorladığı </a:t>
            </a:r>
            <a:r>
              <a:rPr lang="tr-TR" smtClean="0"/>
              <a:t>görüşü ön plandadır. </a:t>
            </a:r>
          </a:p>
          <a:p>
            <a:endParaRPr lang="tr-TR" smtClean="0"/>
          </a:p>
          <a:p>
            <a:pPr lvl="1"/>
            <a:r>
              <a:rPr lang="tr-TR" smtClean="0"/>
              <a:t>Bu değişimin ise en iyi şekilde okul ile gerçekleştirilebileceği ileri sürülür. </a:t>
            </a:r>
          </a:p>
          <a:p>
            <a:endParaRPr lang="tr-TR" smtClean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Eğitimde Program Geliştirme Modelleri</a:t>
            </a:r>
          </a:p>
        </p:txBody>
      </p:sp>
      <p:sp>
        <p:nvSpPr>
          <p:cNvPr id="264195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Amerika, Avrupa ve Türkiye’de en yaygın şekilde kullanılan program geliştirme modelleri:</a:t>
            </a:r>
          </a:p>
          <a:p>
            <a:pPr>
              <a:buFont typeface="Wingdings" pitchFamily="2" charset="2"/>
              <a:buNone/>
            </a:pPr>
            <a:endParaRPr lang="tr-TR" smtClean="0"/>
          </a:p>
          <a:p>
            <a:pPr lvl="1"/>
            <a:r>
              <a:rPr lang="tr-TR" smtClean="0"/>
              <a:t>ABD’de yaygın olan eğitim program modelleri</a:t>
            </a:r>
          </a:p>
          <a:p>
            <a:pPr lvl="2"/>
            <a:r>
              <a:rPr lang="tr-TR" smtClean="0"/>
              <a:t>Taba Modeli</a:t>
            </a:r>
          </a:p>
          <a:p>
            <a:pPr lvl="2"/>
            <a:r>
              <a:rPr lang="tr-TR" smtClean="0"/>
              <a:t>Tyler Modeli</a:t>
            </a:r>
          </a:p>
          <a:p>
            <a:pPr lvl="2"/>
            <a:r>
              <a:rPr lang="tr-TR" smtClean="0"/>
              <a:t>Taba-Tyler Modeli</a:t>
            </a:r>
          </a:p>
          <a:p>
            <a:pPr lvl="2"/>
            <a:r>
              <a:rPr lang="tr-TR" smtClean="0"/>
              <a:t>Sistem Yaklaşımına Göre Program Geliştirme Modeli 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Eğitimde Program Geliştirme Modelleri</a:t>
            </a:r>
          </a:p>
        </p:txBody>
      </p:sp>
      <p:sp>
        <p:nvSpPr>
          <p:cNvPr id="265219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Avrupa’da yaygın olan program modelleri</a:t>
            </a:r>
          </a:p>
          <a:p>
            <a:endParaRPr lang="tr-TR" smtClean="0"/>
          </a:p>
          <a:p>
            <a:pPr lvl="1"/>
            <a:r>
              <a:rPr lang="tr-TR" smtClean="0"/>
              <a:t>Rasyonel Planlama Modeli</a:t>
            </a:r>
          </a:p>
          <a:p>
            <a:pPr lvl="1"/>
            <a:r>
              <a:rPr lang="tr-TR" smtClean="0"/>
              <a:t>Süreç Yaklaşımı Modeli</a:t>
            </a:r>
          </a:p>
          <a:p>
            <a:pPr lvl="1"/>
            <a:r>
              <a:rPr lang="tr-TR" smtClean="0"/>
              <a:t>Yenilikçi/Durumsal Model </a:t>
            </a:r>
          </a:p>
          <a:p>
            <a:pPr lvl="1"/>
            <a:endParaRPr lang="tr-TR" smtClean="0"/>
          </a:p>
          <a:p>
            <a:pPr lvl="1"/>
            <a:r>
              <a:rPr lang="tr-TR" smtClean="0"/>
              <a:t>Türkiye’de ise 2004 yılında MEB tarafından benimsenen MEB Yeni Program Geliştirme Modeli yer almaktadır.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Sınama Durumları</a:t>
            </a:r>
          </a:p>
        </p:txBody>
      </p:sp>
      <p:sp>
        <p:nvSpPr>
          <p:cNvPr id="231427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Sınama durumu yoklanacak davranışla ilgili olmalıdır.</a:t>
            </a:r>
          </a:p>
          <a:p>
            <a:pPr lvl="1"/>
            <a:r>
              <a:rPr lang="tr-TR" smtClean="0"/>
              <a:t>Sorunun içinde birden fazla ve değişik düzeyde davranış bulunmamalıdır.</a:t>
            </a:r>
          </a:p>
          <a:p>
            <a:pPr lvl="1"/>
            <a:endParaRPr lang="tr-TR" smtClean="0"/>
          </a:p>
          <a:p>
            <a:pPr lvl="1"/>
            <a:r>
              <a:rPr lang="tr-TR" smtClean="0"/>
              <a:t>Sınama durumu açık, seçik ve anlaşılır olmalıdır. </a:t>
            </a:r>
          </a:p>
          <a:p>
            <a:pPr lvl="1"/>
            <a:r>
              <a:rPr lang="tr-TR" smtClean="0"/>
              <a:t>Yazım ve anlatım hatası bulunmamalıdır. </a:t>
            </a:r>
          </a:p>
          <a:p>
            <a:pPr lvl="1"/>
            <a:r>
              <a:rPr lang="tr-TR" smtClean="0"/>
              <a:t>Öğrencinin yaşına, sınıf düzeyine, sözcük dağarcığına uygun olmalıdır.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Sınama Durumları</a:t>
            </a:r>
          </a:p>
        </p:txBody>
      </p:sp>
      <p:sp>
        <p:nvSpPr>
          <p:cNvPr id="232451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Soru, olumsuz söz ya da söz öbekleri ile bitiyorsa, bunların altı çizilmeli ya da italik yazılmalıdır.</a:t>
            </a:r>
          </a:p>
          <a:p>
            <a:r>
              <a:rPr lang="tr-TR" smtClean="0"/>
              <a:t>Soru çoktan seçmeli ise, soru kökü ve seçeneklerde anlatım birliği bulunmalıdır. </a:t>
            </a:r>
          </a:p>
          <a:p>
            <a:pPr lvl="1"/>
            <a:r>
              <a:rPr lang="tr-TR" smtClean="0"/>
              <a:t>Soru kökü ve seçenekler çok uzun olmamalı,</a:t>
            </a:r>
          </a:p>
          <a:p>
            <a:pPr lvl="1"/>
            <a:r>
              <a:rPr lang="tr-TR" smtClean="0"/>
              <a:t>Tek olumlu ya da tek olumsuz seçeneğe yer verilmemelidir.</a:t>
            </a:r>
          </a:p>
          <a:p>
            <a:pPr lvl="1"/>
            <a:r>
              <a:rPr lang="tr-TR" smtClean="0"/>
              <a:t>Seçenekler arasında tek doğru yanıt bulunmalıdır.</a:t>
            </a:r>
          </a:p>
          <a:p>
            <a:pPr lvl="1">
              <a:buFont typeface="Wingdings" pitchFamily="2" charset="2"/>
              <a:buNone/>
            </a:pPr>
            <a:endParaRPr lang="tr-TR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Sınama Durumları</a:t>
            </a:r>
          </a:p>
        </p:txBody>
      </p:sp>
      <p:sp>
        <p:nvSpPr>
          <p:cNvPr id="233475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Çoktan seçmeli testlerde çeldiriciler bilenleri yanıltmamalı, bilmeyenlere çekici gelmelidir. </a:t>
            </a:r>
          </a:p>
          <a:p>
            <a:pPr lvl="1"/>
            <a:r>
              <a:rPr lang="tr-TR" smtClean="0"/>
              <a:t>Seçenek sayısı sınıf düzeyine uygun olmalıdır.</a:t>
            </a:r>
          </a:p>
          <a:p>
            <a:pPr lvl="1"/>
            <a:endParaRPr lang="tr-TR" smtClean="0"/>
          </a:p>
          <a:p>
            <a:pPr lvl="1"/>
            <a:r>
              <a:rPr lang="tr-TR" smtClean="0"/>
              <a:t>Sınama durumu bilenle bilmeyeni ayırmalıdır. Bileni şaşırtmamalı, bilmeyene ipucu vermemelidir.</a:t>
            </a:r>
          </a:p>
          <a:p>
            <a:pPr lvl="1"/>
            <a:endParaRPr lang="tr-TR" smtClean="0"/>
          </a:p>
          <a:p>
            <a:pPr lvl="1"/>
            <a:r>
              <a:rPr lang="tr-TR" smtClean="0"/>
              <a:t>Her soru bağımsız olmalı, bir soru diğerinin ipucu olmamalıdır.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Sınama Durumları</a:t>
            </a:r>
          </a:p>
        </p:txBody>
      </p:sp>
      <p:sp>
        <p:nvSpPr>
          <p:cNvPr id="234499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Sorunun yanıtlanması için yeterli zaman verilmelidir. </a:t>
            </a:r>
          </a:p>
          <a:p>
            <a:pPr lvl="1"/>
            <a:r>
              <a:rPr lang="tr-TR" smtClean="0"/>
              <a:t>Yeterli zaman soru sayısı ve güçlük düzeyiyle ilgilidir.</a:t>
            </a:r>
          </a:p>
          <a:p>
            <a:pPr lvl="1"/>
            <a:endParaRPr lang="tr-TR" smtClean="0"/>
          </a:p>
          <a:p>
            <a:pPr lvl="1"/>
            <a:r>
              <a:rPr lang="tr-TR" smtClean="0"/>
              <a:t>Sınama durumunda dönüt, düzeltme ve ipucu kullanılmamalıdır.</a:t>
            </a:r>
          </a:p>
          <a:p>
            <a:pPr lvl="1"/>
            <a:endParaRPr lang="tr-TR" smtClean="0"/>
          </a:p>
          <a:p>
            <a:pPr lvl="1"/>
            <a:r>
              <a:rPr lang="tr-TR" smtClean="0"/>
              <a:t>Kolay sorular başa, sona ve ortaya dağıtılmalıdır.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Sınama Durumları</a:t>
            </a:r>
          </a:p>
        </p:txBody>
      </p:sp>
      <p:sp>
        <p:nvSpPr>
          <p:cNvPr id="23552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Sınav ortamı davranışın gerektirdiği koşullara göre düzenlenmelidir.</a:t>
            </a:r>
          </a:p>
          <a:p>
            <a:pPr>
              <a:buFont typeface="Wingdings" pitchFamily="2" charset="2"/>
              <a:buNone/>
            </a:pPr>
            <a:endParaRPr lang="tr-TR" smtClean="0"/>
          </a:p>
          <a:p>
            <a:r>
              <a:rPr lang="tr-TR" smtClean="0"/>
              <a:t>Sınav ve davranış için gerekli her türlü araç ve gereç bulundurulmalıdır.</a:t>
            </a:r>
          </a:p>
          <a:p>
            <a:pPr>
              <a:buFont typeface="Wingdings" pitchFamily="2" charset="2"/>
              <a:buNone/>
            </a:pPr>
            <a:endParaRPr lang="tr-TR" smtClean="0"/>
          </a:p>
          <a:p>
            <a:r>
              <a:rPr lang="tr-TR" smtClean="0"/>
              <a:t>Benzer nitelikteki sorular gruplandırılmalıdır.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Eğitim Programı Tasarımı ve Modeller</a:t>
            </a:r>
          </a:p>
        </p:txBody>
      </p:sp>
      <p:sp>
        <p:nvSpPr>
          <p:cNvPr id="236547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Eğitim programı tasarımı, </a:t>
            </a:r>
            <a:r>
              <a:rPr lang="tr-TR" smtClean="0">
                <a:solidFill>
                  <a:srgbClr val="FF0000"/>
                </a:solidFill>
              </a:rPr>
              <a:t>bir programın hangi öğelerden</a:t>
            </a:r>
            <a:r>
              <a:rPr lang="tr-TR" smtClean="0"/>
              <a:t> oluşacağının </a:t>
            </a:r>
            <a:r>
              <a:rPr lang="tr-TR" smtClean="0">
                <a:solidFill>
                  <a:srgbClr val="FF0000"/>
                </a:solidFill>
              </a:rPr>
              <a:t>ortaya çıkarılması </a:t>
            </a:r>
            <a:r>
              <a:rPr lang="tr-TR" smtClean="0"/>
              <a:t>sürecidir. </a:t>
            </a:r>
          </a:p>
          <a:p>
            <a:endParaRPr lang="tr-TR" smtClean="0"/>
          </a:p>
          <a:p>
            <a:r>
              <a:rPr lang="tr-TR" smtClean="0"/>
              <a:t>Program tasarımı, </a:t>
            </a:r>
            <a:r>
              <a:rPr lang="tr-TR" smtClean="0">
                <a:solidFill>
                  <a:srgbClr val="FF0000"/>
                </a:solidFill>
              </a:rPr>
              <a:t>öğretimin düzenlenmesini anlamlı bir bütünlük içinde</a:t>
            </a:r>
            <a:r>
              <a:rPr lang="tr-TR" smtClean="0"/>
              <a:t> ele almayı amaçlar.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1409</Words>
  <PresentationFormat>Ekran Gösterisi (4:3)</PresentationFormat>
  <Paragraphs>199</Paragraphs>
  <Slides>37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37</vt:i4>
      </vt:variant>
    </vt:vector>
  </HeadingPairs>
  <TitlesOfParts>
    <vt:vector size="38" baseType="lpstr">
      <vt:lpstr>Ofis Teması</vt:lpstr>
      <vt:lpstr>Sınama Durumları</vt:lpstr>
      <vt:lpstr>Sınama Durumları</vt:lpstr>
      <vt:lpstr>Sınama Durumları</vt:lpstr>
      <vt:lpstr>Sınama Durumları</vt:lpstr>
      <vt:lpstr>Sınama Durumları</vt:lpstr>
      <vt:lpstr>Sınama Durumları</vt:lpstr>
      <vt:lpstr>Sınama Durumları</vt:lpstr>
      <vt:lpstr>Sınama Durumları</vt:lpstr>
      <vt:lpstr>Eğitim Programı Tasarımı ve Modeller</vt:lpstr>
      <vt:lpstr>Eğitim Programı Tasarımı ve Modeller</vt:lpstr>
      <vt:lpstr>Eğitim Programı Tasarımı ve Modeller</vt:lpstr>
      <vt:lpstr>Eğitim Programı Tasarımı ve Modeller</vt:lpstr>
      <vt:lpstr>Eğitim Programı Tasarımı ve Modeller</vt:lpstr>
      <vt:lpstr>Eğitim Programı Tasarımı ve Modeller</vt:lpstr>
      <vt:lpstr>Program Tasarımı Yaklaşımları</vt:lpstr>
      <vt:lpstr>1. Konu Merkezli Program Tasarımları</vt:lpstr>
      <vt:lpstr>Konu Merkezli Program Tasarımları</vt:lpstr>
      <vt:lpstr>Konu tasarımı</vt:lpstr>
      <vt:lpstr>Disiplin tasarımı</vt:lpstr>
      <vt:lpstr>Geniş alanlı tasarım</vt:lpstr>
      <vt:lpstr>Geniş alanlı tasarım</vt:lpstr>
      <vt:lpstr>Süreç tasarımı</vt:lpstr>
      <vt:lpstr>2. Öğrenen Merkezli Tasarımlar</vt:lpstr>
      <vt:lpstr>Öğrenen Merkezli Tasarımlar</vt:lpstr>
      <vt:lpstr>Çocuk merkezli tasarımlar</vt:lpstr>
      <vt:lpstr>Yaşantı merkezli tasarımlar</vt:lpstr>
      <vt:lpstr>Romantik (Radikal) Tasarımlar</vt:lpstr>
      <vt:lpstr>Hümanistlik tasarım</vt:lpstr>
      <vt:lpstr>3. Sorun Merkezli Tasarımlar</vt:lpstr>
      <vt:lpstr>Sorun Merkezli Tasarımlar</vt:lpstr>
      <vt:lpstr>Sorun Merkezli Tasarımlar</vt:lpstr>
      <vt:lpstr>Yaşam şartları tasarımı</vt:lpstr>
      <vt:lpstr>Çekirdek tasarımı</vt:lpstr>
      <vt:lpstr>Toplumsal sorunlar ve yeniden kurmacılık tasarımı</vt:lpstr>
      <vt:lpstr>Toplumsal sorunlar ve yeniden kurmacılık tasarımı</vt:lpstr>
      <vt:lpstr>Eğitimde Program Geliştirme Modelleri</vt:lpstr>
      <vt:lpstr>Eğitimde Program Geliştirme Modelleri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Sınama Durumları</dc:title>
  <dc:creator>caliskan</dc:creator>
  <cp:lastModifiedBy>caliskan</cp:lastModifiedBy>
  <cp:revision>1</cp:revision>
  <dcterms:created xsi:type="dcterms:W3CDTF">2014-08-07T09:13:47Z</dcterms:created>
  <dcterms:modified xsi:type="dcterms:W3CDTF">2014-08-07T09:14:04Z</dcterms:modified>
</cp:coreProperties>
</file>