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9" r:id="rId23"/>
    <p:sldId id="281" r:id="rId24"/>
    <p:sldId id="283" r:id="rId25"/>
    <p:sldId id="285" r:id="rId26"/>
    <p:sldId id="287" r:id="rId27"/>
    <p:sldId id="289" r:id="rId28"/>
    <p:sldId id="291" r:id="rId29"/>
    <p:sldId id="293" r:id="rId30"/>
    <p:sldId id="295" r:id="rId31"/>
    <p:sldId id="297" r:id="rId32"/>
    <p:sldId id="298" r:id="rId33"/>
    <p:sldId id="299" r:id="rId34"/>
    <p:sldId id="300" r:id="rId35"/>
    <p:sldId id="301" r:id="rId36"/>
    <p:sldId id="302" r:id="rId37"/>
    <p:sldId id="303" r:id="rId38"/>
    <p:sldId id="304" r:id="rId3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65" autoAdjust="0"/>
    <p:restoredTop sz="94660"/>
  </p:normalViewPr>
  <p:slideViewPr>
    <p:cSldViewPr>
      <p:cViewPr>
        <p:scale>
          <a:sx n="76" d="100"/>
          <a:sy n="76" d="100"/>
        </p:scale>
        <p:origin x="-1218"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FCCB343-578A-4AB7-ABF1-A0918D82824B}" type="datetimeFigureOut">
              <a:rPr lang="tr-TR" smtClean="0"/>
              <a:t>24.11.2015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37556FB-4FF4-4925-AD1D-B1C33C7D8C76}" type="slidenum">
              <a:rPr lang="tr-TR" smtClean="0"/>
              <a:t>‹#›</a:t>
            </a:fld>
            <a:endParaRPr lang="tr-TR"/>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CCB343-578A-4AB7-ABF1-A0918D82824B}" type="datetimeFigureOut">
              <a:rPr lang="tr-TR" smtClean="0"/>
              <a:t>24.11.2015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37556FB-4FF4-4925-AD1D-B1C33C7D8C76}" type="slidenum">
              <a:rPr lang="tr-TR" smtClean="0"/>
              <a:t>‹#›</a:t>
            </a:fld>
            <a:endParaRPr lang="tr-T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FCCB343-578A-4AB7-ABF1-A0918D82824B}" type="datetimeFigureOut">
              <a:rPr lang="tr-TR" smtClean="0"/>
              <a:t>24.11.2015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37556FB-4FF4-4925-AD1D-B1C33C7D8C76}" type="slidenum">
              <a:rPr lang="tr-TR" smtClean="0"/>
              <a:t>‹#›</a:t>
            </a:fld>
            <a:endParaRPr lang="tr-T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FCCB343-578A-4AB7-ABF1-A0918D82824B}" type="datetimeFigureOut">
              <a:rPr lang="tr-TR" smtClean="0"/>
              <a:t>24.11.2015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37556FB-4FF4-4925-AD1D-B1C33C7D8C76}" type="slidenum">
              <a:rPr lang="tr-TR" smtClean="0"/>
              <a:t>‹#›</a:t>
            </a:fld>
            <a:endParaRPr lang="tr-TR"/>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CCB343-578A-4AB7-ABF1-A0918D82824B}" type="datetimeFigureOut">
              <a:rPr lang="tr-TR" smtClean="0"/>
              <a:t>24.11.2015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37556FB-4FF4-4925-AD1D-B1C33C7D8C76}" type="slidenum">
              <a:rPr lang="tr-TR" smtClean="0"/>
              <a:t>‹#›</a:t>
            </a:fld>
            <a:endParaRPr lang="tr-T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FCCB343-578A-4AB7-ABF1-A0918D82824B}" type="datetimeFigureOut">
              <a:rPr lang="tr-TR" smtClean="0"/>
              <a:t>24.11.2015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37556FB-4FF4-4925-AD1D-B1C33C7D8C76}" type="slidenum">
              <a:rPr lang="tr-TR" smtClean="0"/>
              <a:t>‹#›</a:t>
            </a:fld>
            <a:endParaRPr lang="tr-TR"/>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FCCB343-578A-4AB7-ABF1-A0918D82824B}" type="datetimeFigureOut">
              <a:rPr lang="tr-TR" smtClean="0"/>
              <a:t>24.11.2015</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37556FB-4FF4-4925-AD1D-B1C33C7D8C76}" type="slidenum">
              <a:rPr lang="tr-TR" smtClean="0"/>
              <a:t>‹#›</a:t>
            </a:fld>
            <a:endParaRPr lang="tr-TR"/>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FCCB343-578A-4AB7-ABF1-A0918D82824B}" type="datetimeFigureOut">
              <a:rPr lang="tr-TR" smtClean="0"/>
              <a:t>24.11.2015</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37556FB-4FF4-4925-AD1D-B1C33C7D8C76}" type="slidenum">
              <a:rPr lang="tr-TR" smtClean="0"/>
              <a:t>‹#›</a:t>
            </a:fld>
            <a:endParaRPr lang="tr-T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CCB343-578A-4AB7-ABF1-A0918D82824B}" type="datetimeFigureOut">
              <a:rPr lang="tr-TR" smtClean="0"/>
              <a:t>24.11.2015</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37556FB-4FF4-4925-AD1D-B1C33C7D8C76}" type="slidenum">
              <a:rPr lang="tr-TR" smtClean="0"/>
              <a:t>‹#›</a:t>
            </a:fld>
            <a:endParaRPr lang="tr-T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CCB343-578A-4AB7-ABF1-A0918D82824B}" type="datetimeFigureOut">
              <a:rPr lang="tr-TR" smtClean="0"/>
              <a:t>24.11.2015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37556FB-4FF4-4925-AD1D-B1C33C7D8C76}" type="slidenum">
              <a:rPr lang="tr-TR" smtClean="0"/>
              <a:t>‹#›</a:t>
            </a:fld>
            <a:endParaRPr lang="tr-T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CCB343-578A-4AB7-ABF1-A0918D82824B}" type="datetimeFigureOut">
              <a:rPr lang="tr-TR" smtClean="0"/>
              <a:t>24.11.2015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37556FB-4FF4-4925-AD1D-B1C33C7D8C76}" type="slidenum">
              <a:rPr lang="tr-TR" smtClean="0"/>
              <a:t>‹#›</a:t>
            </a:fld>
            <a:endParaRPr lang="tr-TR"/>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8FCCB343-578A-4AB7-ABF1-A0918D82824B}" type="datetimeFigureOut">
              <a:rPr lang="tr-TR" smtClean="0"/>
              <a:t>24.11.2015</a:t>
            </a:fld>
            <a:endParaRPr lang="tr-TR"/>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tr-TR"/>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37556FB-4FF4-4925-AD1D-B1C33C7D8C7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2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076056" y="5157192"/>
            <a:ext cx="3744416" cy="882119"/>
          </a:xfrm>
        </p:spPr>
        <p:txBody>
          <a:bodyPr/>
          <a:lstStyle/>
          <a:p>
            <a:r>
              <a:rPr lang="tr-TR" dirty="0" smtClean="0"/>
              <a:t>Uz. NÜKET GÜNDÜZ</a:t>
            </a:r>
            <a:endParaRPr lang="tr-TR" dirty="0"/>
          </a:p>
        </p:txBody>
      </p:sp>
      <p:sp>
        <p:nvSpPr>
          <p:cNvPr id="2" name="Title 1"/>
          <p:cNvSpPr>
            <a:spLocks noGrp="1"/>
          </p:cNvSpPr>
          <p:nvPr>
            <p:ph type="ctrTitle"/>
          </p:nvPr>
        </p:nvSpPr>
        <p:spPr>
          <a:xfrm>
            <a:off x="817581" y="980729"/>
            <a:ext cx="7175351" cy="1656184"/>
          </a:xfrm>
        </p:spPr>
        <p:txBody>
          <a:bodyPr/>
          <a:lstStyle/>
          <a:p>
            <a:pPr marL="182880" indent="0">
              <a:buNone/>
            </a:pPr>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dirty="0" smtClean="0"/>
              <a:t>ÖĞRETİM </a:t>
            </a:r>
            <a:r>
              <a:rPr lang="tr-TR" dirty="0" smtClean="0"/>
              <a:t>MODELLERİ</a:t>
            </a:r>
            <a:endParaRPr lang="tr-TR" dirty="0"/>
          </a:p>
        </p:txBody>
      </p:sp>
      <p:pic>
        <p:nvPicPr>
          <p:cNvPr id="4" name="Picture 3" descr="C:\Users\RAMAZAN KAÇMAZ\Desktop\ydü amblemi.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9392"/>
            <a:ext cx="9144000" cy="2520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412655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83568" y="731520"/>
            <a:ext cx="7992888" cy="5433784"/>
          </a:xfrm>
        </p:spPr>
        <p:txBody>
          <a:bodyPr/>
          <a:lstStyle/>
          <a:p>
            <a:pPr algn="just">
              <a:buFont typeface="Wingdings" pitchFamily="2" charset="2"/>
              <a:buChar char="v"/>
              <a:defRPr/>
            </a:pPr>
            <a:endParaRPr lang="tr-TR" dirty="0" smtClean="0"/>
          </a:p>
          <a:p>
            <a:pPr algn="just">
              <a:buFont typeface="Wingdings" pitchFamily="2" charset="2"/>
              <a:buChar char="v"/>
              <a:defRPr/>
            </a:pPr>
            <a:endParaRPr lang="tr-TR" dirty="0"/>
          </a:p>
          <a:p>
            <a:pPr algn="just">
              <a:buFont typeface="Wingdings" pitchFamily="2" charset="2"/>
              <a:buChar char="v"/>
              <a:defRPr/>
            </a:pPr>
            <a:r>
              <a:rPr lang="tr-TR" dirty="0" smtClean="0"/>
              <a:t>Akademik </a:t>
            </a:r>
            <a:r>
              <a:rPr lang="tr-TR" dirty="0"/>
              <a:t>benlik kavramı, başarıyı belirlemede etkisi  çok yüksek bir öğedir.</a:t>
            </a:r>
          </a:p>
          <a:p>
            <a:pPr algn="just">
              <a:buFont typeface="Wingdings" pitchFamily="2" charset="2"/>
              <a:buChar char="v"/>
              <a:defRPr/>
            </a:pPr>
            <a:r>
              <a:rPr lang="tr-TR" dirty="0"/>
              <a:t>Akademik benlik kavramı, öğrencinin öğrenme özgeçmişine dayalı olarak hedeflerle tutarlı öğrenmeyi başaracağına dair kendine olan güvenidir.</a:t>
            </a:r>
          </a:p>
          <a:p>
            <a:pPr algn="just">
              <a:buFont typeface="Wingdings" pitchFamily="2" charset="2"/>
              <a:buChar char="v"/>
              <a:defRPr/>
            </a:pPr>
            <a:r>
              <a:rPr lang="tr-TR" dirty="0"/>
              <a:t>Birbiri üzerine biriken başarı ve başarısızlıklar öğrencinin akademik benlik kavramlarının gelişmesinde çok etkilidir.</a:t>
            </a:r>
          </a:p>
          <a:p>
            <a:pPr algn="just">
              <a:buClr>
                <a:schemeClr val="tx1"/>
              </a:buClr>
              <a:buNone/>
              <a:defRPr/>
            </a:pPr>
            <a:endParaRPr lang="tr-TR" dirty="0"/>
          </a:p>
          <a:p>
            <a:pPr marL="45720" indent="0">
              <a:buNone/>
            </a:pPr>
            <a:endParaRPr lang="tr-TR" dirty="0"/>
          </a:p>
        </p:txBody>
      </p:sp>
    </p:spTree>
    <p:extLst>
      <p:ext uri="{BB962C8B-B14F-4D97-AF65-F5344CB8AC3E}">
        <p14:creationId xmlns:p14="http://schemas.microsoft.com/office/powerpoint/2010/main" val="34593013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55576" y="731520"/>
            <a:ext cx="7344816" cy="4857720"/>
          </a:xfrm>
        </p:spPr>
        <p:txBody>
          <a:bodyPr/>
          <a:lstStyle/>
          <a:p>
            <a:pPr marL="45720" indent="0">
              <a:buNone/>
            </a:pPr>
            <a:r>
              <a:rPr lang="tr-TR" dirty="0">
                <a:solidFill>
                  <a:schemeClr val="tx1"/>
                </a:solidFill>
              </a:rPr>
              <a:t>Öğretim Hizmetinin </a:t>
            </a:r>
            <a:r>
              <a:rPr lang="tr-TR" dirty="0" smtClean="0">
                <a:solidFill>
                  <a:schemeClr val="tx1"/>
                </a:solidFill>
              </a:rPr>
              <a:t>Niteliği</a:t>
            </a:r>
          </a:p>
          <a:p>
            <a:pPr marL="45720" indent="0">
              <a:buNone/>
            </a:pPr>
            <a:endParaRPr lang="tr-TR" dirty="0" smtClean="0">
              <a:solidFill>
                <a:schemeClr val="tx1"/>
              </a:solidFill>
            </a:endParaRPr>
          </a:p>
          <a:p>
            <a:pPr marL="609600" indent="-609600">
              <a:buNone/>
              <a:defRPr/>
            </a:pPr>
            <a:r>
              <a:rPr lang="tr-TR" dirty="0"/>
              <a:t>Öğretim hizmetinin niteliğini 4 öğe belirler.</a:t>
            </a:r>
          </a:p>
          <a:p>
            <a:pPr marL="609600" indent="-609600">
              <a:buFontTx/>
              <a:buAutoNum type="arabicPeriod"/>
              <a:defRPr/>
            </a:pPr>
            <a:r>
              <a:rPr lang="tr-TR" dirty="0"/>
              <a:t>İpuçları</a:t>
            </a:r>
          </a:p>
          <a:p>
            <a:pPr marL="609600" indent="-609600">
              <a:buFontTx/>
              <a:buAutoNum type="arabicPeriod"/>
              <a:defRPr/>
            </a:pPr>
            <a:r>
              <a:rPr lang="tr-TR" dirty="0"/>
              <a:t>Öğrenci Katılımı</a:t>
            </a:r>
          </a:p>
          <a:p>
            <a:pPr marL="609600" indent="-609600">
              <a:buFontTx/>
              <a:buAutoNum type="arabicPeriod"/>
              <a:defRPr/>
            </a:pPr>
            <a:r>
              <a:rPr lang="tr-TR" dirty="0"/>
              <a:t>Pekiştirme</a:t>
            </a:r>
          </a:p>
          <a:p>
            <a:pPr marL="609600" indent="-609600">
              <a:buFontTx/>
              <a:buAutoNum type="arabicPeriod"/>
              <a:defRPr/>
            </a:pPr>
            <a:r>
              <a:rPr lang="tr-TR" dirty="0"/>
              <a:t>Dönüt ve Düzeltmeler</a:t>
            </a:r>
          </a:p>
          <a:p>
            <a:pPr marL="45720" indent="0">
              <a:buNone/>
            </a:pPr>
            <a:endParaRPr lang="tr-TR" dirty="0"/>
          </a:p>
        </p:txBody>
      </p:sp>
    </p:spTree>
    <p:extLst>
      <p:ext uri="{BB962C8B-B14F-4D97-AF65-F5344CB8AC3E}">
        <p14:creationId xmlns:p14="http://schemas.microsoft.com/office/powerpoint/2010/main" val="31920316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71600" y="731520"/>
            <a:ext cx="7056784" cy="5505792"/>
          </a:xfrm>
        </p:spPr>
        <p:txBody>
          <a:bodyPr/>
          <a:lstStyle/>
          <a:p>
            <a:pPr algn="just">
              <a:buClr>
                <a:schemeClr val="tx1"/>
              </a:buClr>
              <a:buNone/>
              <a:defRPr/>
            </a:pPr>
            <a:endParaRPr lang="tr-TR" b="1" u="sng" dirty="0" smtClean="0">
              <a:solidFill>
                <a:srgbClr val="FFFF66"/>
              </a:solidFill>
            </a:endParaRPr>
          </a:p>
          <a:p>
            <a:pPr algn="just">
              <a:buClr>
                <a:schemeClr val="tx1"/>
              </a:buClr>
              <a:buNone/>
              <a:defRPr/>
            </a:pPr>
            <a:r>
              <a:rPr lang="tr-TR" b="1" u="sng" dirty="0" smtClean="0">
                <a:solidFill>
                  <a:schemeClr val="tx1"/>
                </a:solidFill>
              </a:rPr>
              <a:t>İpuçları</a:t>
            </a:r>
            <a:r>
              <a:rPr lang="tr-TR" b="1" u="sng" dirty="0">
                <a:solidFill>
                  <a:schemeClr val="tx1"/>
                </a:solidFill>
              </a:rPr>
              <a:t>:</a:t>
            </a:r>
            <a:r>
              <a:rPr lang="tr-TR" dirty="0">
                <a:solidFill>
                  <a:schemeClr val="tx1"/>
                </a:solidFill>
              </a:rPr>
              <a:t> Öğretme sürecinde öğrenciye, neyi öğrenebileceğini</a:t>
            </a:r>
            <a:r>
              <a:rPr lang="tr-TR" dirty="0"/>
              <a:t>, bunları öğrenirken ne yapacağını anlatmak için kullanılan mesajların tümü olarak tanımlanır.</a:t>
            </a:r>
          </a:p>
          <a:p>
            <a:pPr algn="just">
              <a:buClr>
                <a:schemeClr val="tx1"/>
              </a:buClr>
              <a:buNone/>
              <a:defRPr/>
            </a:pPr>
            <a:r>
              <a:rPr lang="tr-TR" dirty="0"/>
              <a:t>		İpuçlarının öğrenmede etkili olabilmesi için , öğrencilerin hazır bulunuşluk düzeylerine ve öğrenme yollarına uygun, anlamlı,güçlü olması gerekmektedir.</a:t>
            </a:r>
          </a:p>
        </p:txBody>
      </p:sp>
    </p:spTree>
    <p:extLst>
      <p:ext uri="{BB962C8B-B14F-4D97-AF65-F5344CB8AC3E}">
        <p14:creationId xmlns:p14="http://schemas.microsoft.com/office/powerpoint/2010/main" val="10101075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43000" y="731520"/>
            <a:ext cx="7101408" cy="5217760"/>
          </a:xfrm>
        </p:spPr>
        <p:txBody>
          <a:bodyPr/>
          <a:lstStyle/>
          <a:p>
            <a:pPr marL="45720" indent="0">
              <a:buNone/>
            </a:pPr>
            <a:endParaRPr lang="tr-TR" b="1" u="sng" dirty="0" smtClean="0">
              <a:solidFill>
                <a:schemeClr val="tx1"/>
              </a:solidFill>
            </a:endParaRPr>
          </a:p>
          <a:p>
            <a:pPr marL="45720" indent="0">
              <a:buNone/>
            </a:pPr>
            <a:endParaRPr lang="tr-TR" b="1" u="sng" dirty="0">
              <a:solidFill>
                <a:schemeClr val="tx1"/>
              </a:solidFill>
            </a:endParaRPr>
          </a:p>
          <a:p>
            <a:pPr marL="45720" indent="0">
              <a:buNone/>
            </a:pPr>
            <a:r>
              <a:rPr lang="tr-TR" sz="2400" b="1" u="sng" dirty="0" smtClean="0">
                <a:solidFill>
                  <a:schemeClr val="tx1"/>
                </a:solidFill>
              </a:rPr>
              <a:t>Öğrenci </a:t>
            </a:r>
            <a:r>
              <a:rPr lang="tr-TR" sz="2400" b="1" u="sng" dirty="0">
                <a:solidFill>
                  <a:schemeClr val="tx1"/>
                </a:solidFill>
              </a:rPr>
              <a:t>Katılımı:</a:t>
            </a:r>
            <a:r>
              <a:rPr lang="tr-TR" sz="2400" dirty="0">
                <a:solidFill>
                  <a:schemeClr val="tx1"/>
                </a:solidFill>
              </a:rPr>
              <a:t> Öğrencinin </a:t>
            </a:r>
            <a:r>
              <a:rPr lang="tr-TR" sz="2400" dirty="0"/>
              <a:t>istendik davranışı kazanması için kendisine sağlanan ipuçları ile belli bir düzeyde etkileşimde bulunmasıdır. Öğretim niteliğinin en iyi göstergesi öğrenci katılımıdır. Çünkü katılım olmadan öğrenme gerçekleşmez.</a:t>
            </a:r>
          </a:p>
          <a:p>
            <a:pPr marL="45720" indent="0">
              <a:buNone/>
            </a:pPr>
            <a:endParaRPr lang="tr-TR" sz="2400" dirty="0"/>
          </a:p>
        </p:txBody>
      </p:sp>
    </p:spTree>
    <p:extLst>
      <p:ext uri="{BB962C8B-B14F-4D97-AF65-F5344CB8AC3E}">
        <p14:creationId xmlns:p14="http://schemas.microsoft.com/office/powerpoint/2010/main" val="19957683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899592" y="731520"/>
            <a:ext cx="7488832" cy="5361776"/>
          </a:xfrm>
        </p:spPr>
        <p:txBody>
          <a:bodyPr/>
          <a:lstStyle/>
          <a:p>
            <a:pPr marL="45720" indent="0">
              <a:buNone/>
            </a:pPr>
            <a:endParaRPr lang="tr-TR" b="1" u="sng" dirty="0" smtClean="0">
              <a:solidFill>
                <a:schemeClr val="tx1"/>
              </a:solidFill>
            </a:endParaRPr>
          </a:p>
          <a:p>
            <a:pPr marL="45720" indent="0">
              <a:buNone/>
            </a:pPr>
            <a:endParaRPr lang="tr-TR" b="1" u="sng" dirty="0" smtClean="0">
              <a:solidFill>
                <a:schemeClr val="tx1"/>
              </a:solidFill>
            </a:endParaRPr>
          </a:p>
          <a:p>
            <a:pPr marL="45720" indent="0">
              <a:buNone/>
            </a:pPr>
            <a:endParaRPr lang="tr-TR" b="1" u="sng" dirty="0">
              <a:solidFill>
                <a:schemeClr val="tx1"/>
              </a:solidFill>
            </a:endParaRPr>
          </a:p>
          <a:p>
            <a:pPr marL="45720" indent="0">
              <a:buNone/>
            </a:pPr>
            <a:r>
              <a:rPr lang="tr-TR" b="1" u="sng" dirty="0" smtClean="0">
                <a:solidFill>
                  <a:schemeClr val="tx1"/>
                </a:solidFill>
              </a:rPr>
              <a:t>Pekiştireç</a:t>
            </a:r>
            <a:r>
              <a:rPr lang="tr-TR" b="1" u="sng" dirty="0">
                <a:solidFill>
                  <a:schemeClr val="tx1"/>
                </a:solidFill>
              </a:rPr>
              <a:t>:</a:t>
            </a:r>
            <a:r>
              <a:rPr lang="tr-TR" u="sng" dirty="0">
                <a:solidFill>
                  <a:schemeClr val="tx1"/>
                </a:solidFill>
              </a:rPr>
              <a:t> </a:t>
            </a:r>
            <a:r>
              <a:rPr lang="tr-TR" dirty="0">
                <a:solidFill>
                  <a:schemeClr val="tx1"/>
                </a:solidFill>
              </a:rPr>
              <a:t>Bir </a:t>
            </a:r>
            <a:r>
              <a:rPr lang="tr-TR" dirty="0"/>
              <a:t>davranışı izleyen ve verildiğinde organizmayı hoşnut eden ve bu sayede davranışın ortaya çıkmasını sağlayan uyarıcılardır.</a:t>
            </a:r>
          </a:p>
        </p:txBody>
      </p:sp>
    </p:spTree>
    <p:extLst>
      <p:ext uri="{BB962C8B-B14F-4D97-AF65-F5344CB8AC3E}">
        <p14:creationId xmlns:p14="http://schemas.microsoft.com/office/powerpoint/2010/main" val="33080953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899592" y="731520"/>
            <a:ext cx="7128792" cy="4929728"/>
          </a:xfrm>
        </p:spPr>
        <p:txBody>
          <a:bodyPr/>
          <a:lstStyle/>
          <a:p>
            <a:endParaRPr lang="tr-TR" dirty="0" smtClean="0"/>
          </a:p>
          <a:p>
            <a:pPr marL="45720" indent="0">
              <a:buNone/>
            </a:pPr>
            <a:r>
              <a:rPr lang="tr-TR" b="1" u="sng" dirty="0">
                <a:solidFill>
                  <a:schemeClr val="tx1"/>
                </a:solidFill>
              </a:rPr>
              <a:t>Dönüt ve Düzeltmeler:</a:t>
            </a:r>
            <a:r>
              <a:rPr lang="tr-TR" dirty="0">
                <a:solidFill>
                  <a:schemeClr val="tx1"/>
                </a:solidFill>
              </a:rPr>
              <a:t> Dönüt ve düzeltme işlemleri, öğrenmenin tam olarak gerçekleştirilmesini amaçlar. Öğrenme işi sonunda yapılan izleme testleriyle elde edilen dönütlerden öğrenciye eksiklerini ve yanlışlarını duyurmak için yararlanılır. Ayrıca bu testler öğretmene öğretme işinin etkililiği hakkında bilgi verir.</a:t>
            </a:r>
          </a:p>
        </p:txBody>
      </p:sp>
    </p:spTree>
    <p:extLst>
      <p:ext uri="{BB962C8B-B14F-4D97-AF65-F5344CB8AC3E}">
        <p14:creationId xmlns:p14="http://schemas.microsoft.com/office/powerpoint/2010/main" val="22553437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lstStyle/>
          <a:p>
            <a:pPr marL="45720" indent="0">
              <a:buNone/>
            </a:pPr>
            <a:r>
              <a:rPr lang="tr-TR" dirty="0" smtClean="0">
                <a:solidFill>
                  <a:schemeClr val="tx1"/>
                </a:solidFill>
              </a:rPr>
              <a:t>Öğrenme Ürünleri</a:t>
            </a:r>
          </a:p>
          <a:p>
            <a:pPr marL="45720" indent="0">
              <a:buNone/>
            </a:pPr>
            <a:endParaRPr lang="tr-TR" dirty="0" smtClean="0">
              <a:solidFill>
                <a:schemeClr val="tx1"/>
              </a:solidFill>
            </a:endParaRPr>
          </a:p>
          <a:p>
            <a:pPr>
              <a:buClr>
                <a:srgbClr val="FFFFFF"/>
              </a:buClr>
              <a:buNone/>
            </a:pPr>
            <a:r>
              <a:rPr lang="tr-TR" dirty="0">
                <a:solidFill>
                  <a:schemeClr val="tx1"/>
                </a:solidFill>
              </a:rPr>
              <a:t>Öğrenme ürünleri;</a:t>
            </a:r>
          </a:p>
          <a:p>
            <a:pPr>
              <a:buClr>
                <a:srgbClr val="FFFFFF"/>
              </a:buClr>
              <a:buFont typeface="Arial" charset="0"/>
              <a:buChar char="−"/>
            </a:pPr>
            <a:r>
              <a:rPr lang="tr-TR" dirty="0">
                <a:solidFill>
                  <a:schemeClr val="tx1"/>
                </a:solidFill>
              </a:rPr>
              <a:t>Öğrencilerin başarısı,</a:t>
            </a:r>
          </a:p>
          <a:p>
            <a:pPr>
              <a:buClr>
                <a:srgbClr val="FFFFFF"/>
              </a:buClr>
              <a:buFont typeface="Arial" charset="0"/>
              <a:buChar char="−"/>
            </a:pPr>
            <a:r>
              <a:rPr lang="tr-TR" dirty="0">
                <a:solidFill>
                  <a:schemeClr val="tx1"/>
                </a:solidFill>
              </a:rPr>
              <a:t>Öğrenme hızı,</a:t>
            </a:r>
          </a:p>
          <a:p>
            <a:pPr>
              <a:buClr>
                <a:srgbClr val="FFFFFF"/>
              </a:buClr>
              <a:buFont typeface="Arial" charset="0"/>
              <a:buChar char="−"/>
            </a:pPr>
            <a:r>
              <a:rPr lang="tr-TR" dirty="0">
                <a:solidFill>
                  <a:schemeClr val="tx1"/>
                </a:solidFill>
              </a:rPr>
              <a:t>Öğrencilerin duyuşsal özellikleridir.</a:t>
            </a:r>
          </a:p>
          <a:p>
            <a:pPr marL="45720" indent="0">
              <a:buNone/>
            </a:pPr>
            <a:endParaRPr lang="tr-TR" dirty="0">
              <a:solidFill>
                <a:schemeClr val="tx1"/>
              </a:solidFill>
            </a:endParaRPr>
          </a:p>
        </p:txBody>
      </p:sp>
    </p:spTree>
    <p:extLst>
      <p:ext uri="{BB962C8B-B14F-4D97-AF65-F5344CB8AC3E}">
        <p14:creationId xmlns:p14="http://schemas.microsoft.com/office/powerpoint/2010/main" val="22111115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43000" y="731520"/>
            <a:ext cx="7605464" cy="5289768"/>
          </a:xfrm>
        </p:spPr>
        <p:txBody>
          <a:bodyPr/>
          <a:lstStyle/>
          <a:p>
            <a:pPr>
              <a:buClr>
                <a:srgbClr val="FFFFFF"/>
              </a:buClr>
              <a:buFont typeface="Wingdings" pitchFamily="2" charset="2"/>
              <a:buChar char="Ø"/>
            </a:pPr>
            <a:r>
              <a:rPr lang="tr-TR" dirty="0">
                <a:solidFill>
                  <a:schemeClr val="tx1"/>
                </a:solidFill>
              </a:rPr>
              <a:t>Öğrencilerin giriş davranışları öğrenme-öğretim süresinin başında eşitlenmelidir</a:t>
            </a:r>
            <a:r>
              <a:rPr lang="tr-TR" dirty="0" smtClean="0">
                <a:solidFill>
                  <a:schemeClr val="tx1"/>
                </a:solidFill>
              </a:rPr>
              <a:t>.</a:t>
            </a:r>
          </a:p>
          <a:p>
            <a:pPr marL="45720" indent="0">
              <a:buClr>
                <a:srgbClr val="FFFFFF"/>
              </a:buClr>
              <a:buNone/>
            </a:pPr>
            <a:endParaRPr lang="tr-TR" dirty="0">
              <a:solidFill>
                <a:schemeClr val="tx1"/>
              </a:solidFill>
            </a:endParaRPr>
          </a:p>
          <a:p>
            <a:pPr>
              <a:buClr>
                <a:srgbClr val="FFFFFF"/>
              </a:buClr>
              <a:buFont typeface="Wingdings" pitchFamily="2" charset="2"/>
              <a:buChar char="Ø"/>
            </a:pPr>
            <a:r>
              <a:rPr lang="tr-TR" dirty="0">
                <a:solidFill>
                  <a:schemeClr val="tx1"/>
                </a:solidFill>
              </a:rPr>
              <a:t>Her öğrenme ünitesinden sonra öğrencilerin eksiklikleri giderilmelidir</a:t>
            </a:r>
            <a:r>
              <a:rPr lang="tr-TR" dirty="0" smtClean="0">
                <a:solidFill>
                  <a:schemeClr val="tx1"/>
                </a:solidFill>
              </a:rPr>
              <a:t>.</a:t>
            </a:r>
          </a:p>
          <a:p>
            <a:pPr marL="45720" indent="0">
              <a:buClr>
                <a:srgbClr val="FFFFFF"/>
              </a:buClr>
              <a:buNone/>
            </a:pPr>
            <a:endParaRPr lang="tr-TR" dirty="0">
              <a:solidFill>
                <a:schemeClr val="tx1"/>
              </a:solidFill>
            </a:endParaRPr>
          </a:p>
          <a:p>
            <a:pPr>
              <a:buClr>
                <a:srgbClr val="FFFFFF"/>
              </a:buClr>
              <a:buFont typeface="Wingdings" pitchFamily="2" charset="2"/>
              <a:buChar char="Ø"/>
            </a:pPr>
            <a:r>
              <a:rPr lang="tr-TR" dirty="0">
                <a:solidFill>
                  <a:schemeClr val="tx1"/>
                </a:solidFill>
              </a:rPr>
              <a:t>Öğrenciler için nitelikli öğrenme hizmetleri sunulmalıdır</a:t>
            </a:r>
            <a:r>
              <a:rPr lang="tr-TR" dirty="0" smtClean="0">
                <a:solidFill>
                  <a:schemeClr val="tx1"/>
                </a:solidFill>
              </a:rPr>
              <a:t>.</a:t>
            </a:r>
          </a:p>
          <a:p>
            <a:pPr marL="45720" indent="0">
              <a:buClr>
                <a:srgbClr val="FFFFFF"/>
              </a:buClr>
              <a:buNone/>
            </a:pPr>
            <a:endParaRPr lang="tr-TR" dirty="0">
              <a:solidFill>
                <a:schemeClr val="tx1"/>
              </a:solidFill>
            </a:endParaRPr>
          </a:p>
          <a:p>
            <a:pPr>
              <a:buClr>
                <a:srgbClr val="FFFFFF"/>
              </a:buClr>
              <a:buFont typeface="Wingdings" pitchFamily="2" charset="2"/>
              <a:buChar char="Ø"/>
            </a:pPr>
            <a:r>
              <a:rPr lang="tr-TR" dirty="0">
                <a:solidFill>
                  <a:schemeClr val="tx1"/>
                </a:solidFill>
              </a:rPr>
              <a:t>Böyle olursa öğrenciler arasındaki bireysel farklılıklar azalır ve öğrencilerin başarısı artar.</a:t>
            </a:r>
          </a:p>
          <a:p>
            <a:pPr marL="45720" indent="0">
              <a:buNone/>
            </a:pPr>
            <a:endParaRPr lang="tr-TR" dirty="0">
              <a:solidFill>
                <a:schemeClr val="tx1"/>
              </a:solidFill>
            </a:endParaRPr>
          </a:p>
        </p:txBody>
      </p:sp>
    </p:spTree>
    <p:extLst>
      <p:ext uri="{BB962C8B-B14F-4D97-AF65-F5344CB8AC3E}">
        <p14:creationId xmlns:p14="http://schemas.microsoft.com/office/powerpoint/2010/main" val="35250204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539552" y="731520"/>
            <a:ext cx="7992888" cy="5721816"/>
          </a:xfrm>
        </p:spPr>
        <p:txBody>
          <a:bodyPr>
            <a:normAutofit/>
          </a:bodyPr>
          <a:lstStyle/>
          <a:p>
            <a:pPr marL="45720" indent="0">
              <a:buNone/>
            </a:pPr>
            <a:r>
              <a:rPr lang="tr-TR" b="1" dirty="0" smtClean="0">
                <a:solidFill>
                  <a:schemeClr val="tx1"/>
                </a:solidFill>
              </a:rPr>
              <a:t>			Öğretim Koşulları</a:t>
            </a:r>
          </a:p>
          <a:p>
            <a:pPr algn="just">
              <a:lnSpc>
                <a:spcPct val="90000"/>
              </a:lnSpc>
              <a:buClr>
                <a:schemeClr val="tx1"/>
              </a:buClr>
              <a:buNone/>
              <a:defRPr/>
            </a:pPr>
            <a:r>
              <a:rPr lang="tr-TR" sz="2400" dirty="0"/>
              <a:t>Öğretim niteliğini ve öğrenci başarısını arttırmak için, belli çevresel koşulların hazırlanması zorunludur.</a:t>
            </a:r>
          </a:p>
          <a:p>
            <a:pPr algn="just">
              <a:lnSpc>
                <a:spcPct val="90000"/>
              </a:lnSpc>
              <a:buClr>
                <a:schemeClr val="tx1"/>
              </a:buClr>
              <a:buNone/>
              <a:defRPr/>
            </a:pPr>
            <a:endParaRPr lang="tr-TR" sz="2400" dirty="0"/>
          </a:p>
          <a:p>
            <a:pPr algn="just">
              <a:lnSpc>
                <a:spcPct val="90000"/>
              </a:lnSpc>
              <a:buClr>
                <a:schemeClr val="tx1"/>
              </a:buClr>
              <a:defRPr/>
            </a:pPr>
            <a:r>
              <a:rPr lang="tr-TR" sz="2400" dirty="0"/>
              <a:t>Bir öğrencinin geçmiş yaşantısı ve içinde bulunduğu durum belirlenmelidir.</a:t>
            </a:r>
          </a:p>
          <a:p>
            <a:pPr algn="just">
              <a:lnSpc>
                <a:spcPct val="90000"/>
              </a:lnSpc>
              <a:buClr>
                <a:schemeClr val="tx1"/>
              </a:buClr>
              <a:defRPr/>
            </a:pPr>
            <a:r>
              <a:rPr lang="tr-TR" sz="2400" dirty="0"/>
              <a:t>Öğretimin hedefleri/öğrenme görevleri saptanmalıdır.</a:t>
            </a:r>
          </a:p>
          <a:p>
            <a:pPr algn="just">
              <a:lnSpc>
                <a:spcPct val="90000"/>
              </a:lnSpc>
              <a:buClr>
                <a:schemeClr val="tx1"/>
              </a:buClr>
              <a:defRPr/>
            </a:pPr>
            <a:r>
              <a:rPr lang="tr-TR" sz="2400" dirty="0"/>
              <a:t>Her öğrencinin neyi nasıl öğreneceği planlanmalıdır.</a:t>
            </a:r>
          </a:p>
          <a:p>
            <a:pPr algn="just">
              <a:lnSpc>
                <a:spcPct val="90000"/>
              </a:lnSpc>
              <a:buClr>
                <a:schemeClr val="tx1"/>
              </a:buClr>
              <a:defRPr/>
            </a:pPr>
            <a:r>
              <a:rPr lang="tr-TR" sz="2400" dirty="0"/>
              <a:t>Öğrenmedeki gelişmelere bakarak, her öğrenciye kendi gelişmesi konusunda, devamlı bilgi verilmelidir.</a:t>
            </a:r>
          </a:p>
          <a:p>
            <a:pPr algn="just">
              <a:lnSpc>
                <a:spcPct val="90000"/>
              </a:lnSpc>
              <a:buClr>
                <a:schemeClr val="tx1"/>
              </a:buClr>
              <a:defRPr/>
            </a:pPr>
            <a:r>
              <a:rPr lang="tr-TR" sz="2400" dirty="0"/>
              <a:t>Yetersiz gelişmeler için, tamamlayıcı öğretim yapılmalıdır.</a:t>
            </a:r>
          </a:p>
          <a:p>
            <a:pPr marL="45720" indent="0">
              <a:buNone/>
            </a:pPr>
            <a:endParaRPr lang="tr-TR" dirty="0"/>
          </a:p>
        </p:txBody>
      </p:sp>
    </p:spTree>
    <p:extLst>
      <p:ext uri="{BB962C8B-B14F-4D97-AF65-F5344CB8AC3E}">
        <p14:creationId xmlns:p14="http://schemas.microsoft.com/office/powerpoint/2010/main" val="33545278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827584" y="731520"/>
            <a:ext cx="7776864" cy="5289768"/>
          </a:xfrm>
        </p:spPr>
        <p:txBody>
          <a:bodyPr>
            <a:normAutofit/>
          </a:bodyPr>
          <a:lstStyle/>
          <a:p>
            <a:pPr marL="45720" indent="0">
              <a:buNone/>
            </a:pPr>
            <a:r>
              <a:rPr lang="tr-TR" dirty="0" smtClean="0">
                <a:solidFill>
                  <a:srgbClr val="FFFF66"/>
                </a:solidFill>
              </a:rPr>
              <a:t>	</a:t>
            </a:r>
            <a:r>
              <a:rPr lang="tr-TR" sz="2600" dirty="0" smtClean="0">
                <a:solidFill>
                  <a:srgbClr val="FFFF66"/>
                </a:solidFill>
              </a:rPr>
              <a:t>	</a:t>
            </a:r>
            <a:r>
              <a:rPr lang="tr-TR" sz="2600" dirty="0" smtClean="0">
                <a:solidFill>
                  <a:schemeClr val="tx1"/>
                </a:solidFill>
              </a:rPr>
              <a:t>Öğretime Uygulanması</a:t>
            </a:r>
          </a:p>
          <a:p>
            <a:pPr marL="609600" indent="-609600">
              <a:buClr>
                <a:schemeClr val="tx1"/>
              </a:buClr>
              <a:buFont typeface="Wingdings" pitchFamily="2" charset="2"/>
              <a:buAutoNum type="arabicPeriod"/>
              <a:defRPr/>
            </a:pPr>
            <a:r>
              <a:rPr lang="tr-TR" sz="2400" dirty="0"/>
              <a:t>Öğretimin hedefleri ve onun göstergesi olan hedef davranışları, aşamalı bir şekilde belirlenmelidir.</a:t>
            </a:r>
          </a:p>
          <a:p>
            <a:pPr marL="609600" indent="-609600">
              <a:buClr>
                <a:schemeClr val="tx1"/>
              </a:buClr>
              <a:buFont typeface="Wingdings" pitchFamily="2" charset="2"/>
              <a:buAutoNum type="arabicPeriod"/>
              <a:defRPr/>
            </a:pPr>
            <a:r>
              <a:rPr lang="tr-TR" sz="2400" dirty="0"/>
              <a:t>Öğrencinin hazır bulunuşluğu sağlanmalıdır.</a:t>
            </a:r>
          </a:p>
          <a:p>
            <a:pPr marL="609600" indent="-609600">
              <a:buClr>
                <a:schemeClr val="tx1"/>
              </a:buClr>
              <a:buFont typeface="Wingdings" pitchFamily="2" charset="2"/>
              <a:buAutoNum type="arabicPeriod"/>
              <a:defRPr/>
            </a:pPr>
            <a:r>
              <a:rPr lang="tr-TR" sz="2400" dirty="0"/>
              <a:t>Öğretimin planı yapılmalıdır.</a:t>
            </a:r>
          </a:p>
          <a:p>
            <a:pPr marL="609600" indent="-609600">
              <a:buClr>
                <a:schemeClr val="tx1"/>
              </a:buClr>
              <a:buFont typeface="Wingdings" pitchFamily="2" charset="2"/>
              <a:buAutoNum type="arabicPeriod"/>
              <a:defRPr/>
            </a:pPr>
            <a:r>
              <a:rPr lang="tr-TR" sz="2400" dirty="0"/>
              <a:t>Ölçme araçları hazırlanmalıdır.</a:t>
            </a:r>
          </a:p>
          <a:p>
            <a:pPr marL="609600" indent="-609600">
              <a:buClr>
                <a:schemeClr val="tx1"/>
              </a:buClr>
              <a:buFont typeface="Wingdings" pitchFamily="2" charset="2"/>
              <a:buAutoNum type="arabicPeriod"/>
              <a:defRPr/>
            </a:pPr>
            <a:r>
              <a:rPr lang="tr-TR" sz="2400" dirty="0"/>
              <a:t>Öğrencinin öğretime katılımı sağlanmalıdır.</a:t>
            </a:r>
          </a:p>
          <a:p>
            <a:pPr marL="609600" indent="-609600">
              <a:buClr>
                <a:schemeClr val="tx1"/>
              </a:buClr>
              <a:buFont typeface="Wingdings" pitchFamily="2" charset="2"/>
              <a:buAutoNum type="arabicPeriod"/>
              <a:defRPr/>
            </a:pPr>
            <a:r>
              <a:rPr lang="tr-TR" sz="2400" dirty="0"/>
              <a:t>Dönüt ve düzeltmelerden yararlanılmalıdır.</a:t>
            </a:r>
          </a:p>
          <a:p>
            <a:pPr marL="45720" indent="0">
              <a:buNone/>
            </a:pPr>
            <a:endParaRPr lang="tr-TR" dirty="0">
              <a:solidFill>
                <a:schemeClr val="tx1"/>
              </a:solidFill>
            </a:endParaRPr>
          </a:p>
        </p:txBody>
      </p:sp>
    </p:spTree>
    <p:extLst>
      <p:ext uri="{BB962C8B-B14F-4D97-AF65-F5344CB8AC3E}">
        <p14:creationId xmlns:p14="http://schemas.microsoft.com/office/powerpoint/2010/main" val="15828705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43000" y="731520"/>
            <a:ext cx="7317432" cy="4569688"/>
          </a:xfrm>
        </p:spPr>
        <p:txBody>
          <a:bodyPr/>
          <a:lstStyle/>
          <a:p>
            <a:pPr marL="45720" indent="0">
              <a:buNone/>
            </a:pPr>
            <a:r>
              <a:rPr lang="tr-TR" sz="2400" b="1" dirty="0" smtClean="0"/>
              <a:t>           TAM </a:t>
            </a:r>
            <a:r>
              <a:rPr lang="tr-TR" sz="2400" b="1" dirty="0"/>
              <a:t>ÖĞRENME MODELİ</a:t>
            </a:r>
          </a:p>
          <a:p>
            <a:pPr marL="45720" indent="0">
              <a:buNone/>
            </a:pPr>
            <a:endParaRPr lang="tr-TR" dirty="0" smtClean="0">
              <a:solidFill>
                <a:schemeClr val="tx1"/>
              </a:solidFill>
            </a:endParaRPr>
          </a:p>
          <a:p>
            <a:pPr marL="45720" indent="0">
              <a:buNone/>
            </a:pPr>
            <a:r>
              <a:rPr lang="tr-TR" dirty="0" smtClean="0">
                <a:solidFill>
                  <a:schemeClr val="tx1"/>
                </a:solidFill>
              </a:rPr>
              <a:t>Tam </a:t>
            </a:r>
            <a:r>
              <a:rPr lang="tr-TR" dirty="0">
                <a:solidFill>
                  <a:schemeClr val="tx1"/>
                </a:solidFill>
              </a:rPr>
              <a:t>öğrenme modeli öğrencilerin aynı konuyu kavrama sürelerinin farklı olduğu gerçeğinden hareketle, yeterli zaman ve destek verildiğinde her öğrencinin öğrenebileceği temeline dayanır.”</a:t>
            </a:r>
          </a:p>
          <a:p>
            <a:pPr marL="45720" indent="0">
              <a:buNone/>
            </a:pPr>
            <a:endParaRPr lang="tr-TR" dirty="0"/>
          </a:p>
        </p:txBody>
      </p:sp>
    </p:spTree>
    <p:extLst>
      <p:ext uri="{BB962C8B-B14F-4D97-AF65-F5344CB8AC3E}">
        <p14:creationId xmlns:p14="http://schemas.microsoft.com/office/powerpoint/2010/main" val="40643941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55576" y="731520"/>
            <a:ext cx="7560840" cy="5577800"/>
          </a:xfrm>
        </p:spPr>
        <p:txBody>
          <a:bodyPr>
            <a:normAutofit/>
          </a:bodyPr>
          <a:lstStyle/>
          <a:p>
            <a:pPr marL="45720" indent="0">
              <a:buNone/>
            </a:pPr>
            <a:r>
              <a:rPr lang="tr-TR" sz="2400" dirty="0">
                <a:solidFill>
                  <a:schemeClr val="tx1"/>
                </a:solidFill>
              </a:rPr>
              <a:t>Tam Öğrenme Modelinin </a:t>
            </a:r>
            <a:r>
              <a:rPr lang="tr-TR" sz="2400" dirty="0" smtClean="0">
                <a:solidFill>
                  <a:schemeClr val="tx1"/>
                </a:solidFill>
              </a:rPr>
              <a:t>Yararları</a:t>
            </a:r>
          </a:p>
          <a:p>
            <a:pPr marL="45720" indent="0">
              <a:buNone/>
            </a:pPr>
            <a:endParaRPr lang="tr-TR" sz="2400" dirty="0" smtClean="0">
              <a:solidFill>
                <a:schemeClr val="tx1"/>
              </a:solidFill>
            </a:endParaRPr>
          </a:p>
          <a:p>
            <a:pPr algn="just">
              <a:defRPr/>
            </a:pPr>
            <a:r>
              <a:rPr lang="tr-TR" sz="2400" dirty="0">
                <a:solidFill>
                  <a:schemeClr val="tx1"/>
                </a:solidFill>
              </a:rPr>
              <a:t>Her öğrenci kesin başarı kazandığı için, öğrencinin kendine güveni ve saygısı artmaktadır.</a:t>
            </a:r>
          </a:p>
          <a:p>
            <a:pPr algn="just">
              <a:defRPr/>
            </a:pPr>
            <a:r>
              <a:rPr lang="tr-TR" sz="2400" dirty="0">
                <a:solidFill>
                  <a:schemeClr val="tx1"/>
                </a:solidFill>
              </a:rPr>
              <a:t>Öğrencinin öğrenme ihtiyacını merkeze alan bireyselleştirilmiş öğrenme yaklaşımıdır. Her öğrenciye ihtiyacı olduğu kadar zaman tanıdığı için, eğitimde fırsat eşitliğinin uygulanmasına yardımcı olmaktadır.</a:t>
            </a:r>
          </a:p>
          <a:p>
            <a:pPr algn="just">
              <a:defRPr/>
            </a:pPr>
            <a:r>
              <a:rPr lang="tr-TR" sz="2400" dirty="0">
                <a:solidFill>
                  <a:schemeClr val="tx1"/>
                </a:solidFill>
              </a:rPr>
              <a:t>Öğrenme görevlerinin/öğretimin hedeflerinin ve uygulamanın ayrıntılı olarak  planlanması, öğretmenin ne yapacağını önceden bilmesini sağlar. Bu nedenle de öğretmenin başarısı artar.</a:t>
            </a:r>
          </a:p>
          <a:p>
            <a:pPr marL="45720" indent="0">
              <a:buNone/>
            </a:pPr>
            <a:endParaRPr lang="tr-TR" dirty="0">
              <a:solidFill>
                <a:schemeClr val="tx1"/>
              </a:solidFill>
            </a:endParaRPr>
          </a:p>
        </p:txBody>
      </p:sp>
    </p:spTree>
    <p:extLst>
      <p:ext uri="{BB962C8B-B14F-4D97-AF65-F5344CB8AC3E}">
        <p14:creationId xmlns:p14="http://schemas.microsoft.com/office/powerpoint/2010/main" val="37707419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83568" y="731520"/>
            <a:ext cx="7776864" cy="5289768"/>
          </a:xfrm>
        </p:spPr>
        <p:txBody>
          <a:bodyPr>
            <a:normAutofit lnSpcReduction="10000"/>
          </a:bodyPr>
          <a:lstStyle/>
          <a:p>
            <a:pPr marL="45720" indent="0">
              <a:buNone/>
            </a:pPr>
            <a:r>
              <a:rPr lang="tr-TR" sz="2400" dirty="0" smtClean="0">
                <a:solidFill>
                  <a:schemeClr val="tx1"/>
                </a:solidFill>
              </a:rPr>
              <a:t>      Tam </a:t>
            </a:r>
            <a:r>
              <a:rPr lang="tr-TR" sz="2400" dirty="0">
                <a:solidFill>
                  <a:schemeClr val="tx1"/>
                </a:solidFill>
              </a:rPr>
              <a:t>Öğrenme Modelinin </a:t>
            </a:r>
            <a:r>
              <a:rPr lang="tr-TR" sz="2400" dirty="0" smtClean="0">
                <a:solidFill>
                  <a:schemeClr val="tx1"/>
                </a:solidFill>
              </a:rPr>
              <a:t>Sınırlılıkları</a:t>
            </a:r>
          </a:p>
          <a:p>
            <a:pPr algn="just">
              <a:lnSpc>
                <a:spcPct val="90000"/>
              </a:lnSpc>
              <a:defRPr/>
            </a:pPr>
            <a:r>
              <a:rPr lang="tr-TR" sz="2400" dirty="0"/>
              <a:t>Çocuklukta kazanılan tecrübenin okuldaki öğrenmeye olan etkisi, içinde bulunduğu koşullardan daha fazladır.</a:t>
            </a:r>
          </a:p>
          <a:p>
            <a:pPr algn="just">
              <a:lnSpc>
                <a:spcPct val="90000"/>
              </a:lnSpc>
              <a:defRPr/>
            </a:pPr>
            <a:r>
              <a:rPr lang="tr-TR" sz="2400" dirty="0"/>
              <a:t>Hedeflerin, hedef davranışların ve ölçme araçlarının hazırlanması, uzmanlık gerektir.</a:t>
            </a:r>
          </a:p>
          <a:p>
            <a:pPr algn="just">
              <a:lnSpc>
                <a:spcPct val="90000"/>
              </a:lnSpc>
              <a:defRPr/>
            </a:pPr>
            <a:r>
              <a:rPr lang="tr-TR" sz="2400" dirty="0"/>
              <a:t>Uygulama sırasında, her öğrenme biriminin sonunda düzeltme yapılmazsa, tüm sistem felce uğrar.</a:t>
            </a:r>
          </a:p>
          <a:p>
            <a:pPr algn="just">
              <a:lnSpc>
                <a:spcPct val="90000"/>
              </a:lnSpc>
              <a:defRPr/>
            </a:pPr>
            <a:r>
              <a:rPr lang="tr-TR" sz="2400" dirty="0"/>
              <a:t>Tüm öğrencilerin aynı düzeye gelmesi amaçlandığı için, öğrenme zaman almaktadır.</a:t>
            </a:r>
          </a:p>
          <a:p>
            <a:pPr algn="just">
              <a:lnSpc>
                <a:spcPct val="90000"/>
              </a:lnSpc>
              <a:defRPr/>
            </a:pPr>
            <a:r>
              <a:rPr lang="tr-TR" sz="2400" dirty="0"/>
              <a:t>Sınıflarda öğrenci sayısı fazladır. Öğretmenin zamanı ve enerjisi sayılıdır.</a:t>
            </a:r>
          </a:p>
          <a:p>
            <a:pPr algn="just">
              <a:lnSpc>
                <a:spcPct val="90000"/>
              </a:lnSpc>
              <a:defRPr/>
            </a:pPr>
            <a:r>
              <a:rPr lang="tr-TR" sz="2400" dirty="0"/>
              <a:t>Yavaş öğrenen öğrenciler, hızlı öğrenenlerin zamanını alarak, hızlı ilerlemelerini engelleyebilir.</a:t>
            </a:r>
          </a:p>
          <a:p>
            <a:pPr marL="45720" indent="0">
              <a:buNone/>
            </a:pPr>
            <a:endParaRPr lang="tr-TR" dirty="0">
              <a:solidFill>
                <a:schemeClr val="tx1"/>
              </a:solidFill>
            </a:endParaRPr>
          </a:p>
        </p:txBody>
      </p:sp>
    </p:spTree>
    <p:extLst>
      <p:ext uri="{BB962C8B-B14F-4D97-AF65-F5344CB8AC3E}">
        <p14:creationId xmlns:p14="http://schemas.microsoft.com/office/powerpoint/2010/main" val="27344527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ctrTitle"/>
          </p:nvPr>
        </p:nvSpPr>
        <p:spPr>
          <a:xfrm>
            <a:off x="1187624" y="1268761"/>
            <a:ext cx="7573789" cy="1800199"/>
          </a:xfrm>
        </p:spPr>
        <p:txBody>
          <a:bodyPr>
            <a:normAutofit/>
          </a:bodyPr>
          <a:lstStyle/>
          <a:p>
            <a:pPr marL="182880" indent="0" eaLnBrk="1" hangingPunct="1">
              <a:buNone/>
            </a:pPr>
            <a:r>
              <a:rPr lang="tr-TR" dirty="0" smtClean="0"/>
              <a:t>CARROLL’UN  OKULDA ÖGRENME MODELİ</a:t>
            </a:r>
          </a:p>
        </p:txBody>
      </p:sp>
      <p:graphicFrame>
        <p:nvGraphicFramePr>
          <p:cNvPr id="1026" name="Object 4"/>
          <p:cNvGraphicFramePr>
            <a:graphicFrameLocks noChangeAspect="1"/>
          </p:cNvGraphicFramePr>
          <p:nvPr/>
        </p:nvGraphicFramePr>
        <p:xfrm>
          <a:off x="5435600" y="3716338"/>
          <a:ext cx="3124200" cy="2227262"/>
        </p:xfrm>
        <a:graphic>
          <a:graphicData uri="http://schemas.openxmlformats.org/presentationml/2006/ole">
            <mc:AlternateContent xmlns:mc="http://schemas.openxmlformats.org/markup-compatibility/2006">
              <mc:Choice xmlns:v="urn:schemas-microsoft-com:vml" Requires="v">
                <p:oleObj spid="_x0000_s1038" name="Clip" r:id="rId3" imgW="4006800" imgH="2856960" progId="MS_ClipArt_Gallery.2">
                  <p:embed/>
                </p:oleObj>
              </mc:Choice>
              <mc:Fallback>
                <p:oleObj name="Clip" r:id="rId3" imgW="4006800" imgH="2856960" progId="MS_ClipArt_Gallery.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35600" y="3716338"/>
                        <a:ext cx="3124200" cy="2227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1457400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sz="quarter" idx="13"/>
          </p:nvPr>
        </p:nvSpPr>
        <p:spPr>
          <a:xfrm>
            <a:off x="1403350" y="1484313"/>
            <a:ext cx="7283450" cy="4579937"/>
          </a:xfrm>
        </p:spPr>
        <p:txBody>
          <a:bodyPr/>
          <a:lstStyle/>
          <a:p>
            <a:pPr eaLnBrk="1" hangingPunct="1"/>
            <a:r>
              <a:rPr lang="tr-TR" sz="3200" smtClean="0"/>
              <a:t>Carroll her öğrenciye, ihtiyaç duyduğu zaman ve ek öğrenme olanakları verildiği taktirde tüm öğrencilerin belirlenen öğrenme düzeyine ulaşacakları savunmaktadır. Carroll, modelin öğelerini zaman kavramıyla açıklamıştır.</a:t>
            </a:r>
          </a:p>
        </p:txBody>
      </p:sp>
      <p:pic>
        <p:nvPicPr>
          <p:cNvPr id="4099" name="Picture 4" descr="j023413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88125" y="4508500"/>
            <a:ext cx="1952625" cy="207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290627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sz="quarter" idx="13"/>
          </p:nvPr>
        </p:nvSpPr>
        <p:spPr/>
        <p:txBody>
          <a:bodyPr>
            <a:normAutofit lnSpcReduction="10000"/>
          </a:bodyPr>
          <a:lstStyle/>
          <a:p>
            <a:pPr eaLnBrk="1" hangingPunct="1"/>
            <a:endParaRPr lang="tr-TR" i="1" smtClean="0"/>
          </a:p>
          <a:p>
            <a:pPr eaLnBrk="1" hangingPunct="1"/>
            <a:r>
              <a:rPr lang="tr-TR" sz="3200" i="1" smtClean="0"/>
              <a:t>Carroll’un “okulda öğrenme modeli”nin üç temel dayanağı bulunmaktadır. Bloom daha sonra bu dayanakları “Tam Öğrenme Modeli” olarak kullanmıştır.</a:t>
            </a:r>
          </a:p>
          <a:p>
            <a:pPr eaLnBrk="1" hangingPunct="1">
              <a:buFont typeface="Wingdings" pitchFamily="2" charset="2"/>
              <a:buNone/>
            </a:pPr>
            <a:endParaRPr lang="tr-TR" sz="3200" i="1" smtClean="0"/>
          </a:p>
        </p:txBody>
      </p:sp>
    </p:spTree>
    <p:extLst>
      <p:ext uri="{BB962C8B-B14F-4D97-AF65-F5344CB8AC3E}">
        <p14:creationId xmlns:p14="http://schemas.microsoft.com/office/powerpoint/2010/main" val="10123853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sz="quarter" idx="13"/>
          </p:nvPr>
        </p:nvSpPr>
        <p:spPr>
          <a:xfrm>
            <a:off x="1692275" y="1484313"/>
            <a:ext cx="6994525" cy="4611687"/>
          </a:xfrm>
        </p:spPr>
        <p:txBody>
          <a:bodyPr/>
          <a:lstStyle/>
          <a:p>
            <a:pPr eaLnBrk="1" hangingPunct="1">
              <a:lnSpc>
                <a:spcPct val="90000"/>
              </a:lnSpc>
            </a:pPr>
            <a:r>
              <a:rPr lang="tr-TR" sz="3200" i="1" smtClean="0"/>
              <a:t>1- İyi öğrenen ve öğrenemeyen öğrenciler vardır. </a:t>
            </a:r>
          </a:p>
          <a:p>
            <a:pPr eaLnBrk="1" hangingPunct="1">
              <a:lnSpc>
                <a:spcPct val="90000"/>
              </a:lnSpc>
            </a:pPr>
            <a:r>
              <a:rPr lang="tr-TR" sz="3200" i="1" smtClean="0"/>
              <a:t>2- Hızlı öğrenen ve hızlı öğrenemeyen öğrenciler vardır.</a:t>
            </a:r>
          </a:p>
          <a:p>
            <a:pPr eaLnBrk="1" hangingPunct="1">
              <a:lnSpc>
                <a:spcPct val="90000"/>
              </a:lnSpc>
            </a:pPr>
            <a:r>
              <a:rPr lang="tr-TR" sz="3200" i="1" smtClean="0"/>
              <a:t>3- Uygun öğrenme koşullarında öğrenme gücü, öğrenme hızı ve öğrenmeye isteklilik bakımından öğrencilerin büyük bir çoğunluğu birbirine benzemektedir</a:t>
            </a:r>
            <a:r>
              <a:rPr lang="tr-TR" i="1" smtClean="0"/>
              <a:t>.</a:t>
            </a:r>
            <a:r>
              <a:rPr lang="tr-TR" smtClean="0"/>
              <a:t> </a:t>
            </a:r>
          </a:p>
        </p:txBody>
      </p:sp>
    </p:spTree>
    <p:extLst>
      <p:ext uri="{BB962C8B-B14F-4D97-AF65-F5344CB8AC3E}">
        <p14:creationId xmlns:p14="http://schemas.microsoft.com/office/powerpoint/2010/main" val="375143251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sz="quarter" idx="13"/>
          </p:nvPr>
        </p:nvSpPr>
        <p:spPr/>
        <p:txBody>
          <a:bodyPr/>
          <a:lstStyle/>
          <a:p>
            <a:pPr eaLnBrk="1" hangingPunct="1">
              <a:buFont typeface="Wingdings" pitchFamily="2" charset="2"/>
              <a:buNone/>
            </a:pPr>
            <a:endParaRPr lang="tr-TR" i="1" smtClean="0"/>
          </a:p>
          <a:p>
            <a:pPr eaLnBrk="1" hangingPunct="1"/>
            <a:endParaRPr lang="tr-TR" i="1" smtClean="0"/>
          </a:p>
          <a:p>
            <a:pPr eaLnBrk="1" hangingPunct="1"/>
            <a:endParaRPr lang="tr-TR" i="1" smtClean="0"/>
          </a:p>
          <a:p>
            <a:pPr eaLnBrk="1" hangingPunct="1"/>
            <a:endParaRPr lang="tr-TR" i="1" smtClean="0"/>
          </a:p>
          <a:p>
            <a:pPr eaLnBrk="1" hangingPunct="1"/>
            <a:endParaRPr lang="tr-TR" smtClean="0"/>
          </a:p>
        </p:txBody>
      </p:sp>
      <p:sp>
        <p:nvSpPr>
          <p:cNvPr id="7171" name="Rectangle 4"/>
          <p:cNvSpPr>
            <a:spLocks noChangeArrowheads="1"/>
          </p:cNvSpPr>
          <p:nvPr/>
        </p:nvSpPr>
        <p:spPr bwMode="auto">
          <a:xfrm>
            <a:off x="1187450" y="2851150"/>
            <a:ext cx="6048375"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r>
              <a:rPr lang="tr-TR" dirty="0">
                <a:latin typeface="Tahoma" pitchFamily="34" charset="0"/>
              </a:rPr>
              <a:t>                                      </a:t>
            </a:r>
            <a:r>
              <a:rPr lang="tr-TR" i="1" dirty="0">
                <a:latin typeface="Tahoma" pitchFamily="34" charset="0"/>
              </a:rPr>
              <a:t>Öğrenme için harcanan süre </a:t>
            </a:r>
            <a:endParaRPr lang="tr-TR" dirty="0">
              <a:latin typeface="Tahoma" pitchFamily="34" charset="0"/>
            </a:endParaRPr>
          </a:p>
          <a:p>
            <a:pPr algn="ctr"/>
            <a:r>
              <a:rPr lang="tr-TR" i="1" dirty="0">
                <a:latin typeface="Tahoma" pitchFamily="34" charset="0"/>
              </a:rPr>
              <a:t>Öğrenme derecesi =   _________________________</a:t>
            </a:r>
            <a:endParaRPr lang="tr-TR" dirty="0">
              <a:latin typeface="Tahoma" pitchFamily="34" charset="0"/>
            </a:endParaRPr>
          </a:p>
          <a:p>
            <a:pPr algn="ctr"/>
            <a:r>
              <a:rPr lang="tr-TR" i="1" dirty="0">
                <a:latin typeface="Tahoma" pitchFamily="34" charset="0"/>
              </a:rPr>
              <a:t>                                      Öğrenme için gerekli süre</a:t>
            </a:r>
            <a:r>
              <a:rPr lang="tr-TR" dirty="0">
                <a:latin typeface="Tahoma" pitchFamily="34" charset="0"/>
              </a:rPr>
              <a:t> </a:t>
            </a:r>
          </a:p>
        </p:txBody>
      </p:sp>
    </p:spTree>
    <p:extLst>
      <p:ext uri="{BB962C8B-B14F-4D97-AF65-F5344CB8AC3E}">
        <p14:creationId xmlns:p14="http://schemas.microsoft.com/office/powerpoint/2010/main" val="151242237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sz="quarter" idx="13"/>
          </p:nvPr>
        </p:nvSpPr>
        <p:spPr/>
        <p:txBody>
          <a:bodyPr/>
          <a:lstStyle/>
          <a:p>
            <a:pPr eaLnBrk="1" hangingPunct="1"/>
            <a:endParaRPr lang="tr-TR" dirty="0" smtClean="0"/>
          </a:p>
          <a:p>
            <a:pPr eaLnBrk="1" hangingPunct="1"/>
            <a:endParaRPr lang="tr-TR" dirty="0" smtClean="0"/>
          </a:p>
          <a:p>
            <a:pPr eaLnBrk="1" hangingPunct="1"/>
            <a:r>
              <a:rPr lang="tr-TR" sz="3200" dirty="0" smtClean="0"/>
              <a:t>Modelin 5 temel öğesi bulunmaktadır.</a:t>
            </a:r>
          </a:p>
          <a:p>
            <a:pPr eaLnBrk="1" hangingPunct="1"/>
            <a:endParaRPr lang="tr-TR" dirty="0" smtClean="0"/>
          </a:p>
          <a:p>
            <a:pPr eaLnBrk="1" hangingPunct="1"/>
            <a:endParaRPr lang="tr-TR" dirty="0" smtClean="0"/>
          </a:p>
          <a:p>
            <a:pPr eaLnBrk="1" hangingPunct="1"/>
            <a:endParaRPr lang="tr-TR" dirty="0" smtClean="0"/>
          </a:p>
        </p:txBody>
      </p:sp>
    </p:spTree>
    <p:extLst>
      <p:ext uri="{BB962C8B-B14F-4D97-AF65-F5344CB8AC3E}">
        <p14:creationId xmlns:p14="http://schemas.microsoft.com/office/powerpoint/2010/main" val="26313756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sz="quarter" idx="13"/>
          </p:nvPr>
        </p:nvSpPr>
        <p:spPr/>
        <p:txBody>
          <a:bodyPr/>
          <a:lstStyle/>
          <a:p>
            <a:pPr eaLnBrk="1" hangingPunct="1">
              <a:buFont typeface="Wingdings" pitchFamily="2" charset="2"/>
              <a:buNone/>
            </a:pPr>
            <a:r>
              <a:rPr lang="tr-TR" sz="3200" smtClean="0"/>
              <a:t>1.Yetenek</a:t>
            </a:r>
          </a:p>
          <a:p>
            <a:pPr eaLnBrk="1" hangingPunct="1">
              <a:buFont typeface="Wingdings" pitchFamily="2" charset="2"/>
              <a:buNone/>
            </a:pPr>
            <a:r>
              <a:rPr lang="tr-TR" sz="3200" smtClean="0"/>
              <a:t>2.Öğretimden yararlanma</a:t>
            </a:r>
          </a:p>
          <a:p>
            <a:pPr eaLnBrk="1" hangingPunct="1">
              <a:buFont typeface="Wingdings" pitchFamily="2" charset="2"/>
              <a:buNone/>
            </a:pPr>
            <a:r>
              <a:rPr lang="tr-TR" sz="3200" smtClean="0"/>
              <a:t>3.Sebat</a:t>
            </a:r>
          </a:p>
          <a:p>
            <a:pPr eaLnBrk="1" hangingPunct="1">
              <a:buFont typeface="Wingdings" pitchFamily="2" charset="2"/>
              <a:buNone/>
            </a:pPr>
            <a:r>
              <a:rPr lang="tr-TR" sz="3200" smtClean="0"/>
              <a:t>4.Olanak (Fırsat)</a:t>
            </a:r>
          </a:p>
          <a:p>
            <a:pPr eaLnBrk="1" hangingPunct="1">
              <a:buFont typeface="Wingdings" pitchFamily="2" charset="2"/>
              <a:buNone/>
            </a:pPr>
            <a:r>
              <a:rPr lang="tr-TR" sz="3200" smtClean="0"/>
              <a:t>5.Öğretimin niteliği</a:t>
            </a:r>
          </a:p>
        </p:txBody>
      </p:sp>
    </p:spTree>
    <p:extLst>
      <p:ext uri="{BB962C8B-B14F-4D97-AF65-F5344CB8AC3E}">
        <p14:creationId xmlns:p14="http://schemas.microsoft.com/office/powerpoint/2010/main" val="322317692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sz="quarter" idx="13"/>
          </p:nvPr>
        </p:nvSpPr>
        <p:spPr>
          <a:xfrm>
            <a:off x="468313" y="1916113"/>
            <a:ext cx="8229600" cy="4114800"/>
          </a:xfrm>
        </p:spPr>
        <p:txBody>
          <a:bodyPr/>
          <a:lstStyle/>
          <a:p>
            <a:pPr eaLnBrk="1" hangingPunct="1">
              <a:buFont typeface="Wingdings" pitchFamily="2" charset="2"/>
              <a:buNone/>
            </a:pPr>
            <a:r>
              <a:rPr lang="tr-TR" sz="3200" smtClean="0"/>
              <a:t>   Carroll yeteneği, öğrenilecek bir konunun tam olarak öğrenilmesi için, öğrenen kişinin ihtiyaç duyduğu zaman miktarı olarak tanımlamaktadır.</a:t>
            </a:r>
            <a:r>
              <a:rPr lang="tr-TR" sz="4000" smtClean="0"/>
              <a:t>             </a:t>
            </a:r>
          </a:p>
        </p:txBody>
      </p:sp>
    </p:spTree>
    <p:extLst>
      <p:ext uri="{BB962C8B-B14F-4D97-AF65-F5344CB8AC3E}">
        <p14:creationId xmlns:p14="http://schemas.microsoft.com/office/powerpoint/2010/main" val="6612121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lstStyle/>
          <a:p>
            <a:pPr marL="45720" indent="0">
              <a:buNone/>
            </a:pPr>
            <a:endParaRPr lang="tr-TR" dirty="0" smtClean="0">
              <a:solidFill>
                <a:schemeClr val="bg1"/>
              </a:solidFill>
            </a:endParaRPr>
          </a:p>
          <a:p>
            <a:pPr marL="45720" indent="0">
              <a:buNone/>
            </a:pPr>
            <a:endParaRPr lang="tr-TR" dirty="0">
              <a:solidFill>
                <a:schemeClr val="bg1"/>
              </a:solidFill>
            </a:endParaRPr>
          </a:p>
          <a:p>
            <a:pPr marL="45720" indent="0">
              <a:buNone/>
            </a:pPr>
            <a:endParaRPr lang="tr-TR" dirty="0" smtClean="0">
              <a:solidFill>
                <a:schemeClr val="bg1"/>
              </a:solidFill>
            </a:endParaRPr>
          </a:p>
          <a:p>
            <a:pPr marL="45720" indent="0">
              <a:buNone/>
            </a:pPr>
            <a:r>
              <a:rPr lang="tr-TR" dirty="0" smtClean="0">
                <a:solidFill>
                  <a:schemeClr val="tx1"/>
                </a:solidFill>
              </a:rPr>
              <a:t>Tam </a:t>
            </a:r>
            <a:r>
              <a:rPr lang="tr-TR" dirty="0">
                <a:solidFill>
                  <a:schemeClr val="tx1"/>
                </a:solidFill>
              </a:rPr>
              <a:t>öğrenme modeli, Bloom tarafından, Carroll ‘un okulda öğrenme modelinden yararlanılarak geliştirilmiştir.</a:t>
            </a:r>
          </a:p>
          <a:p>
            <a:pPr marL="45720" indent="0">
              <a:buNone/>
            </a:pPr>
            <a:endParaRPr lang="tr-TR" dirty="0">
              <a:solidFill>
                <a:schemeClr val="tx1"/>
              </a:solidFill>
            </a:endParaRPr>
          </a:p>
        </p:txBody>
      </p:sp>
    </p:spTree>
    <p:extLst>
      <p:ext uri="{BB962C8B-B14F-4D97-AF65-F5344CB8AC3E}">
        <p14:creationId xmlns:p14="http://schemas.microsoft.com/office/powerpoint/2010/main" val="158744257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sz="quarter" idx="13"/>
          </p:nvPr>
        </p:nvSpPr>
        <p:spPr>
          <a:xfrm>
            <a:off x="395288" y="981075"/>
            <a:ext cx="8291512" cy="5038725"/>
          </a:xfrm>
        </p:spPr>
        <p:txBody>
          <a:bodyPr/>
          <a:lstStyle/>
          <a:p>
            <a:pPr eaLnBrk="1" hangingPunct="1">
              <a:buFont typeface="Wingdings" pitchFamily="2" charset="2"/>
              <a:buNone/>
            </a:pPr>
            <a:r>
              <a:rPr lang="tr-TR" dirty="0" smtClean="0"/>
              <a:t>  </a:t>
            </a:r>
          </a:p>
          <a:p>
            <a:pPr eaLnBrk="1" hangingPunct="1">
              <a:buFont typeface="Wingdings" pitchFamily="2" charset="2"/>
              <a:buNone/>
            </a:pPr>
            <a:r>
              <a:rPr lang="tr-TR" dirty="0" smtClean="0"/>
              <a:t>                     </a:t>
            </a:r>
          </a:p>
        </p:txBody>
      </p:sp>
      <p:sp>
        <p:nvSpPr>
          <p:cNvPr id="11267" name="Rectangle 5"/>
          <p:cNvSpPr>
            <a:spLocks noChangeArrowheads="1"/>
          </p:cNvSpPr>
          <p:nvPr/>
        </p:nvSpPr>
        <p:spPr bwMode="auto">
          <a:xfrm>
            <a:off x="-2219325" y="3213100"/>
            <a:ext cx="32543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tr-TR">
                <a:latin typeface="Tahoma" pitchFamily="34" charset="0"/>
              </a:rPr>
              <a:t>. </a:t>
            </a:r>
          </a:p>
        </p:txBody>
      </p:sp>
      <p:sp>
        <p:nvSpPr>
          <p:cNvPr id="37895" name="Rectangle 7"/>
          <p:cNvSpPr>
            <a:spLocks noChangeArrowheads="1"/>
          </p:cNvSpPr>
          <p:nvPr/>
        </p:nvSpPr>
        <p:spPr bwMode="auto">
          <a:xfrm>
            <a:off x="1331913" y="2133600"/>
            <a:ext cx="6840537" cy="4031873"/>
          </a:xfrm>
          <a:prstGeom prst="rect">
            <a:avLst/>
          </a:prstGeom>
          <a:noFill/>
          <a:ln w="9525">
            <a:noFill/>
            <a:miter lim="800000"/>
            <a:headEnd/>
            <a:tailEnd/>
          </a:ln>
          <a:effectLst/>
        </p:spPr>
        <p:txBody>
          <a:bodyPr>
            <a:spAutoFit/>
          </a:bodyPr>
          <a:lstStyle/>
          <a:p>
            <a:pPr>
              <a:defRPr/>
            </a:pPr>
            <a:r>
              <a:rPr lang="tr-TR" sz="3200" dirty="0">
                <a:latin typeface="Tahoma" pitchFamily="34" charset="0"/>
              </a:rPr>
              <a:t>Öğretimden yararlanma yeteneğidir.</a:t>
            </a:r>
          </a:p>
          <a:p>
            <a:pPr>
              <a:defRPr/>
            </a:pPr>
            <a:endParaRPr lang="tr-TR" sz="3200" dirty="0">
              <a:latin typeface="Tahoma" pitchFamily="34" charset="0"/>
            </a:endParaRPr>
          </a:p>
          <a:p>
            <a:pPr>
              <a:defRPr/>
            </a:pPr>
            <a:r>
              <a:rPr lang="tr-TR" sz="3200" dirty="0">
                <a:latin typeface="Tahoma" pitchFamily="34" charset="0"/>
              </a:rPr>
              <a:t>Sebat,etkin olarak öğrenmede geçen zaman miktarıdır.</a:t>
            </a:r>
          </a:p>
          <a:p>
            <a:pPr>
              <a:defRPr/>
            </a:pPr>
            <a:endParaRPr lang="tr-TR" sz="3200" dirty="0">
              <a:effectLst>
                <a:outerShdw blurRad="38100" dist="38100" dir="2700000" algn="tl">
                  <a:srgbClr val="000000"/>
                </a:outerShdw>
              </a:effectLst>
              <a:latin typeface="Tahoma" pitchFamily="34" charset="0"/>
            </a:endParaRPr>
          </a:p>
          <a:p>
            <a:pPr>
              <a:defRPr/>
            </a:pPr>
            <a:endParaRPr lang="tr-TR" sz="3200" dirty="0">
              <a:effectLst>
                <a:outerShdw blurRad="38100" dist="38100" dir="2700000" algn="tl">
                  <a:srgbClr val="000000"/>
                </a:outerShdw>
              </a:effectLst>
              <a:latin typeface="Tahoma" pitchFamily="34" charset="0"/>
            </a:endParaRPr>
          </a:p>
          <a:p>
            <a:pPr>
              <a:defRPr/>
            </a:pPr>
            <a:endParaRPr lang="tr-TR" sz="3200" dirty="0">
              <a:effectLst>
                <a:outerShdw blurRad="38100" dist="38100" dir="2700000" algn="tl">
                  <a:srgbClr val="000000"/>
                </a:outerShdw>
              </a:effectLst>
              <a:latin typeface="Tahoma" pitchFamily="34" charset="0"/>
            </a:endParaRPr>
          </a:p>
          <a:p>
            <a:pPr>
              <a:defRPr/>
            </a:pPr>
            <a:r>
              <a:rPr lang="tr-TR" sz="3200" dirty="0">
                <a:effectLst>
                  <a:outerShdw blurRad="38100" dist="38100" dir="2700000" algn="tl">
                    <a:srgbClr val="000000"/>
                  </a:outerShdw>
                </a:effectLst>
                <a:latin typeface="Tahoma" pitchFamily="34" charset="0"/>
              </a:rPr>
              <a:t> </a:t>
            </a:r>
          </a:p>
        </p:txBody>
      </p:sp>
      <p:sp>
        <p:nvSpPr>
          <p:cNvPr id="11269" name="Rectangle 8"/>
          <p:cNvSpPr>
            <a:spLocks noChangeArrowheads="1"/>
          </p:cNvSpPr>
          <p:nvPr/>
        </p:nvSpPr>
        <p:spPr bwMode="auto">
          <a:xfrm>
            <a:off x="-4581525" y="3244850"/>
            <a:ext cx="247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tr-TR"/>
              <a:t>.</a:t>
            </a:r>
          </a:p>
        </p:txBody>
      </p:sp>
    </p:spTree>
    <p:extLst>
      <p:ext uri="{BB962C8B-B14F-4D97-AF65-F5344CB8AC3E}">
        <p14:creationId xmlns:p14="http://schemas.microsoft.com/office/powerpoint/2010/main" val="182268587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p:cNvSpPr>
            <a:spLocks noGrp="1" noChangeArrowheads="1"/>
          </p:cNvSpPr>
          <p:nvPr>
            <p:ph sz="quarter" idx="13"/>
          </p:nvPr>
        </p:nvSpPr>
        <p:spPr>
          <a:xfrm>
            <a:off x="1403350" y="1557338"/>
            <a:ext cx="6938963" cy="4402137"/>
          </a:xfrm>
        </p:spPr>
        <p:txBody>
          <a:bodyPr/>
          <a:lstStyle/>
          <a:p>
            <a:pPr eaLnBrk="1" hangingPunct="1">
              <a:defRPr/>
            </a:pPr>
            <a:r>
              <a:rPr lang="tr-TR" sz="2800" dirty="0" smtClean="0">
                <a:solidFill>
                  <a:schemeClr val="tx1"/>
                </a:solidFill>
              </a:rPr>
              <a:t>Öğretme işlemlerine ait olan fırsat, öğrenme için verilen zaman olarak tanımlanmaktadır. </a:t>
            </a:r>
          </a:p>
          <a:p>
            <a:pPr eaLnBrk="1" hangingPunct="1">
              <a:defRPr/>
            </a:pPr>
            <a:r>
              <a:rPr lang="tr-TR" sz="2800" dirty="0" smtClean="0">
                <a:solidFill>
                  <a:schemeClr val="tx1"/>
                </a:solidFill>
              </a:rPr>
              <a:t>Öğretim niteliğinin temelinde, hızlı öğrenebilen ve öğrenemeyen öğrenciler varıdır görüşü yatmaktadır </a:t>
            </a:r>
          </a:p>
          <a:p>
            <a:pPr eaLnBrk="1" hangingPunct="1">
              <a:defRPr/>
            </a:pPr>
            <a:endParaRPr lang="tr-TR" sz="3200" dirty="0" smtClean="0">
              <a:solidFill>
                <a:schemeClr val="tx1"/>
              </a:solidFill>
              <a:effectLst>
                <a:outerShdw blurRad="38100" dist="38100" dir="2700000" algn="tl">
                  <a:srgbClr val="000000"/>
                </a:outerShdw>
              </a:effectLst>
            </a:endParaRPr>
          </a:p>
          <a:p>
            <a:pPr eaLnBrk="1" hangingPunct="1">
              <a:defRPr/>
            </a:pPr>
            <a:endParaRPr lang="tr-TR" sz="3200" dirty="0" smtClean="0">
              <a:solidFill>
                <a:schemeClr val="tx1"/>
              </a:solidFill>
              <a:effectLst>
                <a:outerShdw blurRad="38100" dist="38100" dir="2700000" algn="tl">
                  <a:srgbClr val="000000"/>
                </a:outerShdw>
              </a:effectLst>
            </a:endParaRPr>
          </a:p>
        </p:txBody>
      </p:sp>
    </p:spTree>
    <p:extLst>
      <p:ext uri="{BB962C8B-B14F-4D97-AF65-F5344CB8AC3E}">
        <p14:creationId xmlns:p14="http://schemas.microsoft.com/office/powerpoint/2010/main" val="255999420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899592" y="731520"/>
            <a:ext cx="7416824" cy="5433784"/>
          </a:xfrm>
        </p:spPr>
        <p:txBody>
          <a:bodyPr>
            <a:normAutofit/>
          </a:bodyPr>
          <a:lstStyle/>
          <a:p>
            <a:pPr marL="45720" indent="0">
              <a:buNone/>
            </a:pPr>
            <a:r>
              <a:rPr lang="tr-TR" sz="2400" b="1" dirty="0"/>
              <a:t>KELLER </a:t>
            </a:r>
            <a:r>
              <a:rPr lang="tr-TR" sz="2400" b="1" dirty="0" smtClean="0"/>
              <a:t>PLANI</a:t>
            </a:r>
            <a:r>
              <a:rPr lang="tr-TR" sz="2400" dirty="0" smtClean="0"/>
              <a:t> (</a:t>
            </a:r>
            <a:r>
              <a:rPr lang="tr-TR" sz="2400" b="1" dirty="0"/>
              <a:t>BİREYSELLEŞTİRİLMİŞ</a:t>
            </a:r>
            <a:br>
              <a:rPr lang="tr-TR" sz="2400" b="1" dirty="0"/>
            </a:br>
            <a:r>
              <a:rPr lang="tr-TR" sz="2400" b="1" dirty="0" smtClean="0"/>
              <a:t>ÖĞRETİM)</a:t>
            </a:r>
          </a:p>
          <a:p>
            <a:pPr marL="45720" indent="0">
              <a:buNone/>
            </a:pPr>
            <a:endParaRPr lang="tr-TR" sz="2400" dirty="0" smtClean="0"/>
          </a:p>
          <a:p>
            <a:pPr marL="45720" indent="0">
              <a:buNone/>
            </a:pPr>
            <a:r>
              <a:rPr lang="tr-TR" sz="2400" dirty="0" smtClean="0"/>
              <a:t>Keller </a:t>
            </a:r>
            <a:r>
              <a:rPr lang="tr-TR" sz="2400" dirty="0"/>
              <a:t>planı ABD’de Fred Keller ve Gilmour shermon tarafından 1963 yılında ortaya konmustur. Keller planında tam öğrenme önemli bir temel </a:t>
            </a:r>
            <a:r>
              <a:rPr lang="tr-TR" sz="2400" dirty="0" smtClean="0"/>
              <a:t>tasıdır. </a:t>
            </a:r>
          </a:p>
          <a:p>
            <a:pPr marL="45720" indent="0">
              <a:buNone/>
            </a:pPr>
            <a:r>
              <a:rPr lang="tr-TR" sz="2400" dirty="0" smtClean="0"/>
              <a:t>Keller </a:t>
            </a:r>
            <a:r>
              <a:rPr lang="tr-TR" sz="2400" dirty="0"/>
              <a:t>planı; tam öğrenmede öğrenciye öğrenme için ihtiyaç duyduğu gerekli olan öğrenme zaman verilmelidir. Bireysel olarak ihtiyaç duyulan </a:t>
            </a:r>
            <a:r>
              <a:rPr lang="tr-TR" sz="2400" dirty="0" smtClean="0"/>
              <a:t>zaman bireysel </a:t>
            </a:r>
            <a:r>
              <a:rPr lang="tr-TR" sz="2400" dirty="0"/>
              <a:t>çalısmayı da beraberinde getirir</a:t>
            </a:r>
            <a:r>
              <a:rPr lang="tr-TR" sz="2400" b="1" dirty="0"/>
              <a:t/>
            </a:r>
            <a:br>
              <a:rPr lang="tr-TR" sz="2400" b="1" dirty="0"/>
            </a:br>
            <a:endParaRPr lang="tr-TR" sz="2400" b="1" dirty="0" smtClean="0"/>
          </a:p>
        </p:txBody>
      </p:sp>
    </p:spTree>
    <p:extLst>
      <p:ext uri="{BB962C8B-B14F-4D97-AF65-F5344CB8AC3E}">
        <p14:creationId xmlns:p14="http://schemas.microsoft.com/office/powerpoint/2010/main" val="252049686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55576" y="731520"/>
            <a:ext cx="7416824" cy="5505792"/>
          </a:xfrm>
        </p:spPr>
        <p:txBody>
          <a:bodyPr>
            <a:normAutofit/>
          </a:bodyPr>
          <a:lstStyle/>
          <a:p>
            <a:pPr marL="45720" indent="0">
              <a:buNone/>
            </a:pPr>
            <a:r>
              <a:rPr lang="tr-TR" dirty="0"/>
              <a:t>Keller planında öğrenme açısından homojen grupların olusturulması da esastır</a:t>
            </a:r>
            <a:r>
              <a:rPr lang="tr-TR" dirty="0" smtClean="0"/>
              <a:t>.</a:t>
            </a:r>
          </a:p>
          <a:p>
            <a:pPr marL="45720" indent="0">
              <a:buNone/>
            </a:pPr>
            <a:endParaRPr lang="tr-TR" dirty="0" smtClean="0"/>
          </a:p>
          <a:p>
            <a:pPr marL="45720" indent="0">
              <a:buNone/>
            </a:pPr>
            <a:r>
              <a:rPr lang="tr-TR" dirty="0" smtClean="0"/>
              <a:t>Keller </a:t>
            </a:r>
            <a:r>
              <a:rPr lang="tr-TR" dirty="0"/>
              <a:t>Planının Faydaları</a:t>
            </a:r>
          </a:p>
          <a:p>
            <a:pPr marL="45720" indent="0">
              <a:buNone/>
            </a:pPr>
            <a:r>
              <a:rPr lang="tr-TR" dirty="0"/>
              <a:t>• Öğrenci öğrenme sürecinde aktiftir.</a:t>
            </a:r>
          </a:p>
          <a:p>
            <a:pPr marL="45720" indent="0">
              <a:buNone/>
            </a:pPr>
            <a:r>
              <a:rPr lang="tr-TR" dirty="0"/>
              <a:t>• Öğrenciler istedikleri zaman sınav olur, bu nedenle sınav esnasında öğrencinin hastalığı, yorgunluğu vb. etkenler ortadan kaldırılarak </a:t>
            </a:r>
            <a:r>
              <a:rPr lang="tr-TR" dirty="0" smtClean="0"/>
              <a:t>öğrencinin daha </a:t>
            </a:r>
            <a:r>
              <a:rPr lang="tr-TR" dirty="0"/>
              <a:t>basarılı olmasına katkı sağlar,</a:t>
            </a:r>
          </a:p>
          <a:p>
            <a:pPr marL="45720" indent="0">
              <a:buNone/>
            </a:pPr>
            <a:endParaRPr lang="tr-TR" dirty="0"/>
          </a:p>
        </p:txBody>
      </p:sp>
    </p:spTree>
    <p:extLst>
      <p:ext uri="{BB962C8B-B14F-4D97-AF65-F5344CB8AC3E}">
        <p14:creationId xmlns:p14="http://schemas.microsoft.com/office/powerpoint/2010/main" val="127399840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55576" y="731520"/>
            <a:ext cx="7488832" cy="5577800"/>
          </a:xfrm>
        </p:spPr>
        <p:txBody>
          <a:bodyPr/>
          <a:lstStyle/>
          <a:p>
            <a:pPr marL="45720" indent="0">
              <a:buNone/>
            </a:pPr>
            <a:endParaRPr lang="tr-TR" dirty="0" smtClean="0"/>
          </a:p>
          <a:p>
            <a:pPr marL="45720" indent="0">
              <a:buNone/>
            </a:pPr>
            <a:endParaRPr lang="tr-TR" dirty="0" smtClean="0"/>
          </a:p>
          <a:p>
            <a:pPr marL="45720" indent="0">
              <a:buNone/>
            </a:pPr>
            <a:r>
              <a:rPr lang="tr-TR" dirty="0"/>
              <a:t>• </a:t>
            </a:r>
            <a:r>
              <a:rPr lang="tr-TR" dirty="0" smtClean="0"/>
              <a:t>Sınavlarda </a:t>
            </a:r>
            <a:r>
              <a:rPr lang="tr-TR" dirty="0"/>
              <a:t>anında dönüt vardır, bu sebeple hataların anında düzeltilmesi de esastır,</a:t>
            </a:r>
          </a:p>
          <a:p>
            <a:pPr marL="45720" indent="0">
              <a:buNone/>
            </a:pPr>
            <a:r>
              <a:rPr lang="tr-TR" dirty="0"/>
              <a:t>• Tam öğrenme esaslı olduğu için bir konu öğrenilmeden diğerine geçilmez,</a:t>
            </a:r>
          </a:p>
          <a:p>
            <a:pPr marL="45720" indent="0">
              <a:buNone/>
            </a:pPr>
            <a:r>
              <a:rPr lang="tr-TR" dirty="0"/>
              <a:t>• Her türlü eğitim seviyesinde rahatlıkla kullanılır,</a:t>
            </a:r>
          </a:p>
          <a:p>
            <a:pPr marL="45720" indent="0">
              <a:buNone/>
            </a:pPr>
            <a:r>
              <a:rPr lang="tr-TR" dirty="0"/>
              <a:t>• Öğretmen öğretim etkinliklerine daha fazla zaman ayırır.</a:t>
            </a:r>
          </a:p>
          <a:p>
            <a:pPr marL="45720" indent="0">
              <a:buNone/>
            </a:pPr>
            <a:endParaRPr lang="tr-TR" dirty="0"/>
          </a:p>
        </p:txBody>
      </p:sp>
    </p:spTree>
    <p:extLst>
      <p:ext uri="{BB962C8B-B14F-4D97-AF65-F5344CB8AC3E}">
        <p14:creationId xmlns:p14="http://schemas.microsoft.com/office/powerpoint/2010/main" val="352088456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827584" y="731520"/>
            <a:ext cx="7632848" cy="5505792"/>
          </a:xfrm>
        </p:spPr>
        <p:txBody>
          <a:bodyPr/>
          <a:lstStyle/>
          <a:p>
            <a:pPr marL="45720" indent="0">
              <a:buNone/>
            </a:pPr>
            <a:r>
              <a:rPr lang="tr-TR" b="1" dirty="0"/>
              <a:t>TEMEL ÖĞRETİM MODELİ (GLASSER</a:t>
            </a:r>
            <a:r>
              <a:rPr lang="tr-TR" b="1" dirty="0" smtClean="0"/>
              <a:t>)</a:t>
            </a:r>
          </a:p>
          <a:p>
            <a:pPr marL="45720" indent="0">
              <a:buNone/>
            </a:pPr>
            <a:endParaRPr lang="tr-TR" b="1" dirty="0"/>
          </a:p>
          <a:p>
            <a:pPr marL="45720" indent="0">
              <a:buNone/>
            </a:pPr>
            <a:endParaRPr lang="tr-TR" b="1" dirty="0" smtClean="0"/>
          </a:p>
          <a:p>
            <a:pPr marL="45720" indent="0">
              <a:buNone/>
            </a:pPr>
            <a:r>
              <a:rPr lang="tr-TR" dirty="0"/>
              <a:t>Glaser’in modelinde hem davranısçı hem de bilissel yaklasımın bir sentezi vardır. Glaser öğrencilerin hedef davranıslara ulasma derecesinde, ön </a:t>
            </a:r>
            <a:r>
              <a:rPr lang="tr-TR" dirty="0" smtClean="0"/>
              <a:t>kosul öğrenmelerin</a:t>
            </a:r>
            <a:r>
              <a:rPr lang="tr-TR" dirty="0"/>
              <a:t>, uygun öğrenme-öğretme etkinliklerinin ve değerlendirme etkinliklerinin etkisi üzende durmustur.</a:t>
            </a:r>
          </a:p>
        </p:txBody>
      </p:sp>
    </p:spTree>
    <p:extLst>
      <p:ext uri="{BB962C8B-B14F-4D97-AF65-F5344CB8AC3E}">
        <p14:creationId xmlns:p14="http://schemas.microsoft.com/office/powerpoint/2010/main" val="132977917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71600" y="836712"/>
            <a:ext cx="7128792" cy="5184576"/>
          </a:xfrm>
        </p:spPr>
        <p:txBody>
          <a:bodyPr>
            <a:normAutofit/>
          </a:bodyPr>
          <a:lstStyle/>
          <a:p>
            <a:pPr marL="45720" indent="0">
              <a:buNone/>
            </a:pPr>
            <a:r>
              <a:rPr lang="tr-TR" dirty="0"/>
              <a:t>-Okulda etkili öğretimi gerçeklestirmede dört öğeden olusan (1-hedeflerin saptanması, 2- giris davranıslarının belirlenmesi, </a:t>
            </a:r>
            <a:r>
              <a:rPr lang="tr-TR" dirty="0" smtClean="0"/>
              <a:t>3-öretme-öğrenme ortamının </a:t>
            </a:r>
            <a:r>
              <a:rPr lang="tr-TR" dirty="0"/>
              <a:t>seçilmesi, 4- değerlendirme) öğretim tasarımını ele alan bir modeldir.</a:t>
            </a:r>
          </a:p>
          <a:p>
            <a:pPr marL="45720" indent="0">
              <a:buNone/>
            </a:pPr>
            <a:r>
              <a:rPr lang="tr-TR" dirty="0"/>
              <a:t>Glasser, okuldaki etkili öğretimi gerçeklestirmede dört öğeden olusan bir model (temel öğretme modeli) gelistirmistir. Bu modelin dört temel </a:t>
            </a:r>
            <a:r>
              <a:rPr lang="tr-TR" dirty="0" smtClean="0"/>
              <a:t>asama;</a:t>
            </a:r>
            <a:endParaRPr lang="tr-TR" dirty="0"/>
          </a:p>
        </p:txBody>
      </p:sp>
    </p:spTree>
    <p:extLst>
      <p:ext uri="{BB962C8B-B14F-4D97-AF65-F5344CB8AC3E}">
        <p14:creationId xmlns:p14="http://schemas.microsoft.com/office/powerpoint/2010/main" val="293610048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43000" y="731520"/>
            <a:ext cx="7317432" cy="5145752"/>
          </a:xfrm>
        </p:spPr>
        <p:txBody>
          <a:bodyPr>
            <a:normAutofit/>
          </a:bodyPr>
          <a:lstStyle/>
          <a:p>
            <a:pPr marL="371475" indent="-371475"/>
            <a:endParaRPr lang="tr-TR" sz="2400" b="1" dirty="0"/>
          </a:p>
          <a:p>
            <a:pPr marL="0" indent="0">
              <a:buNone/>
            </a:pPr>
            <a:r>
              <a:rPr lang="tr-TR" sz="2400" b="1" dirty="0"/>
              <a:t>1.Hedefler saptanır.</a:t>
            </a:r>
          </a:p>
          <a:p>
            <a:pPr marL="0" indent="0">
              <a:buNone/>
            </a:pPr>
            <a:r>
              <a:rPr lang="tr-TR" sz="2400" b="1" dirty="0"/>
              <a:t>2.Gerekli giriş davranışları belirlenir.</a:t>
            </a:r>
          </a:p>
          <a:p>
            <a:pPr marL="0" indent="0">
              <a:buNone/>
            </a:pPr>
            <a:r>
              <a:rPr lang="tr-TR" sz="2400" b="1" dirty="0"/>
              <a:t>3.Öğretme öğrenme ortamı seçilir ve düzenlenir.</a:t>
            </a:r>
          </a:p>
          <a:p>
            <a:pPr marL="0" indent="0">
              <a:buNone/>
            </a:pPr>
            <a:r>
              <a:rPr lang="tr-TR" sz="2400" b="1" dirty="0"/>
              <a:t>4.Değerlendirme yapılır</a:t>
            </a:r>
            <a:r>
              <a:rPr lang="tr-TR" sz="2400" b="1" dirty="0" smtClean="0"/>
              <a:t>.</a:t>
            </a:r>
          </a:p>
          <a:p>
            <a:pPr marL="0" indent="0">
              <a:buNone/>
            </a:pPr>
            <a:endParaRPr lang="tr-TR" sz="2400" b="1" dirty="0"/>
          </a:p>
          <a:p>
            <a:pPr marL="0" indent="0">
              <a:buNone/>
            </a:pPr>
            <a:endParaRPr lang="tr-TR" sz="2400" b="1" dirty="0" smtClean="0"/>
          </a:p>
          <a:p>
            <a:pPr marL="371475" indent="-371475"/>
            <a:endParaRPr lang="tr-TR" sz="2400" b="1" dirty="0"/>
          </a:p>
          <a:p>
            <a:pPr marL="371475" indent="-371475"/>
            <a:r>
              <a:rPr lang="tr-TR" sz="2400" b="1" dirty="0"/>
              <a:t>Bu modele göre öğretme işi öğretmen tarafından yapılır.</a:t>
            </a:r>
          </a:p>
          <a:p>
            <a:pPr marL="0" indent="0">
              <a:buNone/>
            </a:pPr>
            <a:endParaRPr lang="tr-TR" sz="2400" b="1" dirty="0"/>
          </a:p>
          <a:p>
            <a:pPr marL="45720" indent="0">
              <a:buNone/>
            </a:pPr>
            <a:endParaRPr lang="tr-TR" dirty="0"/>
          </a:p>
        </p:txBody>
      </p:sp>
    </p:spTree>
    <p:extLst>
      <p:ext uri="{BB962C8B-B14F-4D97-AF65-F5344CB8AC3E}">
        <p14:creationId xmlns:p14="http://schemas.microsoft.com/office/powerpoint/2010/main" val="169417325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lgn="ctr">
              <a:buNone/>
            </a:pPr>
            <a:r>
              <a:rPr lang="tr-TR" dirty="0" smtClean="0"/>
              <a:t>TEŞEKKÜRLER</a:t>
            </a:r>
            <a:endParaRPr lang="tr-TR" dirty="0"/>
          </a:p>
        </p:txBody>
      </p:sp>
      <p:pic>
        <p:nvPicPr>
          <p:cNvPr id="4" name="Content Placeholder 3" descr="C:\Users\RAMAZAN KAÇMAZ\Desktop\ydü amblemi.png"/>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8448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446758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lstStyle/>
          <a:p>
            <a:pPr marL="45720" indent="0">
              <a:buNone/>
            </a:pPr>
            <a:endParaRPr lang="tr-TR" dirty="0" smtClean="0">
              <a:solidFill>
                <a:schemeClr val="tx1"/>
              </a:solidFill>
            </a:endParaRPr>
          </a:p>
          <a:p>
            <a:pPr marL="45720" indent="0">
              <a:buNone/>
            </a:pPr>
            <a:endParaRPr lang="tr-TR" dirty="0">
              <a:solidFill>
                <a:schemeClr val="tx1"/>
              </a:solidFill>
            </a:endParaRPr>
          </a:p>
          <a:p>
            <a:pPr marL="45720" indent="0">
              <a:buNone/>
            </a:pPr>
            <a:r>
              <a:rPr lang="tr-TR" dirty="0" smtClean="0">
                <a:solidFill>
                  <a:schemeClr val="tx1"/>
                </a:solidFill>
              </a:rPr>
              <a:t>Bloom’a </a:t>
            </a:r>
            <a:r>
              <a:rPr lang="tr-TR" dirty="0">
                <a:solidFill>
                  <a:schemeClr val="tx1"/>
                </a:solidFill>
              </a:rPr>
              <a:t>göre öğrenmenin başlangıcından itibaren tüm öğrenme koşulları ve ortamları tam olarak sağlanmış ise kimsenin öğrenemeyeceği bilgi yoktur. Hızlı  öğrenebilen ve öğrenemeyen öğrenci vardır.</a:t>
            </a:r>
          </a:p>
          <a:p>
            <a:endParaRPr lang="tr-TR" dirty="0">
              <a:solidFill>
                <a:schemeClr val="tx1"/>
              </a:solidFill>
            </a:endParaRPr>
          </a:p>
        </p:txBody>
      </p:sp>
    </p:spTree>
    <p:extLst>
      <p:ext uri="{BB962C8B-B14F-4D97-AF65-F5344CB8AC3E}">
        <p14:creationId xmlns:p14="http://schemas.microsoft.com/office/powerpoint/2010/main" val="27590209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899592" y="731520"/>
            <a:ext cx="7632848" cy="5361776"/>
          </a:xfrm>
        </p:spPr>
        <p:txBody>
          <a:bodyPr>
            <a:normAutofit/>
          </a:bodyPr>
          <a:lstStyle/>
          <a:p>
            <a:pPr marL="45720" indent="0">
              <a:buNone/>
            </a:pPr>
            <a:r>
              <a:rPr lang="tr-TR" sz="2400" dirty="0" smtClean="0">
                <a:solidFill>
                  <a:schemeClr val="tx1"/>
                </a:solidFill>
              </a:rPr>
              <a:t>    </a:t>
            </a:r>
            <a:r>
              <a:rPr lang="tr-TR" sz="2800" dirty="0" smtClean="0">
                <a:solidFill>
                  <a:schemeClr val="tx1"/>
                </a:solidFill>
              </a:rPr>
              <a:t>Tam </a:t>
            </a:r>
            <a:r>
              <a:rPr lang="tr-TR" sz="2800" dirty="0">
                <a:solidFill>
                  <a:schemeClr val="tx1"/>
                </a:solidFill>
              </a:rPr>
              <a:t>Öğrenme Modelinin </a:t>
            </a:r>
            <a:r>
              <a:rPr lang="tr-TR" sz="2800" dirty="0" smtClean="0">
                <a:solidFill>
                  <a:schemeClr val="tx1"/>
                </a:solidFill>
              </a:rPr>
              <a:t>Öğeleri</a:t>
            </a:r>
          </a:p>
          <a:p>
            <a:pPr marL="45720" indent="0">
              <a:buNone/>
            </a:pPr>
            <a:endParaRPr lang="tr-TR" sz="2400" dirty="0" smtClean="0">
              <a:solidFill>
                <a:schemeClr val="tx1"/>
              </a:solidFill>
            </a:endParaRPr>
          </a:p>
          <a:p>
            <a:pPr marL="609600" indent="-609600">
              <a:lnSpc>
                <a:spcPct val="80000"/>
              </a:lnSpc>
              <a:buFontTx/>
              <a:buAutoNum type="arabicPeriod"/>
            </a:pPr>
            <a:r>
              <a:rPr lang="tr-TR" sz="2400" dirty="0">
                <a:solidFill>
                  <a:schemeClr val="tx1"/>
                </a:solidFill>
              </a:rPr>
              <a:t>Öğrenci Nitelikleri</a:t>
            </a:r>
          </a:p>
          <a:p>
            <a:pPr marL="990600" lvl="1" indent="-533400">
              <a:lnSpc>
                <a:spcPct val="80000"/>
              </a:lnSpc>
              <a:buFontTx/>
              <a:buChar char="•"/>
            </a:pPr>
            <a:r>
              <a:rPr lang="tr-TR" sz="2400" dirty="0">
                <a:solidFill>
                  <a:schemeClr val="tx1"/>
                </a:solidFill>
              </a:rPr>
              <a:t>Bilişsel Giriş Davranışları</a:t>
            </a:r>
          </a:p>
          <a:p>
            <a:pPr marL="990600" lvl="1" indent="-533400">
              <a:lnSpc>
                <a:spcPct val="80000"/>
              </a:lnSpc>
              <a:buFontTx/>
              <a:buChar char="•"/>
            </a:pPr>
            <a:r>
              <a:rPr lang="tr-TR" sz="2400" dirty="0">
                <a:solidFill>
                  <a:schemeClr val="tx1"/>
                </a:solidFill>
              </a:rPr>
              <a:t>Duyuşsal Giriş Özellikleri</a:t>
            </a:r>
          </a:p>
          <a:p>
            <a:pPr marL="609600" indent="-609600">
              <a:lnSpc>
                <a:spcPct val="80000"/>
              </a:lnSpc>
              <a:buFontTx/>
              <a:buAutoNum type="arabicPeriod"/>
            </a:pPr>
            <a:r>
              <a:rPr lang="tr-TR" sz="2400" dirty="0">
                <a:solidFill>
                  <a:schemeClr val="tx1"/>
                </a:solidFill>
              </a:rPr>
              <a:t>Öğretim Hizmetinin Niteliği</a:t>
            </a:r>
          </a:p>
          <a:p>
            <a:pPr marL="990600" lvl="1" indent="-533400">
              <a:lnSpc>
                <a:spcPct val="80000"/>
              </a:lnSpc>
              <a:buFontTx/>
              <a:buChar char="•"/>
            </a:pPr>
            <a:r>
              <a:rPr lang="tr-TR" sz="2400" dirty="0">
                <a:solidFill>
                  <a:schemeClr val="tx1"/>
                </a:solidFill>
              </a:rPr>
              <a:t>Öğrenme Ünitesi  ya da Üniteleri </a:t>
            </a:r>
          </a:p>
          <a:p>
            <a:pPr marL="609600" indent="-609600">
              <a:lnSpc>
                <a:spcPct val="80000"/>
              </a:lnSpc>
              <a:buFontTx/>
              <a:buAutoNum type="arabicPeriod"/>
            </a:pPr>
            <a:r>
              <a:rPr lang="tr-TR" sz="2400" dirty="0">
                <a:solidFill>
                  <a:schemeClr val="tx1"/>
                </a:solidFill>
              </a:rPr>
              <a:t>Öğrenme Ürünleri</a:t>
            </a:r>
          </a:p>
          <a:p>
            <a:pPr marL="990600" lvl="1" indent="-533400">
              <a:lnSpc>
                <a:spcPct val="80000"/>
              </a:lnSpc>
              <a:buFontTx/>
              <a:buChar char="•"/>
            </a:pPr>
            <a:r>
              <a:rPr lang="tr-TR" sz="2400" dirty="0">
                <a:solidFill>
                  <a:schemeClr val="tx1"/>
                </a:solidFill>
              </a:rPr>
              <a:t>Öğrencinin Başarısı</a:t>
            </a:r>
          </a:p>
          <a:p>
            <a:pPr marL="990600" lvl="1" indent="-533400">
              <a:lnSpc>
                <a:spcPct val="80000"/>
              </a:lnSpc>
              <a:buFontTx/>
              <a:buChar char="•"/>
            </a:pPr>
            <a:r>
              <a:rPr lang="tr-TR" sz="2400" dirty="0">
                <a:solidFill>
                  <a:schemeClr val="tx1"/>
                </a:solidFill>
              </a:rPr>
              <a:t>Öğrenme Hızı </a:t>
            </a:r>
          </a:p>
          <a:p>
            <a:pPr marL="990600" lvl="1" indent="-533400">
              <a:lnSpc>
                <a:spcPct val="80000"/>
              </a:lnSpc>
              <a:buFontTx/>
              <a:buChar char="•"/>
            </a:pPr>
            <a:r>
              <a:rPr lang="tr-TR" sz="2400" dirty="0">
                <a:solidFill>
                  <a:schemeClr val="tx1"/>
                </a:solidFill>
              </a:rPr>
              <a:t> Duyuşsal  Ürünler</a:t>
            </a:r>
          </a:p>
          <a:p>
            <a:pPr marL="45720" indent="0">
              <a:buNone/>
            </a:pPr>
            <a:endParaRPr lang="tr-TR" sz="2400" dirty="0">
              <a:solidFill>
                <a:schemeClr val="tx1"/>
              </a:solidFill>
            </a:endParaRPr>
          </a:p>
        </p:txBody>
      </p:sp>
    </p:spTree>
    <p:extLst>
      <p:ext uri="{BB962C8B-B14F-4D97-AF65-F5344CB8AC3E}">
        <p14:creationId xmlns:p14="http://schemas.microsoft.com/office/powerpoint/2010/main" val="10838467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4"/>
          <p:cNvSpPr txBox="1">
            <a:spLocks noChangeArrowheads="1"/>
          </p:cNvSpPr>
          <p:nvPr/>
        </p:nvSpPr>
        <p:spPr bwMode="auto">
          <a:xfrm rot="10800000">
            <a:off x="971550" y="981075"/>
            <a:ext cx="76327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10800000">
            <a:spAutoFit/>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endParaRPr lang="tr-TR">
              <a:latin typeface="Arial" charset="0"/>
            </a:endParaRPr>
          </a:p>
        </p:txBody>
      </p:sp>
      <p:sp>
        <p:nvSpPr>
          <p:cNvPr id="21507" name="Text Box 5"/>
          <p:cNvSpPr txBox="1">
            <a:spLocks noChangeArrowheads="1"/>
          </p:cNvSpPr>
          <p:nvPr/>
        </p:nvSpPr>
        <p:spPr bwMode="auto">
          <a:xfrm>
            <a:off x="250825" y="1196975"/>
            <a:ext cx="88931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r>
              <a:rPr lang="tr-TR" sz="2000" b="1" i="1" u="sng" dirty="0"/>
              <a:t>Öğrenci Nitelikleri</a:t>
            </a:r>
            <a:r>
              <a:rPr lang="tr-TR" sz="2000" b="1" i="1" dirty="0"/>
              <a:t>    </a:t>
            </a:r>
            <a:r>
              <a:rPr lang="tr-TR" sz="2000" b="1" i="1" u="sng" dirty="0"/>
              <a:t>Öğretim Hizmetinin Niteliği </a:t>
            </a:r>
            <a:r>
              <a:rPr lang="tr-TR" sz="2000" b="1" i="1" dirty="0"/>
              <a:t>   </a:t>
            </a:r>
            <a:r>
              <a:rPr lang="tr-TR" sz="2000" b="1" i="1" u="sng" dirty="0"/>
              <a:t>Öğrenme Ürünleri</a:t>
            </a:r>
            <a:endParaRPr lang="tr-TR" sz="2000" dirty="0">
              <a:latin typeface="Arial" charset="0"/>
            </a:endParaRPr>
          </a:p>
        </p:txBody>
      </p:sp>
      <p:sp>
        <p:nvSpPr>
          <p:cNvPr id="21508" name="Text Box 17"/>
          <p:cNvSpPr txBox="1">
            <a:spLocks noChangeArrowheads="1"/>
          </p:cNvSpPr>
          <p:nvPr/>
        </p:nvSpPr>
        <p:spPr bwMode="auto">
          <a:xfrm>
            <a:off x="2824163" y="1365250"/>
            <a:ext cx="282733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endParaRPr lang="tr-TR"/>
          </a:p>
        </p:txBody>
      </p:sp>
      <p:sp>
        <p:nvSpPr>
          <p:cNvPr id="21509" name="Rectangle 25"/>
          <p:cNvSpPr>
            <a:spLocks noChangeArrowheads="1"/>
          </p:cNvSpPr>
          <p:nvPr/>
        </p:nvSpPr>
        <p:spPr bwMode="auto">
          <a:xfrm>
            <a:off x="6804025" y="1700213"/>
            <a:ext cx="1368425"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tr-TR"/>
          </a:p>
        </p:txBody>
      </p:sp>
      <p:sp>
        <p:nvSpPr>
          <p:cNvPr id="21510" name="Text Box 26"/>
          <p:cNvSpPr txBox="1">
            <a:spLocks noChangeArrowheads="1"/>
          </p:cNvSpPr>
          <p:nvPr/>
        </p:nvSpPr>
        <p:spPr bwMode="auto">
          <a:xfrm>
            <a:off x="7000875" y="1652588"/>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endParaRPr lang="tr-TR"/>
          </a:p>
        </p:txBody>
      </p:sp>
      <p:grpSp>
        <p:nvGrpSpPr>
          <p:cNvPr id="21511" name="Group 34"/>
          <p:cNvGrpSpPr>
            <a:grpSpLocks/>
          </p:cNvGrpSpPr>
          <p:nvPr/>
        </p:nvGrpSpPr>
        <p:grpSpPr bwMode="auto">
          <a:xfrm>
            <a:off x="120650" y="2420938"/>
            <a:ext cx="8686800" cy="2303462"/>
            <a:chOff x="0" y="935"/>
            <a:chExt cx="5548" cy="1451"/>
          </a:xfrm>
        </p:grpSpPr>
        <p:grpSp>
          <p:nvGrpSpPr>
            <p:cNvPr id="21512" name="Group 30"/>
            <p:cNvGrpSpPr>
              <a:grpSpLocks/>
            </p:cNvGrpSpPr>
            <p:nvPr/>
          </p:nvGrpSpPr>
          <p:grpSpPr bwMode="auto">
            <a:xfrm>
              <a:off x="1293" y="935"/>
              <a:ext cx="4255" cy="1406"/>
              <a:chOff x="1293" y="935"/>
              <a:chExt cx="4255" cy="1406"/>
            </a:xfrm>
          </p:grpSpPr>
          <p:sp>
            <p:nvSpPr>
              <p:cNvPr id="21515" name="Rectangle 18"/>
              <p:cNvSpPr>
                <a:spLocks noChangeArrowheads="1"/>
              </p:cNvSpPr>
              <p:nvPr/>
            </p:nvSpPr>
            <p:spPr bwMode="auto">
              <a:xfrm>
                <a:off x="1973" y="1071"/>
                <a:ext cx="1587" cy="1180"/>
              </a:xfrm>
              <a:prstGeom prst="rect">
                <a:avLst/>
              </a:prstGeom>
              <a:solidFill>
                <a:schemeClr val="bg1"/>
              </a:solidFill>
              <a:ln w="9525">
                <a:solidFill>
                  <a:schemeClr val="tx1"/>
                </a:solidFill>
                <a:miter lim="800000"/>
                <a:headEnd/>
                <a:tailEnd/>
              </a:ln>
            </p:spPr>
            <p:txBody>
              <a:bodyPr wrap="none" anchor="ctr"/>
              <a:lstStyle/>
              <a:p>
                <a:pPr algn="ctr"/>
                <a:r>
                  <a:rPr lang="tr-TR" sz="2000" b="1"/>
                  <a:t>Öğrenme Ünitesi </a:t>
                </a:r>
              </a:p>
              <a:p>
                <a:pPr algn="ctr"/>
                <a:r>
                  <a:rPr lang="tr-TR" sz="2000" b="1"/>
                  <a:t>ya da </a:t>
                </a:r>
              </a:p>
              <a:p>
                <a:pPr algn="ctr"/>
                <a:r>
                  <a:rPr lang="tr-TR" sz="2000" b="1"/>
                  <a:t>Üniteleri</a:t>
                </a:r>
              </a:p>
            </p:txBody>
          </p:sp>
          <p:sp>
            <p:nvSpPr>
              <p:cNvPr id="21516" name="Line 20"/>
              <p:cNvSpPr>
                <a:spLocks noChangeShapeType="1"/>
              </p:cNvSpPr>
              <p:nvPr/>
            </p:nvSpPr>
            <p:spPr bwMode="auto">
              <a:xfrm>
                <a:off x="3560" y="1162"/>
                <a:ext cx="680" cy="0"/>
              </a:xfrm>
              <a:prstGeom prst="line">
                <a:avLst/>
              </a:prstGeom>
              <a:noFill/>
              <a:ln w="12700">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21517" name="Line 21"/>
              <p:cNvSpPr>
                <a:spLocks noChangeShapeType="1"/>
              </p:cNvSpPr>
              <p:nvPr/>
            </p:nvSpPr>
            <p:spPr bwMode="auto">
              <a:xfrm>
                <a:off x="3560" y="1616"/>
                <a:ext cx="680" cy="0"/>
              </a:xfrm>
              <a:prstGeom prst="line">
                <a:avLst/>
              </a:prstGeom>
              <a:noFill/>
              <a:ln w="12700">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21518" name="Line 22"/>
              <p:cNvSpPr>
                <a:spLocks noChangeShapeType="1"/>
              </p:cNvSpPr>
              <p:nvPr/>
            </p:nvSpPr>
            <p:spPr bwMode="auto">
              <a:xfrm>
                <a:off x="1293" y="1253"/>
                <a:ext cx="680" cy="0"/>
              </a:xfrm>
              <a:prstGeom prst="line">
                <a:avLst/>
              </a:prstGeom>
              <a:noFill/>
              <a:ln w="12700">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21519" name="Line 23"/>
              <p:cNvSpPr>
                <a:spLocks noChangeShapeType="1"/>
              </p:cNvSpPr>
              <p:nvPr/>
            </p:nvSpPr>
            <p:spPr bwMode="auto">
              <a:xfrm>
                <a:off x="1293" y="2069"/>
                <a:ext cx="680" cy="0"/>
              </a:xfrm>
              <a:prstGeom prst="line">
                <a:avLst/>
              </a:prstGeom>
              <a:noFill/>
              <a:ln w="12700">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21520" name="Line 24"/>
              <p:cNvSpPr>
                <a:spLocks noChangeShapeType="1"/>
              </p:cNvSpPr>
              <p:nvPr/>
            </p:nvSpPr>
            <p:spPr bwMode="auto">
              <a:xfrm>
                <a:off x="3560" y="2115"/>
                <a:ext cx="680" cy="0"/>
              </a:xfrm>
              <a:prstGeom prst="line">
                <a:avLst/>
              </a:prstGeom>
              <a:noFill/>
              <a:ln w="12700">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21521" name="Text Box 27"/>
              <p:cNvSpPr txBox="1">
                <a:spLocks noChangeArrowheads="1"/>
              </p:cNvSpPr>
              <p:nvPr/>
            </p:nvSpPr>
            <p:spPr bwMode="auto">
              <a:xfrm>
                <a:off x="4249" y="935"/>
                <a:ext cx="1262"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algn="ctr" eaLnBrk="1" hangingPunct="1"/>
                <a:r>
                  <a:rPr lang="tr-TR" sz="2000" b="1" dirty="0"/>
                  <a:t>Öğrencilerin Başarısı</a:t>
                </a:r>
              </a:p>
            </p:txBody>
          </p:sp>
          <p:sp>
            <p:nvSpPr>
              <p:cNvPr id="21522" name="Text Box 28"/>
              <p:cNvSpPr txBox="1">
                <a:spLocks noChangeArrowheads="1"/>
              </p:cNvSpPr>
              <p:nvPr/>
            </p:nvSpPr>
            <p:spPr bwMode="auto">
              <a:xfrm>
                <a:off x="4286" y="1446"/>
                <a:ext cx="1262"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algn="ctr" eaLnBrk="1" hangingPunct="1"/>
                <a:r>
                  <a:rPr lang="tr-TR" sz="2000" b="1" dirty="0"/>
                  <a:t>Öğrenme</a:t>
                </a:r>
              </a:p>
              <a:p>
                <a:pPr algn="ctr" eaLnBrk="1" hangingPunct="1"/>
                <a:r>
                  <a:rPr lang="tr-TR" sz="2000" b="1" dirty="0"/>
                  <a:t>Hızı</a:t>
                </a:r>
              </a:p>
            </p:txBody>
          </p:sp>
          <p:sp>
            <p:nvSpPr>
              <p:cNvPr id="21523" name="Text Box 29"/>
              <p:cNvSpPr txBox="1">
                <a:spLocks noChangeArrowheads="1"/>
              </p:cNvSpPr>
              <p:nvPr/>
            </p:nvSpPr>
            <p:spPr bwMode="auto">
              <a:xfrm>
                <a:off x="4286" y="1899"/>
                <a:ext cx="1262"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algn="ctr" eaLnBrk="1" hangingPunct="1"/>
                <a:r>
                  <a:rPr lang="tr-TR" sz="2000" b="1" dirty="0"/>
                  <a:t>Duyuşsal Ürünler</a:t>
                </a:r>
              </a:p>
            </p:txBody>
          </p:sp>
        </p:grpSp>
        <p:sp>
          <p:nvSpPr>
            <p:cNvPr id="21513" name="Text Box 32"/>
            <p:cNvSpPr txBox="1">
              <a:spLocks noChangeArrowheads="1"/>
            </p:cNvSpPr>
            <p:nvPr/>
          </p:nvSpPr>
          <p:spPr bwMode="auto">
            <a:xfrm>
              <a:off x="76" y="936"/>
              <a:ext cx="1262" cy="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algn="ctr" eaLnBrk="1" hangingPunct="1"/>
              <a:r>
                <a:rPr lang="tr-TR" sz="2000" b="1" dirty="0"/>
                <a:t>Bilişsel </a:t>
              </a:r>
            </a:p>
            <a:p>
              <a:pPr algn="ctr" eaLnBrk="1" hangingPunct="1"/>
              <a:r>
                <a:rPr lang="tr-TR" sz="2000" b="1" dirty="0"/>
                <a:t>Giriş Davranışları</a:t>
              </a:r>
            </a:p>
          </p:txBody>
        </p:sp>
        <p:sp>
          <p:nvSpPr>
            <p:cNvPr id="21514" name="Text Box 33"/>
            <p:cNvSpPr txBox="1">
              <a:spLocks noChangeArrowheads="1"/>
            </p:cNvSpPr>
            <p:nvPr/>
          </p:nvSpPr>
          <p:spPr bwMode="auto">
            <a:xfrm>
              <a:off x="0" y="1752"/>
              <a:ext cx="1262" cy="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algn="ctr" eaLnBrk="1" hangingPunct="1"/>
              <a:r>
                <a:rPr lang="tr-TR" sz="2000" b="1" dirty="0"/>
                <a:t>Duyuşsal</a:t>
              </a:r>
            </a:p>
            <a:p>
              <a:pPr algn="ctr" eaLnBrk="1" hangingPunct="1"/>
              <a:r>
                <a:rPr lang="tr-TR" sz="2000" b="1" dirty="0"/>
                <a:t>Giriş</a:t>
              </a:r>
            </a:p>
            <a:p>
              <a:pPr algn="ctr" eaLnBrk="1" hangingPunct="1"/>
              <a:r>
                <a:rPr lang="tr-TR" sz="2000" b="1" dirty="0"/>
                <a:t>Özellikleri</a:t>
              </a:r>
            </a:p>
          </p:txBody>
        </p:sp>
      </p:grpSp>
    </p:spTree>
    <p:extLst>
      <p:ext uri="{BB962C8B-B14F-4D97-AF65-F5344CB8AC3E}">
        <p14:creationId xmlns:p14="http://schemas.microsoft.com/office/powerpoint/2010/main" val="39517354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827584" y="731520"/>
            <a:ext cx="7560840" cy="5217760"/>
          </a:xfrm>
        </p:spPr>
        <p:txBody>
          <a:bodyPr/>
          <a:lstStyle/>
          <a:p>
            <a:pPr marL="45720" indent="0">
              <a:buNone/>
            </a:pPr>
            <a:r>
              <a:rPr lang="tr-TR" dirty="0">
                <a:solidFill>
                  <a:schemeClr val="tx1"/>
                </a:solidFill>
              </a:rPr>
              <a:t>Bilişsel Giriş </a:t>
            </a:r>
            <a:r>
              <a:rPr lang="tr-TR" dirty="0" smtClean="0">
                <a:solidFill>
                  <a:schemeClr val="tx1"/>
                </a:solidFill>
              </a:rPr>
              <a:t>Davranışları</a:t>
            </a:r>
          </a:p>
          <a:p>
            <a:pPr algn="just">
              <a:buClr>
                <a:schemeClr val="tx1"/>
              </a:buClr>
              <a:buNone/>
              <a:defRPr/>
            </a:pPr>
            <a:endParaRPr lang="tr-TR" dirty="0" smtClean="0">
              <a:solidFill>
                <a:schemeClr val="tx1"/>
              </a:solidFill>
            </a:endParaRPr>
          </a:p>
          <a:p>
            <a:pPr algn="just">
              <a:buClr>
                <a:schemeClr val="tx1"/>
              </a:buClr>
              <a:buNone/>
              <a:defRPr/>
            </a:pPr>
            <a:r>
              <a:rPr lang="tr-TR" sz="2400" dirty="0" smtClean="0">
                <a:solidFill>
                  <a:schemeClr val="tx1"/>
                </a:solidFill>
              </a:rPr>
              <a:t>Belli </a:t>
            </a:r>
            <a:r>
              <a:rPr lang="tr-TR" sz="2400" dirty="0">
                <a:solidFill>
                  <a:schemeClr val="tx1"/>
                </a:solidFill>
              </a:rPr>
              <a:t>bir öğrenme ünitesinin öğrenilmesi </a:t>
            </a:r>
            <a:r>
              <a:rPr lang="tr-TR" sz="2400" dirty="0"/>
              <a:t>için gerekli olan ön öğrenmelerdir. Bunlar:</a:t>
            </a:r>
          </a:p>
          <a:p>
            <a:pPr lvl="2">
              <a:buClr>
                <a:schemeClr val="tx1"/>
              </a:buClr>
              <a:buFont typeface="Wingdings" pitchFamily="2" charset="2"/>
              <a:buChar char="ü"/>
              <a:defRPr/>
            </a:pPr>
            <a:r>
              <a:rPr lang="tr-TR" sz="2400" dirty="0"/>
              <a:t>Sözlü anlatım yeteneği</a:t>
            </a:r>
          </a:p>
          <a:p>
            <a:pPr lvl="2">
              <a:buClr>
                <a:schemeClr val="tx1"/>
              </a:buClr>
              <a:buFont typeface="Wingdings" pitchFamily="2" charset="2"/>
              <a:buChar char="ü"/>
              <a:defRPr/>
            </a:pPr>
            <a:r>
              <a:rPr lang="tr-TR" sz="2400" dirty="0"/>
              <a:t>Okuduğunu anlama becerisi</a:t>
            </a:r>
          </a:p>
          <a:p>
            <a:pPr lvl="2">
              <a:buClr>
                <a:schemeClr val="tx1"/>
              </a:buClr>
              <a:buFont typeface="Wingdings" pitchFamily="2" charset="2"/>
              <a:buChar char="ü"/>
              <a:defRPr/>
            </a:pPr>
            <a:r>
              <a:rPr lang="tr-TR" sz="2400" dirty="0"/>
              <a:t>Mantıksal düşünme becerisi</a:t>
            </a:r>
          </a:p>
          <a:p>
            <a:pPr lvl="2">
              <a:buClr>
                <a:schemeClr val="tx1"/>
              </a:buClr>
              <a:buFont typeface="Wingdings" pitchFamily="2" charset="2"/>
              <a:buChar char="ü"/>
              <a:defRPr/>
            </a:pPr>
            <a:r>
              <a:rPr lang="tr-TR" sz="2400" dirty="0"/>
              <a:t>Öğrenme tarzı </a:t>
            </a:r>
          </a:p>
          <a:p>
            <a:pPr marL="45720" indent="0">
              <a:buNone/>
            </a:pPr>
            <a:endParaRPr lang="tr-TR" dirty="0"/>
          </a:p>
        </p:txBody>
      </p:sp>
    </p:spTree>
    <p:extLst>
      <p:ext uri="{BB962C8B-B14F-4D97-AF65-F5344CB8AC3E}">
        <p14:creationId xmlns:p14="http://schemas.microsoft.com/office/powerpoint/2010/main" val="31807500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827584" y="731520"/>
            <a:ext cx="7272808" cy="4713704"/>
          </a:xfrm>
        </p:spPr>
        <p:txBody>
          <a:bodyPr/>
          <a:lstStyle/>
          <a:p>
            <a:pPr algn="just">
              <a:buFont typeface="Wingdings" pitchFamily="2" charset="2"/>
              <a:buChar char="§"/>
              <a:defRPr/>
            </a:pPr>
            <a:endParaRPr lang="tr-TR" dirty="0" smtClean="0"/>
          </a:p>
          <a:p>
            <a:pPr algn="just">
              <a:buFont typeface="Wingdings" pitchFamily="2" charset="2"/>
              <a:buChar char="§"/>
              <a:defRPr/>
            </a:pPr>
            <a:endParaRPr lang="tr-TR" dirty="0"/>
          </a:p>
          <a:p>
            <a:pPr algn="just">
              <a:buFont typeface="Wingdings" pitchFamily="2" charset="2"/>
              <a:buChar char="§"/>
              <a:defRPr/>
            </a:pPr>
            <a:r>
              <a:rPr lang="tr-TR" sz="2400" dirty="0" smtClean="0"/>
              <a:t>Bilişsel </a:t>
            </a:r>
            <a:r>
              <a:rPr lang="tr-TR" sz="2400" dirty="0"/>
              <a:t>giriş davranışlarının tam olması, dizilerde yer alan diğer ünitelerdeki davranışların öğrenilmesini ya olanaklı duruma getirir ya da kolaylaştırır.</a:t>
            </a:r>
          </a:p>
          <a:p>
            <a:pPr algn="just">
              <a:buFont typeface="Wingdings" pitchFamily="2" charset="2"/>
              <a:buChar char="§"/>
              <a:defRPr/>
            </a:pPr>
            <a:r>
              <a:rPr lang="tr-TR" sz="2400" dirty="0"/>
              <a:t>Bilişsel giriş davranışları, başarıdaki değişkenliğin % 50 ‘sini açıklama gücündedir.</a:t>
            </a:r>
          </a:p>
          <a:p>
            <a:pPr marL="45720" indent="0">
              <a:buNone/>
            </a:pPr>
            <a:endParaRPr lang="tr-TR" dirty="0"/>
          </a:p>
        </p:txBody>
      </p:sp>
    </p:spTree>
    <p:extLst>
      <p:ext uri="{BB962C8B-B14F-4D97-AF65-F5344CB8AC3E}">
        <p14:creationId xmlns:p14="http://schemas.microsoft.com/office/powerpoint/2010/main" val="33630045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lstStyle/>
          <a:p>
            <a:pPr marL="45720" indent="0">
              <a:buNone/>
            </a:pPr>
            <a:r>
              <a:rPr lang="tr-TR" sz="2400" dirty="0">
                <a:solidFill>
                  <a:schemeClr val="tx1"/>
                </a:solidFill>
              </a:rPr>
              <a:t>Duyuşsal Giriş </a:t>
            </a:r>
            <a:r>
              <a:rPr lang="tr-TR" sz="2400" dirty="0" smtClean="0">
                <a:solidFill>
                  <a:schemeClr val="tx1"/>
                </a:solidFill>
              </a:rPr>
              <a:t>Özellikleri</a:t>
            </a:r>
            <a:endParaRPr lang="tr-TR" sz="2400" dirty="0">
              <a:solidFill>
                <a:schemeClr val="tx1"/>
              </a:solidFill>
            </a:endParaRPr>
          </a:p>
          <a:p>
            <a:pPr marL="45720" indent="0">
              <a:buNone/>
            </a:pPr>
            <a:endParaRPr lang="tr-TR" sz="2400" dirty="0" smtClean="0">
              <a:solidFill>
                <a:srgbClr val="FFFF66"/>
              </a:solidFill>
            </a:endParaRPr>
          </a:p>
          <a:p>
            <a:pPr>
              <a:buFont typeface="Wingdings" pitchFamily="2" charset="2"/>
              <a:buChar char="§"/>
              <a:defRPr/>
            </a:pPr>
            <a:r>
              <a:rPr lang="tr-TR" sz="2400" dirty="0"/>
              <a:t>Öğrencinin öğrenme ünitesine karşı ilgisi, tutumu ve akademik benlik kavramını kapsar.</a:t>
            </a:r>
          </a:p>
          <a:p>
            <a:pPr>
              <a:buFont typeface="Wingdings" pitchFamily="2" charset="2"/>
              <a:buChar char="§"/>
              <a:defRPr/>
            </a:pPr>
            <a:r>
              <a:rPr lang="tr-TR" sz="2400" dirty="0"/>
              <a:t>Duyuşsal giriş özellikleri, başarıdaki değişkenliğin % 25 ‘ini açıklama gücündedir.</a:t>
            </a:r>
          </a:p>
          <a:p>
            <a:pPr>
              <a:buClr>
                <a:schemeClr val="tx1"/>
              </a:buClr>
              <a:buFont typeface="Wingdings" pitchFamily="2" charset="2"/>
              <a:buChar char="§"/>
              <a:defRPr/>
            </a:pPr>
            <a:endParaRPr lang="tr-TR" dirty="0"/>
          </a:p>
          <a:p>
            <a:pPr marL="45720" indent="0">
              <a:buNone/>
            </a:pPr>
            <a:endParaRPr lang="tr-TR" dirty="0"/>
          </a:p>
        </p:txBody>
      </p:sp>
    </p:spTree>
    <p:extLst>
      <p:ext uri="{BB962C8B-B14F-4D97-AF65-F5344CB8AC3E}">
        <p14:creationId xmlns:p14="http://schemas.microsoft.com/office/powerpoint/2010/main" val="4289984891"/>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259</TotalTime>
  <Words>992</Words>
  <Application>Microsoft Office PowerPoint</Application>
  <PresentationFormat>On-screen Show (4:3)</PresentationFormat>
  <Paragraphs>182</Paragraphs>
  <Slides>38</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38</vt:i4>
      </vt:variant>
    </vt:vector>
  </HeadingPairs>
  <TitlesOfParts>
    <vt:vector size="40" baseType="lpstr">
      <vt:lpstr>Slipstream</vt:lpstr>
      <vt:lpstr>Clip</vt:lpstr>
      <vt:lpstr>    ÖĞRETİM MODELLERİ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CARROLL’UN  OKULDA ÖGRENME MODELİ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TEŞEKKÜRLER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dnzozn</dc:creator>
  <cp:lastModifiedBy>NUKET</cp:lastModifiedBy>
  <cp:revision>16</cp:revision>
  <dcterms:created xsi:type="dcterms:W3CDTF">2014-10-15T13:49:32Z</dcterms:created>
  <dcterms:modified xsi:type="dcterms:W3CDTF">2015-11-24T18:50:32Z</dcterms:modified>
</cp:coreProperties>
</file>