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85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notesSlides/notesSlide7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28" r:id="rId72"/>
    <p:sldId id="329" r:id="rId73"/>
    <p:sldId id="330" r:id="rId74"/>
    <p:sldId id="331" r:id="rId75"/>
    <p:sldId id="332" r:id="rId76"/>
    <p:sldId id="333" r:id="rId77"/>
    <p:sldId id="334" r:id="rId78"/>
    <p:sldId id="335" r:id="rId79"/>
    <p:sldId id="336" r:id="rId80"/>
    <p:sldId id="337" r:id="rId81"/>
    <p:sldId id="338" r:id="rId82"/>
    <p:sldId id="339" r:id="rId83"/>
    <p:sldId id="340" r:id="rId84"/>
    <p:sldId id="341" r:id="rId85"/>
    <p:sldId id="342" r:id="rId86"/>
  </p:sldIdLst>
  <p:sldSz cx="9144000" cy="6858000" type="screen4x3"/>
  <p:notesSz cx="6858000" cy="9144000"/>
  <p:defaultTextStyle>
    <a:defPPr>
      <a:defRPr lang="tr-T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13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2C01C-4054-4B84-9143-E31354021EE6}" type="datetimeFigureOut">
              <a:rPr lang="tr-TR" smtClean="0"/>
              <a:pPr/>
              <a:t>08.07.2015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73C78-F231-482F-962C-D6D8C682495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19664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99040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938690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473280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604968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350727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621906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15877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485032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304112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819353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68387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139132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155898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810338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309643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381128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319085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408973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623579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9047068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830388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4185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3818567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6551672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492782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855770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9213003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901010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9741623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4391174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9998157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0916328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09865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8988514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9900117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9915796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9425624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807303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5801186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759716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3279303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47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3907641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4258570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49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11748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6307453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50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7808027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51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8621013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52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3926434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53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4850561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54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6797473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55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7235437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56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6765029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57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6227138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58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4477360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59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43014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4018079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60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5915189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61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20886862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62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61139142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63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5382976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64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59674202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65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0351477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66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06989150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67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33020178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68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87978670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69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07764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27146458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70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5158569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71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02743769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72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79100320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73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32754933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74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23814176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75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83289547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76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86436484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77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56584107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78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32669556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79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51335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1553453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80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3900746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81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53803121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82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9294511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83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69532034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84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5483457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85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03291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73C78-F231-482F-962C-D6D8C6824957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26831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512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B90BD87-8FDB-477B-9F6C-897ECD9F63C2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3B393-CC3C-4CEF-9850-C9FD7C98A95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30C06-1297-41E5-AF24-7494A0CF9F0E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5BB58-3883-44A7-948A-66C3D91F9D3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E6E60-FA43-4E99-9A7E-BD0B1A75463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BB180-60C0-4AB7-A039-C14217B337B5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844D6-9942-49DB-96BB-C5D6EACE39F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D0C18-B69E-4B3A-950C-4083CFFB4FE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F9928-1431-4418-89AC-86AB08B27F7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6B62F-65BB-4303-AA82-4627644CA1D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F7A7B-B67C-43DE-9EA2-DF0F9CA1B0C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D52594D7-3286-4B8E-BB63-9C0AD8C23C62}" type="slidenum">
              <a:rPr lang="tr-TR"/>
              <a:pPr/>
              <a:t>‹#›</a:t>
            </a:fld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1368425"/>
          </a:xfrm>
        </p:spPr>
        <p:txBody>
          <a:bodyPr/>
          <a:lstStyle/>
          <a:p>
            <a:r>
              <a:rPr lang="tr-TR" sz="2800">
                <a:solidFill>
                  <a:srgbClr val="FFFF00"/>
                </a:solidFill>
                <a:latin typeface="Times New Roman" charset="0"/>
              </a:rPr>
              <a:t>VETERİNER EPİDEMİYOLOJİ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65400"/>
            <a:ext cx="6400800" cy="3073400"/>
          </a:xfrm>
        </p:spPr>
        <p:txBody>
          <a:bodyPr/>
          <a:lstStyle/>
          <a:p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Prof. Dr. Ömer Memduh Esendal</a:t>
            </a:r>
          </a:p>
          <a:p>
            <a:endParaRPr lang="tr-TR" sz="2400" dirty="0">
              <a:solidFill>
                <a:srgbClr val="FFFF00"/>
              </a:solidFill>
              <a:latin typeface="Times New Roman" charset="0"/>
            </a:endParaRPr>
          </a:p>
          <a:p>
            <a:endParaRPr lang="tr-TR" sz="2400" dirty="0">
              <a:solidFill>
                <a:srgbClr val="FFFF00"/>
              </a:solidFill>
              <a:latin typeface="Times New Roman" charset="0"/>
            </a:endParaRPr>
          </a:p>
          <a:p>
            <a:endParaRPr lang="tr-TR" sz="2400" dirty="0">
              <a:solidFill>
                <a:srgbClr val="FFFF00"/>
              </a:solidFill>
              <a:latin typeface="Times New Roman" charset="0"/>
            </a:endParaRPr>
          </a:p>
          <a:p>
            <a:r>
              <a:rPr lang="tr-TR" sz="2400" dirty="0" smtClean="0">
                <a:solidFill>
                  <a:srgbClr val="FFFF00"/>
                </a:solidFill>
                <a:latin typeface="Times New Roman" charset="0"/>
              </a:rPr>
              <a:t>Yakın Doğu Üniversitesi </a:t>
            </a:r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Veteriner Fakültesi</a:t>
            </a:r>
          </a:p>
          <a:p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Mikrobiyoloji Anabilim Dalı </a:t>
            </a:r>
          </a:p>
          <a:p>
            <a:endParaRPr lang="tr-TR" sz="2400" dirty="0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604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DIŞ ETKENLER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44512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Fiziksel etkenler (ışınlar, ısı, elektrik)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Kimyasal etkenler (kimyasal maddeler, gazlar, zehirler, gıda)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Mekanik etkenler (vurma, çarpma, tıkanma, boğulma)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Biyolojik etkenler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Arthropod			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Helmint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Protozoon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Mantar ve Maya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Bakteri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Virus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Prion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900113" y="1196975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604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İÇ ETKENLER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44512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Hormonel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Metabolik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Genetik</a:t>
            </a:r>
            <a:r>
              <a:rPr lang="tr-TR" sz="2800">
                <a:solidFill>
                  <a:srgbClr val="FFFF00"/>
                </a:solidFill>
                <a:latin typeface="Times New Roman" charset="0"/>
              </a:rPr>
              <a:t>	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900113" y="1196975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04875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HASTALIK POSTÜLATLARI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327650"/>
          </a:xfrm>
        </p:spPr>
        <p:txBody>
          <a:bodyPr/>
          <a:lstStyle/>
          <a:p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Şüpheli bir hastalık etkeninin gerçek hastalık etkeni olduğunun kanıtlanabilmesi için belirlenen kurallardır</a:t>
            </a:r>
          </a:p>
          <a:p>
            <a:endParaRPr lang="tr-TR" sz="2400" dirty="0">
              <a:solidFill>
                <a:srgbClr val="FFFF00"/>
              </a:solidFill>
              <a:latin typeface="Times New Roman" charset="0"/>
            </a:endParaRPr>
          </a:p>
          <a:p>
            <a:pPr algn="ctr">
              <a:buFontTx/>
              <a:buNone/>
            </a:pPr>
            <a:r>
              <a:rPr lang="tr-TR" sz="2800" dirty="0">
                <a:solidFill>
                  <a:srgbClr val="FFFF00"/>
                </a:solidFill>
                <a:latin typeface="Times New Roman" charset="0"/>
              </a:rPr>
              <a:t>KOCH </a:t>
            </a:r>
            <a:r>
              <a:rPr lang="tr-TR" sz="2800" dirty="0" smtClean="0">
                <a:solidFill>
                  <a:srgbClr val="FFFF00"/>
                </a:solidFill>
                <a:latin typeface="Times New Roman" charset="0"/>
              </a:rPr>
              <a:t>POSTÜLATLARI (1890)</a:t>
            </a:r>
            <a:endParaRPr lang="tr-TR" sz="2800" dirty="0">
              <a:solidFill>
                <a:srgbClr val="FFFF00"/>
              </a:solidFill>
              <a:latin typeface="Times New Roman" charset="0"/>
            </a:endParaRPr>
          </a:p>
          <a:p>
            <a:pPr algn="ctr">
              <a:buFontTx/>
              <a:buNone/>
            </a:pPr>
            <a:endParaRPr lang="tr-TR" sz="2800" dirty="0">
              <a:solidFill>
                <a:srgbClr val="FFFF00"/>
              </a:solidFill>
              <a:latin typeface="Times New Roman" charset="0"/>
            </a:endParaRPr>
          </a:p>
          <a:p>
            <a:pPr lvl="1"/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Bir mikroorganizma bir hastalığın tüm vakalarında bulunursa,</a:t>
            </a:r>
          </a:p>
          <a:p>
            <a:pPr lvl="1"/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Diğer hastalıklarda </a:t>
            </a:r>
            <a:r>
              <a:rPr lang="tr-TR" sz="2400" dirty="0" err="1">
                <a:solidFill>
                  <a:srgbClr val="FFFF00"/>
                </a:solidFill>
                <a:latin typeface="Times New Roman" charset="0"/>
              </a:rPr>
              <a:t>raslantısal</a:t>
            </a:r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 olarak veya </a:t>
            </a:r>
            <a:r>
              <a:rPr lang="tr-TR" sz="2400" dirty="0" err="1">
                <a:solidFill>
                  <a:srgbClr val="FFFF00"/>
                </a:solidFill>
                <a:latin typeface="Times New Roman" charset="0"/>
              </a:rPr>
              <a:t>apatojenik</a:t>
            </a:r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 olarak bulunmazsa,</a:t>
            </a:r>
          </a:p>
          <a:p>
            <a:pPr lvl="1"/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Bir hayvandan saf olarak izole edilir, aynı türün diğer hayvanlarında üretilir, aynı hastalığı oluşturur ve tekrar izole edilirse, o hastalığın nedenidir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900113" y="1196975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822325" y="32004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 dirty="0">
                <a:solidFill>
                  <a:srgbClr val="FFFF00"/>
                </a:solidFill>
                <a:latin typeface="Times New Roman" charset="0"/>
              </a:rPr>
              <a:t>EVANS </a:t>
            </a:r>
            <a:r>
              <a:rPr lang="tr-TR" sz="2800" dirty="0" smtClean="0">
                <a:solidFill>
                  <a:srgbClr val="FFFF00"/>
                </a:solidFill>
                <a:latin typeface="Times New Roman" charset="0"/>
              </a:rPr>
              <a:t>POSTÜLATLARI (1976)</a:t>
            </a:r>
            <a:endParaRPr lang="tr-TR" sz="2800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Şüpheli etkene maruz kalan bireylerdeki hastalık sıklığı, etkene maruz kalmayan bireylerdeki hastalık sıklığından önemli ölçüde yüksek olmalıdır</a:t>
            </a:r>
          </a:p>
          <a:p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Diğer tüm risk faktörleri sabit kaldığında, hastalar, şüpheli etkene hasta olmayanlardan daha çok maruz kalmış olmalıdır</a:t>
            </a:r>
          </a:p>
          <a:p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Şüpheli etkene maruz kalanlarda görülen yeni hastalık vakalarının sıklığı, etkene maruz kalmayanlardaki yeni hastalık vakalarının sıklığından önemli ölçüde yüksek olmalıdır</a:t>
            </a:r>
          </a:p>
          <a:p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Şüpheli etkenle teması, </a:t>
            </a:r>
            <a:r>
              <a:rPr lang="tr-TR" sz="2400" dirty="0" err="1">
                <a:solidFill>
                  <a:srgbClr val="FFFF00"/>
                </a:solidFill>
                <a:latin typeface="Times New Roman" charset="0"/>
              </a:rPr>
              <a:t>inkübasyon</a:t>
            </a:r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 periyodunu içine alan çan eğrisi şeklinde seyir takip etmelidir</a:t>
            </a:r>
          </a:p>
          <a:p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Şüpheli etkenle teması, biyolojik bir düzen içinde hafiften şiddetliye kadar değişen açılımda bir konakçı yanıtı izlemelidir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 dirty="0">
                <a:solidFill>
                  <a:srgbClr val="FFFF00"/>
                </a:solidFill>
                <a:latin typeface="Times New Roman" charset="0"/>
              </a:rPr>
              <a:t>EVANS </a:t>
            </a:r>
            <a:r>
              <a:rPr lang="tr-TR" sz="2800" dirty="0" smtClean="0">
                <a:solidFill>
                  <a:srgbClr val="FFFF00"/>
                </a:solidFill>
                <a:latin typeface="Times New Roman" charset="0"/>
              </a:rPr>
              <a:t>POSTÜLATLARI (1976)</a:t>
            </a:r>
            <a:endParaRPr lang="tr-TR" sz="2800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Şüpheli etkenle temastan sonra, temastan önce var olmayan konakçı yanıtı saptanmalı, temastan önce varsa şiddeti artmalı, bu durum etkenle temas etmeyenlerde oluşmamalıdır</a:t>
            </a:r>
          </a:p>
          <a:p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Hastalık deneysel olarak etkene maruz bırakılan insan ve hayvanlarda, maruz bırakılmayanlara göre önemli ölçüde yüksek oranda görülmelidir</a:t>
            </a:r>
          </a:p>
          <a:p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Şüpheli etkenin ortadan kaldırılması veya değiştirilmesi hastalık oluşum sıklığını azaltmalıdır</a:t>
            </a:r>
          </a:p>
          <a:p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Konakçı yanıtının değiştirilmesi, normalde şüpheli etkenle temasta oluşan hastalığın seyrini değiştirmelidir</a:t>
            </a:r>
          </a:p>
          <a:p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Kurulan tüm bağlantılar ve ilişkiler istatistiksel ve epidemiyolojik bakımdan geçerli ve mantıklı olmalıdır 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HASTALIK BELİRLEYİCİLERİ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Bir hastalığın oluşumunu ve popülasyondaki sıklığını etkileyen her faktöre veya değişkene </a:t>
            </a:r>
            <a:r>
              <a:rPr lang="tr-TR" sz="2400" b="1">
                <a:solidFill>
                  <a:srgbClr val="FF0000"/>
                </a:solidFill>
                <a:latin typeface="Times New Roman" charset="0"/>
              </a:rPr>
              <a:t>belirleyici</a:t>
            </a:r>
            <a:r>
              <a:rPr lang="tr-TR" sz="2400">
                <a:solidFill>
                  <a:srgbClr val="FFFF00"/>
                </a:solidFill>
                <a:latin typeface="Times New Roman" charset="0"/>
              </a:rPr>
              <a:t> (</a:t>
            </a:r>
            <a:r>
              <a:rPr lang="tr-TR" sz="2400" b="1">
                <a:solidFill>
                  <a:srgbClr val="FF0000"/>
                </a:solidFill>
                <a:latin typeface="Times New Roman" charset="0"/>
              </a:rPr>
              <a:t>determinant</a:t>
            </a:r>
            <a:r>
              <a:rPr lang="tr-TR" sz="2400">
                <a:solidFill>
                  <a:srgbClr val="FFFF00"/>
                </a:solidFill>
                <a:latin typeface="Times New Roman" charset="0"/>
              </a:rPr>
              <a:t>) adı verilir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Primer belirleyici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Sekonder belirleyici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İç kaynaklı (intrinsik, endojen) belirleyici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Dış kaynaklı (ekstrinsik, eksojen) belirleyici</a:t>
            </a:r>
          </a:p>
          <a:p>
            <a:pPr lvl="1"/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pPr lvl="1"/>
            <a:r>
              <a:rPr lang="tr-TR" sz="2400">
                <a:solidFill>
                  <a:srgbClr val="FF0000"/>
                </a:solidFill>
                <a:latin typeface="Times New Roman" charset="0"/>
              </a:rPr>
              <a:t>Konakçı-etken-çevre belirleyicileri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KONAKÇI BELİRLEYİCİLERİ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Bir hastalığın oluşabilmesi için mutlaka </a:t>
            </a:r>
            <a:r>
              <a:rPr lang="tr-TR" sz="2400">
                <a:solidFill>
                  <a:srgbClr val="FF0000"/>
                </a:solidFill>
                <a:latin typeface="Times New Roman" charset="0"/>
              </a:rPr>
              <a:t>duyarlı bir konakçının bulunması</a:t>
            </a:r>
            <a:r>
              <a:rPr lang="tr-TR" sz="2400">
                <a:solidFill>
                  <a:srgbClr val="FFFF00"/>
                </a:solidFill>
                <a:latin typeface="Times New Roman" charset="0"/>
              </a:rPr>
              <a:t> gerekir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Tür</a:t>
            </a:r>
          </a:p>
          <a:p>
            <a:pPr lvl="2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At vebası, sığır vebası, distemper (köpek gençlik hastalığı), </a:t>
            </a:r>
            <a:r>
              <a:rPr lang="tr-TR" sz="2000" i="1">
                <a:solidFill>
                  <a:srgbClr val="FFFF00"/>
                </a:solidFill>
                <a:latin typeface="Times New Roman" charset="0"/>
              </a:rPr>
              <a:t>Campylobacter fetus subsp venerealis</a:t>
            </a:r>
          </a:p>
          <a:p>
            <a:pPr lvl="2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Anthrax (şarbon) – kanatlı hayvan</a:t>
            </a:r>
          </a:p>
          <a:p>
            <a:pPr lvl="2"/>
            <a:r>
              <a:rPr lang="tr-TR" sz="2000" i="1">
                <a:solidFill>
                  <a:srgbClr val="FFFF00"/>
                </a:solidFill>
                <a:latin typeface="Times New Roman" charset="0"/>
              </a:rPr>
              <a:t>C. fetus subsp fetus</a:t>
            </a: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koyunda enzootik, sığırda sporadik abort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Irk</a:t>
            </a:r>
          </a:p>
          <a:p>
            <a:pPr lvl="2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İri cüsseli köpek ırkları – eklem displazisi, osteosarkom</a:t>
            </a:r>
          </a:p>
          <a:p>
            <a:pPr lvl="2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Bos taurus ırkı sığır – kene ve kene kökenli hastalıklar</a:t>
            </a:r>
          </a:p>
          <a:p>
            <a:pPr lvl="2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Cezayir koyunları - Brucella melitensis</a:t>
            </a:r>
          </a:p>
          <a:p>
            <a:pPr lvl="2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Hereford sığırlarda göz kanseri (koruyucu pigment olmaması)</a:t>
            </a:r>
          </a:p>
          <a:p>
            <a:pPr lvl="2"/>
            <a:endParaRPr lang="tr-TR" sz="20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KONAKÇI BELİRLEYİCİLERİ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Yaş</a:t>
            </a:r>
          </a:p>
          <a:p>
            <a:pPr lvl="2">
              <a:lnSpc>
                <a:spcPct val="90000"/>
              </a:lnSpc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Köpeklerde distemper hastalığı, tavuklarda infeksiyöz bronşitis</a:t>
            </a:r>
          </a:p>
          <a:p>
            <a:pPr lvl="2">
              <a:lnSpc>
                <a:spcPct val="90000"/>
              </a:lnSpc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Kanser</a:t>
            </a:r>
            <a:endParaRPr lang="tr-TR" sz="2000" i="1">
              <a:solidFill>
                <a:srgbClr val="FFFF00"/>
              </a:solidFill>
              <a:latin typeface="Times New Roman" charset="0"/>
            </a:endParaRPr>
          </a:p>
          <a:p>
            <a:pPr lvl="2">
              <a:lnSpc>
                <a:spcPct val="90000"/>
              </a:lnSpc>
            </a:pPr>
            <a:r>
              <a:rPr lang="tr-TR" sz="2000" i="1">
                <a:solidFill>
                  <a:srgbClr val="FFFF00"/>
                </a:solidFill>
                <a:latin typeface="Times New Roman" charset="0"/>
              </a:rPr>
              <a:t>Histophilus ovis</a:t>
            </a: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– genç koyunlarda septisemik infeksiyon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                                 erişkin koçlarda epididimitis</a:t>
            </a:r>
          </a:p>
          <a:p>
            <a:pPr lvl="2">
              <a:lnSpc>
                <a:spcPct val="90000"/>
              </a:lnSpc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Pasteurella haemolytica – kuzularda pneumonik infeksiyon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                                             koyunlarda septisemik infeksiyon</a:t>
            </a:r>
          </a:p>
          <a:p>
            <a:pPr lvl="1"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Cinsiyet</a:t>
            </a:r>
          </a:p>
          <a:p>
            <a:pPr lvl="2">
              <a:lnSpc>
                <a:spcPct val="90000"/>
              </a:lnSpc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Anatomik – metritis, mastitis, epididimitis, orşitis</a:t>
            </a:r>
          </a:p>
          <a:p>
            <a:pPr lvl="2">
              <a:lnSpc>
                <a:spcPct val="90000"/>
              </a:lnSpc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Hormonel – dişilerde diabetes mellitus (östrustan sonra)</a:t>
            </a:r>
          </a:p>
          <a:p>
            <a:pPr lvl="2">
              <a:lnSpc>
                <a:spcPct val="90000"/>
              </a:lnSpc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Genetik – Cinsiyetle ilişkili (erkek köpeklerde hemofili A ve B)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                   Cinsiyetle sınırlı (erkek köpeklerde kriptorşidizm)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                   Cinsiyetle artan (dişi köpeklerde açık ductus arteriosis)</a:t>
            </a:r>
          </a:p>
          <a:p>
            <a:pPr lvl="2">
              <a:lnSpc>
                <a:spcPct val="90000"/>
              </a:lnSpc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Hayvanın kullanımı – erkek köpek – av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                                      dişi buzağı – soyun devamlılığı</a:t>
            </a:r>
          </a:p>
          <a:p>
            <a:pPr lvl="2">
              <a:lnSpc>
                <a:spcPct val="90000"/>
              </a:lnSpc>
            </a:pPr>
            <a:endParaRPr lang="tr-TR" sz="20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ETKEN BELİRLEYİCİLERİ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İnfektivite</a:t>
            </a: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– 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Mikroorganizmanın konakçıda yerleşme yeteneği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z="1800">
                <a:solidFill>
                  <a:srgbClr val="FFFF00"/>
                </a:solidFill>
                <a:latin typeface="Times New Roman" charset="0"/>
              </a:rPr>
              <a:t>                              minimal infektif doz</a:t>
            </a:r>
            <a:r>
              <a:rPr lang="tr-TR" sz="1800" baseline="-25000">
                <a:solidFill>
                  <a:srgbClr val="FFFF00"/>
                </a:solidFill>
                <a:latin typeface="Times New Roman" charset="0"/>
              </a:rPr>
              <a:t>50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 (MID</a:t>
            </a:r>
            <a:r>
              <a:rPr lang="tr-TR" sz="1800" baseline="-25000">
                <a:solidFill>
                  <a:srgbClr val="FFFF00"/>
                </a:solidFill>
                <a:latin typeface="Times New Roman" charset="0"/>
              </a:rPr>
              <a:t>50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Patojenite</a:t>
            </a: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– 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Mikroorganizmanın hastalık oluşturma yeteneği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Virulens</a:t>
            </a: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– 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Mikroorganizmanın hastalık oluşturma gücü ve  şiddeti,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z="1800">
                <a:solidFill>
                  <a:srgbClr val="FFFF00"/>
                </a:solidFill>
                <a:latin typeface="Times New Roman" charset="0"/>
              </a:rPr>
              <a:t>                           minimal letal doz</a:t>
            </a:r>
            <a:r>
              <a:rPr lang="tr-TR" sz="1800" baseline="-25000">
                <a:solidFill>
                  <a:srgbClr val="FFFF00"/>
                </a:solidFill>
                <a:latin typeface="Times New Roman" charset="0"/>
              </a:rPr>
              <a:t>50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 (MLD</a:t>
            </a:r>
            <a:r>
              <a:rPr lang="tr-TR" sz="1800" baseline="-25000">
                <a:solidFill>
                  <a:srgbClr val="FFFF00"/>
                </a:solidFill>
                <a:latin typeface="Times New Roman" charset="0"/>
              </a:rPr>
              <a:t>50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)                                   </a:t>
            </a: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                                                   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Vücuda giriş yolu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Vücuda giriş dozu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Etkenler arası etkileşim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Kolonizasyon</a:t>
            </a: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– 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flagella</a:t>
            </a: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Adhezyon</a:t>
            </a: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– 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adhezin</a:t>
            </a: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– 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pilus (fimbria)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İnvazyon</a:t>
            </a: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– 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hyaluronidaz, lesitinaz, kollagenaz, fibrinolizin, hemolizin, kapsül,                    	           koagülaz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Toksijenite</a:t>
            </a: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– endotoksin ve ekzotoksin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Fenotipik ve genotipik değişiklikler</a:t>
            </a:r>
          </a:p>
          <a:p>
            <a:pPr lvl="2">
              <a:lnSpc>
                <a:spcPct val="90000"/>
              </a:lnSpc>
            </a:pPr>
            <a:endParaRPr lang="tr-TR" sz="18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ÇEVRE BELİRLEYİCİLERİ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Fiziksel (abiotik) çevre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İklim</a:t>
            </a:r>
          </a:p>
          <a:p>
            <a:pPr lvl="2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Makro iklim</a:t>
            </a:r>
          </a:p>
          <a:p>
            <a:pPr lvl="3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yağış, sıcaklık, nem, rüzgar, hava basıncı, oksijen konsantrasyonu, vs</a:t>
            </a:r>
          </a:p>
          <a:p>
            <a:pPr lvl="2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Mikro iklim</a:t>
            </a:r>
          </a:p>
          <a:p>
            <a:pPr lvl="3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yersel (terrestrial), biyolojik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Yerleşim ve toprak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Barınak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Biyolojik (biotik) çevre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Flora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Fauna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İnsan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Stres</a:t>
            </a:r>
          </a:p>
          <a:p>
            <a:pPr lvl="1"/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pPr lvl="1"/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pPr lvl="1"/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pPr lvl="3">
              <a:buFont typeface="Tahoma" pitchFamily="34" charset="0"/>
              <a:buNone/>
            </a:pPr>
            <a:endParaRPr lang="tr-TR" sz="18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265238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DERS AKIŞI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1847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Epidemiyolojinin tanımı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Epidemiyolojinin amacı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Epidemiyolojinin bölümleri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Sağlık ve Hastalık tanımları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Hastalık etkenleri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Bireysel hayvanlarda hastalık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Popülasyonun tanımlanması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Popülasyonda hastalık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Popülasyonda hastalıklardan korunma ve hastalıkların kontrolü</a:t>
            </a:r>
          </a:p>
          <a:p>
            <a:endParaRPr lang="tr-TR" sz="24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539750" y="1412875"/>
            <a:ext cx="80645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İNFEKSİYONLARIN BULAŞMASI ve YAYILMASI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Mikroorganizmaların Vücuda Giriş Yolları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Sindirim sistemi yoluyla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Başta sindirim sistemi patojenleri olmak üzere birçok patojen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Solunum sistemi yoluyla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Solunum sistemi infeksiyonları oluşturan viruslar ve mikoplazmalar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Ürogenital sistem yoluyla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Assendens ve dessendens yolla yayılan mikroorganizmalar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Deri yoluyla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Brucella ve Leptospira türleri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Göz ve kulak mukozası yoluyla</a:t>
            </a:r>
          </a:p>
          <a:p>
            <a:pPr lvl="2"/>
            <a:r>
              <a:rPr lang="tr-TR" sz="1800" i="1">
                <a:solidFill>
                  <a:srgbClr val="FFFF00"/>
                </a:solidFill>
                <a:latin typeface="Times New Roman" charset="0"/>
              </a:rPr>
              <a:t>Moraxella bovis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, </a:t>
            </a:r>
            <a:r>
              <a:rPr lang="tr-TR" sz="1800" i="1">
                <a:solidFill>
                  <a:srgbClr val="FFFF00"/>
                </a:solidFill>
                <a:latin typeface="Times New Roman" charset="0"/>
              </a:rPr>
              <a:t>Mycoplasma conjunctivae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, sığır vebası virusu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Dolaşım sistemi yoluyla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Derin yaralanmalar, operasyonlar, injeksiyon, kan emici artropodlar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Meme yoluyla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Mastitis etkenleri</a:t>
            </a:r>
            <a:endParaRPr lang="tr-TR" sz="2000">
              <a:solidFill>
                <a:srgbClr val="FFFF00"/>
              </a:solidFill>
              <a:latin typeface="Times New Roman" charset="0"/>
            </a:endParaRPr>
          </a:p>
          <a:p>
            <a:pPr lvl="1"/>
            <a:endParaRPr lang="tr-TR">
              <a:solidFill>
                <a:srgbClr val="FFFF00"/>
              </a:solidFill>
              <a:latin typeface="Times New Roman" charset="0"/>
            </a:endParaRPr>
          </a:p>
          <a:p>
            <a:pPr lvl="3">
              <a:buFont typeface="Tahoma" pitchFamily="34" charset="0"/>
              <a:buNone/>
            </a:pPr>
            <a:endParaRPr lang="tr-TR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İNFEKSİYONLARIN BULAŞMASI ve YAYILMASI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Mikroorganizmaların Vücutta Yayılması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Hücrelerarası yayılma</a:t>
            </a:r>
          </a:p>
          <a:p>
            <a:pPr lvl="2"/>
            <a:r>
              <a:rPr lang="tr-TR" sz="1800" i="1">
                <a:solidFill>
                  <a:srgbClr val="FFFF00"/>
                </a:solidFill>
                <a:latin typeface="Times New Roman" charset="0"/>
              </a:rPr>
              <a:t>Salmonella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 </a:t>
            </a:r>
            <a:r>
              <a:rPr lang="tr-TR" sz="1800" i="1">
                <a:solidFill>
                  <a:srgbClr val="FFFF00"/>
                </a:solidFill>
                <a:latin typeface="Times New Roman" charset="0"/>
              </a:rPr>
              <a:t>typhi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’nin bağırsak hücrelerine yayılması, deride bulunan stafilokok ve streptokoklar, karaciğer lezyonlarındaki tüberküloz etkenleri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Fagositik hücrelerle yayılma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Tüberküloz olgularındaki metastaz olay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Kan yoluyla yayılma</a:t>
            </a:r>
          </a:p>
          <a:p>
            <a:pPr lvl="2"/>
            <a:r>
              <a:rPr lang="tr-TR" sz="1800" i="1">
                <a:solidFill>
                  <a:srgbClr val="FFFF00"/>
                </a:solidFill>
                <a:latin typeface="Times New Roman" charset="0"/>
              </a:rPr>
              <a:t>B. abortus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 ve </a:t>
            </a:r>
            <a:r>
              <a:rPr lang="tr-TR" sz="1800" i="1">
                <a:solidFill>
                  <a:srgbClr val="FFFF00"/>
                </a:solidFill>
                <a:latin typeface="Times New Roman" charset="0"/>
              </a:rPr>
              <a:t>C. fetus subsp fetus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 (yayılma)</a:t>
            </a:r>
          </a:p>
          <a:p>
            <a:pPr lvl="2"/>
            <a:r>
              <a:rPr lang="tr-TR" sz="1800" i="1">
                <a:solidFill>
                  <a:srgbClr val="FFFF00"/>
                </a:solidFill>
                <a:latin typeface="Times New Roman" charset="0"/>
              </a:rPr>
              <a:t>P. multocida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 (hem yayılma hem de üreme)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Lenf yoluyla yayılma</a:t>
            </a:r>
          </a:p>
          <a:p>
            <a:pPr lvl="2"/>
            <a:r>
              <a:rPr lang="tr-TR" sz="1800" i="1">
                <a:solidFill>
                  <a:srgbClr val="FFFF00"/>
                </a:solidFill>
                <a:latin typeface="Times New Roman" charset="0"/>
              </a:rPr>
              <a:t>Francisella tularensis, Corynebacterium pseudotuberculosis ovis</a:t>
            </a:r>
            <a:endParaRPr lang="tr-TR" sz="1800">
              <a:solidFill>
                <a:srgbClr val="FFFF00"/>
              </a:solidFill>
              <a:latin typeface="Times New Roman" charset="0"/>
            </a:endParaRP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Sinir yoluyla yayılma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Kuduz virusu</a:t>
            </a:r>
            <a:endParaRPr lang="tr-TR">
              <a:solidFill>
                <a:srgbClr val="FFFF00"/>
              </a:solidFill>
              <a:latin typeface="Times New Roman" charset="0"/>
            </a:endParaRPr>
          </a:p>
          <a:p>
            <a:pPr lvl="3">
              <a:buFont typeface="Tahoma" pitchFamily="34" charset="0"/>
              <a:buNone/>
            </a:pPr>
            <a:endParaRPr lang="tr-TR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İNFEKSİYONLARIN BULAŞMASI ve YAYILMASI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Mikroorganizmaların Vücuttan Çıkış Yolları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Deri yoluyla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Çiçek virusu, Marek hastalığı virusu, Anthrax etkeni, ruam etkeni, deri tüberkülozu etkeni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Solunum sistemi yoluyla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Damlacık infeksiyonu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Sindirim sistemi yoluyla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Dışkı ve kusma (</a:t>
            </a:r>
            <a:r>
              <a:rPr lang="tr-TR" sz="1800" i="1">
                <a:solidFill>
                  <a:srgbClr val="FFFF00"/>
                </a:solidFill>
                <a:latin typeface="Times New Roman" charset="0"/>
              </a:rPr>
              <a:t>Helicobacter felis, H. pylori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)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Ürogenital sistem yoluyla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İdrar – </a:t>
            </a:r>
            <a:r>
              <a:rPr lang="tr-TR" sz="1800" i="1">
                <a:solidFill>
                  <a:srgbClr val="FFFF00"/>
                </a:solidFill>
                <a:latin typeface="Times New Roman" charset="0"/>
              </a:rPr>
              <a:t>Corynebacterium renale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, Leptospira türleri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Genital akıntılar – Mycoplasma türleri, </a:t>
            </a:r>
            <a:r>
              <a:rPr lang="tr-TR" sz="1800" i="1">
                <a:solidFill>
                  <a:srgbClr val="FFFF00"/>
                </a:solidFill>
                <a:latin typeface="Times New Roman" charset="0"/>
              </a:rPr>
              <a:t>Haemophilus somnus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, abort etkenleri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Salgılar yoluyla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Süt – mastitis etkenleri, </a:t>
            </a:r>
            <a:r>
              <a:rPr lang="tr-TR" sz="1800" i="1">
                <a:solidFill>
                  <a:srgbClr val="FFFF00"/>
                </a:solidFill>
                <a:latin typeface="Times New Roman" charset="0"/>
              </a:rPr>
              <a:t>B. abortus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, </a:t>
            </a:r>
            <a:r>
              <a:rPr lang="tr-TR" sz="1800" i="1">
                <a:solidFill>
                  <a:srgbClr val="FFFF00"/>
                </a:solidFill>
                <a:latin typeface="Times New Roman" charset="0"/>
              </a:rPr>
              <a:t>B. melitensis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, </a:t>
            </a:r>
            <a:r>
              <a:rPr lang="tr-TR" sz="1800" i="1">
                <a:solidFill>
                  <a:srgbClr val="FFFF00"/>
                </a:solidFill>
                <a:latin typeface="Times New Roman" charset="0"/>
              </a:rPr>
              <a:t>L. monocytogenes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Göz yaşı – </a:t>
            </a:r>
            <a:r>
              <a:rPr lang="tr-TR" sz="1800" i="1">
                <a:solidFill>
                  <a:srgbClr val="FFFF00"/>
                </a:solidFill>
                <a:latin typeface="Times New Roman" charset="0"/>
              </a:rPr>
              <a:t>M. bovis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, </a:t>
            </a:r>
            <a:r>
              <a:rPr lang="tr-TR" sz="1800" i="1">
                <a:solidFill>
                  <a:srgbClr val="FFFF00"/>
                </a:solidFill>
                <a:latin typeface="Times New Roman" charset="0"/>
              </a:rPr>
              <a:t>M. conjunctivae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, sığır vebası virusu</a:t>
            </a:r>
          </a:p>
          <a:p>
            <a:pPr lvl="1"/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pPr lvl="1"/>
            <a:endParaRPr lang="tr-TR">
              <a:solidFill>
                <a:srgbClr val="FFFF00"/>
              </a:solidFill>
              <a:latin typeface="Times New Roman" charset="0"/>
            </a:endParaRPr>
          </a:p>
          <a:p>
            <a:pPr lvl="3">
              <a:buFont typeface="Tahoma" pitchFamily="34" charset="0"/>
              <a:buNone/>
            </a:pPr>
            <a:endParaRPr lang="tr-TR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İNFEKSİYONLARIN BULAŞMASI ve YAYILMASI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Mikroorganizmaların Bulaşma Şekilleri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Vertikal bulaşma (İntra-uterin bulaşma)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Herediter bulaşma – Retroviruslar (RNA virusları)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Kongenital bulaşma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Germinal bulaşma (</a:t>
            </a:r>
            <a:r>
              <a:rPr lang="tr-TR" sz="1800" i="1">
                <a:solidFill>
                  <a:srgbClr val="FFFF00"/>
                </a:solidFill>
                <a:latin typeface="Times New Roman" charset="0"/>
              </a:rPr>
              <a:t>S. pullorum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, </a:t>
            </a:r>
            <a:r>
              <a:rPr lang="tr-TR" sz="1800" i="1">
                <a:solidFill>
                  <a:srgbClr val="FFFF00"/>
                </a:solidFill>
                <a:latin typeface="Times New Roman" charset="0"/>
              </a:rPr>
              <a:t>S. gallinarum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, </a:t>
            </a:r>
            <a:r>
              <a:rPr lang="tr-TR" sz="1800" i="1">
                <a:solidFill>
                  <a:srgbClr val="FFFF00"/>
                </a:solidFill>
                <a:latin typeface="Times New Roman" charset="0"/>
              </a:rPr>
              <a:t>M. galliseptium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, </a:t>
            </a:r>
          </a:p>
          <a:p>
            <a:pPr lvl="2">
              <a:buFontTx/>
              <a:buNone/>
            </a:pPr>
            <a:r>
              <a:rPr lang="tr-TR" sz="1800">
                <a:solidFill>
                  <a:srgbClr val="FFFF00"/>
                </a:solidFill>
                <a:latin typeface="Times New Roman" charset="0"/>
              </a:rPr>
              <a:t>    Newcastle hastalığı, Avian Encephalomyelitis, EDS’76 virusları, </a:t>
            </a:r>
            <a:r>
              <a:rPr lang="tr-TR" sz="1800" i="1">
                <a:solidFill>
                  <a:srgbClr val="FFFF00"/>
                </a:solidFill>
                <a:latin typeface="Times New Roman" charset="0"/>
              </a:rPr>
              <a:t>H. somnus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)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Plasental bulaşma (Mavi-dil hastalığı virusu, kedi panleukopeni virusu)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Doğum anında bulaşma (</a:t>
            </a:r>
            <a:r>
              <a:rPr lang="tr-TR" sz="1800" i="1">
                <a:solidFill>
                  <a:srgbClr val="FFFF00"/>
                </a:solidFill>
                <a:latin typeface="Times New Roman" charset="0"/>
              </a:rPr>
              <a:t>C. jejuni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)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Horizontal (Lateral) bulaşma (Ekstra- veya post-uterin bulaşma)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Direkt ve indirekt bulaşma</a:t>
            </a:r>
          </a:p>
          <a:p>
            <a:pPr lvl="1"/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pPr lvl="1"/>
            <a:endParaRPr lang="tr-TR">
              <a:solidFill>
                <a:srgbClr val="FFFF00"/>
              </a:solidFill>
              <a:latin typeface="Times New Roman" charset="0"/>
            </a:endParaRPr>
          </a:p>
          <a:p>
            <a:pPr lvl="3">
              <a:buFont typeface="Tahoma" pitchFamily="34" charset="0"/>
              <a:buNone/>
            </a:pPr>
            <a:endParaRPr lang="tr-TR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İNFEKSİYONLARIN BULAŞMASI ve YAYILMASI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Mikroorganizmaların Bulaşma Şekilleri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Direkt bulaşma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Direkt fiziksel temas (mantar infeksiyonları, anthrax, stafilokok, vs)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Venereal bulaşma (</a:t>
            </a:r>
            <a:r>
              <a:rPr lang="tr-TR" sz="1800" i="1">
                <a:solidFill>
                  <a:srgbClr val="FFFF00"/>
                </a:solidFill>
                <a:latin typeface="Times New Roman" charset="0"/>
              </a:rPr>
              <a:t>C. fetus subsp venerealis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)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Fekal – oral bulaşma (Salmonellosis)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Damlacık infeksiyonu veya hava kökenli (air-borne) bulaşma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İndirekt bulaşma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İatrojenik bulaşma (Cerrahi müdahele, tedavi amaçlı aplikasyonlar)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Cansız aracılarla (fomit) bulaşma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Canlı aracılarla (rezervuar ve vektör) bulaşma</a:t>
            </a:r>
          </a:p>
          <a:p>
            <a:pPr lvl="1">
              <a:buFont typeface="Tahoma" pitchFamily="34" charset="0"/>
              <a:buNone/>
            </a:pPr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pPr lvl="1"/>
            <a:endParaRPr lang="tr-TR">
              <a:solidFill>
                <a:srgbClr val="FFFF00"/>
              </a:solidFill>
              <a:latin typeface="Times New Roman" charset="0"/>
            </a:endParaRPr>
          </a:p>
          <a:p>
            <a:pPr lvl="3">
              <a:buFont typeface="Tahoma" pitchFamily="34" charset="0"/>
              <a:buNone/>
            </a:pPr>
            <a:endParaRPr lang="tr-TR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İNFEKSİYONLARIN BULAŞMASI ve YAYILMASI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Mikroorganizmaların Bulaşma Şekilleri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Rezervuar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Sığırlar, koyunlar için mavi-dil hastalığı virusunun rezervuarıdır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Tavuklar, koyunlar için </a:t>
            </a:r>
            <a:r>
              <a:rPr lang="tr-TR" sz="1800" i="1">
                <a:solidFill>
                  <a:srgbClr val="FFFF00"/>
                </a:solidFill>
                <a:latin typeface="Times New Roman" charset="0"/>
              </a:rPr>
              <a:t>C. jejuni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’nin rezervuarıdır</a:t>
            </a:r>
          </a:p>
          <a:p>
            <a:pPr lvl="2"/>
            <a:r>
              <a:rPr lang="tr-TR" sz="1800" i="1">
                <a:solidFill>
                  <a:srgbClr val="FFFF00"/>
                </a:solidFill>
                <a:latin typeface="Times New Roman" charset="0"/>
              </a:rPr>
              <a:t>B. anthracis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 sporlarını taşıyan toprak hayvanlar için anthraxın rezervuarıdır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Vektör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Mekanik vektör (</a:t>
            </a:r>
            <a:r>
              <a:rPr lang="tr-TR" sz="1800" i="1">
                <a:solidFill>
                  <a:srgbClr val="FFFF00"/>
                </a:solidFill>
                <a:latin typeface="Times New Roman" charset="0"/>
              </a:rPr>
              <a:t>M. bovis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’in vektörü olan sinekler)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Biyolojik vektör</a:t>
            </a:r>
          </a:p>
          <a:p>
            <a:pPr lvl="3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Sivrisinek – </a:t>
            </a:r>
            <a:r>
              <a:rPr lang="tr-TR" sz="1800" i="1">
                <a:solidFill>
                  <a:srgbClr val="FFFF00"/>
                </a:solidFill>
                <a:latin typeface="Times New Roman" charset="0"/>
              </a:rPr>
              <a:t>Diroflaria immitis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 (yaşam siklusu)</a:t>
            </a:r>
            <a:endParaRPr lang="tr-TR" sz="1800" i="1">
              <a:solidFill>
                <a:srgbClr val="FFFF00"/>
              </a:solidFill>
              <a:latin typeface="Times New Roman" charset="0"/>
            </a:endParaRPr>
          </a:p>
          <a:p>
            <a:pPr lvl="3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Ixodes kenesi – Louping ill virusu (üreme)</a:t>
            </a:r>
          </a:p>
          <a:p>
            <a:pPr lvl="3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Kene – Babesia türleri (yaşam siklusu + üreme)</a:t>
            </a:r>
          </a:p>
          <a:p>
            <a:pPr lvl="3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Sterkoraryan bulaşma</a:t>
            </a:r>
          </a:p>
          <a:p>
            <a:pPr lvl="2">
              <a:buFontTx/>
              <a:buNone/>
            </a:pPr>
            <a:endParaRPr lang="tr-TR" sz="1800">
              <a:solidFill>
                <a:srgbClr val="FFFF00"/>
              </a:solidFill>
              <a:latin typeface="Times New Roman" charset="0"/>
            </a:endParaRPr>
          </a:p>
          <a:p>
            <a:pPr lvl="1">
              <a:buFont typeface="Tahoma" pitchFamily="34" charset="0"/>
              <a:buNone/>
            </a:pPr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pPr lvl="1"/>
            <a:endParaRPr lang="tr-TR">
              <a:solidFill>
                <a:srgbClr val="FFFF00"/>
              </a:solidFill>
              <a:latin typeface="Times New Roman" charset="0"/>
            </a:endParaRPr>
          </a:p>
          <a:p>
            <a:pPr lvl="3">
              <a:buFont typeface="Tahoma" pitchFamily="34" charset="0"/>
              <a:buNone/>
            </a:pPr>
            <a:endParaRPr lang="tr-TR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İNFEKSİYONLARIN BULAŞMASI ve YAYILMASI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Konakçı Tipleri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Son konakçı – kuduz hastalığı, köpek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Belirleyici (definitif) konakçı – </a:t>
            </a:r>
            <a:r>
              <a:rPr lang="tr-TR" sz="2000" i="1">
                <a:solidFill>
                  <a:srgbClr val="FFFF00"/>
                </a:solidFill>
                <a:latin typeface="Times New Roman" charset="0"/>
              </a:rPr>
              <a:t>Taenia pisiformis</a:t>
            </a:r>
            <a:r>
              <a:rPr lang="tr-TR" sz="2000">
                <a:solidFill>
                  <a:srgbClr val="FFFF00"/>
                </a:solidFill>
                <a:latin typeface="Times New Roman" charset="0"/>
              </a:rPr>
              <a:t>, köpek 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Primer (doğal) konakçı – Distemper virusu, köpek; Şap virusu, sığır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Sekonder konakçı – </a:t>
            </a:r>
            <a:r>
              <a:rPr lang="tr-TR" sz="2000" i="1">
                <a:solidFill>
                  <a:srgbClr val="FFFF00"/>
                </a:solidFill>
                <a:latin typeface="Times New Roman" charset="0"/>
              </a:rPr>
              <a:t>C. jejuni</a:t>
            </a:r>
            <a:r>
              <a:rPr lang="tr-TR" sz="2000">
                <a:solidFill>
                  <a:srgbClr val="FFFF00"/>
                </a:solidFill>
                <a:latin typeface="Times New Roman" charset="0"/>
              </a:rPr>
              <a:t>, koyun primer, yabani kuşlar sekonder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Paratenik konakçı – Parazitolojide sekonder konakçı ile eşanlamlı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Ara konakçı – Aseksüel üreme geçiren parazit bulunduran konakçı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Güçlendirici konakçı – Popülasyonda duyarlı hayvan sayısını arttıran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Raslantısal konakçı – B. abortus, boğa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Bağlantı konakçısı – Diğer konakçı tipleri arasında bağlantı kuran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Gizleyen konakçı – Aeromonas türleri, yılan</a:t>
            </a:r>
          </a:p>
          <a:p>
            <a:pPr lvl="2">
              <a:buFontTx/>
              <a:buNone/>
            </a:pPr>
            <a:endParaRPr lang="tr-TR" sz="1800">
              <a:solidFill>
                <a:srgbClr val="FFFF00"/>
              </a:solidFill>
              <a:latin typeface="Times New Roman" charset="0"/>
            </a:endParaRPr>
          </a:p>
          <a:p>
            <a:pPr lvl="1">
              <a:buFont typeface="Tahoma" pitchFamily="34" charset="0"/>
              <a:buNone/>
            </a:pPr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pPr lvl="1"/>
            <a:endParaRPr lang="tr-TR">
              <a:solidFill>
                <a:srgbClr val="FFFF00"/>
              </a:solidFill>
              <a:latin typeface="Times New Roman" charset="0"/>
            </a:endParaRPr>
          </a:p>
          <a:p>
            <a:pPr lvl="3">
              <a:buFont typeface="Tahoma" pitchFamily="34" charset="0"/>
              <a:buNone/>
            </a:pPr>
            <a:endParaRPr lang="tr-TR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İNFEKSİYONLARIN BULAŞMASI ve YAYILMASI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İnfeksiyonların Uzaklara Taşınması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Hayvan hareketleri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Legal hayvan hareketleri (karantina)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İllegal hayvan hareketleri – Türkiye’e sığır vebası salgınları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Doğal göçler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Biyolojik ürün ve fomitler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Aşı ve serum gibi biyolojik ürünler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Hayvansal yem hammaddeleri (BSE)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Rüzgar ve akarsu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Şap hastalığında damlacık çekirdeği oluşması ve siper dalgası etkisi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Portekiz’de görülen mavi-dil salgını, Kuzey Afrika’dan rüzgarla taşınan vektör sivrisinekler aracılığı ile oluşturulmuştur</a:t>
            </a:r>
          </a:p>
          <a:p>
            <a:pPr lvl="2">
              <a:buFontTx/>
              <a:buNone/>
            </a:pPr>
            <a:endParaRPr lang="tr-TR" sz="1800">
              <a:solidFill>
                <a:srgbClr val="FFFF00"/>
              </a:solidFill>
              <a:latin typeface="Times New Roman" charset="0"/>
            </a:endParaRPr>
          </a:p>
          <a:p>
            <a:pPr lvl="1">
              <a:buFont typeface="Tahoma" pitchFamily="34" charset="0"/>
              <a:buNone/>
            </a:pPr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pPr lvl="1"/>
            <a:endParaRPr lang="tr-TR">
              <a:solidFill>
                <a:srgbClr val="FFFF00"/>
              </a:solidFill>
              <a:latin typeface="Times New Roman" charset="0"/>
            </a:endParaRPr>
          </a:p>
          <a:p>
            <a:pPr lvl="3">
              <a:buFont typeface="Tahoma" pitchFamily="34" charset="0"/>
              <a:buNone/>
            </a:pPr>
            <a:endParaRPr lang="tr-TR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İNFEKSİYONLARIN BULAŞMASI ve YAYILMASI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İnfeksiyonların Yayılmasıyla İlgili Faktörler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Konakçı, etken, çevre belirleyicilerinin rolü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İnkübasyon periyodu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Prepatent periyod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İnkübasyon periyodu (kuluçka dönemi)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İnkübasyon periyodu kısa olan infeksiyonların yayılabilmesi için yüksek bir konakçı yoğunluğuna gereksinim vardır – Distemper, köpek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İnkübasyon periyodu uzun olan infeksiyonlar konakçı yoğunluğu az olan popülasyonda bile kolayca yayılabilir – Leptospirosis, 12-24 ay idrarla çıkış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Etkili temas (infeksiyon oluşması muhtemel koşullar)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Mevsimsel seyir gösteren veya vektör kökenli hastalıklarda etkili temas süresi kısadır</a:t>
            </a:r>
          </a:p>
          <a:p>
            <a:pPr lvl="2"/>
            <a:r>
              <a:rPr lang="tr-TR" sz="1800">
                <a:solidFill>
                  <a:srgbClr val="FFFF00"/>
                </a:solidFill>
                <a:latin typeface="Times New Roman" charset="0"/>
              </a:rPr>
              <a:t>Anthrax hastalığında ise sporların uzun süre toprakta canlı kalması sonucu etkili temas süresi uzundur</a:t>
            </a:r>
          </a:p>
          <a:p>
            <a:pPr lvl="2">
              <a:buFontTx/>
              <a:buNone/>
            </a:pPr>
            <a:endParaRPr lang="tr-TR" sz="1800">
              <a:solidFill>
                <a:srgbClr val="FFFF00"/>
              </a:solidFill>
              <a:latin typeface="Times New Roman" charset="0"/>
            </a:endParaRPr>
          </a:p>
          <a:p>
            <a:pPr lvl="1">
              <a:buFont typeface="Tahoma" pitchFamily="34" charset="0"/>
              <a:buNone/>
            </a:pPr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pPr lvl="1"/>
            <a:endParaRPr lang="tr-TR">
              <a:solidFill>
                <a:srgbClr val="FFFF00"/>
              </a:solidFill>
              <a:latin typeface="Times New Roman" charset="0"/>
            </a:endParaRPr>
          </a:p>
          <a:p>
            <a:pPr lvl="3">
              <a:buFont typeface="Tahoma" pitchFamily="34" charset="0"/>
              <a:buNone/>
            </a:pPr>
            <a:endParaRPr lang="tr-TR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İNFEKSİYON TİPLERİ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Vücuttaki Konumlarına Göre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Genel (sistemik) infeksiyon – 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at vebası, sığır vebası</a:t>
            </a: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Lokal infeksiyon – 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deride stafilokok ve streptokok infeksiyonları, IBK</a:t>
            </a:r>
          </a:p>
          <a:p>
            <a:pPr lvl="1"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			              </a:t>
            </a:r>
            <a:r>
              <a:rPr lang="tr-TR" sz="1800" i="1">
                <a:solidFill>
                  <a:srgbClr val="FFFF00"/>
                </a:solidFill>
                <a:latin typeface="Times New Roman" charset="0"/>
              </a:rPr>
              <a:t>B. abortus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 – dişi genital kanal</a:t>
            </a:r>
          </a:p>
          <a:p>
            <a:pPr lvl="2">
              <a:buFontTx/>
              <a:buNone/>
            </a:pPr>
            <a:r>
              <a:rPr lang="tr-TR" sz="1800">
                <a:solidFill>
                  <a:srgbClr val="FFFF00"/>
                </a:solidFill>
                <a:latin typeface="Times New Roman" charset="0"/>
              </a:rPr>
              <a:t>			</a:t>
            </a:r>
            <a:r>
              <a:rPr lang="tr-TR" sz="1800" i="1">
                <a:solidFill>
                  <a:srgbClr val="FFFF00"/>
                </a:solidFill>
                <a:latin typeface="Times New Roman" charset="0"/>
              </a:rPr>
              <a:t>C. renale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 - böbrekler</a:t>
            </a:r>
          </a:p>
          <a:p>
            <a:pPr lvl="2">
              <a:buFontTx/>
              <a:buNone/>
            </a:pPr>
            <a:r>
              <a:rPr lang="tr-TR" sz="1800">
                <a:solidFill>
                  <a:srgbClr val="FFFF00"/>
                </a:solidFill>
                <a:latin typeface="Times New Roman" charset="0"/>
              </a:rPr>
              <a:t>			</a:t>
            </a:r>
            <a:r>
              <a:rPr lang="tr-TR" sz="1800" i="1">
                <a:solidFill>
                  <a:srgbClr val="FFFF00"/>
                </a:solidFill>
                <a:latin typeface="Times New Roman" charset="0"/>
              </a:rPr>
              <a:t>C. fetus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 – plasenta 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Fokal infeksiyon – 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streptokok, korinebakteri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Latent infeksiyon –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 buzağılarda parainfluenza virus infeksiyonları, CEM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Fırsatçı (opurtinistik) infeksiyon –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 Candida infeksiyonları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Gizli infeksiyon –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 martılarda </a:t>
            </a:r>
            <a:r>
              <a:rPr lang="tr-TR" sz="1800" i="1">
                <a:solidFill>
                  <a:srgbClr val="FFFF00"/>
                </a:solidFill>
                <a:latin typeface="Times New Roman" charset="0"/>
              </a:rPr>
              <a:t>C. jejuni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 infeksiyonu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Ortak (ko) infeksiyon –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 koyun pnömonisinde </a:t>
            </a:r>
            <a:r>
              <a:rPr lang="tr-TR" sz="1800" i="1">
                <a:solidFill>
                  <a:srgbClr val="FFFF00"/>
                </a:solidFill>
                <a:latin typeface="Times New Roman" charset="0"/>
              </a:rPr>
              <a:t>P. multocida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, mikoplazma ve parainfluenza-3 virusu; piyetende </a:t>
            </a:r>
            <a:r>
              <a:rPr lang="tr-TR" sz="1800" i="1">
                <a:solidFill>
                  <a:srgbClr val="FFFF00"/>
                </a:solidFill>
                <a:latin typeface="Times New Roman" charset="0"/>
              </a:rPr>
              <a:t>F. necrophorum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 ve </a:t>
            </a:r>
            <a:r>
              <a:rPr lang="tr-TR" sz="1800" i="1">
                <a:solidFill>
                  <a:srgbClr val="FFFF00"/>
                </a:solidFill>
                <a:latin typeface="Times New Roman" charset="0"/>
              </a:rPr>
              <a:t>B. nodosus</a:t>
            </a:r>
            <a:endParaRPr lang="tr-TR" sz="1800">
              <a:solidFill>
                <a:srgbClr val="FFFF00"/>
              </a:solidFill>
              <a:latin typeface="Times New Roman" charset="0"/>
            </a:endParaRP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Sekonder infeksiyon – 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koyunlarda çiçek lezyonlarına stafilokokların girmesi</a:t>
            </a:r>
          </a:p>
          <a:p>
            <a:pPr lvl="1"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	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AIDS hastalığında sekonder infeksiyonlar</a:t>
            </a:r>
            <a:endParaRPr lang="tr-TR" sz="2000">
              <a:solidFill>
                <a:srgbClr val="FFFF00"/>
              </a:solidFill>
              <a:latin typeface="Times New Roman" charset="0"/>
            </a:endParaRPr>
          </a:p>
          <a:p>
            <a:pPr lvl="2">
              <a:buFontTx/>
              <a:buNone/>
            </a:pPr>
            <a:endParaRPr lang="tr-TR" sz="1800">
              <a:solidFill>
                <a:srgbClr val="FFFF00"/>
              </a:solidFill>
              <a:latin typeface="Times New Roman" charset="0"/>
            </a:endParaRPr>
          </a:p>
          <a:p>
            <a:pPr lvl="1">
              <a:buFont typeface="Tahoma" pitchFamily="34" charset="0"/>
              <a:buNone/>
            </a:pPr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pPr lvl="1"/>
            <a:endParaRPr lang="tr-TR">
              <a:solidFill>
                <a:srgbClr val="FFFF00"/>
              </a:solidFill>
              <a:latin typeface="Times New Roman" charset="0"/>
            </a:endParaRPr>
          </a:p>
          <a:p>
            <a:pPr lvl="3">
              <a:buFont typeface="Tahoma" pitchFamily="34" charset="0"/>
              <a:buNone/>
            </a:pPr>
            <a:endParaRPr lang="tr-TR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88975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EPİDEMİYOLOJİNİN TANIMI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66102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Popülasyonda 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Hastalıkların sıklığını,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Hastalıkların dağılımını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Hastalık oluşumunu etkileyen faktörleri inceleyen,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Bu hastalıkların kontrolüne ve korunmasına yönelik hedefleri ve yöntemleri belirleyen bilim dalı</a:t>
            </a:r>
          </a:p>
          <a:p>
            <a:pPr lvl="1">
              <a:buFont typeface="Tahoma" pitchFamily="34" charset="0"/>
              <a:buNone/>
            </a:pPr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Epizootiyoloji </a:t>
            </a:r>
          </a:p>
          <a:p>
            <a:pPr lvl="1">
              <a:buFont typeface="Tahoma" pitchFamily="34" charset="0"/>
              <a:buNone/>
            </a:pPr>
            <a:endParaRPr lang="tr-TR" sz="24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539750" y="908050"/>
            <a:ext cx="80645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İNFEKSİYON TİPLERİ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İnfeksiyon Seyrine Göre</a:t>
            </a:r>
          </a:p>
          <a:p>
            <a:pPr lvl="1"/>
            <a:endParaRPr lang="tr-TR" sz="2000">
              <a:solidFill>
                <a:srgbClr val="FFFF00"/>
              </a:solidFill>
              <a:latin typeface="Times New Roman" charset="0"/>
            </a:endParaRP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Perakut infeksiyon – 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Newcastle hastalığı, neonatal septisemiler</a:t>
            </a: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</a:t>
            </a:r>
          </a:p>
          <a:p>
            <a:pPr lvl="1"/>
            <a:endParaRPr lang="tr-TR" sz="2000">
              <a:solidFill>
                <a:srgbClr val="FFFF00"/>
              </a:solidFill>
              <a:latin typeface="Times New Roman" charset="0"/>
            </a:endParaRP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Akut infeksiyon – 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tavuk tifosu, anthrax</a:t>
            </a:r>
          </a:p>
          <a:p>
            <a:pPr lvl="1"/>
            <a:endParaRPr lang="tr-TR" sz="2000">
              <a:solidFill>
                <a:srgbClr val="FFFF00"/>
              </a:solidFill>
              <a:latin typeface="Times New Roman" charset="0"/>
            </a:endParaRP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Subakut infeksiyon </a:t>
            </a:r>
          </a:p>
          <a:p>
            <a:pPr lvl="1"/>
            <a:endParaRPr lang="tr-TR" sz="2000">
              <a:solidFill>
                <a:srgbClr val="FFFF00"/>
              </a:solidFill>
              <a:latin typeface="Times New Roman" charset="0"/>
            </a:endParaRP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Kronik infeksiyon –</a:t>
            </a:r>
            <a:r>
              <a:rPr lang="tr-TR" sz="1800">
                <a:solidFill>
                  <a:srgbClr val="FFFF00"/>
                </a:solidFill>
                <a:latin typeface="Times New Roman" charset="0"/>
              </a:rPr>
              <a:t> paratüberküloz, tüberküloz, lökoz, brucellosis, campylobacteriosis</a:t>
            </a:r>
          </a:p>
          <a:p>
            <a:pPr lvl="2">
              <a:buFontTx/>
              <a:buNone/>
            </a:pPr>
            <a:endParaRPr lang="tr-TR" sz="1800">
              <a:solidFill>
                <a:srgbClr val="FFFF00"/>
              </a:solidFill>
              <a:latin typeface="Times New Roman" charset="0"/>
            </a:endParaRPr>
          </a:p>
          <a:p>
            <a:pPr lvl="1">
              <a:buFont typeface="Tahoma" pitchFamily="34" charset="0"/>
              <a:buNone/>
            </a:pPr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pPr lvl="1"/>
            <a:endParaRPr lang="tr-TR">
              <a:solidFill>
                <a:srgbClr val="FFFF00"/>
              </a:solidFill>
              <a:latin typeface="Times New Roman" charset="0"/>
            </a:endParaRPr>
          </a:p>
          <a:p>
            <a:pPr lvl="3">
              <a:buFont typeface="Tahoma" pitchFamily="34" charset="0"/>
              <a:buNone/>
            </a:pPr>
            <a:endParaRPr lang="tr-TR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POPÜLASYONDA HASTALIK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Popülasyon boyutları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Bir akvaryumdaki 10 balık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Bir kümesteki 50 tavuk 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Bir ahırdaki 200 sığır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Bir köydeki tüm koyunlar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Bir şehirdeki tüm köpekler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Bir coğrafi bölgedeki tüm tektırnaklılar 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Bir ülkedeki tüm inekler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Bir kümesteki 50 tavuktan yumurtlayan 40 tanesi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Bir ahırdaki 200 sığırın içinde yeni doğan 20 buzağı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Bir köydeki koyunların içinde gebe olanları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Bir şehirdeki tüm köpeklerin içinden sokak köpekleri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Bir coğrafi bölgedeki tektırnaklılar içindeki tüm atlar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Bir ülkedeki tüm inekler içindeki tüm yerli sığır ırkları</a:t>
            </a:r>
          </a:p>
          <a:p>
            <a:pPr lvl="1">
              <a:buFont typeface="Tahoma" pitchFamily="34" charset="0"/>
              <a:buNone/>
            </a:pPr>
            <a:endParaRPr lang="tr-TR">
              <a:solidFill>
                <a:srgbClr val="FFFF00"/>
              </a:solidFill>
              <a:latin typeface="Times New Roman" charset="0"/>
            </a:endParaRPr>
          </a:p>
          <a:p>
            <a:pPr lvl="3">
              <a:buFont typeface="Tahoma" pitchFamily="34" charset="0"/>
              <a:buNone/>
            </a:pPr>
            <a:endParaRPr lang="tr-TR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POPÜLASYONDA HASTALIK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Hayvan popülasyonlarının yapısı</a:t>
            </a:r>
          </a:p>
          <a:p>
            <a:pPr>
              <a:buFontTx/>
              <a:buNone/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    (Spasyal popülasyon yapısı)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Rasgele (düzensiz) dağılım</a:t>
            </a:r>
          </a:p>
          <a:p>
            <a:pPr lvl="1"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    Belirli noktalardaki hayvan sayısı, yoğunluğu ve konumları düzensiz</a:t>
            </a:r>
          </a:p>
          <a:p>
            <a:pPr lvl="1"/>
            <a:endParaRPr lang="tr-TR" sz="2000">
              <a:solidFill>
                <a:srgbClr val="FFFF00"/>
              </a:solidFill>
              <a:latin typeface="Times New Roman" charset="0"/>
            </a:endParaRP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Kümesel (kontagiyöz) dağılım</a:t>
            </a:r>
          </a:p>
          <a:p>
            <a:pPr lvl="1"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    Hayvanlar belirli alanlarda yoğunlaşmıştır, kümeler arası mesafeler yakın veya uzak olabilir</a:t>
            </a:r>
          </a:p>
          <a:p>
            <a:pPr lvl="1"/>
            <a:endParaRPr lang="tr-TR" sz="2000">
              <a:solidFill>
                <a:srgbClr val="FFFF00"/>
              </a:solidFill>
              <a:latin typeface="Times New Roman" charset="0"/>
            </a:endParaRP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Düzenli (üniform) dağılım</a:t>
            </a:r>
          </a:p>
          <a:p>
            <a:pPr lvl="1"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    Alandaki hayvan yoğunluğu sabit ve birbirleriyle mesafeleri eşittir</a:t>
            </a:r>
          </a:p>
          <a:p>
            <a:pPr lvl="1">
              <a:buFont typeface="Tahoma" pitchFamily="34" charset="0"/>
              <a:buNone/>
            </a:pPr>
            <a:endParaRPr lang="tr-TR">
              <a:solidFill>
                <a:srgbClr val="FFFF00"/>
              </a:solidFill>
              <a:latin typeface="Times New Roman" charset="0"/>
            </a:endParaRPr>
          </a:p>
          <a:p>
            <a:pPr lvl="3">
              <a:buFont typeface="Tahoma" pitchFamily="34" charset="0"/>
              <a:buNone/>
            </a:pPr>
            <a:endParaRPr lang="tr-TR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POPÜLASYONDA HASTALIK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Hayvan popülasyonlarının yapısı, belirli bir alandaki yerleşim özellikleri (kontagiyöz ve separe) ve popülasyondaki hareketler yönünden (açık ve kapalı) incelenir</a:t>
            </a:r>
          </a:p>
          <a:p>
            <a:pPr lvl="1"/>
            <a:r>
              <a:rPr lang="tr-TR" sz="2000" u="sng">
                <a:solidFill>
                  <a:srgbClr val="FFFF00"/>
                </a:solidFill>
                <a:latin typeface="Times New Roman" charset="0"/>
              </a:rPr>
              <a:t>Kontagiyöz popülasyonlar</a:t>
            </a:r>
          </a:p>
          <a:p>
            <a:pPr lvl="1"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    Kedi ve köpek popülasyonları, </a:t>
            </a:r>
          </a:p>
          <a:p>
            <a:pPr lvl="1"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    Ekstansif hayvancılıkta, bir bölgedeki koyunların aynı otlakta       bulunmaları</a:t>
            </a:r>
          </a:p>
          <a:p>
            <a:pPr lvl="1"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    Göç eden yabani hayvanlar</a:t>
            </a:r>
          </a:p>
          <a:p>
            <a:pPr lvl="1"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    İnsan tarafından nakledilen yerleşik popülasyonlar</a:t>
            </a:r>
          </a:p>
          <a:p>
            <a:pPr lvl="1"/>
            <a:endParaRPr lang="tr-TR" sz="2000">
              <a:solidFill>
                <a:srgbClr val="FFFF00"/>
              </a:solidFill>
              <a:latin typeface="Times New Roman" charset="0"/>
            </a:endParaRPr>
          </a:p>
          <a:p>
            <a:pPr lvl="1"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    Kontagiyöz popülasyonların hacmini belirlemek zordur</a:t>
            </a:r>
          </a:p>
          <a:p>
            <a:pPr lvl="1"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    İnfeksiyöz hastalıklar kontagiyöz popülasyonlarda daha kolay yayılır, yerleşir ve daha uzun süre devam eder</a:t>
            </a:r>
          </a:p>
          <a:p>
            <a:pPr lvl="1">
              <a:buFont typeface="Tahoma" pitchFamily="34" charset="0"/>
              <a:buNone/>
            </a:pPr>
            <a:endParaRPr lang="tr-TR">
              <a:solidFill>
                <a:srgbClr val="FFFF00"/>
              </a:solidFill>
              <a:latin typeface="Times New Roman" charset="0"/>
            </a:endParaRPr>
          </a:p>
          <a:p>
            <a:pPr lvl="3">
              <a:buFont typeface="Tahoma" pitchFamily="34" charset="0"/>
              <a:buNone/>
            </a:pPr>
            <a:endParaRPr lang="tr-TR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POPÜLASYONDA HASTALIK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Hayvan popülasyonlarının yapısı, belirli bir alandaki yerleşim özellikleri (kontagiyöz ve separe) ve popülasyondaki hareketler yönünden (açık ve kapalı) incelenir</a:t>
            </a:r>
          </a:p>
          <a:p>
            <a:pPr lvl="1"/>
            <a:r>
              <a:rPr lang="tr-TR" sz="2000" u="sng">
                <a:solidFill>
                  <a:srgbClr val="FFFF00"/>
                </a:solidFill>
                <a:latin typeface="Times New Roman" charset="0"/>
              </a:rPr>
              <a:t>Separe popülasyonlar</a:t>
            </a:r>
          </a:p>
          <a:p>
            <a:pPr lvl="1"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    İntensif hayvancılıkta;</a:t>
            </a:r>
          </a:p>
          <a:p>
            <a:pPr lvl="1"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    		Hayvancılık işletmelerindeki,</a:t>
            </a:r>
          </a:p>
          <a:p>
            <a:pPr lvl="1"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			Çiftliklerdeki,</a:t>
            </a:r>
          </a:p>
          <a:p>
            <a:pPr lvl="1"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			Kümeslerdeki sürüler</a:t>
            </a:r>
          </a:p>
          <a:p>
            <a:pPr lvl="1"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	Bir adadaki veya coğrafik engellerle kuşatılmış bir bölgedeki hayvanlar</a:t>
            </a:r>
          </a:p>
          <a:p>
            <a:pPr lvl="1"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	Göç etmeyen yabani hayvanlar</a:t>
            </a:r>
          </a:p>
          <a:p>
            <a:pPr lvl="1"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    </a:t>
            </a:r>
          </a:p>
          <a:p>
            <a:pPr lvl="1"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    Separe popülasyonların hacmini belirlemek mümkündür</a:t>
            </a:r>
          </a:p>
          <a:p>
            <a:pPr lvl="1"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    İnfeksiyöz hastalıkların separe popülasyonlarda yayılması ve yerleşmesi daha güçtür</a:t>
            </a:r>
          </a:p>
          <a:p>
            <a:pPr lvl="1">
              <a:buFont typeface="Tahoma" pitchFamily="34" charset="0"/>
              <a:buNone/>
            </a:pPr>
            <a:endParaRPr lang="tr-TR">
              <a:solidFill>
                <a:srgbClr val="FFFF00"/>
              </a:solidFill>
              <a:latin typeface="Times New Roman" charset="0"/>
            </a:endParaRPr>
          </a:p>
          <a:p>
            <a:pPr lvl="3">
              <a:buFont typeface="Tahoma" pitchFamily="34" charset="0"/>
              <a:buNone/>
            </a:pPr>
            <a:endParaRPr lang="tr-TR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POPÜLASYONDA HASTALIK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Hayvan popülasyonlarının yapısı, belirli bir alandaki yerleşim özellikleri (kontagiyöz ve separe) ve popülasyondaki hareketler yönünden (açık ve kapalı) incelenir</a:t>
            </a:r>
          </a:p>
          <a:p>
            <a:pPr lvl="1"/>
            <a:r>
              <a:rPr lang="tr-TR" sz="2000" u="sng">
                <a:solidFill>
                  <a:srgbClr val="FFFF00"/>
                </a:solidFill>
                <a:latin typeface="Times New Roman" charset="0"/>
              </a:rPr>
              <a:t>Açık popülasyonlar</a:t>
            </a:r>
          </a:p>
          <a:p>
            <a:pPr lvl="1"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    Zaman zaman giriş ve çıkış olan separe popülasyonlardır</a:t>
            </a:r>
          </a:p>
          <a:p>
            <a:pPr lvl="1"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	 	Bir işletmedeki sığır popülasyonuna dışarıdan boğa katılması</a:t>
            </a:r>
          </a:p>
          <a:p>
            <a:pPr lvl="1"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	 	Etçi bir sığır sürüsünün yaylaya besiye çıkarılması</a:t>
            </a:r>
          </a:p>
          <a:p>
            <a:pPr lvl="1"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	 	Dışarıda hazırlanan yemlerin popülasyona sokulması</a:t>
            </a:r>
          </a:p>
          <a:p>
            <a:pPr lvl="1"/>
            <a:r>
              <a:rPr lang="tr-TR" sz="2000" u="sng">
                <a:solidFill>
                  <a:srgbClr val="FFFF00"/>
                </a:solidFill>
                <a:latin typeface="Times New Roman" charset="0"/>
              </a:rPr>
              <a:t>Kapalı popülasyonlar</a:t>
            </a:r>
          </a:p>
          <a:p>
            <a:pPr lvl="1"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    Hareketleri tamamen kısıtlanmış ve dışarıyla hiç ilişkisi olmayan popülasyonlardır</a:t>
            </a:r>
          </a:p>
          <a:p>
            <a:pPr lvl="1"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	 	SPF ve Gnotobiotik laboratuvar hayvanı popülasyonları</a:t>
            </a:r>
          </a:p>
          <a:p>
            <a:pPr lvl="1">
              <a:buFontTx/>
              <a:buNone/>
            </a:pPr>
            <a:endParaRPr lang="tr-TR">
              <a:solidFill>
                <a:srgbClr val="FFFF00"/>
              </a:solidFill>
              <a:latin typeface="Times New Roman" charset="0"/>
            </a:endParaRPr>
          </a:p>
          <a:p>
            <a:pPr lvl="3">
              <a:buFont typeface="Tahoma" pitchFamily="34" charset="0"/>
              <a:buNone/>
            </a:pPr>
            <a:endParaRPr lang="tr-TR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POPÜLASYONDA HASTALIK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Popülasyon hacmi ve yoğunluğu</a:t>
            </a:r>
          </a:p>
          <a:p>
            <a:pPr lvl="1"/>
            <a:r>
              <a:rPr lang="tr-TR" sz="2000" dirty="0">
                <a:solidFill>
                  <a:srgbClr val="FFFF00"/>
                </a:solidFill>
                <a:latin typeface="Times New Roman" charset="0"/>
              </a:rPr>
              <a:t>Popülasyon hacmi: bir popülasyondaki hayvan sayısı</a:t>
            </a:r>
          </a:p>
          <a:p>
            <a:pPr lvl="1"/>
            <a:r>
              <a:rPr lang="tr-TR" sz="2000" dirty="0">
                <a:solidFill>
                  <a:srgbClr val="FFFF00"/>
                </a:solidFill>
                <a:latin typeface="Times New Roman" charset="0"/>
              </a:rPr>
              <a:t>Popülasyon yoğunluğu: bir popülasyonda birim alana </a:t>
            </a:r>
            <a:r>
              <a:rPr lang="tr-TR" sz="2000" dirty="0" smtClean="0">
                <a:solidFill>
                  <a:srgbClr val="FFFF00"/>
                </a:solidFill>
                <a:latin typeface="Times New Roman" charset="0"/>
              </a:rPr>
              <a:t>düşen </a:t>
            </a:r>
            <a:r>
              <a:rPr lang="tr-TR" sz="2000" dirty="0">
                <a:solidFill>
                  <a:srgbClr val="FFFF00"/>
                </a:solidFill>
                <a:latin typeface="Times New Roman" charset="0"/>
              </a:rPr>
              <a:t>hayvan sayısı</a:t>
            </a:r>
          </a:p>
          <a:p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Riskteki popülasyon </a:t>
            </a:r>
          </a:p>
          <a:p>
            <a:pPr>
              <a:buFontTx/>
              <a:buNone/>
            </a:pPr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     </a:t>
            </a:r>
            <a:r>
              <a:rPr lang="tr-TR" sz="2000" dirty="0">
                <a:solidFill>
                  <a:srgbClr val="FFFF00"/>
                </a:solidFill>
                <a:latin typeface="Times New Roman" charset="0"/>
              </a:rPr>
              <a:t>Bir hastalık veya olaya</a:t>
            </a:r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 </a:t>
            </a:r>
            <a:r>
              <a:rPr lang="tr-TR" sz="2000" dirty="0">
                <a:solidFill>
                  <a:srgbClr val="FFFF00"/>
                </a:solidFill>
                <a:latin typeface="Times New Roman" charset="0"/>
              </a:rPr>
              <a:t>konu olan</a:t>
            </a:r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 </a:t>
            </a:r>
            <a:r>
              <a:rPr lang="tr-TR" sz="2000" dirty="0">
                <a:solidFill>
                  <a:srgbClr val="FFFF00"/>
                </a:solidFill>
                <a:latin typeface="Times New Roman" charset="0"/>
              </a:rPr>
              <a:t>popülasyondur </a:t>
            </a:r>
          </a:p>
          <a:p>
            <a:pPr>
              <a:buFontTx/>
              <a:buNone/>
            </a:pPr>
            <a:r>
              <a:rPr lang="tr-TR" sz="2000" dirty="0">
                <a:solidFill>
                  <a:srgbClr val="FFFF00"/>
                </a:solidFill>
                <a:latin typeface="Times New Roman" charset="0"/>
              </a:rPr>
              <a:t>	</a:t>
            </a:r>
          </a:p>
          <a:p>
            <a:pPr>
              <a:buFontTx/>
              <a:buNone/>
            </a:pPr>
            <a:r>
              <a:rPr lang="tr-TR" sz="2000" dirty="0">
                <a:solidFill>
                  <a:srgbClr val="FFFF00"/>
                </a:solidFill>
                <a:latin typeface="Times New Roman" charset="0"/>
              </a:rPr>
              <a:t>	</a:t>
            </a:r>
            <a:r>
              <a:rPr lang="tr-TR" sz="2000" dirty="0" err="1">
                <a:solidFill>
                  <a:srgbClr val="FFFF00"/>
                </a:solidFill>
                <a:latin typeface="Times New Roman" charset="0"/>
              </a:rPr>
              <a:t>Abortus</a:t>
            </a:r>
            <a:r>
              <a:rPr lang="tr-TR" sz="2000" dirty="0">
                <a:solidFill>
                  <a:srgbClr val="FFFF00"/>
                </a:solidFill>
                <a:latin typeface="Times New Roman" charset="0"/>
              </a:rPr>
              <a:t> probleminde dişi, hatta gebe hayvanlar</a:t>
            </a:r>
          </a:p>
          <a:p>
            <a:pPr>
              <a:buFontTx/>
              <a:buNone/>
            </a:pPr>
            <a:r>
              <a:rPr lang="tr-TR" sz="2000" dirty="0">
                <a:solidFill>
                  <a:srgbClr val="FFFF00"/>
                </a:solidFill>
                <a:latin typeface="Times New Roman" charset="0"/>
              </a:rPr>
              <a:t>	Tüberküloz probleminde yaşlı hayvanlar</a:t>
            </a:r>
          </a:p>
          <a:p>
            <a:pPr>
              <a:buFontTx/>
              <a:buNone/>
            </a:pPr>
            <a:r>
              <a:rPr lang="tr-TR" sz="2000" dirty="0">
                <a:solidFill>
                  <a:srgbClr val="FFFF00"/>
                </a:solidFill>
                <a:latin typeface="Times New Roman" charset="0"/>
              </a:rPr>
              <a:t>	</a:t>
            </a:r>
            <a:r>
              <a:rPr lang="tr-TR" sz="2000" dirty="0" err="1">
                <a:solidFill>
                  <a:srgbClr val="FFFF00"/>
                </a:solidFill>
                <a:latin typeface="Times New Roman" charset="0"/>
              </a:rPr>
              <a:t>Pullorum</a:t>
            </a:r>
            <a:r>
              <a:rPr lang="tr-TR" sz="2000" dirty="0">
                <a:solidFill>
                  <a:srgbClr val="FFFF00"/>
                </a:solidFill>
                <a:latin typeface="Times New Roman" charset="0"/>
              </a:rPr>
              <a:t> hastalığında civcivler</a:t>
            </a: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POPÜLASYONDA HASTALIK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Popülasyondaki hastalık seyri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Epidemik eğri</a:t>
            </a:r>
          </a:p>
          <a:p>
            <a:pPr lvl="2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Etkenin infektivitesi</a:t>
            </a:r>
          </a:p>
          <a:p>
            <a:pPr lvl="2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Hastalığın inkübasyon periyodu</a:t>
            </a:r>
          </a:p>
          <a:p>
            <a:pPr lvl="2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Popülasyondaki duyarlı hayvanların oranı</a:t>
            </a:r>
          </a:p>
          <a:p>
            <a:pPr lvl="2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Hayvanlar arasındaki mesafe </a:t>
            </a:r>
          </a:p>
          <a:p>
            <a:pPr lvl="2">
              <a:buFontTx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   (hayvan yoğunluğu, popülasyon yapısı)</a:t>
            </a:r>
          </a:p>
          <a:p>
            <a:pPr lvl="2">
              <a:buFontTx/>
              <a:buNone/>
            </a:pPr>
            <a:endParaRPr lang="tr-TR" sz="2000">
              <a:solidFill>
                <a:srgbClr val="FFFF00"/>
              </a:solidFill>
              <a:latin typeface="Times New Roman" charset="0"/>
            </a:endParaRP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Sporadik seyir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Endemik seyir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Epidemik seyir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Pandemik seyir</a:t>
            </a: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POPÜLASYONDA HASTALIK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Hastalık ölçüleri</a:t>
            </a:r>
          </a:p>
          <a:p>
            <a:pPr lvl="1"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Ratio: Bir kantitatif ölçüyü diğerine bölerek elde edilen değer</a:t>
            </a:r>
          </a:p>
          <a:p>
            <a:pPr lvl="2">
              <a:lnSpc>
                <a:spcPct val="90000"/>
              </a:lnSpc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Bir köpek popülasyonunda dişilerin erkeklere oranı = 3:2</a:t>
            </a:r>
          </a:p>
          <a:p>
            <a:pPr lvl="2">
              <a:lnSpc>
                <a:spcPct val="90000"/>
              </a:lnSpc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Bir popülasyonda yeni doğanların erişkinlere oranı = 1:10</a:t>
            </a:r>
          </a:p>
          <a:p>
            <a:pPr lvl="2">
              <a:lnSpc>
                <a:spcPct val="90000"/>
              </a:lnSpc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Bir popülasyonda hasta hayvanların sağlamlara oranı = 1:5</a:t>
            </a:r>
          </a:p>
          <a:p>
            <a:pPr lvl="1"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Proportion: Bir kantitatif değerin içinde yer aldığı topluluk değerine oranı</a:t>
            </a:r>
          </a:p>
          <a:p>
            <a:pPr lvl="2">
              <a:lnSpc>
                <a:spcPct val="90000"/>
              </a:lnSpc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Abort yapan koyunların tüm koyunlara oranı = 12:60</a:t>
            </a:r>
          </a:p>
          <a:p>
            <a:pPr lvl="2">
              <a:lnSpc>
                <a:spcPct val="90000"/>
              </a:lnSpc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Ölen hayvanların popülasyondaki tüm hayvanlara oranı = 5:200</a:t>
            </a:r>
          </a:p>
          <a:p>
            <a:pPr lvl="2">
              <a:lnSpc>
                <a:spcPct val="90000"/>
              </a:lnSpc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Gebe hayvanların tüm dişilere oranı = 28:45</a:t>
            </a:r>
          </a:p>
          <a:p>
            <a:pPr lvl="1"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Rate: Bir değerde belirli bir zaman aralığında oluşan değişiklik</a:t>
            </a:r>
          </a:p>
          <a:p>
            <a:pPr lvl="2">
              <a:lnSpc>
                <a:spcPct val="90000"/>
              </a:lnSpc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Dakikada 60 kalp atımı</a:t>
            </a:r>
          </a:p>
          <a:p>
            <a:pPr lvl="2">
              <a:lnSpc>
                <a:spcPct val="90000"/>
              </a:lnSpc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Bir gündeki ölüm oranı</a:t>
            </a:r>
          </a:p>
          <a:p>
            <a:pPr lvl="2">
              <a:lnSpc>
                <a:spcPct val="90000"/>
              </a:lnSpc>
            </a:pPr>
            <a:endParaRPr lang="tr-TR" sz="2000">
              <a:solidFill>
                <a:srgbClr val="FFFF00"/>
              </a:solidFill>
              <a:latin typeface="Times New Roman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endParaRPr lang="tr-TR" sz="2000">
              <a:solidFill>
                <a:srgbClr val="FFFF00"/>
              </a:solidFill>
              <a:latin typeface="Times New Roman" charset="0"/>
            </a:endParaRPr>
          </a:p>
          <a:p>
            <a:pPr lvl="2">
              <a:lnSpc>
                <a:spcPct val="90000"/>
              </a:lnSpc>
            </a:pPr>
            <a:endParaRPr lang="tr-TR" sz="2000">
              <a:solidFill>
                <a:srgbClr val="FFFF00"/>
              </a:solidFill>
              <a:latin typeface="Times New Roman" charset="0"/>
            </a:endParaRPr>
          </a:p>
          <a:p>
            <a:pPr lvl="2">
              <a:lnSpc>
                <a:spcPct val="90000"/>
              </a:lnSpc>
            </a:pPr>
            <a:endParaRPr lang="tr-TR" sz="2000">
              <a:solidFill>
                <a:srgbClr val="FFFF00"/>
              </a:solidFill>
              <a:latin typeface="Times New Roman" charset="0"/>
            </a:endParaRPr>
          </a:p>
          <a:p>
            <a:pPr lvl="2">
              <a:lnSpc>
                <a:spcPct val="90000"/>
              </a:lnSpc>
            </a:pPr>
            <a:endParaRPr lang="tr-TR" sz="2000">
              <a:solidFill>
                <a:srgbClr val="FFFF00"/>
              </a:solidFill>
              <a:latin typeface="Times New Roman" charset="0"/>
            </a:endParaRPr>
          </a:p>
          <a:p>
            <a:pPr lvl="2">
              <a:lnSpc>
                <a:spcPct val="90000"/>
              </a:lnSpc>
            </a:pPr>
            <a:endParaRPr lang="tr-TR" sz="2000">
              <a:solidFill>
                <a:srgbClr val="FFFF00"/>
              </a:solidFill>
              <a:latin typeface="Times New Roman" charset="0"/>
            </a:endParaRPr>
          </a:p>
          <a:p>
            <a:pPr lvl="2">
              <a:lnSpc>
                <a:spcPct val="90000"/>
              </a:lnSpc>
            </a:pPr>
            <a:endParaRPr lang="tr-TR" sz="2000">
              <a:solidFill>
                <a:srgbClr val="FFFF00"/>
              </a:solidFill>
              <a:latin typeface="Times New Roman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endParaRPr lang="tr-TR" sz="20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POPÜLASYONDA HASTALIK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r>
              <a:rPr lang="tr-TR" sz="2400" dirty="0" err="1">
                <a:solidFill>
                  <a:srgbClr val="FFFF00"/>
                </a:solidFill>
                <a:latin typeface="Times New Roman" charset="0"/>
              </a:rPr>
              <a:t>Prevalens</a:t>
            </a:r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 (P)</a:t>
            </a:r>
          </a:p>
          <a:p>
            <a:pPr lvl="1"/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Bir popülasyonda, belli bir zaman kesitinde, hastalık miktarı</a:t>
            </a:r>
          </a:p>
          <a:p>
            <a:pPr lvl="1"/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Eski ve yeni olaylar ayırt edilmez</a:t>
            </a:r>
          </a:p>
          <a:p>
            <a:pPr lvl="1"/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Günlük, </a:t>
            </a:r>
            <a:r>
              <a:rPr lang="tr-TR" sz="2400" dirty="0" smtClean="0">
                <a:solidFill>
                  <a:srgbClr val="FFFF00"/>
                </a:solidFill>
                <a:latin typeface="Times New Roman" charset="0"/>
              </a:rPr>
              <a:t>haftalık</a:t>
            </a:r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, aylık, yıllık ve yaşam boyu ölçülebilir</a:t>
            </a:r>
          </a:p>
          <a:p>
            <a:pPr lvl="2"/>
            <a:r>
              <a:rPr lang="tr-TR" sz="2000" dirty="0">
                <a:solidFill>
                  <a:srgbClr val="FFFF00"/>
                </a:solidFill>
                <a:latin typeface="Times New Roman" charset="0"/>
              </a:rPr>
              <a:t>Belirli bir günde yapılan araştırmada, 300 sığırlık bir popülasyonun 30’unda tüberküloz saptanırsa; P = 30:300 = 0,1 olur</a:t>
            </a:r>
          </a:p>
          <a:p>
            <a:pPr lvl="2"/>
            <a:r>
              <a:rPr lang="tr-TR" sz="2000" dirty="0">
                <a:solidFill>
                  <a:srgbClr val="FFFF00"/>
                </a:solidFill>
                <a:latin typeface="Times New Roman" charset="0"/>
              </a:rPr>
              <a:t>Belirli bir anda 100 ineklik bir popülasyonda 40 inekte </a:t>
            </a:r>
            <a:r>
              <a:rPr lang="tr-TR" sz="2000" dirty="0" err="1">
                <a:solidFill>
                  <a:srgbClr val="FFFF00"/>
                </a:solidFill>
                <a:latin typeface="Times New Roman" charset="0"/>
              </a:rPr>
              <a:t>mastitis</a:t>
            </a:r>
            <a:r>
              <a:rPr lang="tr-TR" sz="2000" dirty="0">
                <a:solidFill>
                  <a:srgbClr val="FFFF00"/>
                </a:solidFill>
                <a:latin typeface="Times New Roman" charset="0"/>
              </a:rPr>
              <a:t> saptanırsa; P = 40:100 = 0,4 olur</a:t>
            </a:r>
          </a:p>
          <a:p>
            <a:pPr lvl="1"/>
            <a:r>
              <a:rPr lang="tr-TR" sz="2400" dirty="0" err="1">
                <a:solidFill>
                  <a:srgbClr val="FFFF00"/>
                </a:solidFill>
                <a:latin typeface="Times New Roman" charset="0"/>
              </a:rPr>
              <a:t>Prevalens</a:t>
            </a:r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 rate: </a:t>
            </a:r>
            <a:r>
              <a:rPr lang="tr-TR" sz="2400" dirty="0" err="1">
                <a:solidFill>
                  <a:srgbClr val="FFFF00"/>
                </a:solidFill>
                <a:latin typeface="Times New Roman" charset="0"/>
              </a:rPr>
              <a:t>Prevalensin</a:t>
            </a:r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 yüzde olarak ifadesi</a:t>
            </a:r>
          </a:p>
          <a:p>
            <a:pPr lvl="2"/>
            <a:r>
              <a:rPr lang="tr-TR" sz="2000" dirty="0">
                <a:solidFill>
                  <a:srgbClr val="FFFF00"/>
                </a:solidFill>
                <a:latin typeface="Times New Roman" charset="0"/>
              </a:rPr>
              <a:t>Tüberküloz örneğinde </a:t>
            </a:r>
            <a:r>
              <a:rPr lang="tr-TR" sz="2000" dirty="0" err="1">
                <a:solidFill>
                  <a:srgbClr val="FFFF00"/>
                </a:solidFill>
                <a:latin typeface="Times New Roman" charset="0"/>
              </a:rPr>
              <a:t>prevalens</a:t>
            </a:r>
            <a:r>
              <a:rPr lang="tr-TR" sz="2000" dirty="0">
                <a:solidFill>
                  <a:srgbClr val="FFFF00"/>
                </a:solidFill>
                <a:latin typeface="Times New Roman" charset="0"/>
              </a:rPr>
              <a:t> rate = 30:300x100 =  % 30 </a:t>
            </a:r>
          </a:p>
          <a:p>
            <a:pPr lvl="2"/>
            <a:r>
              <a:rPr lang="tr-TR" sz="2000" dirty="0" err="1">
                <a:solidFill>
                  <a:srgbClr val="FFFF00"/>
                </a:solidFill>
                <a:latin typeface="Times New Roman" charset="0"/>
              </a:rPr>
              <a:t>Mastitis</a:t>
            </a:r>
            <a:r>
              <a:rPr lang="tr-TR" sz="2000" dirty="0">
                <a:solidFill>
                  <a:srgbClr val="FFFF00"/>
                </a:solidFill>
                <a:latin typeface="Times New Roman" charset="0"/>
              </a:rPr>
              <a:t> örneğinde </a:t>
            </a:r>
            <a:r>
              <a:rPr lang="tr-TR" sz="2000" dirty="0" err="1">
                <a:solidFill>
                  <a:srgbClr val="FFFF00"/>
                </a:solidFill>
                <a:latin typeface="Times New Roman" charset="0"/>
              </a:rPr>
              <a:t>prevalens</a:t>
            </a:r>
            <a:r>
              <a:rPr lang="tr-TR" sz="2000" dirty="0">
                <a:solidFill>
                  <a:srgbClr val="FFFF00"/>
                </a:solidFill>
                <a:latin typeface="Times New Roman" charset="0"/>
              </a:rPr>
              <a:t> rate = 40:100x100 = % 40</a:t>
            </a:r>
          </a:p>
          <a:p>
            <a:pPr lvl="2"/>
            <a:endParaRPr lang="tr-TR" sz="2000" dirty="0">
              <a:solidFill>
                <a:srgbClr val="FFFF00"/>
              </a:solidFill>
              <a:latin typeface="Times New Roman" charset="0"/>
            </a:endParaRPr>
          </a:p>
          <a:p>
            <a:pPr lvl="2">
              <a:buFontTx/>
              <a:buNone/>
            </a:pPr>
            <a:endParaRPr lang="tr-TR" sz="2000" dirty="0">
              <a:solidFill>
                <a:srgbClr val="FFFF00"/>
              </a:solidFill>
              <a:latin typeface="Times New Roman" charset="0"/>
            </a:endParaRPr>
          </a:p>
          <a:p>
            <a:pPr lvl="2"/>
            <a:endParaRPr lang="tr-TR" sz="2000" dirty="0">
              <a:solidFill>
                <a:srgbClr val="FFFF00"/>
              </a:solidFill>
              <a:latin typeface="Times New Roman" charset="0"/>
            </a:endParaRPr>
          </a:p>
          <a:p>
            <a:pPr lvl="2"/>
            <a:endParaRPr lang="tr-TR" sz="2000" dirty="0">
              <a:solidFill>
                <a:srgbClr val="FFFF00"/>
              </a:solidFill>
              <a:latin typeface="Times New Roman" charset="0"/>
            </a:endParaRPr>
          </a:p>
          <a:p>
            <a:pPr lvl="2"/>
            <a:endParaRPr lang="tr-TR" sz="2000" dirty="0">
              <a:solidFill>
                <a:srgbClr val="FFFF00"/>
              </a:solidFill>
              <a:latin typeface="Times New Roman" charset="0"/>
            </a:endParaRPr>
          </a:p>
          <a:p>
            <a:pPr lvl="2"/>
            <a:endParaRPr lang="tr-TR" sz="2000" dirty="0">
              <a:solidFill>
                <a:srgbClr val="FFFF00"/>
              </a:solidFill>
              <a:latin typeface="Times New Roman" charset="0"/>
            </a:endParaRPr>
          </a:p>
          <a:p>
            <a:pPr lvl="2"/>
            <a:endParaRPr lang="tr-TR" sz="2000" dirty="0">
              <a:solidFill>
                <a:srgbClr val="FFFF00"/>
              </a:solidFill>
              <a:latin typeface="Times New Roman" charset="0"/>
            </a:endParaRPr>
          </a:p>
          <a:p>
            <a:pPr lvl="2">
              <a:buFontTx/>
              <a:buNone/>
            </a:pPr>
            <a:endParaRPr lang="tr-TR" sz="2000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49338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EPİDEMİYOLOJİNİN AMACI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5040313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Nedeni bilinmeyen hastalıkların kökeninin araştırılmasında bir TEŞHİS ARACI olarak kullanılabilir</a:t>
            </a:r>
          </a:p>
          <a:p>
            <a:pPr>
              <a:buFontTx/>
              <a:buNone/>
            </a:pPr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Popülasyondaki HASTALIKLARIN ÖZELLİKLERİNİN BELİRLENMESİNDE kullanılabilir</a:t>
            </a:r>
          </a:p>
          <a:p>
            <a:pPr>
              <a:buFontTx/>
              <a:buNone/>
            </a:pPr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Hastalık KONTROL PROGRAMLARININ PLANLANMASI ve İZLENMESİNDE kullanılabilir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611188" y="1268413"/>
            <a:ext cx="79216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POPÜLASYONDA HASTALIK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İnsidens (I)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Bir popülasyonda, belli bir zaman periyodu içinde ortaya çıkan yeni hastalık olgularının miktarı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Hayvanların sağlıklı konumdan hastalıklı konuma geçişi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Yeni olguların sayısı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Yeni olguların oluştuğu zaman aralığı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İnsidens hesaplaması için belirli aralıklarla araştırma yapılması gerekir</a:t>
            </a:r>
          </a:p>
          <a:p>
            <a:pPr lvl="2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İlk araştırmada 30 tüberküloz olgusu saptanan bir popülasyonda, 1 yıl sonra yapılan araştırmada 15 yeni hayvanda tüberküloz saptanırsa, bu sürüdeki tüberküloz insidensi 15 olur   </a:t>
            </a:r>
          </a:p>
          <a:p>
            <a:pPr lvl="2">
              <a:buFontTx/>
              <a:buNone/>
            </a:pPr>
            <a:endParaRPr lang="tr-TR" sz="2000">
              <a:solidFill>
                <a:srgbClr val="FFFF00"/>
              </a:solidFill>
              <a:latin typeface="Times New Roman" charset="0"/>
            </a:endParaRPr>
          </a:p>
          <a:p>
            <a:pPr lvl="2">
              <a:buFontTx/>
              <a:buNone/>
            </a:pPr>
            <a:endParaRPr lang="tr-TR" sz="2000">
              <a:solidFill>
                <a:srgbClr val="FFFF00"/>
              </a:solidFill>
              <a:latin typeface="Times New Roman" charset="0"/>
            </a:endParaRPr>
          </a:p>
          <a:p>
            <a:pPr lvl="2"/>
            <a:endParaRPr lang="tr-TR" sz="2000">
              <a:solidFill>
                <a:srgbClr val="FFFF00"/>
              </a:solidFill>
              <a:latin typeface="Times New Roman" charset="0"/>
            </a:endParaRPr>
          </a:p>
          <a:p>
            <a:pPr lvl="2"/>
            <a:endParaRPr lang="tr-TR" sz="2000">
              <a:solidFill>
                <a:srgbClr val="FFFF00"/>
              </a:solidFill>
              <a:latin typeface="Times New Roman" charset="0"/>
            </a:endParaRPr>
          </a:p>
          <a:p>
            <a:pPr lvl="2"/>
            <a:endParaRPr lang="tr-TR" sz="2000">
              <a:solidFill>
                <a:srgbClr val="FFFF00"/>
              </a:solidFill>
              <a:latin typeface="Times New Roman" charset="0"/>
            </a:endParaRPr>
          </a:p>
          <a:p>
            <a:pPr lvl="2"/>
            <a:endParaRPr lang="tr-TR" sz="2000">
              <a:solidFill>
                <a:srgbClr val="FFFF00"/>
              </a:solidFill>
              <a:latin typeface="Times New Roman" charset="0"/>
            </a:endParaRPr>
          </a:p>
          <a:p>
            <a:pPr lvl="2"/>
            <a:endParaRPr lang="tr-TR" sz="2000">
              <a:solidFill>
                <a:srgbClr val="FFFF00"/>
              </a:solidFill>
              <a:latin typeface="Times New Roman" charset="0"/>
            </a:endParaRPr>
          </a:p>
          <a:p>
            <a:pPr lvl="2">
              <a:buFontTx/>
              <a:buNone/>
            </a:pPr>
            <a:endParaRPr lang="tr-TR" sz="20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POPÜLASYONDA HASTALIK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İnsidens rate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Numeratör, belli bir zaman aralığında hastalanan hayvan sayısını,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Denominatör, herbir hayvanın riskte olduğu zaman periyodunu kapsar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Denominatörde, popülasyondaki herbir hayvanın riskte olduğu zaman aralığının toplamı yer alır</a:t>
            </a:r>
          </a:p>
          <a:p>
            <a:pPr lvl="2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Bir çiftlikte 7 sığır bir yıl boyunca gözlenmişse, denominatör şu şekilde hesaplanır: 7 x 1 yıl = 7 (7 hayvan risk yılı)</a:t>
            </a:r>
          </a:p>
          <a:p>
            <a:pPr lvl="2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Bir kümesteki 50 tavuk 3 hafta boyunca gözlenmişse, denominatör, 50 x 3 hafta = 150 (150 hayvan risk haftası)</a:t>
            </a:r>
          </a:p>
          <a:p>
            <a:pPr lvl="2">
              <a:buFontTx/>
              <a:buNone/>
            </a:pPr>
            <a:endParaRPr lang="tr-TR" sz="20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POPÜLASYONDA HASTALIK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Kümülatif insidens (Kİ)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Bir popülasyonda, belli bir periyodun başlangıcında sağlıklı olup, periyodun sonunda hasta olan hayvanların, periyod başlangıcındaki sağlıklı hayvanlara oranı 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Kİ zaman boyutuna bağlı değildir ve 0 ile 1 arasında bir değer alır</a:t>
            </a:r>
          </a:p>
          <a:p>
            <a:pPr lvl="2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Bir köpek çiftliğindeki 10 köpekte  bir hafta içinde pnömoni gelişirse ve bu çiftlikte hafta başında 50 köpek varsa, o hafta için Kİ: 10:50 = 0,2 olur</a:t>
            </a:r>
          </a:p>
          <a:p>
            <a:pPr lvl="2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Aynı çiftlikte ikinci haftada 10 köpekte daha pnömoni gelişirse, iki hafta için Kİ: 20:50 = 0,4 olur</a:t>
            </a:r>
          </a:p>
          <a:p>
            <a:pPr lvl="2"/>
            <a:endParaRPr lang="tr-TR" sz="20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POPÜLASYONDA HASTALIK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Prevalens ile insidens arasındaki ilişki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Prevalans hastalığın süresine ve insidensine bağlıdır 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Hastalığın insidensinin düşmesi, prevalansı da azaltır 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P = İ x S</a:t>
            </a:r>
          </a:p>
          <a:p>
            <a:pPr lvl="2">
              <a:buFontTx/>
              <a:buNone/>
            </a:pPr>
            <a:endParaRPr lang="tr-TR" sz="2000">
              <a:solidFill>
                <a:srgbClr val="FFFF00"/>
              </a:solidFill>
              <a:latin typeface="Times New Roman" charset="0"/>
            </a:endParaRPr>
          </a:p>
          <a:p>
            <a:pPr lvl="2"/>
            <a:endParaRPr lang="tr-TR" sz="20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POPÜLASYONDA HASTALIK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Epidemiyolojik oranlar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Morbidite = Hasta hayvanların toplam popülasyona oranı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Mortalite = Ölen hayvanların toplam popülasyona oranı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Letalite = Ölen hayvanların hasta hayvanlara oranı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Ham ölüm oranı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Yaş spesifik ölüm oranı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Yavru ölüm oranı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Fötal ölüm oranı, vb</a:t>
            </a:r>
          </a:p>
          <a:p>
            <a:pPr lvl="1"/>
            <a:endParaRPr lang="tr-TR" sz="2000">
              <a:solidFill>
                <a:srgbClr val="FFFF00"/>
              </a:solidFill>
              <a:latin typeface="Times New Roman" charset="0"/>
            </a:endParaRPr>
          </a:p>
          <a:p>
            <a:pPr lvl="2"/>
            <a:endParaRPr lang="tr-TR" sz="20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HASTALIKLARIN SPASYAL ve TEMPORAL DAĞILIMI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Spasyal dağılım: Hastalıkların popülasyon bazındaki dağılımı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Temporal dağılım: Hastalıkların zaman bazındaki dağılımı</a:t>
            </a:r>
          </a:p>
          <a:p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pPr>
              <a:buFontTx/>
              <a:buNone/>
            </a:pPr>
            <a:r>
              <a:rPr lang="tr-TR" sz="2400" u="sng">
                <a:solidFill>
                  <a:srgbClr val="FFFF00"/>
                </a:solidFill>
                <a:latin typeface="Times New Roman" charset="0"/>
              </a:rPr>
              <a:t>Hastalıkların Temporal Dağılımı</a:t>
            </a:r>
          </a:p>
          <a:p>
            <a:pPr>
              <a:buFontTx/>
              <a:buNone/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	Hastalıkların temporal dağılımı takvim zamanı üzerinden veya absolüt zamanda gösterilebilir.</a:t>
            </a:r>
          </a:p>
          <a:p>
            <a:pPr>
              <a:buFontTx/>
              <a:buNone/>
            </a:pPr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pPr>
              <a:buFontTx/>
              <a:buNone/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	Hastalık sıklığının zaman içindeki dağılımı, dikkate alınan zaman boyutuna göre 3 başlık altında incelenir:</a:t>
            </a:r>
          </a:p>
          <a:p>
            <a:pPr>
              <a:buFontTx/>
              <a:buNone/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1- Kısa süreli </a:t>
            </a:r>
          </a:p>
          <a:p>
            <a:pPr>
              <a:buFontTx/>
              <a:buNone/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2- Periyodik</a:t>
            </a:r>
          </a:p>
          <a:p>
            <a:pPr>
              <a:buFontTx/>
              <a:buNone/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3- Uzun süreli</a:t>
            </a:r>
          </a:p>
          <a:p>
            <a:pPr>
              <a:buFontTx/>
              <a:buNone/>
            </a:pPr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pPr lvl="2"/>
            <a:endParaRPr lang="tr-TR" sz="20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609600" y="12192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HASTALIKLARIN SPASYAL ve TEMPORAL DAĞILIMI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Kısa süreli dağılım: Aniden ortaya çıkan hastalıklar zaman boyutunda kısa bir zaman dilimine kümelenirler. Epidemiler, kısa süreli temporal dağılım gösterirler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Periyodik (siklik) dağılım: Bazı hastalıkların sıklığı belirli zaman periyotlarında düzenli olarak artar ve azalır, yani zaman içinde dalgalanma gösterir. Bu dalgalanmaların görüldüğü sikluslar hastalığa göre mevsimlik ve yıllık olabilir</a:t>
            </a:r>
          </a:p>
          <a:p>
            <a:pPr lvl="1"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Mevsimsel dağılım</a:t>
            </a:r>
          </a:p>
          <a:p>
            <a:pPr lvl="1">
              <a:lnSpc>
                <a:spcPct val="90000"/>
              </a:lnSpc>
              <a:buFont typeface="Tahoma" pitchFamily="34" charset="0"/>
              <a:buNone/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	</a:t>
            </a:r>
            <a:r>
              <a:rPr lang="tr-TR" sz="2000">
                <a:solidFill>
                  <a:srgbClr val="FFFF00"/>
                </a:solidFill>
                <a:latin typeface="Times New Roman" charset="0"/>
              </a:rPr>
              <a:t>Vektörle bulaşan hastalıkların yaz aylarında daha fazla görülmesi</a:t>
            </a:r>
          </a:p>
          <a:p>
            <a:pPr lvl="1">
              <a:lnSpc>
                <a:spcPct val="90000"/>
              </a:lnSpc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	Sığırlarda IBK hastalığının yaz aylarında daha sık görülmesi</a:t>
            </a:r>
          </a:p>
          <a:p>
            <a:pPr lvl="1">
              <a:lnSpc>
                <a:spcPct val="90000"/>
              </a:lnSpc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	Afrika’da sığır vebasının kuru mevsimlerde daha sık görülmesi</a:t>
            </a:r>
          </a:p>
          <a:p>
            <a:pPr lvl="1">
              <a:lnSpc>
                <a:spcPct val="90000"/>
              </a:lnSpc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	Mantar infeksiyonlarının kışın daha yüksek oranda görülmesi</a:t>
            </a:r>
          </a:p>
          <a:p>
            <a:pPr lvl="1">
              <a:lnSpc>
                <a:spcPct val="90000"/>
              </a:lnSpc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	Abortif infeksiyonlar ve neonatal septisemiler</a:t>
            </a:r>
          </a:p>
          <a:p>
            <a:pPr lvl="1">
              <a:lnSpc>
                <a:spcPct val="90000"/>
              </a:lnSpc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	Sığırlarda hipomagnezeminin bahar aylarında daha sık oluşması</a:t>
            </a:r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pPr>
              <a:lnSpc>
                <a:spcPct val="90000"/>
              </a:lnSpc>
            </a:pPr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pPr lvl="2">
              <a:lnSpc>
                <a:spcPct val="90000"/>
              </a:lnSpc>
            </a:pPr>
            <a:endParaRPr lang="tr-TR" sz="20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>
            <a:off x="609600" y="12192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HASTALIKLARIN SPASYAL ve TEMPORAL DAĞILIMI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Yıllık dağılım</a:t>
            </a:r>
          </a:p>
          <a:p>
            <a:pPr lvl="1">
              <a:buFont typeface="Tahoma" pitchFamily="34" charset="0"/>
              <a:buNone/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	</a:t>
            </a:r>
            <a:r>
              <a:rPr lang="tr-TR" sz="2000">
                <a:solidFill>
                  <a:srgbClr val="FFFF00"/>
                </a:solidFill>
                <a:latin typeface="Times New Roman" charset="0"/>
              </a:rPr>
              <a:t>Şehirlerde köpeklerin Distemper hastalığı ve koyunların campylobacter infeksiyonları, 2-3 yıllık periyodlarda artış gösterir </a:t>
            </a:r>
            <a:endParaRPr lang="tr-TR" sz="1800">
              <a:solidFill>
                <a:srgbClr val="FFFF00"/>
              </a:solidFill>
              <a:latin typeface="Times New Roman" charset="0"/>
            </a:endParaRP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Uzun süreli (seküler) dağılım: Uzun süreler boyunca hastalık sıklığında meydana gelen değişikliklerdir. Hastalıkların seküler dağılımları, geçmişte tutulan kayıtlardan elde edilen bilgilerin değerlendirilmesi (retrospektif araştırma) ile hesaplanır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Türkiye’de son 50 yıl içinde tüberküloz, kuduz ve ruam gibi hastalıkların sıklığında azalma meydana gelmiştir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ABD’de 1945-1875 yılları arasında köpeklerdeki kuduz vakaları azalırken, yabani hayvanlarda artmıştır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Son yıllarda kanser ve solunum sistemi infeksiyonlarında kademeli bir artış meydana gelmiştir</a:t>
            </a: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609600" y="12192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HASTALIKLARIN SPASYAL ve TEMPORAL DAĞILIMI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Hastalıkların seküler dağılımındaki değişikliklerin nedenleri mantıklı varsayımlarla açıklanabilir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Kanser ve solunum sistemi infeksiyonlarındaki artış, çevre kirlenmesine bağlanabilir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Bazı infeksiyöz hastalıkların sıklığında görülen azalma, aşılamalar ve hastalık eradikasyon programları ile ilişkili görünmektedir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İnfeksiyöz etkenlerin virülenslerindeki değişiklikler, uzun vadede hastalıkların seküler dağılımlarına etki eder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Teşhis yöntemlerinde son yıllarda meydana gelen gelişmeler, daha önce teşhis edilemeyen veya yanlış tanımlanan birçok hastalığın ortaya çıkarılmasına neden olmuştur (enterik campylobacter infeksiyonları, Lyme hastalığı)</a:t>
            </a:r>
          </a:p>
          <a:p>
            <a:pPr lvl="1">
              <a:buFont typeface="Tahoma" pitchFamily="34" charset="0"/>
              <a:buNone/>
            </a:pPr>
            <a:endParaRPr lang="tr-TR" sz="2000">
              <a:solidFill>
                <a:srgbClr val="FFFF00"/>
              </a:solidFill>
              <a:latin typeface="Times New Roman" charset="0"/>
            </a:endParaRPr>
          </a:p>
          <a:p>
            <a:pPr lvl="1"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Absolüt zamanda hastalık dağılımı</a:t>
            </a:r>
          </a:p>
          <a:p>
            <a:pPr lvl="1">
              <a:buFont typeface="Tahoma" pitchFamily="34" charset="0"/>
              <a:buNone/>
            </a:pPr>
            <a:endParaRPr lang="tr-TR" sz="20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609600" y="12192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HASTALIKLARIN SPASYAL ve TEMPORAL DAĞILIMI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 u="sng">
                <a:solidFill>
                  <a:srgbClr val="FFFF00"/>
                </a:solidFill>
                <a:latin typeface="Times New Roman" charset="0"/>
              </a:rPr>
              <a:t>Hastalıkların Spasyal Dağılımı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	- Hastalıkların spasyal dağılımını etkileyen faktörler arasında popülasyon yapısı, bulaşma yolları ve ekolojik faktörler yer alır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	- Bir hastalığın bir bölgede görülebilmesi için, orada duyarlı hayvan popülasyonunun, hastalık vektörlerle taşınıyorsa vektörün bulunması gerekir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	- Temasla geçen bir epideminin oluşabilmesi için duyarlı hayvan sayısının belirli bir yoğunlukta olması gerekir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	- Epideminin oluşabilmesi için gerekli olan minimum hayvan yoğunluğuna </a:t>
            </a:r>
            <a:r>
              <a:rPr lang="tr-TR" sz="2400" b="1" i="1">
                <a:solidFill>
                  <a:srgbClr val="FF0000"/>
                </a:solidFill>
                <a:latin typeface="Times New Roman" charset="0"/>
              </a:rPr>
              <a:t>eşik düzeyi</a:t>
            </a:r>
            <a:r>
              <a:rPr lang="tr-TR" sz="2400">
                <a:solidFill>
                  <a:srgbClr val="FFFF00"/>
                </a:solidFill>
                <a:latin typeface="Times New Roman" charset="0"/>
              </a:rPr>
              <a:t> denir ve bu yoğunluk </a:t>
            </a:r>
            <a:r>
              <a:rPr lang="tr-TR" sz="2400" b="1" i="1">
                <a:solidFill>
                  <a:srgbClr val="FF0000"/>
                </a:solidFill>
                <a:latin typeface="Times New Roman" charset="0"/>
              </a:rPr>
              <a:t>Kendal eşik teoremi</a:t>
            </a:r>
            <a:r>
              <a:rPr lang="tr-TR" sz="2400">
                <a:solidFill>
                  <a:srgbClr val="FFFF00"/>
                </a:solidFill>
                <a:latin typeface="Times New Roman" charset="0"/>
              </a:rPr>
              <a:t> ile belirlenir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		- Köpeklerde parvovirus epidemisinin oluşabilmesi için km</a:t>
            </a:r>
            <a:r>
              <a:rPr lang="tr-TR" sz="2000" baseline="30000">
                <a:solidFill>
                  <a:srgbClr val="FFFF00"/>
                </a:solidFill>
                <a:latin typeface="Times New Roman" charset="0"/>
              </a:rPr>
              <a:t>2 </a:t>
            </a:r>
            <a:r>
              <a:rPr lang="tr-TR" sz="2000">
                <a:solidFill>
                  <a:srgbClr val="FFFF00"/>
                </a:solidFill>
                <a:latin typeface="Times New Roman" charset="0"/>
              </a:rPr>
              <a:t>en az 12 	hayvanın bulunması gerekir</a:t>
            </a:r>
            <a:endParaRPr lang="tr-TR" sz="24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609600" y="12192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TEŞHİS ARACI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111750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Hastalıkların teşhisi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Klinik ve otopsi bulguları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Laboratuvar testleri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Epidemiyolojik veriler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Popülasyon düzeyinde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Bu salgın neden oluştu?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Hasta hayvan sayısı neden arttı?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Neden sadece bu hayvanlar hastalandı?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Hastalık ne zaman ve nerede oluştu?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Hastalığın oluşmasında hangi fektörler rol oynadı?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Hastalık nasıl önlenebilir veya kontrol edilebilir?</a:t>
            </a:r>
            <a:endParaRPr lang="tr-TR" sz="2400">
              <a:latin typeface="Times New Roman" charset="0"/>
            </a:endParaRP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900113" y="1341438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EKOLOJİK YAKLAŞIM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Hayvanların ve bitkilerin yaşadıkları çevre ile ilişkilerini inceleyen bilim dalına </a:t>
            </a:r>
            <a:r>
              <a:rPr lang="tr-TR" sz="2400" b="1" i="1">
                <a:solidFill>
                  <a:srgbClr val="FF0000"/>
                </a:solidFill>
                <a:latin typeface="Times New Roman" charset="0"/>
              </a:rPr>
              <a:t>ekoloji</a:t>
            </a:r>
            <a:r>
              <a:rPr lang="tr-TR" sz="240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tr-TR" sz="2400">
                <a:solidFill>
                  <a:srgbClr val="FFFF00"/>
                </a:solidFill>
                <a:latin typeface="Times New Roman" charset="0"/>
              </a:rPr>
              <a:t>denir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Popülasyonlarda</a:t>
            </a:r>
            <a:r>
              <a:rPr lang="tr-TR" sz="2800">
                <a:solidFill>
                  <a:srgbClr val="FFFF00"/>
                </a:solidFill>
                <a:latin typeface="Times New Roman" charset="0"/>
              </a:rPr>
              <a:t> </a:t>
            </a:r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hastalıklar üzerinde çalışırken konakçı ve etkenin çevre ile ilişkisinin bilinmesi gerekir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Bu ilişkiler hastalıkların görülme zamanlarını ve görüldüğü yerleri belirler</a:t>
            </a:r>
          </a:p>
          <a:p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Bir bölgenin iklimi, o bölgede yaşayan hayvanların ve hastalık etkenlerinin yaşamını veya bitkilerin yaşamını dolayısıyla bitki ile beslenen vektörlerin yaşamını etkiler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Hayvanların mineral ve iz elementleri gıdalardan elde edebilmesi, o bölgede bulunan bitki örtüsü ve toprak yapısına bağlıdır</a:t>
            </a:r>
          </a:p>
          <a:p>
            <a:pPr lvl="1">
              <a:buFont typeface="Tahoma" pitchFamily="34" charset="0"/>
              <a:buNone/>
            </a:pPr>
            <a:endParaRPr lang="tr-TR" sz="20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68612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EKOLOJİK YAKLAŞIM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Ekosistem: Kendine has özellikleri olan belirli bir biyolojik alanda yaşayan canlılar toplamını ve bunlar arasındaki ilişkiyi ifade eder - </a:t>
            </a:r>
            <a:r>
              <a:rPr lang="tr-TR" sz="2000">
                <a:solidFill>
                  <a:srgbClr val="FFFF00"/>
                </a:solidFill>
                <a:latin typeface="Times New Roman" charset="0"/>
              </a:rPr>
              <a:t>(göl, tarım alanı, çöl veya yağmur ormanındaki yaşam)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Otokton ekosistem – çöllerdeki ve yağmur ormanlarındaki ekosistem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Antropurjik ekosistem – tarım alanları ve şehirlerdeki yaşam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Sinantropik ekosistem - çöplük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Biotop: Yaşam için bir örnek koşullar sağlayan en küçük coğrafik alan – </a:t>
            </a:r>
            <a:r>
              <a:rPr lang="tr-TR" sz="2000">
                <a:solidFill>
                  <a:srgbClr val="FFFF00"/>
                </a:solidFill>
                <a:latin typeface="Times New Roman" charset="0"/>
              </a:rPr>
              <a:t>açık bir mera veya iki merayı ayıran çalılık</a:t>
            </a:r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Biotik komün: Belirli bir biotopta yaşayan hayvan, bitki ve mikroorganizmaların tümü – </a:t>
            </a:r>
            <a:r>
              <a:rPr lang="tr-TR" sz="2000">
                <a:solidFill>
                  <a:srgbClr val="FFFF00"/>
                </a:solidFill>
                <a:latin typeface="Times New Roman" charset="0"/>
              </a:rPr>
              <a:t>sığır, koyun, tavşan, köstebek, yılan, böcekler, solucan, parazit yumurtaları, bitki, mantar, bakteri, virus = mera </a:t>
            </a:r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Biomes: Kendine has bitki ve hayvan yapısı olan ve iklim koşulları tarafından belirlenen büyük alanlar – </a:t>
            </a:r>
            <a:r>
              <a:rPr lang="tr-TR" sz="2000">
                <a:solidFill>
                  <a:srgbClr val="FFFF00"/>
                </a:solidFill>
                <a:latin typeface="Times New Roman" charset="0"/>
              </a:rPr>
              <a:t>çöller, tundralar, savanlar, yağmur ormanları</a:t>
            </a:r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endParaRPr lang="tr-TR" sz="2800">
              <a:solidFill>
                <a:srgbClr val="FFFF00"/>
              </a:solidFill>
              <a:latin typeface="Times New Roman" charset="0"/>
            </a:endParaRPr>
          </a:p>
          <a:p>
            <a:pPr lvl="1">
              <a:buFont typeface="Tahoma" pitchFamily="34" charset="0"/>
              <a:buNone/>
            </a:pPr>
            <a:endParaRPr lang="tr-TR" sz="24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69636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EKOLOJİK YAKLAŞIM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Ekolojik klimaks: Bir coğrafik alandaki değişik hayvan, bitki ve mikroorganizma türlerinin birbirleriyle ve çevre ile olan ilişkilerinin dengeli bir siklus içinde olması ve bu dengenin en üst düzeye ulaşması</a:t>
            </a:r>
            <a:endParaRPr lang="tr-TR" sz="2000">
              <a:solidFill>
                <a:srgbClr val="FFFF00"/>
              </a:solidFill>
              <a:latin typeface="Times New Roman" charset="0"/>
            </a:endParaRP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Ekolojik niche: Bir canlının bir toplulukta işgal ettiği yer veya fonksiyonel pozisyondur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Ekolojik interface: İki ekosistemi birbirinden ayıran alan veya iki ekosistem arasında bağlantı kuran faktör </a:t>
            </a: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</a:t>
            </a:r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Ekolojik mozaik: Ekolojik denge içindeki bir ekosistemin veya biomesin yapısının, özellikle, bitki örtüsünün insanlar tarafından değiştirilmesi ile ortaya çıkan tablo</a:t>
            </a:r>
          </a:p>
          <a:p>
            <a:endParaRPr lang="tr-TR" sz="2800">
              <a:solidFill>
                <a:srgbClr val="FFFF00"/>
              </a:solidFill>
              <a:latin typeface="Times New Roman" charset="0"/>
            </a:endParaRPr>
          </a:p>
          <a:p>
            <a:pPr lvl="1">
              <a:buFont typeface="Tahoma" pitchFamily="34" charset="0"/>
              <a:buNone/>
            </a:pPr>
            <a:endParaRPr lang="tr-TR" sz="24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70660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EKOLOJİK YAKLAŞIM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pPr>
              <a:buFontTx/>
              <a:buNone/>
            </a:pPr>
            <a:r>
              <a:rPr lang="tr-TR" sz="2400" b="1" u="sng">
                <a:solidFill>
                  <a:srgbClr val="FFFF00"/>
                </a:solidFill>
                <a:latin typeface="Times New Roman" charset="0"/>
              </a:rPr>
              <a:t>Popülasyonların Ekolojik Düzeni</a:t>
            </a:r>
            <a:endParaRPr lang="tr-TR" sz="2000" b="1" u="sng">
              <a:solidFill>
                <a:srgbClr val="FFFF00"/>
              </a:solidFill>
              <a:latin typeface="Times New Roman" charset="0"/>
            </a:endParaRP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Vejetasyonal zonlar: Dünyanın belirli alanları, iklim ve özellikle sıcaklık tarafından belirlenen, kendilerine has bitki örtüsüne sahiptir  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Doğanın dengesi: Çevresel direnç ve Yarış </a:t>
            </a: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</a:t>
            </a:r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Yarış: Toplulukta belli bir niche’ye sahip olmak için yarışan iki türden biri mutlaka yenilir. Buna </a:t>
            </a:r>
            <a:r>
              <a:rPr lang="tr-TR" sz="2400" b="1">
                <a:solidFill>
                  <a:srgbClr val="FF0000"/>
                </a:solidFill>
                <a:latin typeface="Times New Roman" charset="0"/>
              </a:rPr>
              <a:t>kompetatif eksklüzyon</a:t>
            </a:r>
            <a:r>
              <a:rPr lang="tr-TR" sz="2400">
                <a:solidFill>
                  <a:srgbClr val="FFFF00"/>
                </a:solidFill>
                <a:latin typeface="Times New Roman" charset="0"/>
              </a:rPr>
              <a:t> (</a:t>
            </a:r>
            <a:r>
              <a:rPr lang="tr-TR" sz="2400" b="1">
                <a:solidFill>
                  <a:srgbClr val="FF0000"/>
                </a:solidFill>
                <a:latin typeface="Times New Roman" charset="0"/>
              </a:rPr>
              <a:t>yarışla dışlama</a:t>
            </a:r>
            <a:r>
              <a:rPr lang="tr-TR" sz="2400">
                <a:solidFill>
                  <a:srgbClr val="FFFF00"/>
                </a:solidFill>
                <a:latin typeface="Times New Roman" charset="0"/>
              </a:rPr>
              <a:t>) denir 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Popülasyon dağılımı: Bazı türlerin, çevre ve iklim koşullarının olumsuz etkilerinin soylarını yok etmemesi için değişik ekosistemlerde yaşam alanları bulmaları</a:t>
            </a:r>
          </a:p>
          <a:p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endParaRPr lang="tr-TR" sz="2800">
              <a:solidFill>
                <a:srgbClr val="FFFF00"/>
              </a:solidFill>
              <a:latin typeface="Times New Roman" charset="0"/>
            </a:endParaRPr>
          </a:p>
          <a:p>
            <a:pPr lvl="1">
              <a:buFont typeface="Tahoma" pitchFamily="34" charset="0"/>
              <a:buNone/>
            </a:pPr>
            <a:endParaRPr lang="tr-TR" sz="24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EKOLOJİK YAKLAŞIM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Predasyon: Hayvanların daha alt sınıftaki hayvanları avlaması  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Yuva alanı: Bazı hayvanların yaşamlarını sınırlandırdıkları ve dışına çıkmadıkları alanlar </a:t>
            </a: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</a:t>
            </a:r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Egemenlik alanı: Bir hayvanın, diğer işgalci hayvanlardan korumak için savaştığı yuva alanı 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Sosyal baskınlık: Özellikle kuşlarda ve kemiricilerde popülasyon hacmi büyüdüğü zaman sosyal yönden zayıf hayvanların popülasyon dışına atılması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Epidemiyolojik interferens: Bir canlı tarafından işgal edilen bir ekolojik niche’ye başka canlıların yerleşememesi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Ekolojik düzenin hastalık oluşumuna etkileri</a:t>
            </a:r>
            <a:endParaRPr lang="tr-TR" sz="2800">
              <a:solidFill>
                <a:srgbClr val="FFFF00"/>
              </a:solidFill>
              <a:latin typeface="Times New Roman" charset="0"/>
            </a:endParaRPr>
          </a:p>
          <a:p>
            <a:pPr lvl="1">
              <a:buFont typeface="Tahoma" pitchFamily="34" charset="0"/>
              <a:buNone/>
            </a:pPr>
            <a:endParaRPr lang="tr-TR" sz="24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EKOLOJİK YAKLAŞIM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Türler arasında beslenmeye dayalı ilişkiler  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Besin zincirleri: Bir ekosistemdeki canlılar bir zincirin halkalarındaki gibi birbirleriyle beslenme ilişkisi içindedirler  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Her hayvan beslenme zincirinin belirli bir düzeyinde beslenir. Beslenme zincirindeki bu basamaklara </a:t>
            </a:r>
            <a:r>
              <a:rPr lang="tr-TR" sz="2400" b="1">
                <a:solidFill>
                  <a:srgbClr val="FF0000"/>
                </a:solidFill>
                <a:latin typeface="Times New Roman" charset="0"/>
              </a:rPr>
              <a:t>trofik düzey</a:t>
            </a:r>
            <a:r>
              <a:rPr lang="tr-TR" sz="2400">
                <a:solidFill>
                  <a:srgbClr val="FFFF00"/>
                </a:solidFill>
                <a:latin typeface="Times New Roman" charset="0"/>
              </a:rPr>
              <a:t> denir  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Elton sayı piramidi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Besin ağlarının infeksiyon bulaşmasındaki rolleri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Predasyon analizi</a:t>
            </a:r>
          </a:p>
          <a:p>
            <a:pPr lvl="1">
              <a:buFont typeface="Tahoma" pitchFamily="34" charset="0"/>
              <a:buNone/>
            </a:pPr>
            <a:endParaRPr lang="tr-TR" sz="24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EKOLOJİK YAKLAŞIM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Medikal ekoloji  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Nidalite  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Nidus  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Nozojenik kompleks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Nosoarea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Nidal hastalık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Hastalık indikatörü</a:t>
            </a:r>
          </a:p>
          <a:p>
            <a:pPr lvl="1">
              <a:buFont typeface="Tahoma" pitchFamily="34" charset="0"/>
              <a:buNone/>
            </a:pPr>
            <a:endParaRPr lang="tr-TR" sz="24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EPİDEMİYOLOJİK ARAŞTIRMA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pPr marL="812800" indent="-812800">
              <a:buFontTx/>
              <a:buAutoNum type="romanUcPeriod"/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Kalitatif inceleme</a:t>
            </a:r>
          </a:p>
          <a:p>
            <a:pPr marL="812800" indent="-812800">
              <a:buFontTx/>
              <a:buAutoNum type="romanUcPeriod"/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Kantitatif araştırma  </a:t>
            </a:r>
          </a:p>
          <a:p>
            <a:pPr marL="812800" indent="-812800">
              <a:buFontTx/>
              <a:buNone/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	A. Analitik deneysel araştırma</a:t>
            </a:r>
          </a:p>
          <a:p>
            <a:pPr marL="812800" indent="-812800">
              <a:buFontTx/>
              <a:buNone/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	B. Analitik gözlemsel araştırma</a:t>
            </a:r>
          </a:p>
          <a:p>
            <a:pPr marL="812800" indent="-812800">
              <a:buFontTx/>
              <a:buNone/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			1. Kesit (kros-seksiyonal) çalışma</a:t>
            </a:r>
          </a:p>
          <a:p>
            <a:pPr marL="812800" indent="-812800">
              <a:buFontTx/>
              <a:buNone/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			2. Longitudinal çalışma</a:t>
            </a:r>
          </a:p>
          <a:p>
            <a:pPr marL="812800" indent="-812800">
              <a:buFontTx/>
              <a:buNone/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				a. Vaka kontrol çalışması</a:t>
            </a:r>
          </a:p>
          <a:p>
            <a:pPr marL="812800" indent="-812800">
              <a:buFontTx/>
              <a:buNone/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				b. Kohort çalışma</a:t>
            </a:r>
          </a:p>
          <a:p>
            <a:pPr marL="812800" indent="-812800">
              <a:buFontTx/>
              <a:buNone/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	C. Model çalışması</a:t>
            </a:r>
          </a:p>
          <a:p>
            <a:pPr marL="812800" indent="-812800">
              <a:buFontTx/>
              <a:buNone/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	D. Sürekli gözlem</a:t>
            </a:r>
          </a:p>
          <a:p>
            <a:pPr marL="1168400" lvl="1" indent="-711200">
              <a:buFont typeface="Tahoma" pitchFamily="34" charset="0"/>
              <a:buNone/>
            </a:pPr>
            <a:endParaRPr lang="tr-TR" sz="24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75780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EPİDEMİYOLOJİK ARAŞTIRMA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Kalitatif inceleme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Hastalık ve olası nedenleri üzerindeki subjektif gözlemler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Hastalığın doğal koşullardaki dağılımı, yayılması, konakçıları, ekolojisi ve infeksiyöz hastalıkların bulaşması ile ilgili gözlemler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Ölçüm ve sayım yapılmaz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Tanımlayıcı epidemiyolojinin çalışma yöntemi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Sebep hipotezi kurulması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Kantitatif araştırma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Hastalık olayları ve bununla ilgili faktörler hakkında sayısal verilerin elde edilmesi ve bunların numerik analizinin yapılması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Esas olan, sayım ve ölçüm yapılması ve bunların analitik yöntemler kullanılarak yorumlanması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Analitik epidemiyolojinin çalışma yöntemi</a:t>
            </a:r>
          </a:p>
          <a:p>
            <a:pPr lvl="1">
              <a:buFont typeface="Tahoma" pitchFamily="34" charset="0"/>
              <a:buNone/>
            </a:pPr>
            <a:endParaRPr lang="tr-TR" sz="24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EPİDEMİYOLOJİK ARAŞTIRMA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Analitik deneysel araştırma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Kontrollü koşullarda ve özel seçilmiş hayvanlarda deneysel yolla oluşturulan hastalıklar üzerinde yapılan çalışmalar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Az sayıda araştırıcıya gerek duyulur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Kontrollü koşullarda gerçekleştirilir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Birçok faktör aynı anda değerlendirilebilir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Hastalık nedenleri direkt olarak saptanabilir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Maliyeti yüksektir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Sınırlı sayıda hayvan kullanılabilir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Hastalığın doğal koşullardaki davranışı ile özdeşleştirilemeyebilir</a:t>
            </a:r>
          </a:p>
          <a:p>
            <a:pPr lvl="1">
              <a:buFont typeface="Tahoma" pitchFamily="34" charset="0"/>
              <a:buNone/>
            </a:pPr>
            <a:endParaRPr lang="tr-TR" sz="24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78852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04875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HASTALIK ÖZELLİKLERİNİN BELİRLENMESİ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9688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Hastalığın epidemiyolojk özellikleri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Popülasyon düzeyindeki özellikleri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Çevreyle ilişkililerine bağlı özellikleri 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Bir popülasyondaki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Hastalık sıklığı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Hastalık yayılışı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Hastalık boyutları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Etkilediği hayvanların özellikleri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Hastalığın çıkışını etkileyen konakçı ve etken faktörleri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900113" y="1268413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EPİDEMİYOLOJİK ARAŞTIRMA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Analitik gözlemsel araştırma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Doğal koşullarda oluşan hastalıkların, oluştukları ortamda izlenmesi ve analiz edilmesi (obzervasyonel araştırma)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Hastalıklar çok sayıda hayvan üzerinde ve doğal ortamında izlenebilir 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Elde edilen bulgular hastalığın doğal koşullardaki davranışı hakkında fikir verir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Çok  sayıda araştırıcıya gerek vardır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Sınırlı sayıda parametre değerlendirilebilir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Direkt sebep-sonuç ilişkisi kurulamayabilir</a:t>
            </a:r>
            <a:endParaRPr lang="tr-TR" sz="24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EPİDEMİYOLOJİK ARAŞTIRMA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Kesit (kros-seksiyonal) çalışma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Belli bir zaman kesitinde hastalıkların veya infeksiyonun saptanması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Hastalık prevalensi ve determinantların hastalık üzerindeki etkileri incelenir 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Hasta X Sağlıklı          Etkene maruz kalma durumu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Çeşitli faktörlerin hastalık prevalensi üzerindeki etkisi belirlenir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Bir sığır popülasyonunda hayvanlar kısırlık yönünden klinik olarak ve üreaplasmalar yönünden de bakteriyolojik olarak bir kez taranırlarsa;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Popülasyonda infertilite ve üreaplasma prevalensi saptanır, ve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Ureaplasma ile infertilite arasında ilişki olup olmaığı belirlenir</a:t>
            </a:r>
            <a:endParaRPr lang="tr-TR" sz="24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EPİDEMİYOLOJİK ARAŞTIRMA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Kesit çalışma = survey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Etkene karşı oluşan humoral ve hücresel yanıtın incelenmesi, ve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Mezbahada kesilen hayvanlarda görülen lezyonların kaydedilmesi de survey kapsamına girer  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Bu işleme screening adı verilir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Kullanılan testlere screening test denir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Yapılan araştırma tipi de surveydir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Antikor tesbitine yönelik olan surveylere serosurvey denir ve bu çalışma sonunda bulunan prevalense seroprevalens adı verilir 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Kensus = Surveyde popülasyondaki hayvanların tümünün çalışma kapsamına alınması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Örnekleme survey = Popülasyondan seçilen örnekler üzerinde araştırma yapılması</a:t>
            </a:r>
            <a:endParaRPr lang="tr-TR" sz="24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81924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EPİDEMİYOLOJİK ARAŞTIRMA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Longitudinal çalışma 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Belli bir zaman periyodunda devam eden ve popülasyonda periyodik gözlemlere dayanan araştırma şeklidir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İnsidens saptanır  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Retrospektif çalışma = Geçmişteki bir zaman aralığında yapılmış sürekli gözlemlere veya kayıtlara dayanan araştırma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Prospektif çalışma = Gelecekteki bir zaman periyodunda yapılmak için planlanan veya mevcut bir problemin sürekli gözlenmesine dayanan araştırma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Vaka-kontrol çalışması 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Kohort çalışma</a:t>
            </a:r>
            <a:endParaRPr lang="tr-TR" sz="24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EPİDEMİYOLOJİK ARAŞTIRMA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Vaka-kontrol çalışması 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Hasta ve hasta olmayan hayvanlar şeklinde bölünen çalışma gruplarında belirli bir determinantın varlığı veya sıklığı araştırılır</a:t>
            </a:r>
          </a:p>
          <a:p>
            <a:pPr lvl="1"/>
            <a:r>
              <a:rPr lang="tr-TR" sz="2000" u="sng">
                <a:solidFill>
                  <a:srgbClr val="FFFF00"/>
                </a:solidFill>
                <a:latin typeface="Times New Roman" charset="0"/>
              </a:rPr>
              <a:t>Mastitisli inekler</a:t>
            </a:r>
            <a:r>
              <a:rPr lang="tr-TR" sz="2000">
                <a:solidFill>
                  <a:srgbClr val="FFFF00"/>
                </a:solidFill>
                <a:latin typeface="Times New Roman" charset="0"/>
              </a:rPr>
              <a:t>					</a:t>
            </a:r>
            <a:r>
              <a:rPr lang="tr-TR" sz="2000" u="sng">
                <a:solidFill>
                  <a:srgbClr val="FFFF00"/>
                </a:solidFill>
                <a:latin typeface="Times New Roman" charset="0"/>
              </a:rPr>
              <a:t>Sağlıklı inekler</a:t>
            </a:r>
          </a:p>
          <a:p>
            <a:pPr lvl="1" algn="ctr"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Süt verimi</a:t>
            </a:r>
          </a:p>
          <a:p>
            <a:pPr lvl="1" algn="ctr"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Sağım yöntemi</a:t>
            </a:r>
          </a:p>
          <a:p>
            <a:pPr lvl="1" algn="ctr"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Irk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Vaka kontrol çalışmaları daha çok retrospektif özelliktedir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Neonatal buzağılarda ölüm olayları üzerine doğum ağırlığının etkisi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Kolay ve ucuz çalışmalardır, düşük insidensli hastalıklar için uygundur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Orijinal bilgilerin nasıl toplandığının bilinmemesi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Sağlıklı hayvanlara ait yeterli bilgiye ulaşılamaması </a:t>
            </a:r>
          </a:p>
          <a:p>
            <a:pPr lvl="1">
              <a:buFont typeface="Tahoma" pitchFamily="34" charset="0"/>
              <a:buNone/>
            </a:pPr>
            <a:endParaRPr lang="tr-TR" sz="2000">
              <a:solidFill>
                <a:srgbClr val="FFFF00"/>
              </a:solidFill>
              <a:latin typeface="Times New Roman" charset="0"/>
            </a:endParaRPr>
          </a:p>
          <a:p>
            <a:pPr lvl="1">
              <a:buFont typeface="Tahoma" pitchFamily="34" charset="0"/>
              <a:buNone/>
            </a:pPr>
            <a:endParaRPr lang="tr-TR" sz="20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EPİDEMİYOLOJİK ARAŞTIRMA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Kohort çalışma 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Belli bir etkene maruz kalan ve kalmayan gruplarda hastalık oluşum sıklığının incelenmesi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Kohort çalışmalar genelde prospektif özelliktedir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Silajın sığır listeriosis’indeki rolü incelenecekse;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Silaj tüketen ve tüketmeyen hayvanlar seçilir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Her iki grupta listeriosis olguları araştırılır 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Doğal koşullarda az sayıda değişken içeren bireylerden oluşan grupların oluşturulamaması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Düşük insidensli hastalıklarda çalışma grubu çok büyük hacimli olma zorunluluğu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Gözlem süresinin uzun olması popülasyon özelliklerinde değişikliklere neden olabilir</a:t>
            </a:r>
          </a:p>
          <a:p>
            <a:pPr lvl="1">
              <a:buFont typeface="Tahoma" pitchFamily="34" charset="0"/>
              <a:buNone/>
            </a:pPr>
            <a:endParaRPr lang="tr-TR" sz="2000">
              <a:solidFill>
                <a:srgbClr val="FFFF00"/>
              </a:solidFill>
              <a:latin typeface="Times New Roman" charset="0"/>
            </a:endParaRPr>
          </a:p>
          <a:p>
            <a:pPr lvl="1">
              <a:buFont typeface="Tahoma" pitchFamily="34" charset="0"/>
              <a:buNone/>
            </a:pPr>
            <a:endParaRPr lang="tr-TR" sz="20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EPİDEMİYOLOJİK ARAŞTIRMA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Model çalışması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Hastalıkların oluşum mekanizmalarını ve patogenezislerini açıklamak için deney hayvanlarının kullanılmasına biyolojik modellendirme denir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Sürekli gözlem 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Sürekli kayıt (monitoring): Sınırlı hayvan popülasyonlarında bir olay veya hastalık hakkında sürekli kayıt tutulması 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Bir işletmede süt verimleri, doğum ve ölüm olayları, düzenli brucellosis ve tuberculosis kontrolünün yapılması veya bir mezbahada kesilen hayvanlarda görülen lezyonların kaydedilmesi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Yoğun gözlem (surveillance): Büyük hayvan popülasyonlarında sağlık veya spesifik bir hastalıkla ilgili bilgilerin sürekli toplanması ve hastalığın sürekli izlenmesi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Brucellosis kontrol programı uygulamak için ülke düzeyinde hastalıkla ilgili sürekli bilgi toplanması</a:t>
            </a:r>
          </a:p>
          <a:p>
            <a:pPr lvl="1">
              <a:buFont typeface="Tahoma" pitchFamily="34" charset="0"/>
              <a:buNone/>
            </a:pPr>
            <a:endParaRPr lang="tr-TR" sz="2000">
              <a:solidFill>
                <a:srgbClr val="FFFF00"/>
              </a:solidFill>
              <a:latin typeface="Times New Roman" charset="0"/>
            </a:endParaRPr>
          </a:p>
          <a:p>
            <a:pPr lvl="1">
              <a:buFont typeface="Tahoma" pitchFamily="34" charset="0"/>
              <a:buNone/>
            </a:pPr>
            <a:endParaRPr lang="tr-TR" sz="20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AMAÇ ve VERİ TOPLAMA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Problemin ortaya konulması ve amacın belirlenmesi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Amaca yönelik veri toplanması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Bir araştırma yapılmadan önce araştırma önceliklerinin bilinmesi gerekir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Popülasyonda problem yaratan hastalıklar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Bu hastalıkların nedenleri, diğer faktörlerle ilişkileri, yayılmaları veya bulaşmalarına yönelik araştırmalar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Araştırma alanını belirlemek için literatür taraması yapılır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Araştırmanın amacı ve bu amaca ulaşmak için gerekli olan bilgiler belirlenir</a:t>
            </a:r>
            <a:endParaRPr lang="tr-TR" sz="2800">
              <a:solidFill>
                <a:srgbClr val="FFFF00"/>
              </a:solidFill>
              <a:latin typeface="Times New Roman" charset="0"/>
            </a:endParaRPr>
          </a:p>
          <a:p>
            <a:pPr lvl="1">
              <a:buFont typeface="Tahoma" pitchFamily="34" charset="0"/>
              <a:buNone/>
            </a:pPr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pPr lvl="1">
              <a:buFont typeface="Tahoma" pitchFamily="34" charset="0"/>
              <a:buNone/>
            </a:pPr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pPr lvl="1">
              <a:buFont typeface="Tahoma" pitchFamily="34" charset="0"/>
              <a:buNone/>
            </a:pPr>
            <a:endParaRPr lang="tr-TR" sz="24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87044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AMAÇ ve VERİ TOPLAMA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Problem araştırmaya değer mi?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Problemi açıklayabilecek veriler mevcut mu? (literatür ve kayıt)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Bu çalışmayı yapmak için yeterli bilgi kaynağı var mı?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Amacın kesin sınırları bir hipotez ile belirlenir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Epidemiyolojik bir hipotezde şu unsurlar bulunmalıdır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Çalışılacak popülasyon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Dikkate alınacak determinantlar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Dikkate alınacak hastalık veya hastalıklar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Determinantın hastalık sıklığı üzerindeki etkisi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Biyolojik mantık</a:t>
            </a:r>
          </a:p>
          <a:p>
            <a:pPr lvl="1">
              <a:buFont typeface="Tahoma" pitchFamily="34" charset="0"/>
              <a:buNone/>
            </a:pPr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pPr lvl="1">
              <a:buFont typeface="Tahoma" pitchFamily="34" charset="0"/>
              <a:buNone/>
            </a:pPr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pPr lvl="1">
              <a:buFont typeface="Tahoma" pitchFamily="34" charset="0"/>
              <a:buNone/>
            </a:pPr>
            <a:endParaRPr lang="tr-TR" sz="24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88068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VERİNİN NİTELİĞİ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Hastalık ismi ve sınıflandırması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Spesifik nedene göre</a:t>
            </a:r>
          </a:p>
          <a:p>
            <a:pPr lvl="1">
              <a:lnSpc>
                <a:spcPct val="90000"/>
              </a:lnSpc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Parvovirus infeksiyonu	</a:t>
            </a:r>
          </a:p>
          <a:p>
            <a:pPr lvl="1">
              <a:lnSpc>
                <a:spcPct val="90000"/>
              </a:lnSpc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Brucella infeksiyonu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Lezyon veya bozulan fonksiyona göre</a:t>
            </a:r>
          </a:p>
          <a:p>
            <a:pPr lvl="1">
              <a:lnSpc>
                <a:spcPct val="90000"/>
              </a:lnSpc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Hepatitis</a:t>
            </a:r>
          </a:p>
          <a:p>
            <a:pPr lvl="1">
              <a:lnSpc>
                <a:spcPct val="90000"/>
              </a:lnSpc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Enteritis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Ortaya çıkan klinik belirtiye göre</a:t>
            </a:r>
          </a:p>
          <a:p>
            <a:pPr lvl="1">
              <a:lnSpc>
                <a:spcPct val="90000"/>
              </a:lnSpc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Ataksi</a:t>
            </a:r>
          </a:p>
          <a:p>
            <a:pPr lvl="1">
              <a:lnSpc>
                <a:spcPct val="90000"/>
              </a:lnSpc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Tortikollis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Eponim isimlendirme</a:t>
            </a:r>
          </a:p>
          <a:p>
            <a:pPr lvl="1">
              <a:lnSpc>
                <a:spcPct val="90000"/>
              </a:lnSpc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Marek hastalığı</a:t>
            </a:r>
          </a:p>
          <a:p>
            <a:pPr lvl="1">
              <a:lnSpc>
                <a:spcPct val="90000"/>
              </a:lnSpc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Newcastle hastalığı</a:t>
            </a:r>
          </a:p>
          <a:p>
            <a:pPr lvl="1">
              <a:lnSpc>
                <a:spcPct val="90000"/>
              </a:lnSpc>
              <a:buFont typeface="Tahoma" pitchFamily="34" charset="0"/>
              <a:buNone/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</a:t>
            </a:r>
            <a:endParaRPr lang="tr-TR" sz="24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89092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604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KONTROL PROGRAMLARININ PLANLANMASI VE İZLENMESİ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44512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Popülasyondaki hastalığı kontrol altına almak veya ortadan kaldırmak için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Hastalığın boyutlarını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Hastalığın oluşumu ile ilgili faktörleri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Mücadele için gerekli yöntemleri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Bu işlemin maliyetini ve olası sonuçlarını bilmek gerekir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900113" y="1196975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VERİNİN NİTELİĞİ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Doğruluk – verinin gerçeği ne derecede yansıttığının ölçütü</a:t>
            </a:r>
          </a:p>
          <a:p>
            <a:pPr lvl="1">
              <a:lnSpc>
                <a:spcPct val="90000"/>
              </a:lnSpc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Hayvanın vücut ağırlığı 50 kg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Ayrıntı – verinin ayrıntı düzeyini veya detayını belirten ölçüt</a:t>
            </a:r>
          </a:p>
          <a:p>
            <a:pPr lvl="1">
              <a:lnSpc>
                <a:spcPct val="90000"/>
              </a:lnSpc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Hayvanın vücut ağırlığı 50,450 kg</a:t>
            </a:r>
          </a:p>
          <a:p>
            <a:pPr lvl="1">
              <a:lnSpc>
                <a:spcPct val="90000"/>
              </a:lnSpc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Enteritis</a:t>
            </a:r>
          </a:p>
          <a:p>
            <a:pPr lvl="1">
              <a:lnSpc>
                <a:spcPct val="90000"/>
              </a:lnSpc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Bakteriyel enteritis</a:t>
            </a:r>
          </a:p>
          <a:p>
            <a:pPr lvl="1">
              <a:lnSpc>
                <a:spcPct val="90000"/>
              </a:lnSpc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Salmonella enteritisi</a:t>
            </a:r>
          </a:p>
          <a:p>
            <a:pPr lvl="1">
              <a:lnSpc>
                <a:spcPct val="90000"/>
              </a:lnSpc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S. typhimurium enteritisi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Kesinlik – ayrıntı ile eş anlamlı veya bir dizi ölçümdeki tutarlılık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Güvenilirlik – diagnostik testin tekrarlandığında aynı sonucu vermesi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Geçerlilik – diagnostik testin hastalığı teşhis etmek için yeterliliği</a:t>
            </a:r>
          </a:p>
        </p:txBody>
      </p:sp>
      <p:sp>
        <p:nvSpPr>
          <p:cNvPr id="90116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VERİNİN NİTELİĞİ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Özgüllük (spesifite) ve duyarlılık (sensitivite)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Yanlış pozitiflik – sağlıklı hayvana hepatitis teşhisi konması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Yanlış negatiflik – hepatitisli hayvanda hastalığın teşhis edilememesi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Teşhiste kullanılan testlerin geçerliliği, teşhis yönteminden bağımsız ve geçerli bir testten elde edilen bulguların karşılaştırılması ile saptanabilir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Böylece, testin spesifite ve sensitivitesi belirlenir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Sensitivite: testin saptadığı gerçek pozitiflerin oranı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Spesifite: testin saptadığı gerçek negatiflerin oranı</a:t>
            </a:r>
          </a:p>
        </p:txBody>
      </p:sp>
      <p:sp>
        <p:nvSpPr>
          <p:cNvPr id="91140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VERİNİN NİTELİĞİ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Sapma (bias)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Yanlış ilişkiden doğan sapmalar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Kişisel görüşten doğan sapmalar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Ölçüm sapmaları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Seçimden ileri gelen sapmalar</a:t>
            </a:r>
          </a:p>
          <a:p>
            <a:pPr>
              <a:buFontTx/>
              <a:buNone/>
            </a:pPr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Verilerin kodlanması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Numerik kodlar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Ardışık ve hiyerarşik numerik kodlar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Alfa kodlar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Alfanumerik kodlar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Semboller</a:t>
            </a:r>
          </a:p>
          <a:p>
            <a:pPr>
              <a:buFontTx/>
              <a:buNone/>
            </a:pPr>
            <a:endParaRPr lang="tr-TR" sz="24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92164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ÖRNEKLEME YOLUYLA VERİ TOPLAMA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Kensus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Hedef popülasyon: hakkında bilgi toplanılan popülasyon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Çalışma popülasyonu: Örneklerin toplanması için seçilen hayvan grubu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Hedef popülasyon riskteki popülasyon olmalı ve hedef ve çalışma popülasyonları aynı olmalı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Örnek çatısı: çalışma popülasyonundaki her bir üye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Örnek birim: örnek çatısındaki her bir üye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Örnek fraksiyonu: örnek toplanacak üyelerin çalışma popülasyonundaki hayvan sayısına oranı</a:t>
            </a:r>
          </a:p>
          <a:p>
            <a:pPr>
              <a:buFontTx/>
              <a:buNone/>
            </a:pPr>
            <a:endParaRPr lang="tr-TR" sz="24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ÖRNEKLEME YOLUYLA VERİ TOPLAMA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Tesadüfi örnekleme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Ayarlı tesadüfi örnekleme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Sistematik örnekleme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Küme örnekleme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Çok aşamalı örnekleme</a:t>
            </a:r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ÖRNEK HACMİNİN BELİRLENMESİ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Çalışma popülasyonundan örnekleme yapmadan önce hangi oranda örnek alınacağının bilinmesi gerekir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Bu oran amaca ve hastalığın prevalansına göre değişir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Amaç hastalığın varlığını göstermek ise, alınan örneklerde tek bir hastalık vakası tesbit etmek bile yeterlidir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Amaç hastalığın prevalansını saptamak ise örneklemedeki belli güvenilirlik kriterlerine uymak gerekir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Hastalığın tek bir vakasını göstermek dahi yeterli ise hastalığın tahmin edilen prevalansı ve popülasyondaki hayvan sayısı dikkate alınarak değerlendirme yapılır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Hastalığın prevalansı saptanacaksa, a) hastalığın tahmini prevalansı, b) örneklemenin güven düzeyi ve c) örneklemenin kesinlik derecesi (absolut hata) dikkate alınarak örnekleme yapılır</a:t>
            </a:r>
          </a:p>
        </p:txBody>
      </p:sp>
      <p:sp>
        <p:nvSpPr>
          <p:cNvPr id="95236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EPİDEMİYOLOJİK VERİ KAYNAKLARI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Veteriner teşkilatı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Mezbahalar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Özel veterinerler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Devlet kayıt kurumları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Özel hayvancılık işletmeleri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Hayvan sahipleri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Hayvancılık birlikleri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Üniversiteler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Banka ve sigorta şirketleri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Karantinalar ve hayvan pazarları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Belediyeler</a:t>
            </a:r>
          </a:p>
        </p:txBody>
      </p:sp>
      <p:sp>
        <p:nvSpPr>
          <p:cNvPr id="96260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VERİLERİN ANALİZİ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Epidemiyolojik veriler kantitatif nitelikte ve değişken karakterdedir 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Vücut ısısı 36 °C ile 42 °C arasında değişebilir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Hayvanların tümü aynı yaşta olamaz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Epidemiyolojik araştırmanın analiz kısmı, bu değişken grupların karşılaştırılması esasına dayanır 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Bu karşılaştırmada ve değişkenler arasında ilişki kurulmasında istatistiksel yöntemler kullanılır</a:t>
            </a:r>
          </a:p>
        </p:txBody>
      </p:sp>
      <p:sp>
        <p:nvSpPr>
          <p:cNvPr id="97284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VERİLERİN ANALİZİ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Değişken: Gözlenebilen her türlü değişiklik 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Ağırlık, yaş, ırk, mikroorganizmanın virulensi, hasta hayvan sayısı, çevre faktörleri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Sürekli değişken: ağırlık, yaş 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Sabit değişken: ırk, cinsiyet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Çalışma değişkeni: Araştırmada göz önüne alınan değişken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Merinos ırkı koyunlarda enterik infeksiyonların çeşitli yaşlardaki dağılımı inceleniyorsa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Hayvanların yaşı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İnfeksiyöz etkenlerin türü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İnfeksiyöz etkenlerin virulensi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İnfeksiyon sıklığı</a:t>
            </a:r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VERİLERİN ANALİZİ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Yanıt değişkeni: Diğer bir değişken tarafından etkilenen değişken 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Açıklayıcı değişken: Diğer bir değişkeni etkileyen değişken</a:t>
            </a:r>
          </a:p>
          <a:p>
            <a:pPr lvl="1">
              <a:lnSpc>
                <a:spcPct val="90000"/>
              </a:lnSpc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Bir hayvanın canlı ağırlığı (yanıt değişkeni)</a:t>
            </a:r>
          </a:p>
          <a:p>
            <a:pPr lvl="1">
              <a:lnSpc>
                <a:spcPct val="90000"/>
              </a:lnSpc>
            </a:pPr>
            <a:r>
              <a:rPr lang="tr-TR" sz="2000">
                <a:solidFill>
                  <a:srgbClr val="FFFF00"/>
                </a:solidFill>
                <a:latin typeface="Times New Roman" charset="0"/>
              </a:rPr>
              <a:t>Tükettiği yem miktarı, ırkı ve cinsiyeti (açıklayıcı değişken) ile ilgili olabilir 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Epidemiyolojide, hastalık olayı yanıt, hastalık etkeni de açıklayıcı değişkendir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Bazı durumlarda hastalık açıklayıcı değişken de olabilir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Mastitis: açıklayıcı değişken, süt verimi: yanıt değişkeni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Yanıt değişkeni= Bağımlı değişken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Açıklayıcı değişken= Bağımsız değişken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FF00"/>
                </a:solidFill>
                <a:latin typeface="Times New Roman" charset="0"/>
              </a:rPr>
              <a:t>Parametre: Çeşitli durumlarda değişebilen fakat incelenen olayda sabit olan ölçü</a:t>
            </a:r>
          </a:p>
        </p:txBody>
      </p:sp>
      <p:sp>
        <p:nvSpPr>
          <p:cNvPr id="99332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604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EPİDEMİYOLOJİNİN BÖLÜMLERİ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445125"/>
          </a:xfrm>
        </p:spPr>
        <p:txBody>
          <a:bodyPr/>
          <a:lstStyle/>
          <a:p>
            <a:pPr>
              <a:buFontTx/>
              <a:buNone/>
            </a:pPr>
            <a:r>
              <a:rPr lang="tr-TR" sz="2800">
                <a:latin typeface="Times New Roman" charset="0"/>
              </a:rPr>
              <a:t>	</a:t>
            </a:r>
            <a:endParaRPr lang="tr-TR" sz="28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900113" y="1196975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28600" y="1371600"/>
            <a:ext cx="8620125" cy="198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tr-TR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</a:t>
            </a:r>
            <a:r>
              <a:rPr lang="tr-TR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Tanımlayıcı (Deskriptif) epidemiyoloji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tr-TR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Deneysel (Eksperimental) epidemiyoloji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tr-TR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Analitik epidemiyoloji</a:t>
            </a:r>
            <a:r>
              <a:rPr lang="tr-TR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tr-TR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</a:t>
            </a:r>
            <a:r>
              <a:rPr lang="tr-TR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Teorik epidemiyoloji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VERİLERİN ANALİZİ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İlişkiler: İki değişken arasındaki bağımlılığın veya bağımsızlığın derecesi 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İstatistiksel olmayan ilişki: Hastalık ve olası nedeni arasında şans eseri ortaya çıkan bir durum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Konjunktivitisli kedilerin gözlerinden </a:t>
            </a:r>
            <a:r>
              <a:rPr lang="tr-TR" sz="2000" i="1">
                <a:solidFill>
                  <a:srgbClr val="FFFF00"/>
                </a:solidFill>
                <a:latin typeface="Times New Roman" charset="0"/>
              </a:rPr>
              <a:t>Mycoplasma felis</a:t>
            </a: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izole edilmesi 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İstatistiksel ilişki: İki değişkenin, şans eseri bir arada görüldüklerinden daha yüksek oranda bir arada görülmesi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İstatistiksel ilişkiler nedene bağlı olarak ve nedene bağlı olmayarak ortaya çıkabilir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Risk faktörü: Nedene bağlı risk indikatörü</a:t>
            </a:r>
          </a:p>
        </p:txBody>
      </p:sp>
      <p:sp>
        <p:nvSpPr>
          <p:cNvPr id="100356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VERİLERİN ANALİZİ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Neden modelleri 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1. neden modeli: Hastalık nedenleri “yeterli” ve “gerekli” olmak üzere iki gruba ayrılır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Yeterli neden: Hastalığın direkt etkeni olmayan fakat varlığı hastalık oluşumunu etkileyebilen nedendir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Distemper hastalığının nedeni Distemper virusudur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Yeterli neden ise hayvanın virusla infekte olması veya bağışık olmamasıdır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Hastalıkların çoğu, çok nedenli olduğu için bu nedenlerden herbiri yeterli neden olarak nitelendirilebilir </a:t>
            </a:r>
          </a:p>
        </p:txBody>
      </p:sp>
      <p:sp>
        <p:nvSpPr>
          <p:cNvPr id="101380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VERİLERİN ANALİZİ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Herbir hastalık değişik yeterli nedenler tarafından oluşturulur 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Bu nedenlerden herbiri hastalık oluşumunun değişik bölümleridir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Eğer bir neden bu bölümlerin herbirinde ortak olarak bulunuyorsa, o hastalığın gerekli nedenidir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Distemper hastalığının oluşması için Distemper virusunun mutlaka bulunması gerekir, bu yüzden virus Distemper hastalığı için gerekli nedendir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Bir hastalık nedeni yeterli, gerekli veya her ikisi olabilir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Hem yeterli hem de gerekli hastalık nedeni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Radyasyon hastalığı – gama radyasyon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Gerekli fakat yeterli olmayan hastalık nedeni </a:t>
            </a:r>
          </a:p>
          <a:p>
            <a:pPr lvl="1"/>
            <a:r>
              <a:rPr lang="tr-TR" sz="2000">
                <a:solidFill>
                  <a:srgbClr val="FFFF00"/>
                </a:solidFill>
                <a:latin typeface="Times New Roman" charset="0"/>
              </a:rPr>
              <a:t>Sığırlarda </a:t>
            </a:r>
            <a:r>
              <a:rPr lang="tr-TR" sz="2000" i="1">
                <a:solidFill>
                  <a:srgbClr val="FFFF00"/>
                </a:solidFill>
                <a:latin typeface="Times New Roman" charset="0"/>
              </a:rPr>
              <a:t>Actinobacillus lignieresi</a:t>
            </a:r>
            <a:r>
              <a:rPr lang="tr-TR" sz="2000">
                <a:solidFill>
                  <a:srgbClr val="FFFF00"/>
                </a:solidFill>
                <a:latin typeface="Times New Roman" charset="0"/>
              </a:rPr>
              <a:t> infeksiyonu</a:t>
            </a:r>
          </a:p>
        </p:txBody>
      </p:sp>
      <p:sp>
        <p:nvSpPr>
          <p:cNvPr id="102404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VERİLERİN ANALİZİ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Hastalıkla ilişkili faktörlerin sınıflandırılması 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Hazırlayıcı faktörler: konakçının duyarlılığını arttırır (yaş)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Yatkınlaştırıcı faktörler: hastalığın ortaya çıkışına katılır (bakım, beslenme, barınak)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Katılan faktörler: hastalığın oluşmasında mutlak rol oynarlar (toksik maddeler, infeksiyöz etkenler)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Zorlayan faktörler: Hastalığın devamlılığını sağlar (infeksiyöz etkenle sürekli temas)</a:t>
            </a:r>
          </a:p>
          <a:p>
            <a:endParaRPr lang="tr-TR" sz="2400">
              <a:solidFill>
                <a:srgbClr val="FFFF00"/>
              </a:solidFill>
              <a:latin typeface="Times New Roman" charset="0"/>
            </a:endParaRP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Pnömoni, hepsi yeterli olan fakat hiç biri gerekli olmayan nedenlere bağlı hastalıklara bir örnektir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Etiyolojik etkene göre sınıflandırılan hastalıklarda mutlaka bir gerekli neden bulunur</a:t>
            </a:r>
          </a:p>
        </p:txBody>
      </p:sp>
      <p:sp>
        <p:nvSpPr>
          <p:cNvPr id="103428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VERİLERİN ANALİZİ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2. neden modeli: İndirekt faktörlerin direkt nedenleri aktive ettiği ve zincirleme bir etki gösterdiği düşünülmektedir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Neden hipotezi kurulması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Farklılık yöntemi: İki değişik durumda hastalığın sıklığı farklı ise ve bir faktör belli bir durumda var diğer durumda yok ise o faktörün hastalık nedeni olduğu hipotez edilir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Kabul yöntemi: Bir faktör, belirli bir hastalıkla ilgili değişik durumlarda ortak olarak bulunuyorsa hastalık nedeni olarak hipotez edilir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Birlikte varyasyon yöntemi: Hastalığın artışı veya azalışı ile ilişkili olan bir faktörün gözlenmesi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Anoloji yöntemi: Araştırılan hastalığın, nedeni anlaşılmış bir hastalıkla karşılaştırılması ve deneyimlerden yararlanılması</a:t>
            </a:r>
          </a:p>
        </p:txBody>
      </p:sp>
      <p:sp>
        <p:nvSpPr>
          <p:cNvPr id="104452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VERİLERİN ANALİZİ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00675"/>
          </a:xfrm>
        </p:spPr>
        <p:txBody>
          <a:bodyPr/>
          <a:lstStyle/>
          <a:p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İlişkilerin Saptanması</a:t>
            </a:r>
          </a:p>
          <a:p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Önem testleri: Hastalık ve çeşitli faktörler arasında kurulan ilişkilerin derecesini yani ilişkinin istatistiksel açıdan anlamlı olup olmadığını saptamak için kullanılan testler (</a:t>
            </a:r>
            <a:r>
              <a:rPr lang="tr-TR" sz="2400" dirty="0" err="1">
                <a:solidFill>
                  <a:srgbClr val="FFFF00"/>
                </a:solidFill>
                <a:latin typeface="Times New Roman" charset="0"/>
              </a:rPr>
              <a:t>Student</a:t>
            </a:r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 t-testi, </a:t>
            </a:r>
            <a:r>
              <a:rPr lang="tr-TR" sz="2400" dirty="0" err="1">
                <a:solidFill>
                  <a:srgbClr val="FFFF00"/>
                </a:solidFill>
                <a:latin typeface="Times New Roman" charset="0"/>
              </a:rPr>
              <a:t>khi</a:t>
            </a:r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-kare testi)</a:t>
            </a:r>
          </a:p>
          <a:p>
            <a:r>
              <a:rPr lang="tr-TR" sz="2400" dirty="0">
                <a:solidFill>
                  <a:srgbClr val="FFFF00"/>
                </a:solidFill>
                <a:latin typeface="Times New Roman" charset="0"/>
              </a:rPr>
              <a:t>Riskin hesaplanması</a:t>
            </a:r>
          </a:p>
          <a:p>
            <a:pPr lvl="1"/>
            <a:r>
              <a:rPr lang="tr-TR" sz="2000" dirty="0" err="1">
                <a:solidFill>
                  <a:srgbClr val="FFFF00"/>
                </a:solidFill>
                <a:latin typeface="Times New Roman" charset="0"/>
              </a:rPr>
              <a:t>Relatif</a:t>
            </a:r>
            <a:r>
              <a:rPr lang="tr-TR" sz="2000" dirty="0">
                <a:solidFill>
                  <a:srgbClr val="FFFF00"/>
                </a:solidFill>
                <a:latin typeface="Times New Roman" charset="0"/>
              </a:rPr>
              <a:t> risk: Bir hastalıkla, hipotez edilen neden arasındaki ilişkinin saptanmasında en çok </a:t>
            </a:r>
            <a:r>
              <a:rPr lang="tr-TR" sz="2000" dirty="0" err="1">
                <a:solidFill>
                  <a:srgbClr val="FFFF00"/>
                </a:solidFill>
                <a:latin typeface="Times New Roman" charset="0"/>
              </a:rPr>
              <a:t>khi</a:t>
            </a:r>
            <a:r>
              <a:rPr lang="tr-TR" sz="2000" dirty="0">
                <a:solidFill>
                  <a:srgbClr val="FFFF00"/>
                </a:solidFill>
                <a:latin typeface="Times New Roman" charset="0"/>
              </a:rPr>
              <a:t>-kare testi kullanılır</a:t>
            </a:r>
          </a:p>
          <a:p>
            <a:pPr lvl="1"/>
            <a:r>
              <a:rPr lang="tr-TR" sz="2000" dirty="0" err="1">
                <a:solidFill>
                  <a:srgbClr val="FFFF00"/>
                </a:solidFill>
                <a:latin typeface="Times New Roman" charset="0"/>
              </a:rPr>
              <a:t>Odds</a:t>
            </a:r>
            <a:r>
              <a:rPr lang="tr-TR" sz="2000" dirty="0">
                <a:solidFill>
                  <a:srgbClr val="FFFF00"/>
                </a:solidFill>
                <a:latin typeface="Times New Roman" charset="0"/>
              </a:rPr>
              <a:t> oranı</a:t>
            </a:r>
          </a:p>
          <a:p>
            <a:pPr lvl="1"/>
            <a:r>
              <a:rPr lang="tr-TR" sz="2000" dirty="0">
                <a:solidFill>
                  <a:srgbClr val="FFFF00"/>
                </a:solidFill>
                <a:latin typeface="Times New Roman" charset="0"/>
              </a:rPr>
              <a:t>Nitelenebilir risk</a:t>
            </a:r>
          </a:p>
        </p:txBody>
      </p:sp>
      <p:sp>
        <p:nvSpPr>
          <p:cNvPr id="105476" name="Line 4"/>
          <p:cNvSpPr>
            <a:spLocks noChangeShapeType="1"/>
          </p:cNvSpPr>
          <p:nvPr/>
        </p:nvSpPr>
        <p:spPr bwMode="auto">
          <a:xfrm>
            <a:off x="609600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 flipV="1">
            <a:off x="2590800" y="4572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20000"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60413"/>
          </a:xfrm>
        </p:spPr>
        <p:txBody>
          <a:bodyPr/>
          <a:lstStyle/>
          <a:p>
            <a:pPr algn="ctr"/>
            <a:r>
              <a:rPr lang="tr-TR" sz="2800">
                <a:solidFill>
                  <a:srgbClr val="FFFF00"/>
                </a:solidFill>
                <a:latin typeface="Times New Roman" charset="0"/>
              </a:rPr>
              <a:t>SAĞLIK VE HASTALIK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445125"/>
          </a:xfrm>
        </p:spPr>
        <p:txBody>
          <a:bodyPr/>
          <a:lstStyle/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Sağlık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İnfeksiyon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Subklinik infeksiyon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Klinik infeksiyon</a:t>
            </a: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Hastalık</a:t>
            </a:r>
          </a:p>
          <a:p>
            <a:endParaRPr lang="tr-TR" sz="2800">
              <a:solidFill>
                <a:srgbClr val="FFFF00"/>
              </a:solidFill>
              <a:latin typeface="Times New Roman" charset="0"/>
            </a:endParaRPr>
          </a:p>
          <a:p>
            <a:r>
              <a:rPr lang="tr-TR" sz="2400">
                <a:solidFill>
                  <a:srgbClr val="FFFF00"/>
                </a:solidFill>
                <a:latin typeface="Times New Roman" charset="0"/>
              </a:rPr>
              <a:t>Hastalık etkenleri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Dış etkenler</a:t>
            </a:r>
          </a:p>
          <a:p>
            <a:pPr lvl="1"/>
            <a:r>
              <a:rPr lang="tr-TR" sz="2400">
                <a:solidFill>
                  <a:srgbClr val="FFFF00"/>
                </a:solidFill>
                <a:latin typeface="Times New Roman" charset="0"/>
              </a:rPr>
              <a:t>İç etkenler</a:t>
            </a:r>
          </a:p>
          <a:p>
            <a:pPr>
              <a:buFontTx/>
              <a:buNone/>
            </a:pPr>
            <a:endParaRPr lang="tr-TR" sz="28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900113" y="1196975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kyanus">
  <a:themeElements>
    <a:clrScheme name="Okyanus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kyanu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kyanus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1793</TotalTime>
  <Words>4982</Words>
  <Application>Microsoft Office PowerPoint</Application>
  <PresentationFormat>Ekran Gösterisi (4:3)</PresentationFormat>
  <Paragraphs>937</Paragraphs>
  <Slides>85</Slides>
  <Notes>85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85</vt:i4>
      </vt:variant>
    </vt:vector>
  </HeadingPairs>
  <TitlesOfParts>
    <vt:vector size="86" baseType="lpstr">
      <vt:lpstr>Okyanus</vt:lpstr>
      <vt:lpstr>VETERİNER EPİDEMİYOLOJİ</vt:lpstr>
      <vt:lpstr>DERS AKIŞI</vt:lpstr>
      <vt:lpstr>EPİDEMİYOLOJİNİN TANIMI</vt:lpstr>
      <vt:lpstr>EPİDEMİYOLOJİNİN AMACI</vt:lpstr>
      <vt:lpstr>TEŞHİS ARACI</vt:lpstr>
      <vt:lpstr>HASTALIK ÖZELLİKLERİNİN BELİRLENMESİ</vt:lpstr>
      <vt:lpstr>KONTROL PROGRAMLARININ PLANLANMASI VE İZLENMESİ</vt:lpstr>
      <vt:lpstr>EPİDEMİYOLOJİNİN BÖLÜMLERİ</vt:lpstr>
      <vt:lpstr>SAĞLIK VE HASTALIK</vt:lpstr>
      <vt:lpstr>DIŞ ETKENLER</vt:lpstr>
      <vt:lpstr>İÇ ETKENLER</vt:lpstr>
      <vt:lpstr>HASTALIK POSTÜLATLARI</vt:lpstr>
      <vt:lpstr>EVANS POSTÜLATLARI (1976)</vt:lpstr>
      <vt:lpstr>EVANS POSTÜLATLARI (1976)</vt:lpstr>
      <vt:lpstr>HASTALIK BELİRLEYİCİLERİ</vt:lpstr>
      <vt:lpstr>KONAKÇI BELİRLEYİCİLERİ</vt:lpstr>
      <vt:lpstr>KONAKÇI BELİRLEYİCİLERİ</vt:lpstr>
      <vt:lpstr>ETKEN BELİRLEYİCİLERİ</vt:lpstr>
      <vt:lpstr>ÇEVRE BELİRLEYİCİLERİ</vt:lpstr>
      <vt:lpstr>İNFEKSİYONLARIN BULAŞMASI ve YAYILMASI</vt:lpstr>
      <vt:lpstr>İNFEKSİYONLARIN BULAŞMASI ve YAYILMASI</vt:lpstr>
      <vt:lpstr>İNFEKSİYONLARIN BULAŞMASI ve YAYILMASI</vt:lpstr>
      <vt:lpstr>İNFEKSİYONLARIN BULAŞMASI ve YAYILMASI</vt:lpstr>
      <vt:lpstr>İNFEKSİYONLARIN BULAŞMASI ve YAYILMASI</vt:lpstr>
      <vt:lpstr>İNFEKSİYONLARIN BULAŞMASI ve YAYILMASI</vt:lpstr>
      <vt:lpstr>İNFEKSİYONLARIN BULAŞMASI ve YAYILMASI</vt:lpstr>
      <vt:lpstr>İNFEKSİYONLARIN BULAŞMASI ve YAYILMASI</vt:lpstr>
      <vt:lpstr>İNFEKSİYONLARIN BULAŞMASI ve YAYILMASI</vt:lpstr>
      <vt:lpstr>İNFEKSİYON TİPLERİ</vt:lpstr>
      <vt:lpstr>İNFEKSİYON TİPLERİ</vt:lpstr>
      <vt:lpstr>POPÜLASYONDA HASTALIK</vt:lpstr>
      <vt:lpstr>POPÜLASYONDA HASTALIK</vt:lpstr>
      <vt:lpstr>POPÜLASYONDA HASTALIK</vt:lpstr>
      <vt:lpstr>POPÜLASYONDA HASTALIK</vt:lpstr>
      <vt:lpstr>POPÜLASYONDA HASTALIK</vt:lpstr>
      <vt:lpstr>POPÜLASYONDA HASTALIK</vt:lpstr>
      <vt:lpstr>POPÜLASYONDA HASTALIK</vt:lpstr>
      <vt:lpstr>POPÜLASYONDA HASTALIK</vt:lpstr>
      <vt:lpstr>POPÜLASYONDA HASTALIK</vt:lpstr>
      <vt:lpstr>POPÜLASYONDA HASTALIK</vt:lpstr>
      <vt:lpstr>POPÜLASYONDA HASTALIK</vt:lpstr>
      <vt:lpstr>POPÜLASYONDA HASTALIK</vt:lpstr>
      <vt:lpstr>POPÜLASYONDA HASTALIK</vt:lpstr>
      <vt:lpstr>POPÜLASYONDA HASTALIK</vt:lpstr>
      <vt:lpstr>HASTALIKLARIN SPASYAL ve TEMPORAL DAĞILIMI</vt:lpstr>
      <vt:lpstr>HASTALIKLARIN SPASYAL ve TEMPORAL DAĞILIMI</vt:lpstr>
      <vt:lpstr>HASTALIKLARIN SPASYAL ve TEMPORAL DAĞILIMI</vt:lpstr>
      <vt:lpstr>HASTALIKLARIN SPASYAL ve TEMPORAL DAĞILIMI</vt:lpstr>
      <vt:lpstr>HASTALIKLARIN SPASYAL ve TEMPORAL DAĞILIMI</vt:lpstr>
      <vt:lpstr>EKOLOJİK YAKLAŞIM</vt:lpstr>
      <vt:lpstr>EKOLOJİK YAKLAŞIM</vt:lpstr>
      <vt:lpstr>EKOLOJİK YAKLAŞIM</vt:lpstr>
      <vt:lpstr>EKOLOJİK YAKLAŞIM</vt:lpstr>
      <vt:lpstr>EKOLOJİK YAKLAŞIM</vt:lpstr>
      <vt:lpstr>EKOLOJİK YAKLAŞIM</vt:lpstr>
      <vt:lpstr>EKOLOJİK YAKLAŞIM</vt:lpstr>
      <vt:lpstr>EPİDEMİYOLOJİK ARAŞTIRMA</vt:lpstr>
      <vt:lpstr>EPİDEMİYOLOJİK ARAŞTIRMA</vt:lpstr>
      <vt:lpstr>EPİDEMİYOLOJİK ARAŞTIRMA</vt:lpstr>
      <vt:lpstr>EPİDEMİYOLOJİK ARAŞTIRMA</vt:lpstr>
      <vt:lpstr>EPİDEMİYOLOJİK ARAŞTIRMA</vt:lpstr>
      <vt:lpstr>EPİDEMİYOLOJİK ARAŞTIRMA</vt:lpstr>
      <vt:lpstr>EPİDEMİYOLOJİK ARAŞTIRMA</vt:lpstr>
      <vt:lpstr>EPİDEMİYOLOJİK ARAŞTIRMA</vt:lpstr>
      <vt:lpstr>EPİDEMİYOLOJİK ARAŞTIRMA</vt:lpstr>
      <vt:lpstr>EPİDEMİYOLOJİK ARAŞTIRMA</vt:lpstr>
      <vt:lpstr>AMAÇ ve VERİ TOPLAMA</vt:lpstr>
      <vt:lpstr>AMAÇ ve VERİ TOPLAMA</vt:lpstr>
      <vt:lpstr>VERİNİN NİTELİĞİ</vt:lpstr>
      <vt:lpstr>VERİNİN NİTELİĞİ</vt:lpstr>
      <vt:lpstr>VERİNİN NİTELİĞİ</vt:lpstr>
      <vt:lpstr>VERİNİN NİTELİĞİ</vt:lpstr>
      <vt:lpstr>ÖRNEKLEME YOLUYLA VERİ TOPLAMA</vt:lpstr>
      <vt:lpstr>ÖRNEKLEME YOLUYLA VERİ TOPLAMA</vt:lpstr>
      <vt:lpstr>ÖRNEK HACMİNİN BELİRLENMESİ</vt:lpstr>
      <vt:lpstr>EPİDEMİYOLOJİK VERİ KAYNAKLARI</vt:lpstr>
      <vt:lpstr>VERİLERİN ANALİZİ</vt:lpstr>
      <vt:lpstr>VERİLERİN ANALİZİ</vt:lpstr>
      <vt:lpstr>VERİLERİN ANALİZİ</vt:lpstr>
      <vt:lpstr>VERİLERİN ANALİZİ</vt:lpstr>
      <vt:lpstr>VERİLERİN ANALİZİ</vt:lpstr>
      <vt:lpstr>VERİLERİN ANALİZİ</vt:lpstr>
      <vt:lpstr>VERİLERİN ANALİZİ</vt:lpstr>
      <vt:lpstr>VERİLERİN ANALİZİ</vt:lpstr>
      <vt:lpstr>VERİLERİN ANALİZİ</vt:lpstr>
    </vt:vector>
  </TitlesOfParts>
  <Company>Mikrobiyoloji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VETERİNER HEKİMLİKTE MİKROBİYOLOJİ EĞİTİMİ</dc:title>
  <dc:creator>Esendal</dc:creator>
  <cp:lastModifiedBy>Ben</cp:lastModifiedBy>
  <cp:revision>109</cp:revision>
  <dcterms:created xsi:type="dcterms:W3CDTF">2002-09-25T06:28:01Z</dcterms:created>
  <dcterms:modified xsi:type="dcterms:W3CDTF">2015-07-08T07:31:36Z</dcterms:modified>
</cp:coreProperties>
</file>