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00" r:id="rId43"/>
    <p:sldId id="301" r:id="rId44"/>
    <p:sldId id="297" r:id="rId45"/>
    <p:sldId id="298" r:id="rId46"/>
    <p:sldId id="299"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8" r:id="rId92"/>
    <p:sldId id="346" r:id="rId93"/>
    <p:sldId id="347" r:id="rId94"/>
    <p:sldId id="349" r:id="rId95"/>
    <p:sldId id="354" r:id="rId96"/>
    <p:sldId id="355" r:id="rId97"/>
    <p:sldId id="356" r:id="rId98"/>
    <p:sldId id="357" r:id="rId99"/>
    <p:sldId id="358" r:id="rId100"/>
    <p:sldId id="359" r:id="rId101"/>
    <p:sldId id="360" r:id="rId102"/>
    <p:sldId id="361" r:id="rId103"/>
    <p:sldId id="353" r:id="rId104"/>
    <p:sldId id="350" r:id="rId105"/>
    <p:sldId id="351" r:id="rId106"/>
    <p:sldId id="352" r:id="rId10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0657FC5B-930D-4581-9165-CE38D4E5D24A}" type="datetimeFigureOut">
              <a:rPr lang="tr-TR" smtClean="0"/>
              <a:pPr/>
              <a:t>08.05.2014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70B421C5-0D11-4C2D-838B-07411656C197}"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657FC5B-930D-4581-9165-CE38D4E5D24A}" type="datetimeFigureOut">
              <a:rPr lang="tr-TR" smtClean="0"/>
              <a:pPr/>
              <a:t>08.05.2014</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0B421C5-0D11-4C2D-838B-07411656C197}"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www.dersteknik.com/" TargetMode="External"/><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14414" y="1214423"/>
            <a:ext cx="7243786" cy="2386028"/>
          </a:xfrm>
        </p:spPr>
        <p:txBody>
          <a:bodyPr>
            <a:normAutofit/>
          </a:bodyPr>
          <a:lstStyle/>
          <a:p>
            <a:r>
              <a:rPr lang="tr-TR" sz="3600" b="1" dirty="0" smtClean="0"/>
              <a:t>EDS 102</a:t>
            </a:r>
            <a:br>
              <a:rPr lang="tr-TR" sz="3600" b="1" dirty="0" smtClean="0"/>
            </a:br>
            <a:r>
              <a:rPr lang="tr-TR" sz="3600" b="1" dirty="0" smtClean="0"/>
              <a:t/>
            </a:r>
            <a:br>
              <a:rPr lang="tr-TR" sz="3600" b="1" dirty="0" smtClean="0"/>
            </a:br>
            <a:r>
              <a:rPr lang="tr-TR" sz="3600" b="1" dirty="0" smtClean="0"/>
              <a:t>Tülay KAYA</a:t>
            </a:r>
            <a:endParaRPr lang="tr-TR"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39784"/>
          </a:xfrm>
        </p:spPr>
        <p:txBody>
          <a:bodyPr>
            <a:normAutofit/>
          </a:bodyPr>
          <a:lstStyle/>
          <a:p>
            <a:r>
              <a:rPr lang="tr-TR" sz="2800" b="1" dirty="0" smtClean="0"/>
              <a:t>Sunuş Yoluyla Öğrenme</a:t>
            </a:r>
            <a:endParaRPr lang="tr-TR" sz="2800" b="1" dirty="0"/>
          </a:p>
        </p:txBody>
      </p:sp>
      <p:sp>
        <p:nvSpPr>
          <p:cNvPr id="3" name="2 İçerik Yer Tutucusu"/>
          <p:cNvSpPr>
            <a:spLocks noGrp="1"/>
          </p:cNvSpPr>
          <p:nvPr>
            <p:ph idx="1"/>
          </p:nvPr>
        </p:nvSpPr>
        <p:spPr>
          <a:xfrm>
            <a:off x="1435608" y="1447800"/>
            <a:ext cx="7351234" cy="4800600"/>
          </a:xfrm>
        </p:spPr>
        <p:txBody>
          <a:bodyPr>
            <a:normAutofit/>
          </a:bodyPr>
          <a:lstStyle/>
          <a:p>
            <a:pPr algn="just"/>
            <a:r>
              <a:rPr lang="tr-TR" sz="1800" b="1" dirty="0" smtClean="0">
                <a:latin typeface="Calibri" pitchFamily="34" charset="0"/>
              </a:rPr>
              <a:t>Ausubel’e</a:t>
            </a:r>
            <a:r>
              <a:rPr lang="tr-TR" sz="1800" dirty="0" smtClean="0">
                <a:latin typeface="Calibri" pitchFamily="34" charset="0"/>
              </a:rPr>
              <a:t> göre öğrenci, her zaman hangi bilginin önemli, hangi ipuçlarının problem çözümü için uygun olduğunu bilmeyebilir. </a:t>
            </a:r>
          </a:p>
          <a:p>
            <a:pPr algn="just"/>
            <a:endParaRPr lang="tr-TR" sz="1800" dirty="0" smtClean="0">
              <a:latin typeface="Calibri" pitchFamily="34" charset="0"/>
            </a:endParaRPr>
          </a:p>
          <a:p>
            <a:pPr algn="just"/>
            <a:r>
              <a:rPr lang="tr-TR" sz="1800" dirty="0" smtClean="0">
                <a:latin typeface="Calibri" pitchFamily="34" charset="0"/>
              </a:rPr>
              <a:t>Bu nedenle birey,özellikle herhangi bir konu alanıyla ilgili öğrenmesi gereken kavramları, ilkeleri, fikirleri buluş yoluyla değil, kendine sunulanı alma yoluyla kazanabilir. </a:t>
            </a:r>
          </a:p>
          <a:p>
            <a:pPr algn="just"/>
            <a:endParaRPr lang="tr-TR" sz="1800" dirty="0" smtClean="0">
              <a:latin typeface="Calibri" pitchFamily="34" charset="0"/>
            </a:endParaRPr>
          </a:p>
          <a:p>
            <a:pPr algn="just"/>
            <a:endParaRPr lang="tr-TR" sz="1800" dirty="0">
              <a:latin typeface="Calibri" pitchFamily="34" charset="0"/>
            </a:endParaRPr>
          </a:p>
        </p:txBody>
      </p:sp>
      <p:pic>
        <p:nvPicPr>
          <p:cNvPr id="14338" name="Picture 2" descr="http://www.metu.edu.tr/~e133313/MCj02889760000%5b1%5d.gif"/>
          <p:cNvPicPr>
            <a:picLocks noChangeAspect="1" noChangeArrowheads="1"/>
          </p:cNvPicPr>
          <p:nvPr/>
        </p:nvPicPr>
        <p:blipFill>
          <a:blip r:embed="rId2"/>
          <a:srcRect/>
          <a:stretch>
            <a:fillRect/>
          </a:stretch>
        </p:blipFill>
        <p:spPr bwMode="auto">
          <a:xfrm>
            <a:off x="4286248" y="3571876"/>
            <a:ext cx="3643338" cy="2286016"/>
          </a:xfrm>
          <a:prstGeom prst="rect">
            <a:avLst/>
          </a:prstGeom>
          <a:noFill/>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08358" cy="4800600"/>
          </a:xfrm>
        </p:spPr>
        <p:txBody>
          <a:bodyPr>
            <a:normAutofit/>
          </a:bodyPr>
          <a:lstStyle/>
          <a:p>
            <a:pPr algn="just"/>
            <a:r>
              <a:rPr lang="tr-TR" sz="2000" dirty="0" smtClean="0">
                <a:latin typeface="Calibri" pitchFamily="34" charset="0"/>
              </a:rPr>
              <a:t>Bu tipteki öğrenciler ile iletişim kurmak sınıf içi iletişim etkinlikleriyle pek de kolay değildir. </a:t>
            </a:r>
            <a:endParaRPr lang="tr-TR" sz="2000" dirty="0" smtClean="0">
              <a:latin typeface="Calibri" pitchFamily="34" charset="0"/>
            </a:endParaRPr>
          </a:p>
          <a:p>
            <a:pPr algn="just"/>
            <a:endParaRPr lang="tr-TR" sz="2000" dirty="0" smtClean="0">
              <a:latin typeface="Calibri" pitchFamily="34" charset="0"/>
            </a:endParaRPr>
          </a:p>
          <a:p>
            <a:pPr algn="just"/>
            <a:r>
              <a:rPr lang="tr-TR" sz="2000" dirty="0" smtClean="0">
                <a:latin typeface="Calibri" pitchFamily="34" charset="0"/>
              </a:rPr>
              <a:t>Bu </a:t>
            </a:r>
            <a:r>
              <a:rPr lang="tr-TR" sz="2000" dirty="0" smtClean="0">
                <a:latin typeface="Calibri" pitchFamily="34" charset="0"/>
              </a:rPr>
              <a:t>bakımdan öğretmenlerin bu türdeki öğrenciler ile sosyal ortamlarda daha fazla zaman geçirmesi bu öğrencilerin yeniden kazanılması için etkili bir iletişim stratejisidir. </a:t>
            </a:r>
            <a:endParaRPr lang="tr-TR" sz="2000" dirty="0" smtClean="0">
              <a:latin typeface="Calibri" pitchFamily="34" charset="0"/>
            </a:endParaRPr>
          </a:p>
          <a:p>
            <a:pPr algn="just"/>
            <a:endParaRPr lang="tr-TR" sz="2000" dirty="0" smtClean="0">
              <a:latin typeface="Calibri" pitchFamily="34" charset="0"/>
            </a:endParaRPr>
          </a:p>
          <a:p>
            <a:pPr algn="just"/>
            <a:r>
              <a:rPr lang="tr-TR" sz="2000" dirty="0" smtClean="0">
                <a:latin typeface="Calibri" pitchFamily="34" charset="0"/>
              </a:rPr>
              <a:t>Yalnız </a:t>
            </a:r>
            <a:r>
              <a:rPr lang="tr-TR" sz="2000" dirty="0" smtClean="0">
                <a:latin typeface="Calibri" pitchFamily="34" charset="0"/>
              </a:rPr>
              <a:t>bu stratejide dikkat edilmesi gereken en önemli unsur öğretmen bu öğrenciler ile kurduğu iletişimde belli bir olgunluğa gelinceye kadar öğrenci ile onun kafasında ve yaşadığı çevredeki değerlere veya diğer kurgulara savaş açmadan bu iletişimi gerçekleştirmelidir.</a:t>
            </a:r>
          </a:p>
          <a:p>
            <a:endParaRPr lang="tr-T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Gölge öğrenciler</a:t>
            </a:r>
            <a:endParaRPr lang="tr-TR" sz="3200" dirty="0"/>
          </a:p>
        </p:txBody>
      </p:sp>
      <p:sp>
        <p:nvSpPr>
          <p:cNvPr id="3" name="2 İçerik Yer Tutucusu"/>
          <p:cNvSpPr>
            <a:spLocks noGrp="1"/>
          </p:cNvSpPr>
          <p:nvPr>
            <p:ph idx="1"/>
          </p:nvPr>
        </p:nvSpPr>
        <p:spPr>
          <a:xfrm>
            <a:off x="1435608" y="1447800"/>
            <a:ext cx="7208358" cy="4800600"/>
          </a:xfrm>
        </p:spPr>
        <p:txBody>
          <a:bodyPr>
            <a:normAutofit/>
          </a:bodyPr>
          <a:lstStyle/>
          <a:p>
            <a:pPr algn="just"/>
            <a:r>
              <a:rPr lang="tr-TR" sz="2000" dirty="0" smtClean="0">
                <a:latin typeface="Calibri" pitchFamily="34" charset="0"/>
              </a:rPr>
              <a:t>Bazı öğrenciler yaşadıkları iç psikolojik süreçler neticesinde kendilerini sosyal ortamlarda veya sınıf içinde ifade etmekten kaçınırlar. </a:t>
            </a:r>
            <a:endParaRPr lang="tr-TR" sz="2000" dirty="0" smtClean="0">
              <a:latin typeface="Calibri" pitchFamily="34" charset="0"/>
            </a:endParaRPr>
          </a:p>
          <a:p>
            <a:pPr algn="just"/>
            <a:r>
              <a:rPr lang="tr-TR" sz="2000" dirty="0" smtClean="0">
                <a:latin typeface="Calibri" pitchFamily="34" charset="0"/>
              </a:rPr>
              <a:t>Bunun </a:t>
            </a:r>
            <a:r>
              <a:rPr lang="tr-TR" sz="2000" dirty="0" smtClean="0">
                <a:latin typeface="Calibri" pitchFamily="34" charset="0"/>
              </a:rPr>
              <a:t>temelinde başarısız olup toplum önünde mahcup duruma düşmek ve toplumun yargılarına maruz kalmak korkusu yer alır. Bu bakımdan bu yapıdaki öğrenciler arka planda kalmayı tercih ederler. Dahası bildiklerini dahi sınıf içinde söylemekten uzak dururlar. </a:t>
            </a:r>
            <a:endParaRPr lang="tr-TR" sz="2000" dirty="0" smtClean="0">
              <a:latin typeface="Calibri" pitchFamily="34" charset="0"/>
            </a:endParaRPr>
          </a:p>
          <a:p>
            <a:pPr algn="just"/>
            <a:r>
              <a:rPr lang="tr-TR" sz="2000" dirty="0" smtClean="0">
                <a:latin typeface="Calibri" pitchFamily="34" charset="0"/>
              </a:rPr>
              <a:t>Öğrencileri </a:t>
            </a:r>
            <a:r>
              <a:rPr lang="tr-TR" sz="2000" dirty="0" smtClean="0">
                <a:latin typeface="Calibri" pitchFamily="34" charset="0"/>
              </a:rPr>
              <a:t>sınıf arkadaşlarından ve öğretmenlerinden bu derecede uzak tutan etmenler arasında genellikle de onların ailesi ve çevresi yer alır. </a:t>
            </a:r>
            <a:endParaRPr lang="tr-TR" sz="2000" dirty="0" smtClean="0">
              <a:latin typeface="Calibri" pitchFamily="34" charset="0"/>
            </a:endParaRPr>
          </a:p>
          <a:p>
            <a:pPr algn="just"/>
            <a:r>
              <a:rPr lang="tr-TR" sz="2000" dirty="0" smtClean="0">
                <a:latin typeface="Calibri" pitchFamily="34" charset="0"/>
              </a:rPr>
              <a:t>Sahip </a:t>
            </a:r>
            <a:r>
              <a:rPr lang="tr-TR" sz="2000" dirty="0" smtClean="0">
                <a:latin typeface="Calibri" pitchFamily="34" charset="0"/>
              </a:rPr>
              <a:t>oldukları bu özellikler ile toplum içinde yeterli bir seviyede olmadıkları kanısındadırlar. Bu yüzden kendilerini saklamayı çözüm olarak tercih ederler.</a:t>
            </a:r>
            <a:endParaRPr lang="tr-TR" sz="2000" dirty="0">
              <a:latin typeface="Calibri"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08358" cy="4800600"/>
          </a:xfrm>
        </p:spPr>
        <p:txBody>
          <a:bodyPr>
            <a:normAutofit/>
          </a:bodyPr>
          <a:lstStyle/>
          <a:p>
            <a:pPr algn="just"/>
            <a:r>
              <a:rPr lang="tr-TR" sz="2000" dirty="0" smtClean="0">
                <a:latin typeface="Calibri" pitchFamily="34" charset="0"/>
              </a:rPr>
              <a:t>Uzun yıllar aynı sınıf öğrenciler ile birlikte olmuş olmalarına rağmen en yakın arkadaşları bile okul dışı hayatları hakkında çok da derinlemesine bilgilerine sahip olamazlar. Bu tipteki öğrencileri öğretmenlerde ihmal ederler. </a:t>
            </a:r>
            <a:endParaRPr lang="tr-TR" sz="2000" dirty="0" smtClean="0">
              <a:latin typeface="Calibri" pitchFamily="34" charset="0"/>
            </a:endParaRPr>
          </a:p>
          <a:p>
            <a:pPr algn="just"/>
            <a:r>
              <a:rPr lang="tr-TR" sz="2000" dirty="0" smtClean="0">
                <a:latin typeface="Calibri" pitchFamily="34" charset="0"/>
              </a:rPr>
              <a:t>Onun </a:t>
            </a:r>
            <a:r>
              <a:rPr lang="tr-TR" sz="2000" dirty="0" smtClean="0">
                <a:latin typeface="Calibri" pitchFamily="34" charset="0"/>
              </a:rPr>
              <a:t>için bu öğrenciler ile öğretmenleri yakından iletişim kurmalı ve onlara ilgili olmalıdırlar. </a:t>
            </a:r>
            <a:endParaRPr lang="tr-TR" sz="2000" dirty="0" smtClean="0">
              <a:latin typeface="Calibri" pitchFamily="34" charset="0"/>
            </a:endParaRPr>
          </a:p>
          <a:p>
            <a:pPr algn="just"/>
            <a:r>
              <a:rPr lang="tr-TR" sz="2000" dirty="0" smtClean="0">
                <a:latin typeface="Calibri" pitchFamily="34" charset="0"/>
              </a:rPr>
              <a:t>Zira </a:t>
            </a:r>
            <a:r>
              <a:rPr lang="tr-TR" sz="2000" dirty="0" smtClean="0">
                <a:latin typeface="Calibri" pitchFamily="34" charset="0"/>
              </a:rPr>
              <a:t>bu öğrencileri kişilikleri yönünden güçlü yapacak en önemli etken onların elinde olmadan sahip oldukları tüm etkenlerin utanılacak birer nesne değil aksine sıkı sıkıya sahiplenilecek birer olgu olduğu mesajı verilmesidir.</a:t>
            </a:r>
            <a:endParaRPr lang="tr-TR" sz="2000" dirty="0">
              <a:latin typeface="Calibri"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Öğrenci Karakterleri</a:t>
            </a:r>
            <a:endParaRPr lang="tr-TR" sz="3200" dirty="0"/>
          </a:p>
        </p:txBody>
      </p:sp>
      <p:sp>
        <p:nvSpPr>
          <p:cNvPr id="3" name="2 İçerik Yer Tutucusu"/>
          <p:cNvSpPr>
            <a:spLocks noGrp="1"/>
          </p:cNvSpPr>
          <p:nvPr>
            <p:ph idx="1"/>
          </p:nvPr>
        </p:nvSpPr>
        <p:spPr>
          <a:xfrm>
            <a:off x="1435608" y="1447800"/>
            <a:ext cx="6994044" cy="4800600"/>
          </a:xfrm>
        </p:spPr>
        <p:txBody>
          <a:bodyPr>
            <a:normAutofit/>
          </a:bodyPr>
          <a:lstStyle/>
          <a:p>
            <a:r>
              <a:rPr lang="tr-TR" sz="2000" dirty="0" smtClean="0"/>
              <a:t>Gevezeler</a:t>
            </a:r>
          </a:p>
          <a:p>
            <a:r>
              <a:rPr lang="tr-TR" sz="2000" dirty="0" smtClean="0"/>
              <a:t>Meraklı ve ilgililer</a:t>
            </a:r>
          </a:p>
          <a:p>
            <a:r>
              <a:rPr lang="tr-TR" sz="2000" dirty="0" smtClean="0"/>
              <a:t>Somurtkanlar</a:t>
            </a:r>
          </a:p>
          <a:p>
            <a:r>
              <a:rPr lang="tr-TR" sz="2000" dirty="0" smtClean="0"/>
              <a:t>Boykotçular</a:t>
            </a:r>
          </a:p>
          <a:p>
            <a:r>
              <a:rPr lang="tr-TR" sz="2000" dirty="0" smtClean="0"/>
              <a:t>Tartışmacılar</a:t>
            </a:r>
          </a:p>
          <a:p>
            <a:r>
              <a:rPr lang="tr-TR" sz="2000" dirty="0" smtClean="0"/>
              <a:t>İlgisiz ve alakasızlar</a:t>
            </a:r>
          </a:p>
          <a:p>
            <a:endParaRPr lang="tr-TR" sz="20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Etkili sınıf yönetimi için öneriler</a:t>
            </a:r>
            <a:endParaRPr lang="tr-TR" sz="3200" dirty="0"/>
          </a:p>
        </p:txBody>
      </p:sp>
      <p:sp>
        <p:nvSpPr>
          <p:cNvPr id="3" name="2 İçerik Yer Tutucusu"/>
          <p:cNvSpPr>
            <a:spLocks noGrp="1"/>
          </p:cNvSpPr>
          <p:nvPr>
            <p:ph idx="1"/>
          </p:nvPr>
        </p:nvSpPr>
        <p:spPr>
          <a:xfrm>
            <a:off x="1435608" y="1447800"/>
            <a:ext cx="7136920" cy="4800600"/>
          </a:xfrm>
        </p:spPr>
        <p:txBody>
          <a:bodyPr>
            <a:normAutofit/>
          </a:bodyPr>
          <a:lstStyle/>
          <a:p>
            <a:pPr algn="just">
              <a:spcAft>
                <a:spcPts val="1800"/>
              </a:spcAft>
              <a:buNone/>
            </a:pPr>
            <a:r>
              <a:rPr lang="tr-TR" sz="2000" dirty="0" smtClean="0">
                <a:solidFill>
                  <a:srgbClr val="FF0000"/>
                </a:solidFill>
                <a:latin typeface="Bookman Old Style" pitchFamily="18" charset="0"/>
              </a:rPr>
              <a:t>1. </a:t>
            </a:r>
            <a:r>
              <a:rPr lang="tr-TR" sz="2000" dirty="0" smtClean="0">
                <a:solidFill>
                  <a:srgbClr val="002060"/>
                </a:solidFill>
                <a:latin typeface="Bookman Old Style" pitchFamily="18" charset="0"/>
              </a:rPr>
              <a:t>Öğrencilerimize isimleri ile hitap edelim.</a:t>
            </a:r>
          </a:p>
          <a:p>
            <a:pPr algn="just">
              <a:spcAft>
                <a:spcPts val="1800"/>
              </a:spcAft>
              <a:buNone/>
            </a:pPr>
            <a:r>
              <a:rPr lang="tr-TR" sz="2000" dirty="0" smtClean="0">
                <a:solidFill>
                  <a:srgbClr val="FF0000"/>
                </a:solidFill>
                <a:latin typeface="Bookman Old Style" pitchFamily="18" charset="0"/>
              </a:rPr>
              <a:t>2. </a:t>
            </a:r>
            <a:r>
              <a:rPr lang="tr-TR" sz="2000" dirty="0" smtClean="0">
                <a:solidFill>
                  <a:srgbClr val="002060"/>
                </a:solidFill>
                <a:latin typeface="Bookman Old Style" pitchFamily="18" charset="0"/>
              </a:rPr>
              <a:t>Zil çalar çalmaz sınıfa girip, zamanında dersi bırakalım.</a:t>
            </a:r>
          </a:p>
          <a:p>
            <a:pPr algn="just">
              <a:buNone/>
            </a:pPr>
            <a:r>
              <a:rPr lang="tr-TR" sz="2000" dirty="0" smtClean="0">
                <a:solidFill>
                  <a:srgbClr val="FF0000"/>
                </a:solidFill>
                <a:latin typeface="Bookman Old Style" pitchFamily="18" charset="0"/>
              </a:rPr>
              <a:t>3. </a:t>
            </a:r>
            <a:r>
              <a:rPr lang="tr-TR" sz="2000" dirty="0" smtClean="0">
                <a:solidFill>
                  <a:srgbClr val="002060"/>
                </a:solidFill>
                <a:latin typeface="Bookman Old Style" pitchFamily="18" charset="0"/>
              </a:rPr>
              <a:t>Sınıf kurallarını öğrencilerle beraber belirleyip uygun bir yere </a:t>
            </a:r>
            <a:r>
              <a:rPr lang="tr-TR" sz="2000" dirty="0" smtClean="0">
                <a:solidFill>
                  <a:srgbClr val="002060"/>
                </a:solidFill>
                <a:latin typeface="Bookman Old Style" pitchFamily="18" charset="0"/>
              </a:rPr>
              <a:t>asalım.</a:t>
            </a:r>
          </a:p>
          <a:p>
            <a:pPr algn="just">
              <a:buNone/>
            </a:pPr>
            <a:endParaRPr lang="tr-TR" sz="2000" dirty="0" smtClean="0">
              <a:solidFill>
                <a:srgbClr val="002060"/>
              </a:solidFill>
              <a:latin typeface="Bookman Old Style"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136920" cy="4800600"/>
          </a:xfrm>
        </p:spPr>
        <p:txBody>
          <a:bodyPr>
            <a:normAutofit/>
          </a:bodyPr>
          <a:lstStyle/>
          <a:p>
            <a:pPr algn="just">
              <a:spcAft>
                <a:spcPts val="1800"/>
              </a:spcAft>
              <a:buNone/>
            </a:pPr>
            <a:r>
              <a:rPr lang="tr-TR" sz="2000" dirty="0" smtClean="0">
                <a:solidFill>
                  <a:srgbClr val="FF0000"/>
                </a:solidFill>
                <a:effectLst>
                  <a:outerShdw blurRad="38100" dist="38100" dir="2700000" algn="tl">
                    <a:srgbClr val="000000">
                      <a:alpha val="43137"/>
                    </a:srgbClr>
                  </a:outerShdw>
                </a:effectLst>
                <a:latin typeface="Calibri" pitchFamily="34" charset="0"/>
              </a:rPr>
              <a:t>4.</a:t>
            </a:r>
            <a:r>
              <a:rPr lang="tr-TR" sz="2000" dirty="0" smtClean="0">
                <a:solidFill>
                  <a:srgbClr val="002060"/>
                </a:solidFill>
                <a:effectLst>
                  <a:outerShdw blurRad="38100" dist="38100" dir="2700000" algn="tl">
                    <a:srgbClr val="000000">
                      <a:alpha val="43137"/>
                    </a:srgbClr>
                  </a:outerShdw>
                </a:effectLst>
                <a:latin typeface="Calibri" pitchFamily="34" charset="0"/>
              </a:rPr>
              <a:t> </a:t>
            </a:r>
            <a:r>
              <a:rPr lang="tr-TR" sz="2000" dirty="0" smtClean="0">
                <a:solidFill>
                  <a:srgbClr val="002060"/>
                </a:solidFill>
                <a:latin typeface="Calibri" pitchFamily="34" charset="0"/>
              </a:rPr>
              <a:t>Öğrencilerimizi </a:t>
            </a:r>
            <a:r>
              <a:rPr lang="tr-TR" sz="2000" dirty="0" smtClean="0">
                <a:solidFill>
                  <a:srgbClr val="002060"/>
                </a:solidFill>
                <a:latin typeface="Calibri" pitchFamily="34" charset="0"/>
              </a:rPr>
              <a:t>sık sık </a:t>
            </a:r>
            <a:r>
              <a:rPr lang="tr-TR" sz="2000" dirty="0" smtClean="0">
                <a:solidFill>
                  <a:srgbClr val="002060"/>
                </a:solidFill>
                <a:latin typeface="Calibri" pitchFamily="34" charset="0"/>
              </a:rPr>
              <a:t>övelim.</a:t>
            </a:r>
          </a:p>
          <a:p>
            <a:pPr algn="just">
              <a:spcAft>
                <a:spcPts val="1800"/>
              </a:spcAft>
              <a:buNone/>
            </a:pPr>
            <a:r>
              <a:rPr lang="tr-TR" sz="2000" dirty="0" smtClean="0">
                <a:solidFill>
                  <a:srgbClr val="FF0000"/>
                </a:solidFill>
                <a:latin typeface="Calibri" pitchFamily="34" charset="0"/>
              </a:rPr>
              <a:t>5</a:t>
            </a:r>
            <a:r>
              <a:rPr lang="tr-TR" sz="2000" dirty="0" smtClean="0">
                <a:solidFill>
                  <a:srgbClr val="002060"/>
                </a:solidFill>
                <a:latin typeface="Calibri" pitchFamily="34" charset="0"/>
              </a:rPr>
              <a:t>. Öğrencilere </a:t>
            </a:r>
            <a:r>
              <a:rPr lang="tr-TR" sz="2000" dirty="0" smtClean="0">
                <a:solidFill>
                  <a:srgbClr val="002060"/>
                </a:solidFill>
                <a:latin typeface="Calibri" pitchFamily="34" charset="0"/>
              </a:rPr>
              <a:t>serbestçe kendilerini ifade edebilecekleri bir ortam </a:t>
            </a:r>
            <a:r>
              <a:rPr lang="tr-TR" sz="2000" dirty="0" smtClean="0">
                <a:solidFill>
                  <a:srgbClr val="002060"/>
                </a:solidFill>
                <a:latin typeface="Calibri" pitchFamily="34" charset="0"/>
              </a:rPr>
              <a:t>oluşturalım.</a:t>
            </a:r>
          </a:p>
          <a:p>
            <a:pPr algn="just">
              <a:spcAft>
                <a:spcPts val="1800"/>
              </a:spcAft>
              <a:buNone/>
            </a:pPr>
            <a:r>
              <a:rPr lang="tr-TR" sz="2000" dirty="0" smtClean="0">
                <a:solidFill>
                  <a:srgbClr val="FF0000"/>
                </a:solidFill>
                <a:latin typeface="Calibri" pitchFamily="34" charset="0"/>
              </a:rPr>
              <a:t>6. </a:t>
            </a:r>
            <a:r>
              <a:rPr lang="tr-TR" sz="2000" dirty="0" smtClean="0">
                <a:solidFill>
                  <a:srgbClr val="002060"/>
                </a:solidFill>
                <a:latin typeface="Calibri" pitchFamily="34" charset="0"/>
              </a:rPr>
              <a:t>Her </a:t>
            </a:r>
            <a:r>
              <a:rPr lang="tr-TR" sz="2000" dirty="0" smtClean="0">
                <a:solidFill>
                  <a:srgbClr val="002060"/>
                </a:solidFill>
                <a:latin typeface="Calibri" pitchFamily="34" charset="0"/>
              </a:rPr>
              <a:t>şeye evet ya da hayır </a:t>
            </a:r>
            <a:r>
              <a:rPr lang="tr-TR" sz="2000" dirty="0" smtClean="0">
                <a:solidFill>
                  <a:srgbClr val="002060"/>
                </a:solidFill>
                <a:latin typeface="Calibri" pitchFamily="34" charset="0"/>
              </a:rPr>
              <a:t>demeyelim.</a:t>
            </a:r>
          </a:p>
          <a:p>
            <a:pPr algn="just">
              <a:spcAft>
                <a:spcPts val="1800"/>
              </a:spcAft>
              <a:buNone/>
            </a:pPr>
            <a:r>
              <a:rPr lang="tr-TR" sz="2000" dirty="0" smtClean="0">
                <a:solidFill>
                  <a:srgbClr val="FF0000"/>
                </a:solidFill>
                <a:latin typeface="Calibri" pitchFamily="34" charset="0"/>
              </a:rPr>
              <a:t>7</a:t>
            </a:r>
            <a:r>
              <a:rPr lang="tr-TR" sz="2000" dirty="0" smtClean="0">
                <a:solidFill>
                  <a:srgbClr val="FF0000"/>
                </a:solidFill>
                <a:latin typeface="Calibri" pitchFamily="34" charset="0"/>
              </a:rPr>
              <a:t>. </a:t>
            </a:r>
            <a:r>
              <a:rPr lang="tr-TR" sz="2000" dirty="0" smtClean="0">
                <a:solidFill>
                  <a:srgbClr val="002060"/>
                </a:solidFill>
                <a:latin typeface="Calibri" pitchFamily="34" charset="0"/>
              </a:rPr>
              <a:t>Verdiğimiz sözü yerine </a:t>
            </a:r>
            <a:r>
              <a:rPr lang="tr-TR" sz="2000" dirty="0" smtClean="0">
                <a:solidFill>
                  <a:srgbClr val="002060"/>
                </a:solidFill>
                <a:latin typeface="Calibri" pitchFamily="34" charset="0"/>
              </a:rPr>
              <a:t>getirelim.</a:t>
            </a:r>
          </a:p>
          <a:p>
            <a:pPr algn="just">
              <a:spcAft>
                <a:spcPts val="1800"/>
              </a:spcAft>
              <a:buNone/>
            </a:pPr>
            <a:r>
              <a:rPr lang="tr-TR" sz="2000" dirty="0" smtClean="0">
                <a:solidFill>
                  <a:srgbClr val="FF0000"/>
                </a:solidFill>
                <a:latin typeface="Calibri" pitchFamily="34" charset="0"/>
              </a:rPr>
              <a:t>8</a:t>
            </a:r>
            <a:r>
              <a:rPr lang="tr-TR" sz="2000" dirty="0" smtClean="0">
                <a:solidFill>
                  <a:srgbClr val="FF0000"/>
                </a:solidFill>
                <a:latin typeface="Calibri" pitchFamily="34" charset="0"/>
              </a:rPr>
              <a:t>. </a:t>
            </a:r>
            <a:r>
              <a:rPr lang="tr-TR" sz="2000" dirty="0" smtClean="0">
                <a:solidFill>
                  <a:srgbClr val="002060"/>
                </a:solidFill>
                <a:latin typeface="Calibri" pitchFamily="34" charset="0"/>
              </a:rPr>
              <a:t>Sınıfta çok fazla sesimizi </a:t>
            </a:r>
            <a:r>
              <a:rPr lang="tr-TR" sz="2000" dirty="0" smtClean="0">
                <a:solidFill>
                  <a:srgbClr val="002060"/>
                </a:solidFill>
                <a:latin typeface="Calibri" pitchFamily="34" charset="0"/>
              </a:rPr>
              <a:t>yükseltmeyelim.</a:t>
            </a:r>
          </a:p>
          <a:p>
            <a:pPr algn="just">
              <a:spcAft>
                <a:spcPts val="1800"/>
              </a:spcAft>
              <a:buNone/>
            </a:pPr>
            <a:r>
              <a:rPr lang="tr-TR" sz="2000" dirty="0" smtClean="0">
                <a:solidFill>
                  <a:srgbClr val="FF0000"/>
                </a:solidFill>
                <a:latin typeface="Calibri" pitchFamily="34" charset="0"/>
              </a:rPr>
              <a:t>9</a:t>
            </a:r>
            <a:r>
              <a:rPr lang="tr-TR" sz="2000" dirty="0" smtClean="0">
                <a:solidFill>
                  <a:srgbClr val="FF0000"/>
                </a:solidFill>
                <a:latin typeface="Calibri" pitchFamily="34" charset="0"/>
              </a:rPr>
              <a:t>. </a:t>
            </a:r>
            <a:r>
              <a:rPr lang="tr-TR" sz="2000" dirty="0" smtClean="0">
                <a:solidFill>
                  <a:srgbClr val="002060"/>
                </a:solidFill>
                <a:latin typeface="Calibri" pitchFamily="34" charset="0"/>
              </a:rPr>
              <a:t>Giyimimize dikkat </a:t>
            </a:r>
            <a:r>
              <a:rPr lang="tr-TR" sz="2000" dirty="0" smtClean="0">
                <a:solidFill>
                  <a:srgbClr val="002060"/>
                </a:solidFill>
                <a:latin typeface="Calibri" pitchFamily="34" charset="0"/>
              </a:rPr>
              <a:t>edelim.</a:t>
            </a:r>
          </a:p>
          <a:p>
            <a:pPr algn="just">
              <a:spcAft>
                <a:spcPts val="1800"/>
              </a:spcAft>
              <a:buNone/>
            </a:pPr>
            <a:r>
              <a:rPr lang="tr-TR" sz="2000" dirty="0" smtClean="0">
                <a:solidFill>
                  <a:srgbClr val="FF0000"/>
                </a:solidFill>
                <a:latin typeface="Calibri" pitchFamily="34" charset="0"/>
              </a:rPr>
              <a:t>10</a:t>
            </a:r>
            <a:r>
              <a:rPr lang="tr-TR" sz="2000" dirty="0" smtClean="0">
                <a:solidFill>
                  <a:srgbClr val="FF0000"/>
                </a:solidFill>
                <a:latin typeface="Calibri" pitchFamily="34" charset="0"/>
              </a:rPr>
              <a:t>. </a:t>
            </a:r>
            <a:r>
              <a:rPr lang="tr-TR" sz="2000" dirty="0" smtClean="0">
                <a:solidFill>
                  <a:srgbClr val="002060"/>
                </a:solidFill>
                <a:latin typeface="Calibri" pitchFamily="34" charset="0"/>
              </a:rPr>
              <a:t>Öğrencilerimizi iyi tanıyalım.</a:t>
            </a:r>
          </a:p>
          <a:p>
            <a:pPr algn="just">
              <a:spcAft>
                <a:spcPts val="1800"/>
              </a:spcAft>
              <a:buNone/>
            </a:pPr>
            <a:endParaRPr lang="tr-TR" sz="2000" dirty="0" smtClean="0">
              <a:solidFill>
                <a:srgbClr val="002060"/>
              </a:solidFill>
              <a:effectLst>
                <a:outerShdw blurRad="38100" dist="38100" dir="2700000" algn="tl">
                  <a:srgbClr val="000000">
                    <a:alpha val="43137"/>
                  </a:srgbClr>
                </a:outerShdw>
              </a:effectLst>
              <a:latin typeface="Bookman Old Style" pitchFamily="18" charset="0"/>
            </a:endParaRPr>
          </a:p>
          <a:p>
            <a:pPr algn="just"/>
            <a:endParaRPr lang="tr-TR" sz="2000" dirty="0">
              <a:latin typeface="Calibri"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08358" cy="4800600"/>
          </a:xfrm>
        </p:spPr>
        <p:txBody>
          <a:bodyPr>
            <a:normAutofit/>
          </a:bodyPr>
          <a:lstStyle/>
          <a:p>
            <a:pPr algn="just">
              <a:spcAft>
                <a:spcPts val="1800"/>
              </a:spcAft>
              <a:buNone/>
            </a:pPr>
            <a:r>
              <a:rPr lang="tr-TR" sz="2000" dirty="0" smtClean="0">
                <a:solidFill>
                  <a:srgbClr val="FF0000"/>
                </a:solidFill>
                <a:latin typeface="Bookman Old Style" pitchFamily="18" charset="0"/>
              </a:rPr>
              <a:t>11. </a:t>
            </a:r>
            <a:r>
              <a:rPr lang="tr-TR" sz="2000" dirty="0" smtClean="0">
                <a:solidFill>
                  <a:srgbClr val="002060"/>
                </a:solidFill>
                <a:latin typeface="Bookman Old Style" pitchFamily="18" charset="0"/>
              </a:rPr>
              <a:t>Sözlerimizle değil davranışlarımızla öğrencilerimize örnek </a:t>
            </a:r>
            <a:r>
              <a:rPr lang="tr-TR" sz="2000" dirty="0" smtClean="0">
                <a:solidFill>
                  <a:srgbClr val="002060"/>
                </a:solidFill>
                <a:latin typeface="Bookman Old Style" pitchFamily="18" charset="0"/>
              </a:rPr>
              <a:t>olalım.</a:t>
            </a:r>
          </a:p>
          <a:p>
            <a:pPr algn="just">
              <a:spcAft>
                <a:spcPts val="1800"/>
              </a:spcAft>
              <a:buNone/>
            </a:pPr>
            <a:r>
              <a:rPr lang="tr-TR" sz="2000" dirty="0" smtClean="0">
                <a:solidFill>
                  <a:srgbClr val="FF0000"/>
                </a:solidFill>
                <a:latin typeface="Bookman Old Style" pitchFamily="18" charset="0"/>
              </a:rPr>
              <a:t>12</a:t>
            </a:r>
            <a:r>
              <a:rPr lang="tr-TR" sz="2000" dirty="0" smtClean="0">
                <a:solidFill>
                  <a:srgbClr val="FF0000"/>
                </a:solidFill>
                <a:latin typeface="Bookman Old Style" pitchFamily="18" charset="0"/>
              </a:rPr>
              <a:t>. </a:t>
            </a:r>
            <a:r>
              <a:rPr lang="tr-TR" sz="2000" dirty="0" smtClean="0">
                <a:solidFill>
                  <a:srgbClr val="002060"/>
                </a:solidFill>
                <a:latin typeface="Bookman Old Style" pitchFamily="18" charset="0"/>
              </a:rPr>
              <a:t>Karşılaştırma yapmaktan kaçınalım.</a:t>
            </a:r>
          </a:p>
          <a:p>
            <a:pPr algn="just">
              <a:spcBef>
                <a:spcPct val="0"/>
              </a:spcBef>
              <a:buFont typeface="Wingdings" pitchFamily="2" charset="2"/>
              <a:buNone/>
            </a:pPr>
            <a:r>
              <a:rPr lang="tr-TR" sz="2000" dirty="0" smtClean="0">
                <a:solidFill>
                  <a:srgbClr val="FF0000"/>
                </a:solidFill>
                <a:latin typeface="Bookman Old Style" pitchFamily="18" charset="0"/>
              </a:rPr>
              <a:t>13. </a:t>
            </a:r>
            <a:r>
              <a:rPr lang="tr-TR" sz="2000" dirty="0" smtClean="0">
                <a:solidFill>
                  <a:srgbClr val="002060"/>
                </a:solidFill>
                <a:latin typeface="Bookman Old Style" pitchFamily="18" charset="0"/>
                <a:ea typeface="Arial Unicode MS" pitchFamily="34" charset="-128"/>
                <a:cs typeface="Arial Unicode MS" pitchFamily="34" charset="-128"/>
              </a:rPr>
              <a:t>Karışıklıklarla uğraşabilmek için açık stratejilerimiz ol</a:t>
            </a:r>
            <a:r>
              <a:rPr lang="tr-TR" sz="2000" dirty="0" smtClean="0">
                <a:solidFill>
                  <a:srgbClr val="002060"/>
                </a:solidFill>
                <a:latin typeface="Bookman Old Style" pitchFamily="18" charset="0"/>
              </a:rPr>
              <a:t>malı</a:t>
            </a:r>
            <a:endParaRPr lang="tr-T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Özellikleri:</a:t>
            </a:r>
            <a:endParaRPr lang="tr-TR" sz="2400" dirty="0"/>
          </a:p>
        </p:txBody>
      </p:sp>
      <p:sp>
        <p:nvSpPr>
          <p:cNvPr id="3" name="2 İçerik Yer Tutucusu"/>
          <p:cNvSpPr>
            <a:spLocks noGrp="1"/>
          </p:cNvSpPr>
          <p:nvPr>
            <p:ph idx="1"/>
          </p:nvPr>
        </p:nvSpPr>
        <p:spPr>
          <a:xfrm>
            <a:off x="1435608" y="1447800"/>
            <a:ext cx="7136920" cy="4800600"/>
          </a:xfrm>
        </p:spPr>
        <p:txBody>
          <a:bodyPr>
            <a:normAutofit/>
          </a:bodyPr>
          <a:lstStyle/>
          <a:p>
            <a:pPr algn="just"/>
            <a:r>
              <a:rPr lang="tr-TR" sz="1800" dirty="0" smtClean="0">
                <a:latin typeface="Calibri" pitchFamily="34" charset="0"/>
              </a:rPr>
              <a:t>Sunuş yoluyla öğretme, öğretmen ve öğrenci arasında yoğun bir etkileşimi gerektirir.</a:t>
            </a:r>
          </a:p>
          <a:p>
            <a:pPr algn="just"/>
            <a:endParaRPr lang="tr-TR" sz="1800" dirty="0" smtClean="0">
              <a:latin typeface="Calibri" pitchFamily="34" charset="0"/>
            </a:endParaRPr>
          </a:p>
          <a:p>
            <a:pPr algn="just"/>
            <a:r>
              <a:rPr lang="tr-TR" sz="1800" dirty="0" smtClean="0">
                <a:latin typeface="Calibri" pitchFamily="34" charset="0"/>
              </a:rPr>
              <a:t>Sunuş yoluyla öğretme, bol örnek vermeyi gerektirir.</a:t>
            </a:r>
          </a:p>
          <a:p>
            <a:pPr algn="just"/>
            <a:endParaRPr lang="tr-TR" sz="1800" dirty="0" smtClean="0">
              <a:latin typeface="Calibri" pitchFamily="34" charset="0"/>
            </a:endParaRPr>
          </a:p>
          <a:p>
            <a:pPr algn="just"/>
            <a:r>
              <a:rPr lang="tr-TR" sz="1800" dirty="0" smtClean="0">
                <a:latin typeface="Calibri" pitchFamily="34" charset="0"/>
              </a:rPr>
              <a:t>Sunuş yoluyla öğretme, genelden özele doğru hiyerarşik bir yapı izler.</a:t>
            </a:r>
          </a:p>
          <a:p>
            <a:pPr algn="just"/>
            <a:endParaRPr lang="tr-TR" sz="1800" dirty="0" smtClean="0">
              <a:latin typeface="Calibri" pitchFamily="34" charset="0"/>
            </a:endParaRPr>
          </a:p>
          <a:p>
            <a:pPr algn="just"/>
            <a:r>
              <a:rPr lang="tr-TR" sz="1800" dirty="0" smtClean="0">
                <a:latin typeface="Calibri" pitchFamily="34" charset="0"/>
              </a:rPr>
              <a:t> Öğretim adım adım ilerler.</a:t>
            </a:r>
          </a:p>
          <a:p>
            <a:pPr algn="just"/>
            <a:endParaRPr lang="tr-T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136920" cy="4800600"/>
          </a:xfrm>
        </p:spPr>
        <p:txBody>
          <a:bodyPr>
            <a:normAutofit/>
          </a:bodyPr>
          <a:lstStyle/>
          <a:p>
            <a:pPr algn="just"/>
            <a:r>
              <a:rPr lang="tr-TR" sz="1800" dirty="0" smtClean="0">
                <a:latin typeface="Calibri" pitchFamily="34" charset="0"/>
              </a:rPr>
              <a:t>Sunuş yoluyla öğretim, bilgilerin çok iyi bir biçimde düzenlenmiş, sıralanmış olması ve çocuk tarafından alınmaya hazır bir duruma getirilmesi gerekmektedir. </a:t>
            </a:r>
          </a:p>
          <a:p>
            <a:pPr algn="just"/>
            <a:endParaRPr lang="tr-TR" sz="1800" dirty="0" smtClean="0">
              <a:latin typeface="Calibri" pitchFamily="34" charset="0"/>
            </a:endParaRPr>
          </a:p>
          <a:p>
            <a:r>
              <a:rPr lang="tr-TR" sz="1800" dirty="0" smtClean="0">
                <a:latin typeface="Calibri" pitchFamily="34" charset="0"/>
              </a:rPr>
              <a:t>Bu yaklaşımın, buluş yoluyla öğretimden farkı ilk önce genel ilke ve genellemelerin verilmesi daha sonra ayrıntılı bilgilerin kazandırılmaya çalışılmasıdır.</a:t>
            </a:r>
          </a:p>
          <a:p>
            <a:endParaRPr lang="tr-TR" sz="1800" dirty="0" smtClean="0">
              <a:latin typeface="Calibri" pitchFamily="34" charset="0"/>
            </a:endParaRPr>
          </a:p>
          <a:p>
            <a:pPr>
              <a:buNone/>
            </a:pPr>
            <a:r>
              <a:rPr lang="tr-TR" sz="1800" dirty="0" smtClean="0">
                <a:latin typeface="Calibri" pitchFamily="34" charset="0"/>
              </a:rPr>
              <a:t/>
            </a:r>
            <a:br>
              <a:rPr lang="tr-TR" sz="1800" dirty="0" smtClean="0">
                <a:latin typeface="Calibri" pitchFamily="34" charset="0"/>
              </a:rPr>
            </a:br>
            <a:r>
              <a:rPr lang="tr-TR" sz="1800" dirty="0" smtClean="0">
                <a:latin typeface="Calibri" pitchFamily="34" charset="0"/>
              </a:rPr>
              <a:t/>
            </a:r>
            <a:br>
              <a:rPr lang="tr-TR" sz="1800" dirty="0" smtClean="0">
                <a:latin typeface="Calibri" pitchFamily="34" charset="0"/>
              </a:rPr>
            </a:br>
            <a:endParaRPr lang="tr-TR" sz="1800"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08358" cy="4800600"/>
          </a:xfrm>
        </p:spPr>
        <p:txBody>
          <a:bodyPr>
            <a:normAutofit/>
          </a:bodyPr>
          <a:lstStyle/>
          <a:p>
            <a:pPr algn="just"/>
            <a:r>
              <a:rPr lang="tr-TR" sz="1800" b="1" dirty="0" smtClean="0">
                <a:latin typeface="Calibri" pitchFamily="34" charset="0"/>
              </a:rPr>
              <a:t>Ausubel</a:t>
            </a:r>
            <a:r>
              <a:rPr lang="tr-TR" sz="1800" dirty="0" smtClean="0">
                <a:solidFill>
                  <a:srgbClr val="FF0000"/>
                </a:solidFill>
                <a:latin typeface="Calibri" pitchFamily="34" charset="0"/>
              </a:rPr>
              <a:t>, Bruner’in </a:t>
            </a:r>
            <a:r>
              <a:rPr lang="tr-TR" sz="1800" dirty="0" smtClean="0">
                <a:latin typeface="Calibri" pitchFamily="34" charset="0"/>
              </a:rPr>
              <a:t>öğrenmenin oluşması için bilginin mutlaka birey tarafından bulunması gerekir yaklaşımına karşı alternatif bir yaklaşım önermektedir. </a:t>
            </a:r>
          </a:p>
          <a:p>
            <a:pPr algn="just"/>
            <a:endParaRPr lang="tr-TR" sz="1800" dirty="0" smtClean="0">
              <a:latin typeface="Calibri" pitchFamily="34" charset="0"/>
            </a:endParaRPr>
          </a:p>
          <a:p>
            <a:pPr algn="just"/>
            <a:r>
              <a:rPr lang="tr-TR" sz="1800" dirty="0" smtClean="0">
                <a:latin typeface="Calibri" pitchFamily="34" charset="0"/>
              </a:rPr>
              <a:t>Ausubel’e göre iyi sunulduğu takdirde, birey kendisine sunulan bilgileri anlamlı olarak öğrenebilir. </a:t>
            </a:r>
          </a:p>
          <a:p>
            <a:pPr algn="just"/>
            <a:r>
              <a:rPr lang="tr-TR" sz="1800" dirty="0" smtClean="0">
                <a:latin typeface="Calibri" pitchFamily="34" charset="0"/>
              </a:rPr>
              <a:t>Çünkü Ausubel’e göre çocuk hangi bilginin önemli olduğunu, hangi ipuçlarının sorunun çözümü için gerekli olduğunu her zaman bilemeyebilir. </a:t>
            </a:r>
          </a:p>
          <a:p>
            <a:pPr algn="just"/>
            <a:endParaRPr lang="tr-TR" sz="1800" dirty="0" smtClean="0">
              <a:latin typeface="Calibri" pitchFamily="34" charset="0"/>
            </a:endParaRPr>
          </a:p>
          <a:p>
            <a:pPr algn="just"/>
            <a:r>
              <a:rPr lang="tr-TR" sz="1800" dirty="0" smtClean="0">
                <a:latin typeface="Calibri" pitchFamily="34" charset="0"/>
              </a:rPr>
              <a:t>Çocuk herhangi bir konu alanıyla ilgili kavram ve ilkeleri buluş yoluyla değil, kendine sunulanı alma yoluyla da öğrenebilir.</a:t>
            </a:r>
            <a:br>
              <a:rPr lang="tr-TR" sz="1800" dirty="0" smtClean="0">
                <a:latin typeface="Calibri" pitchFamily="34" charset="0"/>
              </a:rPr>
            </a:br>
            <a:r>
              <a:rPr lang="tr-TR" sz="1800" dirty="0" smtClean="0">
                <a:latin typeface="Calibri" pitchFamily="34" charset="0"/>
              </a:rPr>
              <a:t/>
            </a:r>
            <a:br>
              <a:rPr lang="tr-TR" sz="1800" dirty="0" smtClean="0">
                <a:latin typeface="Calibri" pitchFamily="34" charset="0"/>
              </a:rPr>
            </a:br>
            <a:endParaRPr lang="tr-TR" sz="1800" dirty="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Tam Öğrenmenin Uygulanışı</a:t>
            </a:r>
            <a:endParaRPr lang="tr-TR" sz="2800" b="1" dirty="0"/>
          </a:p>
        </p:txBody>
      </p:sp>
      <p:sp>
        <p:nvSpPr>
          <p:cNvPr id="3" name="2 İçerik Yer Tutucusu"/>
          <p:cNvSpPr>
            <a:spLocks noGrp="1"/>
          </p:cNvSpPr>
          <p:nvPr>
            <p:ph idx="1"/>
          </p:nvPr>
        </p:nvSpPr>
        <p:spPr>
          <a:xfrm>
            <a:off x="1357290" y="1428736"/>
            <a:ext cx="7351234" cy="4800600"/>
          </a:xfrm>
        </p:spPr>
        <p:txBody>
          <a:bodyPr>
            <a:normAutofit/>
          </a:bodyPr>
          <a:lstStyle/>
          <a:p>
            <a:pPr marL="425196" indent="-342900" algn="just">
              <a:buFont typeface="+mj-lt"/>
              <a:buAutoNum type="arabicPeriod"/>
            </a:pPr>
            <a:r>
              <a:rPr lang="tr-TR" sz="1800" dirty="0" smtClean="0">
                <a:latin typeface="Calibri" pitchFamily="34" charset="0"/>
              </a:rPr>
              <a:t>Dersin hedef-davranışları ile bu hedef-davranışların kazandıracağı öğrenmenin belirlenmesi.    Ünitelerin hedef-davranışları ve öğrenme içeriğinin ayrıntılı olarak belirlenmesi,</a:t>
            </a:r>
          </a:p>
          <a:p>
            <a:pPr marL="425196" indent="-342900" algn="just">
              <a:buFont typeface="+mj-lt"/>
              <a:buAutoNum type="arabicPeriod"/>
            </a:pPr>
            <a:endParaRPr lang="tr-TR" sz="1800" dirty="0" smtClean="0">
              <a:latin typeface="Calibri" pitchFamily="34" charset="0"/>
            </a:endParaRPr>
          </a:p>
          <a:p>
            <a:pPr marL="425196" indent="-342900" algn="just">
              <a:buFont typeface="+mj-lt"/>
              <a:buAutoNum type="arabicPeriod"/>
            </a:pPr>
            <a:r>
              <a:rPr lang="tr-TR" sz="1800" dirty="0" smtClean="0">
                <a:latin typeface="Calibri" pitchFamily="34" charset="0"/>
              </a:rPr>
              <a:t>Bir dersin kapsamı öğrenme ünitelerine ayrıştırıldıktan sonra, her bir ünitenin öğrenebilmesi için gerekli olan ön koşul davranışlarının belirlenmesi,</a:t>
            </a:r>
          </a:p>
          <a:p>
            <a:pPr marL="425196" indent="-342900" algn="just">
              <a:buFont typeface="+mj-lt"/>
              <a:buAutoNum type="arabicPeriod"/>
            </a:pPr>
            <a:endParaRPr lang="tr-TR" sz="1800" dirty="0" smtClean="0">
              <a:latin typeface="Calibri" pitchFamily="34" charset="0"/>
            </a:endParaRPr>
          </a:p>
          <a:p>
            <a:pPr marL="425196" indent="-342900" algn="just">
              <a:buFont typeface="+mj-lt"/>
              <a:buAutoNum type="arabicPeriod"/>
            </a:pPr>
            <a:r>
              <a:rPr lang="tr-TR" sz="1800" dirty="0" smtClean="0">
                <a:latin typeface="Calibri" pitchFamily="34" charset="0"/>
              </a:rPr>
              <a:t>Yeni bir ünitenin öğretimine geçmeden önce öğrencilerin ön koşul davranışlarına sahip olup olmadıklarının bilişsel giriş davranışları (BGD) testi ile belirlenmesi,</a:t>
            </a:r>
          </a:p>
          <a:p>
            <a:pPr marL="425196" indent="-342900" algn="just">
              <a:buFont typeface="+mj-lt"/>
              <a:buAutoNum type="arabicPeriod"/>
            </a:pPr>
            <a:endParaRPr lang="tr-TR" sz="1800"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39784"/>
          </a:xfrm>
        </p:spPr>
        <p:txBody>
          <a:bodyPr>
            <a:normAutofit/>
          </a:bodyPr>
          <a:lstStyle/>
          <a:p>
            <a:r>
              <a:rPr lang="tr-TR" sz="2400" dirty="0" smtClean="0"/>
              <a:t>BGD Bireysel Gelişim Dosyası</a:t>
            </a:r>
            <a:endParaRPr lang="tr-TR" sz="2400" dirty="0"/>
          </a:p>
        </p:txBody>
      </p:sp>
      <p:sp>
        <p:nvSpPr>
          <p:cNvPr id="3" name="2 İçerik Yer Tutucusu"/>
          <p:cNvSpPr>
            <a:spLocks noGrp="1"/>
          </p:cNvSpPr>
          <p:nvPr>
            <p:ph idx="1"/>
          </p:nvPr>
        </p:nvSpPr>
        <p:spPr>
          <a:xfrm>
            <a:off x="1428728" y="1285860"/>
            <a:ext cx="7498080" cy="4586286"/>
          </a:xfrm>
        </p:spPr>
        <p:txBody>
          <a:bodyPr>
            <a:normAutofit/>
          </a:bodyPr>
          <a:lstStyle/>
          <a:p>
            <a:pPr>
              <a:buFont typeface="Wingdings" pitchFamily="2" charset="2"/>
              <a:buChar char="ü"/>
            </a:pPr>
            <a:endParaRPr lang="tr-TR" sz="1700" b="1" dirty="0" smtClean="0">
              <a:latin typeface="Calibri" pitchFamily="34" charset="0"/>
            </a:endParaRPr>
          </a:p>
          <a:p>
            <a:pPr>
              <a:buFont typeface="Wingdings" pitchFamily="2" charset="2"/>
              <a:buChar char="ü"/>
            </a:pPr>
            <a:r>
              <a:rPr lang="tr-TR" sz="1700" b="1" dirty="0" smtClean="0">
                <a:latin typeface="Calibri" pitchFamily="34" charset="0"/>
              </a:rPr>
              <a:t>Tanım:</a:t>
            </a:r>
            <a:r>
              <a:rPr lang="tr-TR" sz="1700" dirty="0" smtClean="0">
                <a:latin typeface="Calibri" pitchFamily="34" charset="0"/>
              </a:rPr>
              <a:t> öğrencinin çabası, ilerlemesi ve belli bir alanda başarı öyküsünü yansıtan araçlardır.</a:t>
            </a:r>
          </a:p>
          <a:p>
            <a:pPr>
              <a:buNone/>
            </a:pPr>
            <a:r>
              <a:rPr lang="tr-TR" sz="1700" dirty="0" smtClean="0">
                <a:latin typeface="Calibri" pitchFamily="34" charset="0"/>
              </a:rPr>
              <a:t/>
            </a:r>
            <a:br>
              <a:rPr lang="tr-TR" sz="1700" dirty="0" smtClean="0">
                <a:latin typeface="Calibri" pitchFamily="34" charset="0"/>
              </a:rPr>
            </a:br>
            <a:r>
              <a:rPr lang="tr-TR" sz="1700" dirty="0" smtClean="0">
                <a:solidFill>
                  <a:srgbClr val="FF0000"/>
                </a:solidFill>
                <a:latin typeface="Calibri" pitchFamily="34" charset="0"/>
              </a:rPr>
              <a:t>Öğrenci ne öğrendi?</a:t>
            </a:r>
            <a:r>
              <a:rPr lang="tr-TR" sz="1700" dirty="0" smtClean="0">
                <a:latin typeface="Calibri" pitchFamily="34" charset="0"/>
              </a:rPr>
              <a:t/>
            </a:r>
            <a:br>
              <a:rPr lang="tr-TR" sz="1700" dirty="0" smtClean="0">
                <a:latin typeface="Calibri" pitchFamily="34" charset="0"/>
              </a:rPr>
            </a:br>
            <a:r>
              <a:rPr lang="tr-TR" sz="1700" dirty="0" smtClean="0">
                <a:latin typeface="Calibri" pitchFamily="34" charset="0"/>
              </a:rPr>
              <a:t>Nasıl bir yol izledi?</a:t>
            </a:r>
            <a:br>
              <a:rPr lang="tr-TR" sz="1700" dirty="0" smtClean="0">
                <a:latin typeface="Calibri" pitchFamily="34" charset="0"/>
              </a:rPr>
            </a:br>
            <a:r>
              <a:rPr lang="tr-TR" sz="1700" dirty="0" smtClean="0">
                <a:latin typeface="Calibri" pitchFamily="34" charset="0"/>
              </a:rPr>
              <a:t>Nasıl bir yol izledi?</a:t>
            </a:r>
            <a:br>
              <a:rPr lang="tr-TR" sz="1700" dirty="0" smtClean="0">
                <a:latin typeface="Calibri" pitchFamily="34" charset="0"/>
              </a:rPr>
            </a:br>
            <a:r>
              <a:rPr lang="tr-TR" sz="1700" dirty="0" smtClean="0">
                <a:latin typeface="Calibri" pitchFamily="34" charset="0"/>
              </a:rPr>
              <a:t>Nasıl soru sordu?</a:t>
            </a:r>
            <a:br>
              <a:rPr lang="tr-TR" sz="1700" dirty="0" smtClean="0">
                <a:latin typeface="Calibri" pitchFamily="34" charset="0"/>
              </a:rPr>
            </a:br>
            <a:r>
              <a:rPr lang="tr-TR" sz="1700" dirty="0" smtClean="0">
                <a:latin typeface="Calibri" pitchFamily="34" charset="0"/>
              </a:rPr>
              <a:t>Bilgiye nasıl ulaştı?</a:t>
            </a:r>
            <a:br>
              <a:rPr lang="tr-TR" sz="1700" dirty="0" smtClean="0">
                <a:latin typeface="Calibri" pitchFamily="34" charset="0"/>
              </a:rPr>
            </a:br>
            <a:r>
              <a:rPr lang="tr-TR" sz="1700" dirty="0" smtClean="0">
                <a:latin typeface="Calibri" pitchFamily="34" charset="0"/>
              </a:rPr>
              <a:t>Bilgiyi nasıl yapılandırdı?</a:t>
            </a:r>
            <a:br>
              <a:rPr lang="tr-TR" sz="1700" dirty="0" smtClean="0">
                <a:latin typeface="Calibri" pitchFamily="34" charset="0"/>
              </a:rPr>
            </a:br>
            <a:r>
              <a:rPr lang="tr-TR" sz="1700" dirty="0" smtClean="0">
                <a:latin typeface="Calibri" pitchFamily="34" charset="0"/>
              </a:rPr>
              <a:t>Diğer insanlarla nasıl iletişim kurdu?</a:t>
            </a:r>
            <a:br>
              <a:rPr lang="tr-TR" sz="1700" dirty="0" smtClean="0">
                <a:latin typeface="Calibri" pitchFamily="34" charset="0"/>
              </a:rPr>
            </a:br>
            <a:r>
              <a:rPr lang="tr-TR" sz="1700" dirty="0" smtClean="0">
                <a:latin typeface="Calibri" pitchFamily="34" charset="0"/>
              </a:rPr>
              <a:t>Öğrenirken hangi zorluklarla karşılaştı?</a:t>
            </a:r>
            <a:br>
              <a:rPr lang="tr-TR" sz="1700" dirty="0" smtClean="0">
                <a:latin typeface="Calibri" pitchFamily="34" charset="0"/>
              </a:rPr>
            </a:br>
            <a:r>
              <a:rPr lang="tr-TR" sz="1700" dirty="0" smtClean="0">
                <a:latin typeface="Calibri" pitchFamily="34" charset="0"/>
              </a:rPr>
              <a:t>Çalışmaları toplamadaki amaçları nelerdir?</a:t>
            </a:r>
          </a:p>
          <a:p>
            <a:pPr>
              <a:buNone/>
            </a:pPr>
            <a:r>
              <a:rPr lang="tr-TR" sz="1700" dirty="0" smtClean="0">
                <a:latin typeface="Calibri" pitchFamily="34" charset="0"/>
              </a:rPr>
              <a:t/>
            </a:r>
            <a:br>
              <a:rPr lang="tr-TR" sz="1700" dirty="0" smtClean="0">
                <a:latin typeface="Calibri" pitchFamily="34" charset="0"/>
              </a:rPr>
            </a:br>
            <a:endParaRPr lang="tr-TR" sz="1700" dirty="0" smtClean="0">
              <a:latin typeface="Calibri" pitchFamily="34" charset="0"/>
            </a:endParaRP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08358" cy="4800600"/>
          </a:xfrm>
        </p:spPr>
        <p:txBody>
          <a:bodyPr>
            <a:normAutofit/>
          </a:bodyPr>
          <a:lstStyle/>
          <a:p>
            <a:pPr>
              <a:buFont typeface="Wingdings" pitchFamily="2" charset="2"/>
              <a:buChar char="ü"/>
            </a:pPr>
            <a:r>
              <a:rPr lang="tr-TR" sz="1800" b="1" dirty="0" smtClean="0">
                <a:latin typeface="Calibri" pitchFamily="34" charset="0"/>
              </a:rPr>
              <a:t>Niçin BGD kullanalım</a:t>
            </a:r>
            <a:r>
              <a:rPr lang="tr-TR" sz="1800" dirty="0" smtClean="0">
                <a:latin typeface="Calibri" pitchFamily="34" charset="0"/>
              </a:rPr>
              <a:t>?</a:t>
            </a:r>
          </a:p>
          <a:p>
            <a:pPr>
              <a:buNone/>
            </a:pPr>
            <a:r>
              <a:rPr lang="tr-TR" sz="1800" dirty="0" smtClean="0">
                <a:latin typeface="Calibri" pitchFamily="34" charset="0"/>
              </a:rPr>
              <a:t/>
            </a:r>
            <a:br>
              <a:rPr lang="tr-TR" sz="1800" dirty="0" smtClean="0">
                <a:latin typeface="Calibri" pitchFamily="34" charset="0"/>
              </a:rPr>
            </a:br>
            <a:r>
              <a:rPr lang="tr-TR" sz="1800" dirty="0" smtClean="0">
                <a:latin typeface="Calibri" pitchFamily="34" charset="0"/>
              </a:rPr>
              <a:t>Gelişim ve değişimi en gerçekçi sunar.</a:t>
            </a:r>
            <a:br>
              <a:rPr lang="tr-TR" sz="1800" dirty="0" smtClean="0">
                <a:latin typeface="Calibri" pitchFamily="34" charset="0"/>
              </a:rPr>
            </a:br>
            <a:r>
              <a:rPr lang="tr-TR" sz="1800" dirty="0" smtClean="0">
                <a:latin typeface="Calibri" pitchFamily="34" charset="0"/>
              </a:rPr>
              <a:t>Hangi çalışmanın ne zaman yapıldığını sunar.</a:t>
            </a:r>
            <a:br>
              <a:rPr lang="tr-TR" sz="1800" dirty="0" smtClean="0">
                <a:latin typeface="Calibri" pitchFamily="34" charset="0"/>
              </a:rPr>
            </a:br>
            <a:r>
              <a:rPr lang="tr-TR" sz="1800" dirty="0" smtClean="0">
                <a:latin typeface="Calibri" pitchFamily="34" charset="0"/>
              </a:rPr>
              <a:t>Öğrenciye kendi yaşamını ve gelişimini değerlendirmeyi sunar.</a:t>
            </a:r>
            <a:br>
              <a:rPr lang="tr-TR" sz="1800" dirty="0" smtClean="0">
                <a:latin typeface="Calibri" pitchFamily="34" charset="0"/>
              </a:rPr>
            </a:br>
            <a:r>
              <a:rPr lang="tr-TR" sz="1800" dirty="0" smtClean="0">
                <a:latin typeface="Calibri" pitchFamily="34" charset="0"/>
              </a:rPr>
              <a:t>Sorumluluk bilinci sunar.</a:t>
            </a:r>
            <a:br>
              <a:rPr lang="tr-TR" sz="1800" dirty="0" smtClean="0">
                <a:latin typeface="Calibri" pitchFamily="34" charset="0"/>
              </a:rPr>
            </a:br>
            <a:r>
              <a:rPr lang="tr-TR" sz="1800" dirty="0" smtClean="0">
                <a:latin typeface="Calibri" pitchFamily="34" charset="0"/>
              </a:rPr>
              <a:t>Öz değerlendirme sağlar.</a:t>
            </a:r>
            <a:endParaRPr lang="tr-TR"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79796" cy="4800600"/>
          </a:xfrm>
        </p:spPr>
        <p:txBody>
          <a:bodyPr>
            <a:normAutofit/>
          </a:bodyPr>
          <a:lstStyle/>
          <a:p>
            <a:pPr algn="just">
              <a:buNone/>
            </a:pPr>
            <a:r>
              <a:rPr lang="tr-TR" sz="1800" dirty="0" smtClean="0">
                <a:solidFill>
                  <a:srgbClr val="00B0F0"/>
                </a:solidFill>
              </a:rPr>
              <a:t>4)  </a:t>
            </a:r>
            <a:r>
              <a:rPr lang="tr-TR" sz="1800" dirty="0" smtClean="0">
                <a:latin typeface="Calibri" pitchFamily="34" charset="0"/>
              </a:rPr>
              <a:t>BGD testi sonuçlarına göre ünitedeki davranışların öğrenilmesi için gerekli fakat eksik olan ön koşul davranışları tamamlama etkinliklerinin yapılması,</a:t>
            </a:r>
          </a:p>
          <a:p>
            <a:pPr algn="just">
              <a:buNone/>
            </a:pPr>
            <a:endParaRPr lang="tr-TR" sz="1800" dirty="0" smtClean="0">
              <a:latin typeface="Calibri" pitchFamily="34" charset="0"/>
            </a:endParaRPr>
          </a:p>
          <a:p>
            <a:pPr algn="just">
              <a:buNone/>
            </a:pPr>
            <a:r>
              <a:rPr lang="tr-TR" sz="1800" dirty="0" smtClean="0">
                <a:solidFill>
                  <a:srgbClr val="00B0F0"/>
                </a:solidFill>
                <a:latin typeface="Calibri" pitchFamily="34" charset="0"/>
              </a:rPr>
              <a:t>5) </a:t>
            </a:r>
            <a:r>
              <a:rPr lang="tr-TR" sz="1800" dirty="0" smtClean="0">
                <a:latin typeface="Calibri" pitchFamily="34" charset="0"/>
              </a:rPr>
              <a:t>Tamamlama öğretiminden sonra ünitedeki yeni davranışları kazandırmaya dönük, öğrencilerin etkin katılımının sağlanacağı öğretme-öğrenme etkinliklerinin düzenlenmesi,</a:t>
            </a:r>
          </a:p>
          <a:p>
            <a:pPr algn="just">
              <a:buNone/>
            </a:pPr>
            <a:endParaRPr lang="tr-TR" sz="1800" dirty="0" smtClean="0">
              <a:latin typeface="Calibri" pitchFamily="34" charset="0"/>
            </a:endParaRPr>
          </a:p>
          <a:p>
            <a:pPr algn="just">
              <a:buNone/>
            </a:pPr>
            <a:r>
              <a:rPr lang="tr-TR" sz="1800" dirty="0" smtClean="0">
                <a:solidFill>
                  <a:srgbClr val="00B0F0"/>
                </a:solidFill>
                <a:latin typeface="Calibri" pitchFamily="34" charset="0"/>
              </a:rPr>
              <a:t>6) </a:t>
            </a:r>
            <a:r>
              <a:rPr lang="tr-TR" sz="1800" dirty="0" smtClean="0">
                <a:latin typeface="Calibri" pitchFamily="34" charset="0"/>
              </a:rPr>
              <a:t> Ünitede yer alan tüm davranışları kazandırdıktan sonra izleme değerlendirmesinin yapılması. Değerlendirmeye konu olacak izleme testi, ünitede kazandırılmaya çalışılan tüm davranışları yoklamalıdır.</a:t>
            </a:r>
          </a:p>
          <a:p>
            <a:pPr algn="just"/>
            <a:endParaRPr lang="tr-TR" sz="1800" dirty="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351234" cy="4800600"/>
          </a:xfrm>
        </p:spPr>
        <p:txBody>
          <a:bodyPr>
            <a:normAutofit/>
          </a:bodyPr>
          <a:lstStyle/>
          <a:p>
            <a:pPr>
              <a:buNone/>
            </a:pPr>
            <a:r>
              <a:rPr lang="tr-TR" sz="1800" dirty="0" smtClean="0">
                <a:solidFill>
                  <a:srgbClr val="00B0F0"/>
                </a:solidFill>
              </a:rPr>
              <a:t>7)   </a:t>
            </a:r>
            <a:r>
              <a:rPr lang="tr-TR" sz="1800" dirty="0" smtClean="0"/>
              <a:t> </a:t>
            </a:r>
            <a:r>
              <a:rPr lang="tr-TR" sz="1800" dirty="0" smtClean="0">
                <a:latin typeface="Calibri" pitchFamily="34" charset="0"/>
              </a:rPr>
              <a:t> İzleme değerlendirilmesinden sonra belirlenen tam öğrenme ölçütüne ulaşamayan öğrencilerin, öğrenme eksik ve yanlışlarını düzeltmek üzere ek öğretme-öğrenme etkinliklerinin yapılması,</a:t>
            </a:r>
          </a:p>
          <a:p>
            <a:pPr>
              <a:buNone/>
            </a:pPr>
            <a:endParaRPr lang="tr-TR" sz="1800" dirty="0" smtClean="0">
              <a:latin typeface="Calibri" pitchFamily="34" charset="0"/>
            </a:endParaRPr>
          </a:p>
          <a:p>
            <a:pPr>
              <a:buNone/>
            </a:pPr>
            <a:r>
              <a:rPr lang="tr-TR" sz="1800" dirty="0" smtClean="0">
                <a:solidFill>
                  <a:srgbClr val="00B0F0"/>
                </a:solidFill>
                <a:latin typeface="Calibri" pitchFamily="34" charset="0"/>
              </a:rPr>
              <a:t>8)</a:t>
            </a:r>
            <a:r>
              <a:rPr lang="tr-TR" sz="1800" dirty="0" smtClean="0">
                <a:latin typeface="Calibri" pitchFamily="34" charset="0"/>
              </a:rPr>
              <a:t>     Ek öğretme-öğrenme sürecini tamamlayan öğrencilere, daha önce uygulanan izleme testine paralel bir izleme testi uygulayarak, öğrencinin tam öğrenme ölçütüne ulaşıp ulaşmadığının belirlenmesi,</a:t>
            </a:r>
          </a:p>
          <a:p>
            <a:pPr>
              <a:buNone/>
            </a:pPr>
            <a:endParaRPr lang="tr-TR" sz="1800" dirty="0" smtClean="0">
              <a:latin typeface="Calibri" pitchFamily="34" charset="0"/>
            </a:endParaRPr>
          </a:p>
          <a:p>
            <a:pPr>
              <a:buNone/>
            </a:pPr>
            <a:r>
              <a:rPr lang="tr-TR" sz="1800" dirty="0" smtClean="0">
                <a:solidFill>
                  <a:srgbClr val="00B0F0"/>
                </a:solidFill>
                <a:latin typeface="Calibri" pitchFamily="34" charset="0"/>
              </a:rPr>
              <a:t>9)</a:t>
            </a:r>
            <a:r>
              <a:rPr lang="tr-TR" sz="1800" dirty="0" smtClean="0">
                <a:latin typeface="Calibri" pitchFamily="34" charset="0"/>
              </a:rPr>
              <a:t>     Öğrencilerin tam öğrenme ölçütüne ulaşması ile sonraki üniteye geçilmesi,</a:t>
            </a:r>
          </a:p>
          <a:p>
            <a:pPr algn="just">
              <a:buNone/>
            </a:pPr>
            <a:endParaRPr lang="tr-TR" sz="1800"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00166" y="274638"/>
            <a:ext cx="7433522" cy="1143000"/>
          </a:xfrm>
        </p:spPr>
        <p:txBody>
          <a:bodyPr>
            <a:normAutofit/>
          </a:bodyPr>
          <a:lstStyle/>
          <a:p>
            <a:r>
              <a:rPr lang="tr-TR" sz="2800" b="1" dirty="0" smtClean="0"/>
              <a:t>İşbirlikçi Öğrenmenin Amacı</a:t>
            </a:r>
            <a:endParaRPr lang="tr-TR" sz="2800" b="1" dirty="0"/>
          </a:p>
        </p:txBody>
      </p:sp>
      <p:sp>
        <p:nvSpPr>
          <p:cNvPr id="3" name="2 İçerik Yer Tutucusu"/>
          <p:cNvSpPr>
            <a:spLocks noGrp="1"/>
          </p:cNvSpPr>
          <p:nvPr>
            <p:ph idx="1"/>
          </p:nvPr>
        </p:nvSpPr>
        <p:spPr>
          <a:xfrm>
            <a:off x="1435608" y="1447800"/>
            <a:ext cx="5636722" cy="4800600"/>
          </a:xfrm>
        </p:spPr>
        <p:txBody>
          <a:bodyPr>
            <a:normAutofit/>
          </a:bodyPr>
          <a:lstStyle/>
          <a:p>
            <a:pPr algn="just"/>
            <a:r>
              <a:rPr lang="tr-TR" sz="1800" dirty="0" smtClean="0">
                <a:latin typeface="Calibri" pitchFamily="34" charset="0"/>
              </a:rPr>
              <a:t>Tek başlarına oturup kendi üzerlerine düşeni yapmazlar. </a:t>
            </a:r>
          </a:p>
          <a:p>
            <a:pPr algn="just"/>
            <a:r>
              <a:rPr lang="tr-TR" sz="1800" dirty="0" smtClean="0">
                <a:latin typeface="Calibri" pitchFamily="34" charset="0"/>
              </a:rPr>
              <a:t>Tam tersine herkes birbirine karşı sorumluluk duyar.</a:t>
            </a:r>
          </a:p>
          <a:p>
            <a:pPr algn="just"/>
            <a:r>
              <a:rPr lang="tr-TR" sz="1800" dirty="0" smtClean="0">
                <a:latin typeface="Calibri" pitchFamily="34" charset="0"/>
              </a:rPr>
              <a:t>Çalışma sonunda bir “ürün” elde etmek genelde olasıdır. </a:t>
            </a:r>
          </a:p>
          <a:p>
            <a:pPr algn="just"/>
            <a:endParaRPr lang="tr-TR" sz="1800" dirty="0">
              <a:latin typeface="Calibri" pitchFamily="34" charset="0"/>
            </a:endParaRPr>
          </a:p>
        </p:txBody>
      </p:sp>
      <p:pic>
        <p:nvPicPr>
          <p:cNvPr id="5122" name="Picture 2" descr="http://kpsskonu.kpsskonu.netdna-cdn.com/wp-content/uploads/2013/04/i%C5%9Fbirlikli-%C3%B6%C4%9Frenme.jpg"/>
          <p:cNvPicPr>
            <a:picLocks noChangeAspect="1" noChangeArrowheads="1"/>
          </p:cNvPicPr>
          <p:nvPr/>
        </p:nvPicPr>
        <p:blipFill>
          <a:blip r:embed="rId2"/>
          <a:srcRect/>
          <a:stretch>
            <a:fillRect/>
          </a:stretch>
        </p:blipFill>
        <p:spPr bwMode="auto">
          <a:xfrm>
            <a:off x="3357554" y="3143248"/>
            <a:ext cx="2262194" cy="231934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85918" y="274638"/>
            <a:ext cx="7147770" cy="1143000"/>
          </a:xfrm>
        </p:spPr>
        <p:txBody>
          <a:bodyPr>
            <a:normAutofit/>
          </a:bodyPr>
          <a:lstStyle/>
          <a:p>
            <a:r>
              <a:rPr lang="tr-TR" sz="2800" dirty="0" smtClean="0"/>
              <a:t>Araştırma İnceleme Yoluyla Öğrenmenin Amacı</a:t>
            </a:r>
            <a:endParaRPr lang="tr-TR" sz="2800" dirty="0"/>
          </a:p>
        </p:txBody>
      </p:sp>
      <p:sp>
        <p:nvSpPr>
          <p:cNvPr id="3" name="2 İçerik Yer Tutucusu"/>
          <p:cNvSpPr>
            <a:spLocks noGrp="1"/>
          </p:cNvSpPr>
          <p:nvPr>
            <p:ph idx="1"/>
          </p:nvPr>
        </p:nvSpPr>
        <p:spPr>
          <a:xfrm>
            <a:off x="1435608" y="1447800"/>
            <a:ext cx="6493978" cy="4800600"/>
          </a:xfrm>
        </p:spPr>
        <p:txBody>
          <a:bodyPr>
            <a:normAutofit/>
          </a:bodyPr>
          <a:lstStyle/>
          <a:p>
            <a:pPr algn="just"/>
            <a:r>
              <a:rPr lang="tr-TR" sz="1800" dirty="0" smtClean="0">
                <a:latin typeface="Calibri" pitchFamily="34" charset="0"/>
              </a:rPr>
              <a:t>Araştırma-inceleme yoluyla öğrenmenin temelinde </a:t>
            </a:r>
            <a:r>
              <a:rPr lang="tr-TR" sz="1800" dirty="0" smtClean="0">
                <a:solidFill>
                  <a:srgbClr val="FF0000"/>
                </a:solidFill>
                <a:latin typeface="Calibri" pitchFamily="34" charset="0"/>
              </a:rPr>
              <a:t>sorun çözme amacı</a:t>
            </a:r>
            <a:r>
              <a:rPr lang="tr-TR" sz="1800" dirty="0" smtClean="0">
                <a:latin typeface="Calibri" pitchFamily="34" charset="0"/>
              </a:rPr>
              <a:t> vardır. </a:t>
            </a:r>
          </a:p>
          <a:p>
            <a:pPr algn="just"/>
            <a:endParaRPr lang="tr-TR" sz="1800" dirty="0" smtClean="0">
              <a:latin typeface="Calibri" pitchFamily="34" charset="0"/>
            </a:endParaRPr>
          </a:p>
          <a:p>
            <a:pPr algn="just"/>
            <a:r>
              <a:rPr lang="tr-TR" sz="1800" dirty="0" smtClean="0">
                <a:latin typeface="Calibri" pitchFamily="34" charset="0"/>
              </a:rPr>
              <a:t>Sorun,  çözümü olan ve çözümüyle bir güçlüğü ortadan kaldıran bir durumdur. </a:t>
            </a:r>
          </a:p>
          <a:p>
            <a:pPr algn="just"/>
            <a:endParaRPr lang="tr-TR" sz="1800" dirty="0" smtClean="0">
              <a:latin typeface="Calibri" pitchFamily="34" charset="0"/>
            </a:endParaRPr>
          </a:p>
          <a:p>
            <a:r>
              <a:rPr lang="tr-TR" sz="1800" dirty="0" smtClean="0">
                <a:latin typeface="Calibri" pitchFamily="34" charset="0"/>
              </a:rPr>
              <a:t>Yaklaşımın temelini yaşamda karşılaşılan sorunların ya da sorun biçimine getirilmiş konuların </a:t>
            </a:r>
            <a:r>
              <a:rPr lang="tr-TR" sz="1800" dirty="0" smtClean="0">
                <a:solidFill>
                  <a:srgbClr val="FF0000"/>
                </a:solidFill>
                <a:latin typeface="Calibri" pitchFamily="34" charset="0"/>
              </a:rPr>
              <a:t>sistemli bir yaklaşımla çözülmesi oluşturmaktadır</a:t>
            </a:r>
            <a:r>
              <a:rPr lang="tr-TR" sz="1800" dirty="0" smtClean="0">
                <a:latin typeface="Calibri" pitchFamily="34" charset="0"/>
              </a:rPr>
              <a:t/>
            </a:r>
            <a:br>
              <a:rPr lang="tr-TR" sz="1800" dirty="0" smtClean="0">
                <a:latin typeface="Calibri" pitchFamily="34" charset="0"/>
              </a:rPr>
            </a:br>
            <a:r>
              <a:rPr lang="tr-TR" sz="1800" dirty="0" smtClean="0">
                <a:latin typeface="Calibri" pitchFamily="34" charset="0"/>
              </a:rPr>
              <a:t/>
            </a:r>
            <a:br>
              <a:rPr lang="tr-TR" sz="1800" dirty="0" smtClean="0">
                <a:latin typeface="Calibri" pitchFamily="34" charset="0"/>
              </a:rPr>
            </a:br>
            <a:endParaRPr lang="tr-TR" sz="1800" dirty="0">
              <a:latin typeface="Calibri" pitchFamily="34" charset="0"/>
            </a:endParaRPr>
          </a:p>
        </p:txBody>
      </p:sp>
      <p:pic>
        <p:nvPicPr>
          <p:cNvPr id="4" name="Picture 2" descr="C:\Users\Tülay\Desktop\13217082.jpg"/>
          <p:cNvPicPr>
            <a:picLocks noChangeAspect="1" noChangeArrowheads="1"/>
          </p:cNvPicPr>
          <p:nvPr/>
        </p:nvPicPr>
        <p:blipFill>
          <a:blip r:embed="rId2"/>
          <a:srcRect/>
          <a:stretch>
            <a:fillRect/>
          </a:stretch>
        </p:blipFill>
        <p:spPr bwMode="auto">
          <a:xfrm>
            <a:off x="4643438" y="4286256"/>
            <a:ext cx="3024200" cy="178594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Üstün Yönleri</a:t>
            </a:r>
            <a:endParaRPr lang="tr-TR" sz="2800" b="1" dirty="0"/>
          </a:p>
        </p:txBody>
      </p:sp>
      <p:sp>
        <p:nvSpPr>
          <p:cNvPr id="3" name="2 İçerik Yer Tutucusu"/>
          <p:cNvSpPr>
            <a:spLocks noGrp="1"/>
          </p:cNvSpPr>
          <p:nvPr>
            <p:ph idx="1"/>
          </p:nvPr>
        </p:nvSpPr>
        <p:spPr>
          <a:xfrm>
            <a:off x="1435608" y="1447800"/>
            <a:ext cx="7065482" cy="4800600"/>
          </a:xfrm>
        </p:spPr>
        <p:txBody>
          <a:bodyPr>
            <a:normAutofit/>
          </a:bodyPr>
          <a:lstStyle/>
          <a:p>
            <a:pPr algn="just"/>
            <a:r>
              <a:rPr lang="tr-TR" sz="1800" dirty="0" smtClean="0">
                <a:latin typeface="Calibri" pitchFamily="34" charset="0"/>
              </a:rPr>
              <a:t>Öğrencilere, özellikle günümüzde “başarının sırrı” olarak ifade edilen </a:t>
            </a:r>
            <a:r>
              <a:rPr lang="tr-TR" sz="1800" b="1" dirty="0" smtClean="0">
                <a:latin typeface="Calibri" pitchFamily="34" charset="0"/>
              </a:rPr>
              <a:t>ekip çalışması</a:t>
            </a:r>
            <a:r>
              <a:rPr lang="tr-TR" sz="1800" dirty="0" smtClean="0">
                <a:latin typeface="Calibri" pitchFamily="34" charset="0"/>
              </a:rPr>
              <a:t>       (</a:t>
            </a:r>
            <a:r>
              <a:rPr lang="tr-TR" sz="1800" dirty="0" err="1" smtClean="0">
                <a:latin typeface="Calibri" pitchFamily="34" charset="0"/>
              </a:rPr>
              <a:t>team</a:t>
            </a:r>
            <a:r>
              <a:rPr lang="tr-TR" sz="1800" dirty="0" smtClean="0">
                <a:latin typeface="Calibri" pitchFamily="34" charset="0"/>
              </a:rPr>
              <a:t> </a:t>
            </a:r>
            <a:r>
              <a:rPr lang="tr-TR" sz="1800" dirty="0" err="1" smtClean="0">
                <a:latin typeface="Calibri" pitchFamily="34" charset="0"/>
              </a:rPr>
              <a:t>work</a:t>
            </a:r>
            <a:r>
              <a:rPr lang="tr-TR" sz="1800" dirty="0" smtClean="0">
                <a:latin typeface="Calibri" pitchFamily="34" charset="0"/>
              </a:rPr>
              <a:t>) becerisinin kazandırılmasında, </a:t>
            </a:r>
            <a:r>
              <a:rPr lang="tr-TR" sz="1800" b="1" dirty="0" smtClean="0">
                <a:latin typeface="Calibri" pitchFamily="34" charset="0"/>
              </a:rPr>
              <a:t>sosyal beceriler</a:t>
            </a:r>
            <a:r>
              <a:rPr lang="tr-TR" sz="1800" dirty="0" smtClean="0">
                <a:latin typeface="Calibri" pitchFamily="34" charset="0"/>
              </a:rPr>
              <a:t>inin geliştirilmesinde ve </a:t>
            </a:r>
            <a:r>
              <a:rPr lang="tr-TR" sz="1800" b="1" dirty="0" smtClean="0">
                <a:latin typeface="Calibri" pitchFamily="34" charset="0"/>
              </a:rPr>
              <a:t>iyi arkadaşlık</a:t>
            </a:r>
            <a:r>
              <a:rPr lang="tr-TR" sz="1800" dirty="0" smtClean="0">
                <a:latin typeface="Calibri" pitchFamily="34" charset="0"/>
              </a:rPr>
              <a:t> </a:t>
            </a:r>
            <a:r>
              <a:rPr lang="tr-TR" sz="1800" b="1" dirty="0" smtClean="0">
                <a:latin typeface="Calibri" pitchFamily="34" charset="0"/>
              </a:rPr>
              <a:t>ilişkileri</a:t>
            </a:r>
            <a:r>
              <a:rPr lang="tr-TR" sz="1800" dirty="0" smtClean="0">
                <a:latin typeface="Calibri" pitchFamily="34" charset="0"/>
              </a:rPr>
              <a:t>nin oluşturulmasında oldukça etkili bir metottur. </a:t>
            </a:r>
          </a:p>
          <a:p>
            <a:pPr algn="just"/>
            <a:endParaRPr lang="tr-TR" sz="1800" dirty="0" smtClean="0">
              <a:latin typeface="Calibri" pitchFamily="34" charset="0"/>
            </a:endParaRPr>
          </a:p>
          <a:p>
            <a:pPr algn="just"/>
            <a:r>
              <a:rPr lang="tr-TR" sz="1800" dirty="0" smtClean="0">
                <a:latin typeface="Calibri" pitchFamily="34" charset="0"/>
              </a:rPr>
              <a:t>Yaşam boyu gerekli olan değişik </a:t>
            </a:r>
            <a:r>
              <a:rPr lang="tr-TR" sz="1800" b="1" dirty="0" smtClean="0">
                <a:latin typeface="Calibri" pitchFamily="34" charset="0"/>
              </a:rPr>
              <a:t>sosyal rollerin öğrenilmesi</a:t>
            </a:r>
            <a:r>
              <a:rPr lang="tr-TR" sz="1800" dirty="0" smtClean="0">
                <a:latin typeface="Calibri" pitchFamily="34" charset="0"/>
              </a:rPr>
              <a:t>nde, karşılaşılan güçlüklerin çözümünde ve </a:t>
            </a:r>
            <a:r>
              <a:rPr lang="tr-TR" sz="1800" b="1" dirty="0" smtClean="0">
                <a:latin typeface="Calibri" pitchFamily="34" charset="0"/>
              </a:rPr>
              <a:t>insanları tanıma</a:t>
            </a:r>
            <a:r>
              <a:rPr lang="tr-TR" sz="1800" dirty="0" smtClean="0">
                <a:latin typeface="Calibri" pitchFamily="34" charset="0"/>
              </a:rPr>
              <a:t> ve </a:t>
            </a:r>
            <a:r>
              <a:rPr lang="tr-TR" sz="1800" b="1" dirty="0" smtClean="0">
                <a:latin typeface="Calibri" pitchFamily="34" charset="0"/>
              </a:rPr>
              <a:t>anlama </a:t>
            </a:r>
            <a:r>
              <a:rPr lang="tr-TR" sz="1800" dirty="0" smtClean="0">
                <a:latin typeface="Calibri" pitchFamily="34" charset="0"/>
              </a:rPr>
              <a:t>yeteneğinin gelişiminde önemli etkilere sahiptir. </a:t>
            </a:r>
          </a:p>
          <a:p>
            <a:pPr algn="just"/>
            <a:endParaRPr lang="tr-TR" sz="1800" dirty="0" smtClean="0">
              <a:latin typeface="Calibri" pitchFamily="34" charset="0"/>
            </a:endParaRPr>
          </a:p>
          <a:p>
            <a:pPr algn="just"/>
            <a:endParaRPr lang="tr-TR" sz="1800" dirty="0" smtClean="0">
              <a:latin typeface="Calibri" pitchFamily="34" charset="0"/>
            </a:endParaRPr>
          </a:p>
          <a:p>
            <a:pPr algn="just"/>
            <a:endParaRPr lang="tr-TR" sz="1800" dirty="0" smtClean="0">
              <a:latin typeface="Calibri" pitchFamily="34" charset="0"/>
            </a:endParaRPr>
          </a:p>
          <a:p>
            <a:pPr algn="just"/>
            <a:endParaRPr lang="tr-TR" sz="1800" dirty="0">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79796" cy="4800600"/>
          </a:xfrm>
        </p:spPr>
        <p:txBody>
          <a:bodyPr>
            <a:normAutofit/>
          </a:bodyPr>
          <a:lstStyle/>
          <a:p>
            <a:pPr algn="just"/>
            <a:r>
              <a:rPr lang="tr-TR" sz="1800" dirty="0" smtClean="0">
                <a:latin typeface="Calibri" pitchFamily="34" charset="0"/>
              </a:rPr>
              <a:t>Birey kendi fikirlerini diğerlerine kabul ettirmeye çalışırken, diğerlerinin fikirlerini de analiz, sentez ve kritik etmeyi öğrenir ki bu da </a:t>
            </a:r>
            <a:r>
              <a:rPr lang="tr-TR" sz="1800" b="1" dirty="0" smtClean="0">
                <a:latin typeface="Calibri" pitchFamily="34" charset="0"/>
              </a:rPr>
              <a:t>eleştirel düşüncenin</a:t>
            </a:r>
            <a:r>
              <a:rPr lang="tr-TR" sz="1800" dirty="0" smtClean="0">
                <a:latin typeface="Calibri" pitchFamily="34" charset="0"/>
              </a:rPr>
              <a:t> </a:t>
            </a:r>
            <a:r>
              <a:rPr lang="tr-TR" sz="1800" b="1" dirty="0" smtClean="0">
                <a:latin typeface="Calibri" pitchFamily="34" charset="0"/>
              </a:rPr>
              <a:t>gelişimi</a:t>
            </a:r>
            <a:r>
              <a:rPr lang="tr-TR" sz="1800" dirty="0" smtClean="0">
                <a:latin typeface="Calibri" pitchFamily="34" charset="0"/>
              </a:rPr>
              <a:t>ne önemli katkılar sağlar.</a:t>
            </a:r>
          </a:p>
          <a:p>
            <a:pPr algn="just"/>
            <a:endParaRPr lang="tr-TR" sz="1800" dirty="0" smtClean="0">
              <a:latin typeface="Calibri" pitchFamily="34" charset="0"/>
            </a:endParaRPr>
          </a:p>
          <a:p>
            <a:pPr algn="just"/>
            <a:r>
              <a:rPr lang="tr-TR" sz="1800" dirty="0" smtClean="0">
                <a:latin typeface="Calibri" pitchFamily="34" charset="0"/>
              </a:rPr>
              <a:t>Kalabalık sınıflarda </a:t>
            </a:r>
            <a:r>
              <a:rPr lang="tr-TR" sz="1800" b="1" dirty="0" smtClean="0">
                <a:latin typeface="Calibri" pitchFamily="34" charset="0"/>
              </a:rPr>
              <a:t>her öğrenciye soru sorma, cevaplama ve düşüncelerini açıklama fırsatı vermesi</a:t>
            </a:r>
            <a:r>
              <a:rPr lang="tr-TR" sz="1800" dirty="0" smtClean="0">
                <a:latin typeface="Calibri" pitchFamily="34" charset="0"/>
              </a:rPr>
              <a:t> metodun önemli avantajlarındandır.</a:t>
            </a:r>
          </a:p>
          <a:p>
            <a:pPr algn="just"/>
            <a:endParaRPr lang="tr-TR" sz="1800" dirty="0" smtClean="0">
              <a:latin typeface="Calibri" pitchFamily="34" charset="0"/>
            </a:endParaRPr>
          </a:p>
          <a:p>
            <a:pPr algn="just"/>
            <a:r>
              <a:rPr lang="tr-TR" sz="1800" b="1" dirty="0" smtClean="0">
                <a:latin typeface="Calibri" pitchFamily="34" charset="0"/>
              </a:rPr>
              <a:t>Akademik başarı</a:t>
            </a:r>
            <a:r>
              <a:rPr lang="tr-TR" sz="1800" dirty="0" smtClean="0">
                <a:latin typeface="Calibri" pitchFamily="34" charset="0"/>
              </a:rPr>
              <a:t> üzerindeki olumlu etkilerinin yanında </a:t>
            </a:r>
            <a:r>
              <a:rPr lang="tr-TR" sz="1800" b="1" dirty="0" smtClean="0">
                <a:latin typeface="Calibri" pitchFamily="34" charset="0"/>
              </a:rPr>
              <a:t>yüksek özgüven         </a:t>
            </a:r>
            <a:r>
              <a:rPr lang="tr-TR" sz="1800" dirty="0" smtClean="0">
                <a:latin typeface="Calibri" pitchFamily="34" charset="0"/>
              </a:rPr>
              <a:t> (self-</a:t>
            </a:r>
            <a:r>
              <a:rPr lang="tr-TR" sz="1800" dirty="0" err="1" smtClean="0">
                <a:latin typeface="Calibri" pitchFamily="34" charset="0"/>
              </a:rPr>
              <a:t>esteem</a:t>
            </a:r>
            <a:r>
              <a:rPr lang="tr-TR" sz="1800" dirty="0" smtClean="0">
                <a:latin typeface="Calibri" pitchFamily="34" charset="0"/>
              </a:rPr>
              <a:t>), </a:t>
            </a:r>
            <a:r>
              <a:rPr lang="tr-TR" sz="1800" b="1" dirty="0" smtClean="0">
                <a:latin typeface="Calibri" pitchFamily="34" charset="0"/>
              </a:rPr>
              <a:t>empatik yaklaşım</a:t>
            </a:r>
            <a:r>
              <a:rPr lang="tr-TR" sz="1800" dirty="0" smtClean="0">
                <a:latin typeface="Calibri" pitchFamily="34" charset="0"/>
              </a:rPr>
              <a:t>, </a:t>
            </a:r>
            <a:r>
              <a:rPr lang="tr-TR" sz="1800" b="1" dirty="0" smtClean="0">
                <a:latin typeface="Calibri" pitchFamily="34" charset="0"/>
              </a:rPr>
              <a:t>iletişim becerileri</a:t>
            </a:r>
            <a:r>
              <a:rPr lang="tr-TR" sz="1800" dirty="0" smtClean="0">
                <a:latin typeface="Calibri" pitchFamily="34" charset="0"/>
              </a:rPr>
              <a:t>, </a:t>
            </a:r>
            <a:r>
              <a:rPr lang="tr-TR" sz="1800" b="1" dirty="0" smtClean="0">
                <a:latin typeface="Calibri" pitchFamily="34" charset="0"/>
              </a:rPr>
              <a:t>problem çözme</a:t>
            </a:r>
            <a:r>
              <a:rPr lang="tr-TR" sz="1800" dirty="0" smtClean="0">
                <a:latin typeface="Calibri" pitchFamily="34" charset="0"/>
              </a:rPr>
              <a:t>, </a:t>
            </a:r>
            <a:r>
              <a:rPr lang="tr-TR" sz="1800" b="1" dirty="0" smtClean="0">
                <a:latin typeface="Calibri" pitchFamily="34" charset="0"/>
              </a:rPr>
              <a:t>yaratıcı ve eleştirel düşünme</a:t>
            </a:r>
            <a:r>
              <a:rPr lang="tr-TR" sz="1800" dirty="0" smtClean="0">
                <a:latin typeface="Calibri" pitchFamily="34" charset="0"/>
              </a:rPr>
              <a:t>nin gelişimine de büyük katkılar sağlar.</a:t>
            </a:r>
          </a:p>
          <a:p>
            <a:pPr algn="just"/>
            <a:endParaRPr lang="tr-TR" sz="1800" dirty="0" smtClean="0">
              <a:latin typeface="Calibri" pitchFamily="34" charset="0"/>
            </a:endParaRPr>
          </a:p>
          <a:p>
            <a:pPr algn="just"/>
            <a:endParaRPr lang="tr-TR" sz="1800" dirty="0">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136920" cy="4800600"/>
          </a:xfrm>
        </p:spPr>
        <p:txBody>
          <a:bodyPr>
            <a:normAutofit/>
          </a:bodyPr>
          <a:lstStyle/>
          <a:p>
            <a:pPr marL="425196" indent="-342900" algn="just">
              <a:buAutoNum type="arabicPeriod"/>
            </a:pPr>
            <a:r>
              <a:rPr lang="tr-TR" sz="1800" dirty="0" smtClean="0">
                <a:latin typeface="Calibri" pitchFamily="34" charset="0"/>
              </a:rPr>
              <a:t>Gruplarının heterojen yapısı, öğrencilere, kendilerinden farklı olan kişileri desteklemeyi ve kabullenmeyi öğretir.</a:t>
            </a:r>
          </a:p>
          <a:p>
            <a:pPr marL="425196" indent="-342900" algn="just">
              <a:buAutoNum type="arabicPeriod"/>
            </a:pPr>
            <a:r>
              <a:rPr lang="tr-TR" sz="1800" dirty="0" smtClean="0">
                <a:latin typeface="Calibri" pitchFamily="34" charset="0"/>
              </a:rPr>
              <a:t>Eleştirel ve yüksek düzeyde düşünme becerilerinin gelişmesini sağlar.</a:t>
            </a:r>
          </a:p>
          <a:p>
            <a:pPr marL="425196" indent="-342900" algn="just">
              <a:buAutoNum type="arabicPeriod"/>
            </a:pPr>
            <a:r>
              <a:rPr lang="tr-TR" sz="1800" dirty="0" smtClean="0">
                <a:latin typeface="Calibri" pitchFamily="34" charset="0"/>
              </a:rPr>
              <a:t>Öğrencilerin güdülenmesini artırır. Beraber tartışan ve ortak bir amaç için çalışan öğrenciler, düşüncelerini ve bilgiyi paylaşırlar.</a:t>
            </a:r>
          </a:p>
          <a:p>
            <a:pPr marL="425196" indent="-342900" algn="just">
              <a:buAutoNum type="arabicPeriod"/>
            </a:pPr>
            <a:r>
              <a:rPr lang="tr-TR" sz="1800" dirty="0" smtClean="0">
                <a:latin typeface="Calibri" pitchFamily="34" charset="0"/>
              </a:rPr>
              <a:t>Öğrencilerin aktif öğrenmesini sağlar. Öğrenciler, bilgiyi paylaşma sürecinde aktif olurlar.</a:t>
            </a:r>
          </a:p>
          <a:p>
            <a:pPr marL="425196" indent="-342900" algn="just">
              <a:buAutoNum type="arabicPeriod"/>
            </a:pPr>
            <a:r>
              <a:rPr lang="tr-TR" sz="1800" dirty="0" smtClean="0">
                <a:latin typeface="Calibri" pitchFamily="34" charset="0"/>
              </a:rPr>
              <a:t>Öğrencilerin kendilerine olan saygılarını ve öz güvenlerini artırır.</a:t>
            </a:r>
          </a:p>
          <a:p>
            <a:pPr marL="425196" indent="-342900" algn="just">
              <a:buAutoNum type="arabicPeriod"/>
            </a:pPr>
            <a:r>
              <a:rPr lang="tr-TR" sz="1800" dirty="0" smtClean="0">
                <a:latin typeface="Calibri" pitchFamily="34" charset="0"/>
              </a:rPr>
              <a:t>Öğrencilerin sosyal becerilerini artırır.</a:t>
            </a:r>
          </a:p>
          <a:p>
            <a:pPr marL="425196" indent="-342900" algn="just">
              <a:buAutoNum type="arabicPeriod"/>
            </a:pPr>
            <a:r>
              <a:rPr lang="tr-TR" sz="1800" dirty="0" smtClean="0">
                <a:latin typeface="Calibri" pitchFamily="34" charset="0"/>
              </a:rPr>
              <a:t>Öğrencilerin demokratik deneyimler yaşamasını sağlar.</a:t>
            </a:r>
          </a:p>
          <a:p>
            <a:pPr marL="425196" indent="-342900" algn="just">
              <a:buAutoNum type="arabicPeriod"/>
            </a:pPr>
            <a:r>
              <a:rPr lang="tr-TR" sz="1800" dirty="0" smtClean="0">
                <a:latin typeface="Calibri" pitchFamily="34" charset="0"/>
              </a:rPr>
              <a:t>Öğrencilerin sorumluluk duygularının artmasını sağlar.</a:t>
            </a:r>
            <a:br>
              <a:rPr lang="tr-TR" sz="1800" dirty="0" smtClean="0">
                <a:latin typeface="Calibri" pitchFamily="34" charset="0"/>
              </a:rPr>
            </a:br>
            <a:endParaRPr lang="tr-TR" sz="1800" dirty="0">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Sınırlılıkları</a:t>
            </a:r>
            <a:endParaRPr lang="tr-TR" sz="2800" b="1" dirty="0"/>
          </a:p>
        </p:txBody>
      </p:sp>
      <p:sp>
        <p:nvSpPr>
          <p:cNvPr id="3" name="2 İçerik Yer Tutucusu"/>
          <p:cNvSpPr>
            <a:spLocks noGrp="1"/>
          </p:cNvSpPr>
          <p:nvPr>
            <p:ph idx="1"/>
          </p:nvPr>
        </p:nvSpPr>
        <p:spPr>
          <a:xfrm>
            <a:off x="1435608" y="1447800"/>
            <a:ext cx="7422672" cy="4800600"/>
          </a:xfrm>
        </p:spPr>
        <p:txBody>
          <a:bodyPr>
            <a:normAutofit/>
          </a:bodyPr>
          <a:lstStyle/>
          <a:p>
            <a:pPr algn="just"/>
            <a:r>
              <a:rPr lang="tr-TR" sz="1800" b="1" dirty="0" smtClean="0">
                <a:latin typeface="Calibri" pitchFamily="34" charset="0"/>
              </a:rPr>
              <a:t>Grupların uygun yapısal özelliklere sahip olmadığı</a:t>
            </a:r>
            <a:r>
              <a:rPr lang="tr-TR" sz="1800" dirty="0" smtClean="0">
                <a:latin typeface="Calibri" pitchFamily="34" charset="0"/>
              </a:rPr>
              <a:t> Örneğin: Hep aynı düzeye sahip öğrenciler.</a:t>
            </a:r>
          </a:p>
          <a:p>
            <a:pPr algn="just"/>
            <a:endParaRPr lang="tr-TR" sz="1800" dirty="0" smtClean="0">
              <a:latin typeface="Calibri" pitchFamily="34" charset="0"/>
            </a:endParaRPr>
          </a:p>
          <a:p>
            <a:pPr algn="just"/>
            <a:r>
              <a:rPr lang="tr-TR" sz="1800" dirty="0" smtClean="0">
                <a:latin typeface="Calibri" pitchFamily="34" charset="0"/>
              </a:rPr>
              <a:t>Öğrenme için gerekli </a:t>
            </a:r>
            <a:r>
              <a:rPr lang="tr-TR" sz="1800" b="1" dirty="0" smtClean="0">
                <a:latin typeface="Calibri" pitchFamily="34" charset="0"/>
              </a:rPr>
              <a:t>motivasyonun yeterince sağlanamadığı</a:t>
            </a:r>
            <a:r>
              <a:rPr lang="tr-TR" sz="1800" dirty="0" smtClean="0">
                <a:latin typeface="Calibri" pitchFamily="34" charset="0"/>
              </a:rPr>
              <a:t> durumlarda iş birliğine dayalı öğrenme metodundan istenilen verimin elde edilemeyeceğini araştırmalar göstermektedir.</a:t>
            </a:r>
          </a:p>
          <a:p>
            <a:pPr algn="just"/>
            <a:endParaRPr lang="tr-TR" sz="1800" dirty="0" smtClean="0">
              <a:latin typeface="Calibri" pitchFamily="34" charset="0"/>
            </a:endParaRPr>
          </a:p>
          <a:p>
            <a:pPr algn="just"/>
            <a:endParaRPr lang="tr-TR" sz="1800" dirty="0" smtClean="0">
              <a:latin typeface="Calibri" pitchFamily="34" charset="0"/>
            </a:endParaRPr>
          </a:p>
          <a:p>
            <a:pPr algn="just"/>
            <a:endParaRPr lang="tr-TR" sz="1800" dirty="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(Öğrenendeki)Bireysel Farklılıklar Nelerdir?</a:t>
            </a:r>
            <a:endParaRPr lang="tr-TR" sz="2800" dirty="0"/>
          </a:p>
        </p:txBody>
      </p:sp>
      <p:sp>
        <p:nvSpPr>
          <p:cNvPr id="3" name="2 İçerik Yer Tutucusu"/>
          <p:cNvSpPr>
            <a:spLocks noGrp="1"/>
          </p:cNvSpPr>
          <p:nvPr>
            <p:ph idx="1"/>
          </p:nvPr>
        </p:nvSpPr>
        <p:spPr>
          <a:xfrm>
            <a:off x="1435608" y="1714488"/>
            <a:ext cx="7136920" cy="4533912"/>
          </a:xfrm>
        </p:spPr>
        <p:txBody>
          <a:bodyPr>
            <a:normAutofit/>
          </a:bodyPr>
          <a:lstStyle/>
          <a:p>
            <a:pPr algn="just"/>
            <a:r>
              <a:rPr lang="tr-TR" sz="1800" b="1" dirty="0" smtClean="0">
                <a:latin typeface="Calibri" pitchFamily="34" charset="0"/>
              </a:rPr>
              <a:t>Genel Karakteristik Özellikler </a:t>
            </a:r>
          </a:p>
          <a:p>
            <a:pPr algn="just"/>
            <a:endParaRPr lang="tr-TR" sz="1800" b="1" dirty="0" smtClean="0">
              <a:latin typeface="Calibri" pitchFamily="34" charset="0"/>
            </a:endParaRPr>
          </a:p>
          <a:p>
            <a:pPr algn="just"/>
            <a:r>
              <a:rPr lang="tr-TR" sz="1800" b="1" dirty="0" smtClean="0">
                <a:latin typeface="Calibri" pitchFamily="34" charset="0"/>
              </a:rPr>
              <a:t>Giriş  Özellikleri </a:t>
            </a:r>
          </a:p>
          <a:p>
            <a:pPr algn="just"/>
            <a:endParaRPr lang="tr-TR" sz="1800" b="1" dirty="0" smtClean="0">
              <a:latin typeface="Calibri" pitchFamily="34" charset="0"/>
            </a:endParaRPr>
          </a:p>
          <a:p>
            <a:pPr algn="just"/>
            <a:r>
              <a:rPr lang="tr-TR" sz="1800" b="1" dirty="0" smtClean="0">
                <a:latin typeface="Calibri" pitchFamily="34" charset="0"/>
              </a:rPr>
              <a:t>Öğrenme Stili</a:t>
            </a:r>
            <a:endParaRPr lang="tr-TR" sz="1800" b="1" dirty="0">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ÖĞRENCİ ÖZELLİKLERİ</a:t>
            </a:r>
            <a:endParaRPr lang="tr-TR" sz="2400" dirty="0"/>
          </a:p>
        </p:txBody>
      </p:sp>
      <p:sp>
        <p:nvSpPr>
          <p:cNvPr id="3" name="2 İçerik Yer Tutucusu"/>
          <p:cNvSpPr>
            <a:spLocks noGrp="1"/>
          </p:cNvSpPr>
          <p:nvPr>
            <p:ph idx="1"/>
          </p:nvPr>
        </p:nvSpPr>
        <p:spPr/>
        <p:txBody>
          <a:bodyPr>
            <a:normAutofit/>
          </a:bodyPr>
          <a:lstStyle/>
          <a:p>
            <a:pPr marL="425196" indent="-342900" algn="just">
              <a:buFont typeface="+mj-lt"/>
              <a:buAutoNum type="arabicPeriod"/>
            </a:pPr>
            <a:r>
              <a:rPr lang="tr-TR" sz="1800" b="1" dirty="0" smtClean="0">
                <a:solidFill>
                  <a:srgbClr val="FF0000"/>
                </a:solidFill>
              </a:rPr>
              <a:t>Genel Karakteristik Özellikler:</a:t>
            </a:r>
          </a:p>
          <a:p>
            <a:pPr marL="425196" indent="-342900" algn="just">
              <a:buFont typeface="Wingdings" pitchFamily="2" charset="2"/>
              <a:buChar char="ü"/>
            </a:pPr>
            <a:r>
              <a:rPr lang="tr-TR" sz="1800" b="1" dirty="0" smtClean="0">
                <a:latin typeface="Calibri" pitchFamily="34" charset="0"/>
              </a:rPr>
              <a:t>Yaş</a:t>
            </a:r>
          </a:p>
          <a:p>
            <a:pPr marL="425196" indent="-342900" algn="just">
              <a:buFont typeface="Wingdings" pitchFamily="2" charset="2"/>
              <a:buChar char="ü"/>
            </a:pPr>
            <a:r>
              <a:rPr lang="tr-TR" sz="1800" b="1" dirty="0" smtClean="0">
                <a:latin typeface="Calibri" pitchFamily="34" charset="0"/>
              </a:rPr>
              <a:t>Öğrenme düzeyi (zeka)</a:t>
            </a:r>
          </a:p>
          <a:p>
            <a:pPr marL="425196" indent="-342900" algn="just">
              <a:buFont typeface="Wingdings" pitchFamily="2" charset="2"/>
              <a:buChar char="ü"/>
            </a:pPr>
            <a:r>
              <a:rPr lang="tr-TR" sz="1800" b="1" dirty="0" smtClean="0">
                <a:latin typeface="Calibri" pitchFamily="34" charset="0"/>
              </a:rPr>
              <a:t>Meslek</a:t>
            </a:r>
          </a:p>
          <a:p>
            <a:pPr marL="425196" indent="-342900" algn="just">
              <a:buFont typeface="Wingdings" pitchFamily="2" charset="2"/>
              <a:buChar char="ü"/>
            </a:pPr>
            <a:r>
              <a:rPr lang="tr-TR" sz="1800" b="1" dirty="0" smtClean="0">
                <a:latin typeface="Calibri" pitchFamily="34" charset="0"/>
              </a:rPr>
              <a:t>Kültürel ya da sosyo-ekonomik faktörler</a:t>
            </a:r>
            <a:endParaRPr lang="tr-TR" sz="1800" b="1" dirty="0">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728" y="714356"/>
            <a:ext cx="7000924" cy="4800600"/>
          </a:xfrm>
        </p:spPr>
        <p:txBody>
          <a:bodyPr>
            <a:normAutofit/>
          </a:bodyPr>
          <a:lstStyle/>
          <a:p>
            <a:pPr>
              <a:buNone/>
            </a:pPr>
            <a:r>
              <a:rPr lang="tr-TR" sz="1800" dirty="0" smtClean="0">
                <a:solidFill>
                  <a:srgbClr val="00B0F0"/>
                </a:solidFill>
              </a:rPr>
              <a:t>2) </a:t>
            </a:r>
            <a:r>
              <a:rPr lang="tr-TR" sz="1800" b="1" dirty="0" smtClean="0">
                <a:solidFill>
                  <a:srgbClr val="FF0000"/>
                </a:solidFill>
              </a:rPr>
              <a:t>Giriş Özellikleri:</a:t>
            </a:r>
          </a:p>
          <a:p>
            <a:pPr>
              <a:buNone/>
            </a:pPr>
            <a:endParaRPr lang="tr-TR" sz="1800" b="1" dirty="0" smtClean="0">
              <a:solidFill>
                <a:srgbClr val="FF0000"/>
              </a:solidFill>
            </a:endParaRPr>
          </a:p>
          <a:p>
            <a:pPr>
              <a:buFont typeface="Wingdings" pitchFamily="2" charset="2"/>
              <a:buChar char="ü"/>
            </a:pPr>
            <a:r>
              <a:rPr lang="tr-TR" sz="1800" b="1" dirty="0" smtClean="0">
                <a:latin typeface="Calibri" pitchFamily="34" charset="0"/>
              </a:rPr>
              <a:t>Hazır Bulunuşluk Düzeyi</a:t>
            </a:r>
          </a:p>
          <a:p>
            <a:pPr>
              <a:buFont typeface="Wingdings" pitchFamily="2" charset="2"/>
              <a:buChar char="ü"/>
            </a:pPr>
            <a:endParaRPr lang="tr-TR" sz="1800" b="1" dirty="0" smtClean="0">
              <a:latin typeface="Calibri" pitchFamily="34" charset="0"/>
            </a:endParaRPr>
          </a:p>
          <a:p>
            <a:pPr marL="425196" indent="-342900">
              <a:buAutoNum type="arabicParenR" startAt="3"/>
            </a:pPr>
            <a:r>
              <a:rPr lang="tr-TR" sz="1800" b="1" dirty="0" smtClean="0">
                <a:solidFill>
                  <a:srgbClr val="FF0000"/>
                </a:solidFill>
                <a:latin typeface="Calibri" pitchFamily="34" charset="0"/>
              </a:rPr>
              <a:t>Öğrenme Stili:</a:t>
            </a:r>
          </a:p>
          <a:p>
            <a:pPr marL="425196" indent="-342900">
              <a:buAutoNum type="arabicParenR" startAt="3"/>
            </a:pPr>
            <a:endParaRPr lang="tr-TR" sz="1800" b="1" dirty="0" smtClean="0">
              <a:solidFill>
                <a:srgbClr val="FF0000"/>
              </a:solidFill>
              <a:latin typeface="Calibri" pitchFamily="34" charset="0"/>
            </a:endParaRPr>
          </a:p>
          <a:p>
            <a:pPr marL="425196" indent="-342900" algn="just">
              <a:buFont typeface="Wingdings" pitchFamily="2" charset="2"/>
              <a:buChar char="ü"/>
            </a:pPr>
            <a:r>
              <a:rPr lang="tr-TR" sz="1800" b="1" dirty="0" smtClean="0">
                <a:latin typeface="Calibri" pitchFamily="34" charset="0"/>
              </a:rPr>
              <a:t>Bir bireyin öğrenme çevresini psikolojik olarak nasıl algıladığını, çevresi ile nasıl etkileşimde bulunduğunu ve nasıl tepki verdiğini belirleyen  faktörlerdir.</a:t>
            </a:r>
          </a:p>
          <a:p>
            <a:pPr marL="425196" indent="-342900">
              <a:buFont typeface="Wingdings" pitchFamily="2" charset="2"/>
              <a:buChar char="ü"/>
            </a:pPr>
            <a:endParaRPr lang="tr-TR" sz="1800" dirty="0" smtClean="0">
              <a:solidFill>
                <a:srgbClr val="00B0F0"/>
              </a:solidFill>
              <a:latin typeface="Calibri" pitchFamily="34" charset="0"/>
            </a:endParaRPr>
          </a:p>
          <a:p>
            <a:pPr>
              <a:buFont typeface="Wingdings" pitchFamily="2" charset="2"/>
              <a:buChar char="ü"/>
            </a:pPr>
            <a:endParaRPr lang="tr-TR" sz="1800" b="1" dirty="0">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57290" y="1142984"/>
            <a:ext cx="6994044" cy="4800600"/>
          </a:xfrm>
        </p:spPr>
        <p:txBody>
          <a:bodyPr>
            <a:normAutofit/>
          </a:bodyPr>
          <a:lstStyle/>
          <a:p>
            <a:pPr algn="ctr">
              <a:buNone/>
            </a:pPr>
            <a:r>
              <a:rPr lang="tr-TR" b="1" dirty="0" smtClean="0">
                <a:solidFill>
                  <a:srgbClr val="002060"/>
                </a:solidFill>
              </a:rPr>
              <a:t>“Geleceğin cahili, okuyamayan kişi olmayacaktır.  Nasıl öğreneceğini bilmeyen kişi olacaktır”</a:t>
            </a:r>
          </a:p>
          <a:p>
            <a:pPr algn="ctr">
              <a:buNone/>
            </a:pPr>
            <a:endParaRPr lang="tr-TR" b="1" dirty="0" smtClean="0">
              <a:solidFill>
                <a:srgbClr val="002060"/>
              </a:solidFill>
            </a:endParaRPr>
          </a:p>
          <a:p>
            <a:pPr algn="ctr">
              <a:buNone/>
            </a:pPr>
            <a:r>
              <a:rPr lang="tr-TR" b="1" dirty="0" err="1" smtClean="0">
                <a:solidFill>
                  <a:srgbClr val="002060"/>
                </a:solidFill>
              </a:rPr>
              <a:t>Alvin</a:t>
            </a:r>
            <a:r>
              <a:rPr lang="tr-TR" b="1" dirty="0" smtClean="0">
                <a:solidFill>
                  <a:srgbClr val="002060"/>
                </a:solidFill>
              </a:rPr>
              <a:t> </a:t>
            </a:r>
            <a:r>
              <a:rPr lang="tr-TR" b="1" dirty="0" err="1" smtClean="0">
                <a:solidFill>
                  <a:srgbClr val="002060"/>
                </a:solidFill>
              </a:rPr>
              <a:t>Toffler</a:t>
            </a:r>
            <a:endParaRPr lang="tr-TR" b="1"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Bireylerdeki Farklılıklar Öğrenme Stillerini Ortaya Çıkarır</a:t>
            </a:r>
            <a:endParaRPr lang="tr-TR" sz="2400" dirty="0"/>
          </a:p>
        </p:txBody>
      </p:sp>
      <p:sp>
        <p:nvSpPr>
          <p:cNvPr id="3" name="2 İçerik Yer Tutucusu"/>
          <p:cNvSpPr>
            <a:spLocks noGrp="1"/>
          </p:cNvSpPr>
          <p:nvPr>
            <p:ph idx="1"/>
          </p:nvPr>
        </p:nvSpPr>
        <p:spPr>
          <a:xfrm>
            <a:off x="1435608" y="1447800"/>
            <a:ext cx="7208358" cy="4800600"/>
          </a:xfrm>
        </p:spPr>
        <p:txBody>
          <a:bodyPr>
            <a:normAutofit/>
          </a:bodyPr>
          <a:lstStyle/>
          <a:p>
            <a:endParaRPr lang="tr-TR" sz="1800" dirty="0" smtClean="0"/>
          </a:p>
          <a:p>
            <a:r>
              <a:rPr lang="tr-TR" sz="1800" dirty="0" smtClean="0"/>
              <a:t>Algısal tercihler ve güçlükler </a:t>
            </a:r>
          </a:p>
          <a:p>
            <a:r>
              <a:rPr lang="tr-TR" sz="1800" dirty="0" smtClean="0"/>
              <a:t>Motivasyon farklılıkları</a:t>
            </a:r>
          </a:p>
          <a:p>
            <a:r>
              <a:rPr lang="tr-TR" sz="1800" dirty="0" smtClean="0"/>
              <a:t>Psikolojik faktörler</a:t>
            </a:r>
          </a:p>
          <a:p>
            <a:r>
              <a:rPr lang="tr-TR" sz="1800" dirty="0" smtClean="0"/>
              <a:t>Bilgiyi işleme alışkanlıkları</a:t>
            </a:r>
          </a:p>
          <a:p>
            <a:endParaRPr lang="tr-T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Öğrenme Stilleri Modeli</a:t>
            </a:r>
            <a:endParaRPr lang="tr-TR" sz="2800" b="1" dirty="0"/>
          </a:p>
        </p:txBody>
      </p:sp>
      <p:sp>
        <p:nvSpPr>
          <p:cNvPr id="3" name="2 İçerik Yer Tutucusu"/>
          <p:cNvSpPr>
            <a:spLocks noGrp="1"/>
          </p:cNvSpPr>
          <p:nvPr>
            <p:ph idx="1"/>
          </p:nvPr>
        </p:nvSpPr>
        <p:spPr>
          <a:xfrm>
            <a:off x="1435608" y="1447800"/>
            <a:ext cx="7136920" cy="4800600"/>
          </a:xfrm>
        </p:spPr>
        <p:txBody>
          <a:bodyPr>
            <a:normAutofit/>
          </a:bodyPr>
          <a:lstStyle/>
          <a:p>
            <a:r>
              <a:rPr lang="tr-TR" sz="1800" dirty="0" err="1" smtClean="0">
                <a:latin typeface="Calibri" pitchFamily="34" charset="0"/>
              </a:rPr>
              <a:t>Keefe’nin</a:t>
            </a:r>
            <a:r>
              <a:rPr lang="tr-TR" sz="1800" dirty="0" smtClean="0">
                <a:latin typeface="Calibri" pitchFamily="34" charset="0"/>
              </a:rPr>
              <a:t> Öğrenme Stilleri Modeli</a:t>
            </a:r>
          </a:p>
          <a:p>
            <a:endParaRPr lang="tr-TR" sz="1800" dirty="0" smtClean="0">
              <a:latin typeface="Calibri" pitchFamily="34" charset="0"/>
            </a:endParaRPr>
          </a:p>
          <a:p>
            <a:r>
              <a:rPr lang="tr-TR" sz="1800" dirty="0" err="1" smtClean="0">
                <a:latin typeface="Calibri" pitchFamily="34" charset="0"/>
              </a:rPr>
              <a:t>Dunn</a:t>
            </a:r>
            <a:r>
              <a:rPr lang="tr-TR" sz="1800" dirty="0" smtClean="0">
                <a:latin typeface="Calibri" pitchFamily="34" charset="0"/>
              </a:rPr>
              <a:t> ve </a:t>
            </a:r>
            <a:r>
              <a:rPr lang="tr-TR" sz="1800" dirty="0" err="1" smtClean="0">
                <a:latin typeface="Calibri" pitchFamily="34" charset="0"/>
              </a:rPr>
              <a:t>Dunn’ın</a:t>
            </a:r>
            <a:r>
              <a:rPr lang="tr-TR" sz="1800" dirty="0" smtClean="0">
                <a:latin typeface="Calibri" pitchFamily="34" charset="0"/>
              </a:rPr>
              <a:t> Öğrenme Stilleri Modeli</a:t>
            </a:r>
          </a:p>
          <a:p>
            <a:endParaRPr lang="tr-TR" sz="1800" dirty="0" smtClean="0">
              <a:latin typeface="Calibri" pitchFamily="34" charset="0"/>
            </a:endParaRPr>
          </a:p>
          <a:p>
            <a:r>
              <a:rPr lang="tr-TR" sz="1800" dirty="0" err="1" smtClean="0">
                <a:latin typeface="Calibri" pitchFamily="34" charset="0"/>
              </a:rPr>
              <a:t>Kolb’un</a:t>
            </a:r>
            <a:r>
              <a:rPr lang="tr-TR" sz="1800" dirty="0" smtClean="0">
                <a:latin typeface="Calibri" pitchFamily="34" charset="0"/>
              </a:rPr>
              <a:t> Öğrenme Stili Modeli</a:t>
            </a:r>
          </a:p>
          <a:p>
            <a:endParaRPr lang="tr-TR" sz="1800" dirty="0" smtClean="0">
              <a:latin typeface="Calibri" pitchFamily="34" charset="0"/>
            </a:endParaRPr>
          </a:p>
          <a:p>
            <a:r>
              <a:rPr lang="tr-TR" sz="1800" dirty="0" err="1" smtClean="0">
                <a:latin typeface="Calibri" pitchFamily="34" charset="0"/>
              </a:rPr>
              <a:t>Gregorc’un</a:t>
            </a:r>
            <a:r>
              <a:rPr lang="tr-TR" sz="1800" dirty="0" smtClean="0">
                <a:latin typeface="Calibri" pitchFamily="34" charset="0"/>
              </a:rPr>
              <a:t> Öğrenme Stilleri Modeli</a:t>
            </a:r>
            <a:endParaRPr lang="tr-TR" sz="18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85918" y="274638"/>
            <a:ext cx="7147770" cy="868346"/>
          </a:xfrm>
        </p:spPr>
        <p:txBody>
          <a:bodyPr>
            <a:normAutofit/>
          </a:bodyPr>
          <a:lstStyle/>
          <a:p>
            <a:r>
              <a:rPr lang="tr-TR" sz="2800" b="1" dirty="0" smtClean="0"/>
              <a:t>Üstün Yönleri</a:t>
            </a:r>
            <a:endParaRPr lang="tr-TR" sz="2800" b="1" dirty="0"/>
          </a:p>
        </p:txBody>
      </p:sp>
      <p:sp>
        <p:nvSpPr>
          <p:cNvPr id="3" name="2 İçerik Yer Tutucusu"/>
          <p:cNvSpPr>
            <a:spLocks noGrp="1"/>
          </p:cNvSpPr>
          <p:nvPr>
            <p:ph idx="1"/>
          </p:nvPr>
        </p:nvSpPr>
        <p:spPr>
          <a:xfrm>
            <a:off x="1500166" y="1214422"/>
            <a:ext cx="7136920" cy="4800600"/>
          </a:xfrm>
        </p:spPr>
        <p:txBody>
          <a:bodyPr>
            <a:normAutofit/>
          </a:bodyPr>
          <a:lstStyle/>
          <a:p>
            <a:pPr algn="just"/>
            <a:r>
              <a:rPr lang="tr-TR" sz="1800" dirty="0" smtClean="0"/>
              <a:t>Araştırma-inceleme yaklaşımının </a:t>
            </a:r>
            <a:r>
              <a:rPr lang="tr-TR" sz="1800" dirty="0" smtClean="0">
                <a:solidFill>
                  <a:srgbClr val="FF0000"/>
                </a:solidFill>
              </a:rPr>
              <a:t>öğrenme açısından değer</a:t>
            </a:r>
            <a:r>
              <a:rPr lang="tr-TR" sz="1800" dirty="0" smtClean="0"/>
              <a:t>i büyüktür.</a:t>
            </a:r>
          </a:p>
          <a:p>
            <a:pPr algn="just"/>
            <a:endParaRPr lang="tr-TR" sz="1800" dirty="0" smtClean="0"/>
          </a:p>
          <a:p>
            <a:pPr algn="just"/>
            <a:r>
              <a:rPr lang="tr-TR" sz="1800" dirty="0" smtClean="0"/>
              <a:t>Her şeyden önce bu yaklaşım </a:t>
            </a:r>
            <a:r>
              <a:rPr lang="tr-TR" sz="1800" dirty="0" smtClean="0">
                <a:solidFill>
                  <a:srgbClr val="FF0000"/>
                </a:solidFill>
              </a:rPr>
              <a:t>çocuklara planlı ve bilimsel </a:t>
            </a:r>
            <a:r>
              <a:rPr lang="tr-TR" sz="1800" dirty="0" smtClean="0"/>
              <a:t>çalışma alışkanlığı kazandırır. </a:t>
            </a:r>
          </a:p>
          <a:p>
            <a:pPr algn="just"/>
            <a:endParaRPr lang="tr-TR" sz="1800" dirty="0" smtClean="0"/>
          </a:p>
          <a:p>
            <a:pPr algn="just"/>
            <a:r>
              <a:rPr lang="tr-TR" sz="1800" dirty="0" smtClean="0"/>
              <a:t>Ayrıca, </a:t>
            </a:r>
            <a:r>
              <a:rPr lang="tr-TR" sz="1800" dirty="0" smtClean="0">
                <a:solidFill>
                  <a:srgbClr val="FF0000"/>
                </a:solidFill>
              </a:rPr>
              <a:t>araştırma ve inceleme yapma, sorun çözme, eleştirel düşünme, karar verme</a:t>
            </a:r>
            <a:r>
              <a:rPr lang="tr-TR" sz="1800" dirty="0" smtClean="0"/>
              <a:t> vb. becerisi kazandırır. </a:t>
            </a:r>
          </a:p>
          <a:p>
            <a:pPr algn="just"/>
            <a:endParaRPr lang="tr-TR" sz="1800" dirty="0" smtClean="0"/>
          </a:p>
          <a:p>
            <a:pPr algn="just"/>
            <a:r>
              <a:rPr lang="tr-TR" sz="1800" dirty="0" smtClean="0"/>
              <a:t>Bu yaklaşımla kazanılan </a:t>
            </a:r>
            <a:r>
              <a:rPr lang="tr-TR" sz="1800" dirty="0" smtClean="0">
                <a:solidFill>
                  <a:srgbClr val="FF0000"/>
                </a:solidFill>
              </a:rPr>
              <a:t>deneyimler kalıc</a:t>
            </a:r>
            <a:r>
              <a:rPr lang="tr-TR" sz="1800" dirty="0" smtClean="0"/>
              <a:t>ı olur. </a:t>
            </a:r>
          </a:p>
          <a:p>
            <a:pPr algn="just"/>
            <a:endParaRPr lang="tr-TR" sz="1800" dirty="0" smtClean="0"/>
          </a:p>
          <a:p>
            <a:r>
              <a:rPr lang="tr-TR" sz="1800" dirty="0" smtClean="0"/>
              <a:t>Çocuk yaşamda karşılaşılan sorunlara bilimsel bir yaklaşımla ele almayı </a:t>
            </a:r>
            <a:r>
              <a:rPr lang="tr-TR" sz="1800" dirty="0" smtClean="0">
                <a:solidFill>
                  <a:srgbClr val="FF0000"/>
                </a:solidFill>
              </a:rPr>
              <a:t>ve bilimsel bir yaklaşımla çözmeyi </a:t>
            </a:r>
            <a:r>
              <a:rPr lang="tr-TR" sz="1800" dirty="0" smtClean="0"/>
              <a:t>öğrenir.</a:t>
            </a:r>
            <a:br>
              <a:rPr lang="tr-TR" sz="1800" dirty="0" smtClean="0"/>
            </a:br>
            <a:r>
              <a:rPr lang="tr-TR" sz="1800" dirty="0" smtClean="0"/>
              <a:t/>
            </a:r>
            <a:br>
              <a:rPr lang="tr-TR" sz="1800" dirty="0" smtClean="0"/>
            </a:br>
            <a:endParaRPr lang="tr-TR" sz="1800" dirty="0">
              <a:latin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39784"/>
          </a:xfrm>
        </p:spPr>
        <p:txBody>
          <a:bodyPr>
            <a:normAutofit/>
          </a:bodyPr>
          <a:lstStyle/>
          <a:p>
            <a:r>
              <a:rPr lang="tr-TR" sz="2400" dirty="0" smtClean="0"/>
              <a:t>Tanımlar (Öğrenme Stili)</a:t>
            </a:r>
            <a:endParaRPr lang="tr-TR" sz="2400" dirty="0"/>
          </a:p>
        </p:txBody>
      </p:sp>
      <p:sp>
        <p:nvSpPr>
          <p:cNvPr id="3" name="2 İçerik Yer Tutucusu"/>
          <p:cNvSpPr>
            <a:spLocks noGrp="1"/>
          </p:cNvSpPr>
          <p:nvPr>
            <p:ph idx="1"/>
          </p:nvPr>
        </p:nvSpPr>
        <p:spPr>
          <a:xfrm>
            <a:off x="1357290" y="1214422"/>
            <a:ext cx="7279796" cy="4800600"/>
          </a:xfrm>
        </p:spPr>
        <p:txBody>
          <a:bodyPr>
            <a:normAutofit/>
          </a:bodyPr>
          <a:lstStyle/>
          <a:p>
            <a:pPr>
              <a:buNone/>
            </a:pPr>
            <a:endParaRPr lang="tr-TR" sz="1800" dirty="0" smtClean="0"/>
          </a:p>
          <a:p>
            <a:pPr algn="just"/>
            <a:r>
              <a:rPr lang="tr-TR" sz="1800" b="1" dirty="0" err="1" smtClean="0"/>
              <a:t>Keefe</a:t>
            </a:r>
            <a:r>
              <a:rPr lang="tr-TR" sz="1800" b="1" dirty="0" smtClean="0"/>
              <a:t>’ ye göre öğrenme stili: </a:t>
            </a:r>
            <a:r>
              <a:rPr lang="tr-TR" sz="1800" dirty="0" smtClean="0">
                <a:latin typeface="Calibri" pitchFamily="34" charset="0"/>
              </a:rPr>
              <a:t>Öğrencinin nasıl algıladığı, öğrenme çevresiyle nasıl etkileşimde bulunduğu ve çevresiyle yönelik tepkilerin az çok kalıcı göstergeleri olan bilişsel, duyuşsal ve fizyolojik özellikler.</a:t>
            </a:r>
          </a:p>
          <a:p>
            <a:pPr algn="just"/>
            <a:endParaRPr lang="tr-TR" sz="1800" dirty="0" smtClean="0">
              <a:latin typeface="Calibri" pitchFamily="34" charset="0"/>
            </a:endParaRPr>
          </a:p>
          <a:p>
            <a:pPr algn="just"/>
            <a:r>
              <a:rPr lang="tr-TR" sz="1800" b="1" dirty="0" err="1" smtClean="0"/>
              <a:t>Dunn</a:t>
            </a:r>
            <a:r>
              <a:rPr lang="tr-TR" sz="1800" b="1" dirty="0" smtClean="0"/>
              <a:t> ve </a:t>
            </a:r>
            <a:r>
              <a:rPr lang="tr-TR" sz="1800" b="1" dirty="0" err="1" smtClean="0"/>
              <a:t>Dunn</a:t>
            </a:r>
            <a:r>
              <a:rPr lang="tr-TR" sz="1800" b="1" dirty="0" smtClean="0"/>
              <a:t>’ a göre öğrenme stili: </a:t>
            </a:r>
            <a:r>
              <a:rPr lang="tr-TR" sz="1800" dirty="0" smtClean="0">
                <a:latin typeface="Calibri" pitchFamily="34" charset="0"/>
              </a:rPr>
              <a:t>Biyolojik ve kişisel gelişim özelliklerinden kaynaklanan farklılıklardan dolayı öğretimi bazı öğrenciler için uygun hale getiren yol.</a:t>
            </a:r>
          </a:p>
          <a:p>
            <a:pPr algn="just"/>
            <a:endParaRPr lang="tr-TR" sz="1800" dirty="0" smtClean="0">
              <a:latin typeface="Calibri" pitchFamily="34" charset="0"/>
            </a:endParaRPr>
          </a:p>
          <a:p>
            <a:pPr algn="just"/>
            <a:r>
              <a:rPr lang="tr-TR" sz="1800" b="1" dirty="0" err="1" smtClean="0"/>
              <a:t>Gregorc’a</a:t>
            </a:r>
            <a:r>
              <a:rPr lang="tr-TR" sz="1800" b="1" dirty="0" smtClean="0"/>
              <a:t> göre öğrenme stili: </a:t>
            </a:r>
            <a:r>
              <a:rPr lang="tr-TR" sz="1800" dirty="0" smtClean="0">
                <a:latin typeface="Calibri" pitchFamily="34" charset="0"/>
              </a:rPr>
              <a:t>Ruhun ve bazı zihinsel niteliklerin göstergesi olan dışsal davranış özellik ve halidir.</a:t>
            </a:r>
          </a:p>
          <a:p>
            <a:pPr algn="just"/>
            <a:endParaRPr lang="tr-TR" sz="1800" dirty="0" smtClean="0">
              <a:latin typeface="Calibri" pitchFamily="34" charset="0"/>
            </a:endParaRPr>
          </a:p>
          <a:p>
            <a:pPr algn="just"/>
            <a:r>
              <a:rPr lang="tr-TR" sz="1800" b="1" dirty="0" err="1" smtClean="0"/>
              <a:t>Kolb’a</a:t>
            </a:r>
            <a:r>
              <a:rPr lang="tr-TR" sz="1800" b="1" dirty="0" smtClean="0"/>
              <a:t> göre öğrenme stili: </a:t>
            </a:r>
            <a:r>
              <a:rPr lang="tr-TR" sz="1800" dirty="0" smtClean="0">
                <a:latin typeface="Calibri" pitchFamily="34" charset="0"/>
              </a:rPr>
              <a:t>Öğrenmede kişisel olarak tercih edilen metod.</a:t>
            </a:r>
          </a:p>
          <a:p>
            <a:endParaRPr lang="tr-TR"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err="1" smtClean="0"/>
              <a:t>Dunn</a:t>
            </a:r>
            <a:r>
              <a:rPr lang="tr-TR" sz="2400" dirty="0" smtClean="0"/>
              <a:t> ve </a:t>
            </a:r>
            <a:r>
              <a:rPr lang="tr-TR" sz="2400" dirty="0" err="1" smtClean="0"/>
              <a:t>Dunn’ın</a:t>
            </a:r>
            <a:r>
              <a:rPr lang="tr-TR" sz="2400" dirty="0" smtClean="0"/>
              <a:t> Öğrenme Stilleri Modeli</a:t>
            </a:r>
            <a:endParaRPr lang="tr-TR" sz="2400" dirty="0"/>
          </a:p>
        </p:txBody>
      </p:sp>
      <p:sp>
        <p:nvSpPr>
          <p:cNvPr id="3" name="2 İçerik Yer Tutucusu"/>
          <p:cNvSpPr>
            <a:spLocks noGrp="1"/>
          </p:cNvSpPr>
          <p:nvPr>
            <p:ph idx="1"/>
          </p:nvPr>
        </p:nvSpPr>
        <p:spPr>
          <a:xfrm>
            <a:off x="1435608" y="1447800"/>
            <a:ext cx="7279796" cy="4800600"/>
          </a:xfrm>
        </p:spPr>
        <p:txBody>
          <a:bodyPr>
            <a:normAutofit/>
          </a:bodyPr>
          <a:lstStyle/>
          <a:p>
            <a:endParaRPr lang="tr-TR" sz="1800" dirty="0" smtClean="0"/>
          </a:p>
          <a:p>
            <a:pPr algn="just"/>
            <a:r>
              <a:rPr lang="tr-TR" sz="1800" dirty="0" smtClean="0">
                <a:latin typeface="Calibri" pitchFamily="34" charset="0"/>
              </a:rPr>
              <a:t>Öğrenme stili bir sınıftaki öğrencilerin gürültü, aydınlatma, oturma düzeni,  hareket ve gruplama ile ilgili gereksinimlere göre düzenlenmesiyle ilgilidir. </a:t>
            </a:r>
          </a:p>
          <a:p>
            <a:pPr algn="just"/>
            <a:endParaRPr lang="tr-TR" sz="1800" dirty="0" smtClean="0">
              <a:latin typeface="Calibri" pitchFamily="34" charset="0"/>
            </a:endParaRPr>
          </a:p>
          <a:p>
            <a:pPr algn="just"/>
            <a:r>
              <a:rPr lang="tr-TR" sz="1800" dirty="0" smtClean="0">
                <a:latin typeface="Calibri" pitchFamily="34" charset="0"/>
              </a:rPr>
              <a:t>Öğrenme stili öğrencilerin duyarak mı , konuşarak mı, yaparak-yaşayarak mı ya da bunların birleşmesiyle mi daha iyi öğrendiğini belirler.</a:t>
            </a:r>
          </a:p>
          <a:p>
            <a:pPr algn="just"/>
            <a:endParaRPr lang="tr-TR" sz="1800" dirty="0">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GREGORC’UN ÖĞRENME STİLLERİ MODELİ</a:t>
            </a:r>
            <a:endParaRPr lang="tr-TR" sz="2400" dirty="0"/>
          </a:p>
        </p:txBody>
      </p:sp>
      <p:sp>
        <p:nvSpPr>
          <p:cNvPr id="3" name="2 İçerik Yer Tutucusu"/>
          <p:cNvSpPr>
            <a:spLocks noGrp="1"/>
          </p:cNvSpPr>
          <p:nvPr>
            <p:ph idx="1"/>
          </p:nvPr>
        </p:nvSpPr>
        <p:spPr>
          <a:xfrm>
            <a:off x="1435608" y="1447800"/>
            <a:ext cx="7279796" cy="4800600"/>
          </a:xfrm>
        </p:spPr>
        <p:txBody>
          <a:bodyPr>
            <a:normAutofit/>
          </a:bodyPr>
          <a:lstStyle/>
          <a:p>
            <a:pPr algn="just"/>
            <a:r>
              <a:rPr lang="tr-TR" sz="1800" dirty="0" smtClean="0">
                <a:latin typeface="Calibri" pitchFamily="34" charset="0"/>
              </a:rPr>
              <a:t>Somut </a:t>
            </a:r>
          </a:p>
          <a:p>
            <a:pPr algn="just"/>
            <a:r>
              <a:rPr lang="tr-TR" sz="1800" dirty="0" smtClean="0">
                <a:latin typeface="Calibri" pitchFamily="34" charset="0"/>
              </a:rPr>
              <a:t>Soyut</a:t>
            </a:r>
          </a:p>
          <a:p>
            <a:pPr algn="just"/>
            <a:r>
              <a:rPr lang="tr-TR" sz="1800" dirty="0" smtClean="0">
                <a:latin typeface="Calibri" pitchFamily="34" charset="0"/>
              </a:rPr>
              <a:t>Ardışık</a:t>
            </a:r>
          </a:p>
          <a:p>
            <a:pPr algn="just"/>
            <a:r>
              <a:rPr lang="tr-TR" sz="1800" dirty="0" smtClean="0">
                <a:latin typeface="Calibri" pitchFamily="34" charset="0"/>
              </a:rPr>
              <a:t>Random</a:t>
            </a:r>
            <a:endParaRPr lang="tr-TR" sz="1800" dirty="0">
              <a:latin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Somut Ardışık Öğrenme Stiline Sahip Bireylerin Özellikleri:</a:t>
            </a:r>
            <a:endParaRPr lang="tr-TR" sz="2400" dirty="0"/>
          </a:p>
        </p:txBody>
      </p:sp>
      <p:sp>
        <p:nvSpPr>
          <p:cNvPr id="3" name="2 İçerik Yer Tutucusu"/>
          <p:cNvSpPr>
            <a:spLocks noGrp="1"/>
          </p:cNvSpPr>
          <p:nvPr>
            <p:ph idx="1"/>
          </p:nvPr>
        </p:nvSpPr>
        <p:spPr>
          <a:xfrm>
            <a:off x="1435608" y="1447800"/>
            <a:ext cx="7136920" cy="4800600"/>
          </a:xfrm>
        </p:spPr>
        <p:txBody>
          <a:bodyPr>
            <a:normAutofit/>
          </a:bodyPr>
          <a:lstStyle/>
          <a:p>
            <a:endParaRPr lang="tr-TR" sz="1800" dirty="0" smtClean="0"/>
          </a:p>
          <a:p>
            <a:pPr algn="just"/>
            <a:r>
              <a:rPr lang="tr-TR" sz="1800" dirty="0" smtClean="0">
                <a:latin typeface="Calibri" pitchFamily="34" charset="0"/>
              </a:rPr>
              <a:t>Yaparak yaşayarak öğrenmeyi severler, bilgilerin kendilerine adım adım ve basitten karmaşığa doğru verilmesini isterler, yaptıkları çalışmaları parçalanandan çok bütünü önem taşır, öğrenmek için çok çaba ve zaman harcarlar, işlerini zamanında ve düzenli bitirmek isterler. </a:t>
            </a:r>
          </a:p>
          <a:p>
            <a:pPr algn="just"/>
            <a:endParaRPr lang="tr-TR" sz="1800" dirty="0" smtClean="0">
              <a:latin typeface="Calibri" pitchFamily="34" charset="0"/>
            </a:endParaRPr>
          </a:p>
          <a:p>
            <a:pPr algn="just"/>
            <a:r>
              <a:rPr lang="tr-TR" sz="1800" dirty="0" smtClean="0">
                <a:latin typeface="Calibri" pitchFamily="34" charset="0"/>
              </a:rPr>
              <a:t>Somut materyallere dokunmayı, onlarla ilgilenmeyi çok severler.</a:t>
            </a:r>
          </a:p>
          <a:p>
            <a:pPr algn="just"/>
            <a:endParaRPr lang="tr-TR" sz="1800" dirty="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728" y="928670"/>
            <a:ext cx="7072362" cy="4800600"/>
          </a:xfrm>
        </p:spPr>
        <p:txBody>
          <a:bodyPr>
            <a:normAutofit/>
          </a:bodyPr>
          <a:lstStyle/>
          <a:p>
            <a:endParaRPr lang="tr-TR" sz="1800" dirty="0" smtClean="0"/>
          </a:p>
          <a:p>
            <a:pPr algn="just"/>
            <a:r>
              <a:rPr lang="tr-TR" sz="1800" dirty="0" smtClean="0">
                <a:latin typeface="Calibri" pitchFamily="34" charset="0"/>
              </a:rPr>
              <a:t>Sadece talimatları beklemekle kalmazlar aynı zamanda ilgili talimatlara uyarak, temiz düzenli ve kurallara uyarak çalışmayı tercih etmektedirler. </a:t>
            </a:r>
          </a:p>
          <a:p>
            <a:pPr algn="just"/>
            <a:endParaRPr lang="tr-TR" sz="1800" dirty="0" smtClean="0">
              <a:latin typeface="Calibri" pitchFamily="34" charset="0"/>
            </a:endParaRPr>
          </a:p>
          <a:p>
            <a:pPr algn="just">
              <a:buNone/>
            </a:pPr>
            <a:endParaRPr lang="tr-TR" sz="1800" dirty="0" smtClean="0">
              <a:latin typeface="Calibri" pitchFamily="34" charset="0"/>
            </a:endParaRPr>
          </a:p>
          <a:p>
            <a:pPr algn="just"/>
            <a:r>
              <a:rPr lang="tr-TR" sz="1800" dirty="0" smtClean="0">
                <a:latin typeface="Calibri" pitchFamily="34" charset="0"/>
              </a:rPr>
              <a:t>Eğitim-öğretim faaliyetlerinde bu bireyler yaparak yaşayarak öğrenmelerine fırsat veren öğretim yöntem-teknikleri (laboratuar yöntemi, proje yöntemi vb) tercih etmektedirler.</a:t>
            </a:r>
          </a:p>
          <a:p>
            <a:pPr algn="just"/>
            <a:endParaRPr lang="tr-TR" sz="1800" dirty="0">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Soyut Ardışık Öğrenme Stiline Sahip Bireylerin Özellikleri:</a:t>
            </a:r>
            <a:endParaRPr lang="tr-TR" sz="2400" dirty="0"/>
          </a:p>
        </p:txBody>
      </p:sp>
      <p:sp>
        <p:nvSpPr>
          <p:cNvPr id="3" name="2 İçerik Yer Tutucusu"/>
          <p:cNvSpPr>
            <a:spLocks noGrp="1"/>
          </p:cNvSpPr>
          <p:nvPr>
            <p:ph idx="1"/>
          </p:nvPr>
        </p:nvSpPr>
        <p:spPr>
          <a:xfrm>
            <a:off x="1435608" y="1447800"/>
            <a:ext cx="7208358" cy="4800600"/>
          </a:xfrm>
        </p:spPr>
        <p:txBody>
          <a:bodyPr>
            <a:normAutofit/>
          </a:bodyPr>
          <a:lstStyle/>
          <a:p>
            <a:endParaRPr lang="tr-TR" sz="1800" dirty="0" smtClean="0"/>
          </a:p>
          <a:p>
            <a:pPr algn="just"/>
            <a:r>
              <a:rPr lang="tr-TR" sz="1800" dirty="0" smtClean="0">
                <a:latin typeface="Calibri" pitchFamily="34" charset="0"/>
              </a:rPr>
              <a:t>Öncelikle öğrenecekleri konu ile ilgili olarak zihinlerinde boş bir harita veya resim olarak bir çerçeve yapı oluştururlar. Daha sonra konu hakkında kendilerine düzenli olarak verilen bilgilerden uygun olanları bir düzen içinde alırlar ve zihinlerinde oluşturdukları harita-resim çerçevesinin içine yerleştirerek konunun bütünü hakkında bir sonuca ulaşmaya çalışırlar. </a:t>
            </a:r>
          </a:p>
          <a:p>
            <a:pPr algn="just"/>
            <a:endParaRPr lang="tr-TR" sz="1800" dirty="0" smtClean="0">
              <a:latin typeface="Calibri" pitchFamily="34" charset="0"/>
            </a:endParaRPr>
          </a:p>
          <a:p>
            <a:pPr algn="just"/>
            <a:r>
              <a:rPr lang="tr-TR" sz="1800" dirty="0" smtClean="0">
                <a:latin typeface="Calibri" pitchFamily="34" charset="0"/>
              </a:rPr>
              <a:t>Bir şekil/sembol yüzlerce kelimeden değerlidir. </a:t>
            </a:r>
          </a:p>
          <a:p>
            <a:pPr algn="just"/>
            <a:endParaRPr lang="tr-TR" sz="1800" dirty="0">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728" y="1142984"/>
            <a:ext cx="7279796" cy="4800600"/>
          </a:xfrm>
        </p:spPr>
        <p:txBody>
          <a:bodyPr>
            <a:normAutofit/>
          </a:bodyPr>
          <a:lstStyle/>
          <a:p>
            <a:endParaRPr lang="tr-TR" sz="1800" dirty="0" smtClean="0"/>
          </a:p>
          <a:p>
            <a:pPr algn="just"/>
            <a:r>
              <a:rPr lang="tr-TR" sz="1800" dirty="0" smtClean="0">
                <a:latin typeface="Calibri" pitchFamily="34" charset="0"/>
              </a:rPr>
              <a:t>Fikirlere ve kavramlara önem verirler, kavramları mantıksal olarak düzenlerler. Kitaptan öğrenmeyi severler.</a:t>
            </a:r>
          </a:p>
          <a:p>
            <a:pPr algn="just"/>
            <a:endParaRPr lang="tr-TR" sz="1800" dirty="0" smtClean="0">
              <a:latin typeface="Calibri" pitchFamily="34" charset="0"/>
            </a:endParaRPr>
          </a:p>
          <a:p>
            <a:pPr algn="just"/>
            <a:r>
              <a:rPr lang="tr-TR" sz="1800" dirty="0" smtClean="0">
                <a:latin typeface="Calibri" pitchFamily="34" charset="0"/>
              </a:rPr>
              <a:t>Bilgileri bir otoriteden veya tecrübeli bir kişiden öğrenmeyi tercih etmektedirler. </a:t>
            </a:r>
          </a:p>
          <a:p>
            <a:pPr algn="just"/>
            <a:endParaRPr lang="tr-TR" sz="1800" dirty="0" smtClean="0">
              <a:latin typeface="Calibri" pitchFamily="34" charset="0"/>
            </a:endParaRPr>
          </a:p>
          <a:p>
            <a:pPr algn="just"/>
            <a:r>
              <a:rPr lang="tr-TR" sz="1800" dirty="0" smtClean="0">
                <a:latin typeface="Calibri" pitchFamily="34" charset="0"/>
              </a:rPr>
              <a:t>Eğitim-öğretim faaliyetlerinde bu bireyler klasik öğretim yöntemleri olarak adlandırılan bilgilerin öğretmen tarafından düzenli olarak verildiği öğretim yöntem-tekniklerini (anlatım yöntemi, gösteri tekniği vb) tercih etmektedirler.</a:t>
            </a:r>
          </a:p>
          <a:p>
            <a:pPr algn="just"/>
            <a:endParaRPr lang="tr-TR" sz="1800" dirty="0">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dirty="0" smtClean="0"/>
              <a:t>Somut Random Öğrenme Stiline Sahip Bireylerin Özellikleri</a:t>
            </a:r>
            <a:endParaRPr lang="tr-TR" sz="2400" dirty="0"/>
          </a:p>
        </p:txBody>
      </p:sp>
      <p:sp>
        <p:nvSpPr>
          <p:cNvPr id="3" name="2 İçerik Yer Tutucusu"/>
          <p:cNvSpPr>
            <a:spLocks noGrp="1"/>
          </p:cNvSpPr>
          <p:nvPr>
            <p:ph idx="1"/>
          </p:nvPr>
        </p:nvSpPr>
        <p:spPr>
          <a:xfrm>
            <a:off x="1435608" y="1447800"/>
            <a:ext cx="7279796" cy="4800600"/>
          </a:xfrm>
        </p:spPr>
        <p:txBody>
          <a:bodyPr>
            <a:normAutofit/>
          </a:bodyPr>
          <a:lstStyle/>
          <a:p>
            <a:endParaRPr lang="tr-TR" sz="1800" dirty="0" smtClean="0"/>
          </a:p>
          <a:p>
            <a:pPr algn="just"/>
            <a:r>
              <a:rPr lang="tr-TR" sz="1800" dirty="0" smtClean="0">
                <a:latin typeface="Calibri" pitchFamily="34" charset="0"/>
              </a:rPr>
              <a:t>Bu bireylerin problem çözme konusunda üstün yetenekleri vardır.Gerçek problemlerle ilgilenirler, bu problemlerle ilgili olarak yeni bilgiler elde etmeye çalışan araştırmacı bir kişilikleri vardır, sebepleri araştırmayı severler ve karşılarına çıkan beklenmedik yeni durumlar ilgilerini çeker. </a:t>
            </a:r>
          </a:p>
          <a:p>
            <a:pPr algn="just"/>
            <a:endParaRPr lang="tr-TR" sz="1800" dirty="0" smtClean="0">
              <a:latin typeface="Calibri" pitchFamily="34" charset="0"/>
            </a:endParaRPr>
          </a:p>
          <a:p>
            <a:endParaRPr lang="tr-TR" sz="1800" dirty="0" smtClean="0"/>
          </a:p>
          <a:p>
            <a:pPr algn="just"/>
            <a:r>
              <a:rPr lang="tr-TR" sz="1800" dirty="0" smtClean="0">
                <a:latin typeface="Calibri" pitchFamily="34" charset="0"/>
              </a:rPr>
              <a:t>Problem çözerken bilgilerin sistematik bir düzen içinde verilmesine ihtiyaç duymazlar. Problem çözmeleri sürecinde önceden belirlenmiş hazır işlem basamaklarını sevmezler. </a:t>
            </a:r>
          </a:p>
          <a:p>
            <a:pPr algn="just"/>
            <a:endParaRPr lang="tr-TR" sz="1800" dirty="0">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79796" cy="4800600"/>
          </a:xfrm>
        </p:spPr>
        <p:txBody>
          <a:bodyPr>
            <a:normAutofit/>
          </a:bodyPr>
          <a:lstStyle/>
          <a:p>
            <a:endParaRPr lang="tr-TR" sz="1800" dirty="0" smtClean="0"/>
          </a:p>
          <a:p>
            <a:pPr algn="just"/>
            <a:r>
              <a:rPr lang="tr-TR" sz="1800" dirty="0" smtClean="0">
                <a:latin typeface="Calibri" pitchFamily="34" charset="0"/>
              </a:rPr>
              <a:t>Bağımsız olarak veya küçük gruplarla çalışmayı sevmektedirler. </a:t>
            </a:r>
          </a:p>
          <a:p>
            <a:pPr algn="just"/>
            <a:endParaRPr lang="tr-TR" sz="1800" dirty="0" smtClean="0">
              <a:latin typeface="Calibri" pitchFamily="34" charset="0"/>
            </a:endParaRPr>
          </a:p>
          <a:p>
            <a:pPr algn="just"/>
            <a:r>
              <a:rPr lang="tr-TR" sz="1800" dirty="0" smtClean="0">
                <a:latin typeface="Calibri" pitchFamily="34" charset="0"/>
              </a:rPr>
              <a:t>Eğitim-öğretim faaliyetlerinde bu bireyler yaparak yaşayarak öğrenme imkanı sağlayan öğretim yöntem-teknikleri (laboratuar yöntemi, gözlem gezisi tekniği vb) tercih etmektedirler.</a:t>
            </a:r>
          </a:p>
          <a:p>
            <a:pPr algn="just"/>
            <a:endParaRPr lang="tr-T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Soyut Random Öğrenme Stiline Sahip Bireylerin Özellikleri</a:t>
            </a:r>
            <a:endParaRPr lang="tr-TR" sz="2400" dirty="0"/>
          </a:p>
        </p:txBody>
      </p:sp>
      <p:sp>
        <p:nvSpPr>
          <p:cNvPr id="3" name="2 İçerik Yer Tutucusu"/>
          <p:cNvSpPr>
            <a:spLocks noGrp="1"/>
          </p:cNvSpPr>
          <p:nvPr>
            <p:ph idx="1"/>
          </p:nvPr>
        </p:nvSpPr>
        <p:spPr>
          <a:xfrm>
            <a:off x="1435608" y="1447800"/>
            <a:ext cx="7279796" cy="4800600"/>
          </a:xfrm>
        </p:spPr>
        <p:txBody>
          <a:bodyPr>
            <a:normAutofit/>
          </a:bodyPr>
          <a:lstStyle/>
          <a:p>
            <a:endParaRPr lang="tr-TR" sz="1800" dirty="0" smtClean="0"/>
          </a:p>
          <a:p>
            <a:pPr algn="just"/>
            <a:r>
              <a:rPr lang="tr-TR" sz="1800" dirty="0" smtClean="0">
                <a:latin typeface="Calibri" pitchFamily="34" charset="0"/>
              </a:rPr>
              <a:t>Olayları ve kavramları düzensiz karışık bir şekilde algılarlar, onlar için öğrenilecek bilgilerde bir düzenin olmasına gerek yoktur. </a:t>
            </a:r>
          </a:p>
          <a:p>
            <a:pPr algn="just"/>
            <a:endParaRPr lang="tr-TR" sz="1800" dirty="0" smtClean="0">
              <a:latin typeface="Calibri" pitchFamily="34" charset="0"/>
            </a:endParaRPr>
          </a:p>
          <a:p>
            <a:pPr algn="just"/>
            <a:r>
              <a:rPr lang="tr-TR" sz="1800" dirty="0" smtClean="0">
                <a:latin typeface="Calibri" pitchFamily="34" charset="0"/>
              </a:rPr>
              <a:t>Bu yüzden çoklu duyumsal deneyimlerin bulunduğu ortamlarda öğrenmeyi tercih etmektedirler. </a:t>
            </a:r>
          </a:p>
          <a:p>
            <a:pPr algn="just"/>
            <a:endParaRPr lang="tr-T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Sınırlılıkları</a:t>
            </a:r>
            <a:endParaRPr lang="tr-TR" sz="2800" b="1" dirty="0"/>
          </a:p>
        </p:txBody>
      </p:sp>
      <p:sp>
        <p:nvSpPr>
          <p:cNvPr id="3" name="2 İçerik Yer Tutucusu"/>
          <p:cNvSpPr>
            <a:spLocks noGrp="1"/>
          </p:cNvSpPr>
          <p:nvPr>
            <p:ph idx="1"/>
          </p:nvPr>
        </p:nvSpPr>
        <p:spPr>
          <a:xfrm>
            <a:off x="1435608" y="1447800"/>
            <a:ext cx="7065482" cy="4800600"/>
          </a:xfrm>
        </p:spPr>
        <p:txBody>
          <a:bodyPr>
            <a:normAutofit/>
          </a:bodyPr>
          <a:lstStyle/>
          <a:p>
            <a:pPr algn="just"/>
            <a:r>
              <a:rPr lang="tr-TR" sz="1800" dirty="0" smtClean="0"/>
              <a:t>Çok önemli yararlarına karşın </a:t>
            </a:r>
            <a:r>
              <a:rPr lang="tr-TR" sz="1800" dirty="0" smtClean="0">
                <a:solidFill>
                  <a:srgbClr val="FF0000"/>
                </a:solidFill>
              </a:rPr>
              <a:t>sorun çözme yönteminin, her konuya uygun olmaması, çok zaman alıcı ve uygulanmasının güç olması </a:t>
            </a:r>
            <a:r>
              <a:rPr lang="tr-TR" sz="1800" dirty="0" smtClean="0"/>
              <a:t>gibi kimi sınırlılıkları vardır. </a:t>
            </a:r>
          </a:p>
          <a:p>
            <a:pPr algn="just"/>
            <a:endParaRPr lang="tr-TR" sz="1800" dirty="0" smtClean="0"/>
          </a:p>
          <a:p>
            <a:pPr algn="just"/>
            <a:r>
              <a:rPr lang="tr-TR" sz="1800" dirty="0" smtClean="0"/>
              <a:t>Bunun yanında çocukların sorunun çözümü için </a:t>
            </a:r>
            <a:r>
              <a:rPr lang="tr-TR" sz="1800" dirty="0" smtClean="0">
                <a:solidFill>
                  <a:srgbClr val="FF0000"/>
                </a:solidFill>
              </a:rPr>
              <a:t>gerekli materyal ve kaynaklara sahip olmaması</a:t>
            </a:r>
            <a:r>
              <a:rPr lang="tr-TR" sz="1800" dirty="0" smtClean="0"/>
              <a:t> ve çocukların önemli </a:t>
            </a:r>
            <a:r>
              <a:rPr lang="tr-TR" sz="1800" dirty="0" smtClean="0">
                <a:solidFill>
                  <a:srgbClr val="FF0000"/>
                </a:solidFill>
              </a:rPr>
              <a:t>sosyal sorunları anlayacak yaş ve düzeyde olmaması </a:t>
            </a:r>
            <a:r>
              <a:rPr lang="tr-TR" sz="1800" dirty="0" smtClean="0"/>
              <a:t>diğer sınırlılıklardır.</a:t>
            </a:r>
          </a:p>
          <a:p>
            <a:pPr algn="just"/>
            <a:endParaRPr lang="tr-TR" sz="1800" dirty="0" smtClean="0"/>
          </a:p>
          <a:p>
            <a:pPr algn="just"/>
            <a:r>
              <a:rPr lang="tr-TR" sz="1800" dirty="0" smtClean="0">
                <a:solidFill>
                  <a:srgbClr val="FF0000"/>
                </a:solidFill>
              </a:rPr>
              <a:t> Bilimsel araştırma yöntemini</a:t>
            </a:r>
            <a:r>
              <a:rPr lang="tr-TR" sz="1800" dirty="0" smtClean="0"/>
              <a:t> temel alır.</a:t>
            </a:r>
          </a:p>
          <a:p>
            <a:pPr algn="just">
              <a:buNone/>
            </a:pPr>
            <a:r>
              <a:rPr lang="tr-TR" sz="1800" dirty="0" smtClean="0"/>
              <a:t/>
            </a:r>
            <a:br>
              <a:rPr lang="tr-TR" sz="1800" dirty="0" smtClean="0"/>
            </a:br>
            <a:r>
              <a:rPr lang="tr-TR" sz="1800" dirty="0" smtClean="0"/>
              <a:t/>
            </a:r>
            <a:br>
              <a:rPr lang="tr-TR" sz="1800" dirty="0" smtClean="0"/>
            </a:br>
            <a:endParaRPr lang="tr-TR"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79796" cy="4800600"/>
          </a:xfrm>
        </p:spPr>
        <p:txBody>
          <a:bodyPr>
            <a:normAutofit/>
          </a:bodyPr>
          <a:lstStyle/>
          <a:p>
            <a:endParaRPr lang="tr-TR" sz="1800" dirty="0" smtClean="0"/>
          </a:p>
          <a:p>
            <a:pPr algn="just"/>
            <a:r>
              <a:rPr lang="tr-TR" sz="1800" dirty="0" smtClean="0">
                <a:latin typeface="Calibri" pitchFamily="34" charset="0"/>
              </a:rPr>
              <a:t>Duygu ve düşüncelerini açıkça ifade etmekte başarılıdırlar. Kuralcılıktan hoşlanmadıkları için elde ettikleri verileri istedikleri gibi organize etmeyi tercih ederler. </a:t>
            </a:r>
          </a:p>
          <a:p>
            <a:pPr algn="just"/>
            <a:endParaRPr lang="tr-TR" sz="1800" dirty="0" smtClean="0">
              <a:latin typeface="Calibri" pitchFamily="34" charset="0"/>
            </a:endParaRPr>
          </a:p>
          <a:p>
            <a:pPr algn="just">
              <a:buNone/>
            </a:pPr>
            <a:endParaRPr lang="tr-TR" sz="1800" dirty="0" smtClean="0">
              <a:latin typeface="Calibri" pitchFamily="34" charset="0"/>
            </a:endParaRPr>
          </a:p>
          <a:p>
            <a:pPr algn="just"/>
            <a:r>
              <a:rPr lang="tr-TR" sz="1800" dirty="0" smtClean="0">
                <a:latin typeface="Calibri" pitchFamily="34" charset="0"/>
              </a:rPr>
              <a:t>Eğitim-öğretim faaliyetlerinde bu bireyler, kendilerini ifade edebilecekleri, diğer kişilerle fikir alışverişinde bulunabilecekleri imkanı sağlayan öğretim yöntem-teknikleri (tartışma yöntemi, soru-cevap tekniği vb) tercih ederler.</a:t>
            </a:r>
          </a:p>
          <a:p>
            <a:pPr algn="just"/>
            <a:endParaRPr lang="tr-TR" sz="1800" dirty="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KOLB’UN ÖĞRENME STİLLERİ MODELİ</a:t>
            </a:r>
            <a:endParaRPr lang="tr-TR" sz="2400" dirty="0"/>
          </a:p>
        </p:txBody>
      </p:sp>
      <p:sp>
        <p:nvSpPr>
          <p:cNvPr id="3" name="2 İçerik Yer Tutucusu"/>
          <p:cNvSpPr>
            <a:spLocks noGrp="1"/>
          </p:cNvSpPr>
          <p:nvPr>
            <p:ph sz="half" idx="1"/>
          </p:nvPr>
        </p:nvSpPr>
        <p:spPr/>
        <p:txBody>
          <a:bodyPr>
            <a:normAutofit/>
          </a:bodyPr>
          <a:lstStyle/>
          <a:p>
            <a:pPr algn="just"/>
            <a:r>
              <a:rPr lang="tr-TR" sz="1800" b="1" dirty="0" smtClean="0"/>
              <a:t>Yerleştiren</a:t>
            </a:r>
          </a:p>
          <a:p>
            <a:pPr algn="just"/>
            <a:r>
              <a:rPr lang="tr-TR" sz="1800" b="1" dirty="0" smtClean="0"/>
              <a:t>Özümseyen</a:t>
            </a:r>
          </a:p>
          <a:p>
            <a:pPr algn="just"/>
            <a:r>
              <a:rPr lang="tr-TR" sz="1800" b="1" dirty="0" smtClean="0"/>
              <a:t>Ayrıştıran</a:t>
            </a:r>
          </a:p>
          <a:p>
            <a:pPr algn="just"/>
            <a:r>
              <a:rPr lang="tr-TR" sz="1800" b="1" dirty="0" smtClean="0"/>
              <a:t>Değiştiren</a:t>
            </a:r>
          </a:p>
          <a:p>
            <a:pPr algn="just">
              <a:buNone/>
            </a:pPr>
            <a:endParaRPr lang="tr-TR" sz="1800" b="1" dirty="0"/>
          </a:p>
        </p:txBody>
      </p:sp>
      <p:sp>
        <p:nvSpPr>
          <p:cNvPr id="4" name="3 İçerik Yer Tutucusu"/>
          <p:cNvSpPr>
            <a:spLocks noGrp="1"/>
          </p:cNvSpPr>
          <p:nvPr>
            <p:ph sz="half" idx="2"/>
          </p:nvPr>
        </p:nvSpPr>
        <p:spPr/>
        <p:txBody>
          <a:bodyPr>
            <a:normAutofit/>
          </a:bodyPr>
          <a:lstStyle/>
          <a:p>
            <a:pPr algn="just"/>
            <a:r>
              <a:rPr lang="tr-TR" sz="1800" b="1" dirty="0" smtClean="0"/>
              <a:t>Hissederek</a:t>
            </a:r>
          </a:p>
          <a:p>
            <a:pPr algn="just"/>
            <a:r>
              <a:rPr lang="tr-TR" sz="1800" b="1" dirty="0" smtClean="0"/>
              <a:t>Düşünerek</a:t>
            </a:r>
          </a:p>
          <a:p>
            <a:pPr algn="just"/>
            <a:r>
              <a:rPr lang="tr-TR" sz="1800" b="1" dirty="0" smtClean="0"/>
              <a:t>İzleyerek</a:t>
            </a:r>
          </a:p>
          <a:p>
            <a:pPr algn="just"/>
            <a:r>
              <a:rPr lang="tr-TR" sz="1800" b="1" dirty="0" smtClean="0"/>
              <a:t>Yaparak</a:t>
            </a:r>
          </a:p>
          <a:p>
            <a:pPr algn="just"/>
            <a:endParaRPr lang="tr-TR" sz="18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a:bodyPr>
          <a:lstStyle/>
          <a:p>
            <a:pPr algn="just"/>
            <a:r>
              <a:rPr lang="tr-TR" sz="2400" b="1" dirty="0" smtClean="0"/>
              <a:t>Yerleştiren</a:t>
            </a:r>
            <a:endParaRPr lang="tr-TR" sz="2400" b="1" dirty="0"/>
          </a:p>
        </p:txBody>
      </p:sp>
      <p:sp>
        <p:nvSpPr>
          <p:cNvPr id="6" name="5 İçerik Yer Tutucusu"/>
          <p:cNvSpPr>
            <a:spLocks noGrp="1"/>
          </p:cNvSpPr>
          <p:nvPr>
            <p:ph idx="1"/>
          </p:nvPr>
        </p:nvSpPr>
        <p:spPr/>
        <p:txBody>
          <a:bodyPr>
            <a:normAutofit/>
          </a:bodyPr>
          <a:lstStyle/>
          <a:p>
            <a:pPr algn="just"/>
            <a:r>
              <a:rPr lang="tr-TR" sz="1800" dirty="0" smtClean="0">
                <a:latin typeface="Calibri" pitchFamily="34" charset="0"/>
              </a:rPr>
              <a:t>Girişkendirler.</a:t>
            </a:r>
          </a:p>
          <a:p>
            <a:pPr algn="just"/>
            <a:r>
              <a:rPr lang="tr-TR" sz="1800" dirty="0" smtClean="0">
                <a:latin typeface="Calibri" pitchFamily="34" charset="0"/>
              </a:rPr>
              <a:t>Grup çalışması ve tartışmalardan hoşlanırlar.</a:t>
            </a:r>
          </a:p>
          <a:p>
            <a:pPr algn="just"/>
            <a:r>
              <a:rPr lang="tr-TR" sz="1800" dirty="0" smtClean="0">
                <a:latin typeface="Calibri" pitchFamily="34" charset="0"/>
              </a:rPr>
              <a:t>Yeni fikirler üretebilirler.</a:t>
            </a:r>
          </a:p>
          <a:p>
            <a:pPr algn="just"/>
            <a:r>
              <a:rPr lang="tr-TR" sz="1800" dirty="0" smtClean="0">
                <a:latin typeface="Calibri" pitchFamily="34" charset="0"/>
              </a:rPr>
              <a:t>Sistemli değillerdir.</a:t>
            </a:r>
          </a:p>
          <a:p>
            <a:pPr algn="just"/>
            <a:r>
              <a:rPr lang="tr-TR" sz="1800" dirty="0" smtClean="0">
                <a:latin typeface="Calibri" pitchFamily="34" charset="0"/>
              </a:rPr>
              <a:t>Keşfederek öğrenmekten hoşlanırlar.</a:t>
            </a:r>
          </a:p>
          <a:p>
            <a:pPr algn="just"/>
            <a:r>
              <a:rPr lang="tr-TR" sz="1800" dirty="0" smtClean="0">
                <a:latin typeface="Calibri" pitchFamily="34" charset="0"/>
              </a:rPr>
              <a:t>Meraklıdırlar.</a:t>
            </a:r>
          </a:p>
          <a:p>
            <a:pPr algn="just"/>
            <a:r>
              <a:rPr lang="tr-TR" sz="1800" dirty="0" smtClean="0">
                <a:latin typeface="Calibri" pitchFamily="34" charset="0"/>
              </a:rPr>
              <a:t>Araştırmacıdırlar.	</a:t>
            </a:r>
          </a:p>
          <a:p>
            <a:pPr algn="just"/>
            <a:endParaRPr lang="tr-TR" sz="1800" dirty="0">
              <a:latin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Özümseyen</a:t>
            </a:r>
            <a:endParaRPr lang="tr-TR" sz="2400" b="1" dirty="0"/>
          </a:p>
        </p:txBody>
      </p:sp>
      <p:sp>
        <p:nvSpPr>
          <p:cNvPr id="3" name="2 İçerik Yer Tutucusu"/>
          <p:cNvSpPr>
            <a:spLocks noGrp="1"/>
          </p:cNvSpPr>
          <p:nvPr>
            <p:ph idx="1"/>
          </p:nvPr>
        </p:nvSpPr>
        <p:spPr>
          <a:xfrm>
            <a:off x="1435608" y="1447800"/>
            <a:ext cx="7208358" cy="4800600"/>
          </a:xfrm>
        </p:spPr>
        <p:txBody>
          <a:bodyPr>
            <a:normAutofit/>
          </a:bodyPr>
          <a:lstStyle/>
          <a:p>
            <a:pPr algn="just"/>
            <a:r>
              <a:rPr lang="tr-TR" sz="1800" dirty="0" smtClean="0">
                <a:latin typeface="Calibri" pitchFamily="34" charset="0"/>
              </a:rPr>
              <a:t>İyi sentezleme yaparlar.</a:t>
            </a:r>
          </a:p>
          <a:p>
            <a:pPr algn="just"/>
            <a:r>
              <a:rPr lang="tr-TR" sz="1800" dirty="0" smtClean="0">
                <a:latin typeface="Calibri" pitchFamily="34" charset="0"/>
              </a:rPr>
              <a:t>Sunulan bilgi sıralı mantıklı ve ayrıntılı olmalıdır.</a:t>
            </a:r>
          </a:p>
          <a:p>
            <a:pPr algn="just"/>
            <a:r>
              <a:rPr lang="tr-TR" sz="1800" dirty="0" smtClean="0">
                <a:latin typeface="Calibri" pitchFamily="34" charset="0"/>
              </a:rPr>
              <a:t>Uzman görüşleri bu tür öğrenenler için önemlidir.</a:t>
            </a:r>
          </a:p>
          <a:p>
            <a:pPr algn="just"/>
            <a:r>
              <a:rPr lang="tr-TR" sz="1800" dirty="0" smtClean="0">
                <a:latin typeface="Calibri" pitchFamily="34" charset="0"/>
              </a:rPr>
              <a:t>Öğretmen bilgi kaynağıdır.</a:t>
            </a:r>
          </a:p>
          <a:p>
            <a:pPr algn="just"/>
            <a:r>
              <a:rPr lang="tr-TR" sz="1800" dirty="0" smtClean="0">
                <a:latin typeface="Calibri" pitchFamily="34" charset="0"/>
              </a:rPr>
              <a:t>Girişken değillerdir, tasarım yapmaktan hoşlanırlar.</a:t>
            </a:r>
          </a:p>
          <a:p>
            <a:pPr algn="just"/>
            <a:r>
              <a:rPr lang="tr-TR" sz="1800" dirty="0" smtClean="0">
                <a:latin typeface="Calibri" pitchFamily="34" charset="0"/>
              </a:rPr>
              <a:t>Kararsızdırlar. 	</a:t>
            </a:r>
          </a:p>
          <a:p>
            <a:pPr algn="just"/>
            <a:endParaRPr lang="tr-TR" sz="1800" dirty="0">
              <a:latin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a:bodyPr>
          <a:lstStyle/>
          <a:p>
            <a:r>
              <a:rPr lang="tr-TR" sz="2400" b="1" dirty="0" smtClean="0"/>
              <a:t>Ayrıştıran</a:t>
            </a:r>
            <a:endParaRPr lang="tr-TR" sz="2400" b="1" dirty="0"/>
          </a:p>
        </p:txBody>
      </p:sp>
      <p:sp>
        <p:nvSpPr>
          <p:cNvPr id="6" name="5 İçerik Yer Tutucusu"/>
          <p:cNvSpPr>
            <a:spLocks noGrp="1"/>
          </p:cNvSpPr>
          <p:nvPr>
            <p:ph idx="1"/>
          </p:nvPr>
        </p:nvSpPr>
        <p:spPr>
          <a:xfrm>
            <a:off x="1435608" y="1447800"/>
            <a:ext cx="7136920" cy="4800600"/>
          </a:xfrm>
        </p:spPr>
        <p:txBody>
          <a:bodyPr>
            <a:normAutofit/>
          </a:bodyPr>
          <a:lstStyle/>
          <a:p>
            <a:pPr algn="just"/>
            <a:r>
              <a:rPr lang="tr-TR" sz="1800" dirty="0" smtClean="0">
                <a:latin typeface="Calibri" pitchFamily="34" charset="0"/>
              </a:rPr>
              <a:t>Planlıdırlar.  Detaylara önem verirler.</a:t>
            </a:r>
          </a:p>
          <a:p>
            <a:pPr algn="just"/>
            <a:r>
              <a:rPr lang="tr-TR" sz="1800" dirty="0" smtClean="0">
                <a:latin typeface="Calibri" pitchFamily="34" charset="0"/>
              </a:rPr>
              <a:t>Pratikler.  Deney yaparlar.</a:t>
            </a:r>
          </a:p>
          <a:p>
            <a:pPr algn="just"/>
            <a:r>
              <a:rPr lang="tr-TR" sz="1800" dirty="0" smtClean="0">
                <a:latin typeface="Calibri" pitchFamily="34" charset="0"/>
              </a:rPr>
              <a:t>Problem çözmekten hoşlanırlar.</a:t>
            </a:r>
          </a:p>
          <a:p>
            <a:pPr algn="just"/>
            <a:r>
              <a:rPr lang="tr-TR" sz="1800" dirty="0" smtClean="0">
                <a:latin typeface="Calibri" pitchFamily="34" charset="0"/>
              </a:rPr>
              <a:t>Yaratıcı değillerdir.  Önsezileri kuvvetlidir.</a:t>
            </a:r>
          </a:p>
          <a:p>
            <a:pPr algn="just"/>
            <a:r>
              <a:rPr lang="tr-TR" sz="1800" dirty="0" smtClean="0">
                <a:latin typeface="Calibri" pitchFamily="34" charset="0"/>
              </a:rPr>
              <a:t>Tümevarımla sonuca ulaşırlar.</a:t>
            </a:r>
          </a:p>
          <a:p>
            <a:pPr algn="just"/>
            <a:r>
              <a:rPr lang="tr-TR" sz="1800" dirty="0" smtClean="0">
                <a:latin typeface="Calibri" pitchFamily="34" charset="0"/>
              </a:rPr>
              <a:t>İnsanlarla ilişki kurmak yerine materyallerle ilgilenmeyi tercih ederler.</a:t>
            </a:r>
          </a:p>
          <a:p>
            <a:pPr algn="just"/>
            <a:r>
              <a:rPr lang="tr-TR" sz="1800" dirty="0" smtClean="0">
                <a:latin typeface="Calibri" pitchFamily="34" charset="0"/>
              </a:rPr>
              <a:t>Bilgi kaynağı ile kaynakları önceden okumayı tercih ederler.</a:t>
            </a:r>
          </a:p>
          <a:p>
            <a:pPr algn="just"/>
            <a:r>
              <a:rPr lang="tr-TR" sz="1800" dirty="0" smtClean="0">
                <a:latin typeface="Calibri" pitchFamily="34" charset="0"/>
              </a:rPr>
              <a:t>Kararlıdırlar.	</a:t>
            </a:r>
          </a:p>
          <a:p>
            <a:pPr algn="just"/>
            <a:endParaRPr lang="tr-TR" sz="1800" dirty="0">
              <a:latin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4" y="274638"/>
            <a:ext cx="7362084" cy="1143000"/>
          </a:xfrm>
        </p:spPr>
        <p:txBody>
          <a:bodyPr>
            <a:normAutofit/>
          </a:bodyPr>
          <a:lstStyle/>
          <a:p>
            <a:r>
              <a:rPr lang="tr-TR" sz="2400" b="1" dirty="0" smtClean="0"/>
              <a:t>Değiştiren</a:t>
            </a:r>
            <a:endParaRPr lang="tr-TR" sz="2400" b="1" dirty="0"/>
          </a:p>
        </p:txBody>
      </p:sp>
      <p:sp>
        <p:nvSpPr>
          <p:cNvPr id="3" name="2 İçerik Yer Tutucusu"/>
          <p:cNvSpPr>
            <a:spLocks noGrp="1"/>
          </p:cNvSpPr>
          <p:nvPr>
            <p:ph idx="1"/>
          </p:nvPr>
        </p:nvSpPr>
        <p:spPr>
          <a:xfrm>
            <a:off x="1435608" y="1447800"/>
            <a:ext cx="7279796" cy="4800600"/>
          </a:xfrm>
        </p:spPr>
        <p:txBody>
          <a:bodyPr>
            <a:normAutofit/>
          </a:bodyPr>
          <a:lstStyle/>
          <a:p>
            <a:pPr algn="just"/>
            <a:r>
              <a:rPr lang="tr-TR" sz="1800" dirty="0" smtClean="0">
                <a:latin typeface="Calibri" pitchFamily="34" charset="0"/>
              </a:rPr>
              <a:t>Hisleri ile hareket ederler. Kararsızdırlar. </a:t>
            </a:r>
          </a:p>
          <a:p>
            <a:pPr algn="just"/>
            <a:r>
              <a:rPr lang="tr-TR" sz="1800" dirty="0" smtClean="0">
                <a:latin typeface="Calibri" pitchFamily="34" charset="0"/>
              </a:rPr>
              <a:t>Farklı bakış açılarından dinlediklerini bütünleştirirler.</a:t>
            </a:r>
          </a:p>
          <a:p>
            <a:pPr algn="just"/>
            <a:r>
              <a:rPr lang="tr-TR" sz="1800" dirty="0" smtClean="0">
                <a:latin typeface="Calibri" pitchFamily="34" charset="0"/>
              </a:rPr>
              <a:t>Hayal güçleri kuvvetlidir.</a:t>
            </a:r>
          </a:p>
          <a:p>
            <a:pPr algn="just"/>
            <a:r>
              <a:rPr lang="tr-TR" sz="1800" dirty="0" smtClean="0">
                <a:latin typeface="Calibri" pitchFamily="34" charset="0"/>
              </a:rPr>
              <a:t>Yaratıcıdırlar.</a:t>
            </a:r>
          </a:p>
          <a:p>
            <a:pPr algn="just"/>
            <a:r>
              <a:rPr lang="tr-TR" sz="1800" dirty="0" smtClean="0">
                <a:latin typeface="Calibri" pitchFamily="34" charset="0"/>
              </a:rPr>
              <a:t>Grup çalışmaları yaparlar.</a:t>
            </a:r>
          </a:p>
          <a:p>
            <a:pPr algn="just"/>
            <a:r>
              <a:rPr lang="tr-TR" sz="1800" dirty="0" smtClean="0">
                <a:latin typeface="Calibri" pitchFamily="34" charset="0"/>
              </a:rPr>
              <a:t>Girişkendirler</a:t>
            </a:r>
          </a:p>
          <a:p>
            <a:pPr algn="just"/>
            <a:r>
              <a:rPr lang="tr-TR" sz="1800" dirty="0" smtClean="0">
                <a:latin typeface="Calibri" pitchFamily="34" charset="0"/>
              </a:rPr>
              <a:t>Ders anlatma ve Uzman yorumlarını tercih ederler.</a:t>
            </a:r>
          </a:p>
          <a:p>
            <a:pPr algn="just"/>
            <a:r>
              <a:rPr lang="tr-TR" sz="1800" dirty="0" smtClean="0">
                <a:latin typeface="Calibri" pitchFamily="34" charset="0"/>
              </a:rPr>
              <a:t>Fikir üretirler.  Sabırlı, nesnel ve dikkatlidirler.</a:t>
            </a:r>
          </a:p>
          <a:p>
            <a:pPr algn="just"/>
            <a:r>
              <a:rPr lang="tr-TR" sz="1800" dirty="0" smtClean="0">
                <a:latin typeface="Calibri" pitchFamily="34" charset="0"/>
              </a:rPr>
              <a:t>Mantıklı değillerdir.	</a:t>
            </a:r>
          </a:p>
          <a:p>
            <a:pPr algn="just"/>
            <a:endParaRPr lang="tr-TR" sz="1800" dirty="0">
              <a:latin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08358" cy="4800600"/>
          </a:xfrm>
        </p:spPr>
        <p:txBody>
          <a:bodyPr>
            <a:normAutofit/>
          </a:bodyPr>
          <a:lstStyle/>
          <a:p>
            <a:pPr algn="just"/>
            <a:endParaRPr lang="tr-TR" sz="2400" b="1" dirty="0" smtClean="0">
              <a:solidFill>
                <a:srgbClr val="002060"/>
              </a:solidFill>
            </a:endParaRPr>
          </a:p>
          <a:p>
            <a:pPr algn="just"/>
            <a:endParaRPr lang="tr-TR" sz="2400" b="1" dirty="0" smtClean="0">
              <a:solidFill>
                <a:srgbClr val="002060"/>
              </a:solidFill>
            </a:endParaRPr>
          </a:p>
          <a:p>
            <a:pPr algn="just"/>
            <a:r>
              <a:rPr lang="tr-TR" sz="2400" b="1" dirty="0" smtClean="0">
                <a:solidFill>
                  <a:srgbClr val="002060"/>
                </a:solidFill>
              </a:rPr>
              <a:t>Bir de sizin öğrenme stilinizi öğrenelim!</a:t>
            </a:r>
            <a:endParaRPr lang="tr-TR" sz="2400" b="1" dirty="0">
              <a:solidFill>
                <a:srgbClr val="002060"/>
              </a:solidFill>
              <a:latin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Öğrenme Stratejileri</a:t>
            </a:r>
            <a:endParaRPr lang="tr-TR" sz="2400" b="1" dirty="0"/>
          </a:p>
        </p:txBody>
      </p:sp>
      <p:sp>
        <p:nvSpPr>
          <p:cNvPr id="3" name="2 İçerik Yer Tutucusu"/>
          <p:cNvSpPr>
            <a:spLocks noGrp="1"/>
          </p:cNvSpPr>
          <p:nvPr>
            <p:ph idx="1"/>
          </p:nvPr>
        </p:nvSpPr>
        <p:spPr>
          <a:xfrm>
            <a:off x="1435608" y="1447800"/>
            <a:ext cx="7208358" cy="4800600"/>
          </a:xfrm>
        </p:spPr>
        <p:txBody>
          <a:bodyPr>
            <a:normAutofit/>
          </a:bodyPr>
          <a:lstStyle/>
          <a:p>
            <a:endParaRPr lang="tr-TR" sz="1800" dirty="0" smtClean="0"/>
          </a:p>
          <a:p>
            <a:pPr algn="just"/>
            <a:r>
              <a:rPr lang="tr-TR" sz="1800" dirty="0" smtClean="0">
                <a:latin typeface="Calibri" pitchFamily="34" charset="0"/>
              </a:rPr>
              <a:t>Bireyin kendi kendine öğrenmesini kolaylaştıran tekniklerin her biridir. </a:t>
            </a:r>
          </a:p>
          <a:p>
            <a:pPr algn="just"/>
            <a:endParaRPr lang="tr-TR" sz="1800" dirty="0" smtClean="0">
              <a:latin typeface="Calibri" pitchFamily="34" charset="0"/>
            </a:endParaRPr>
          </a:p>
          <a:p>
            <a:pPr algn="just"/>
            <a:r>
              <a:rPr lang="tr-TR" sz="1800" dirty="0" smtClean="0">
                <a:latin typeface="Calibri" pitchFamily="34" charset="0"/>
              </a:rPr>
              <a:t>Öğrenme stratejileriyle, öğrenenin bilgiyi işleyerek ve kalıcı biçimde öğrenmesini sağlamak amaçlanır. </a:t>
            </a:r>
          </a:p>
          <a:p>
            <a:pPr algn="just"/>
            <a:endParaRPr lang="tr-TR" sz="1800" dirty="0">
              <a:latin typeface="Calibri"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728" y="1285860"/>
            <a:ext cx="7279796" cy="4800600"/>
          </a:xfrm>
        </p:spPr>
        <p:txBody>
          <a:bodyPr>
            <a:normAutofit/>
          </a:bodyPr>
          <a:lstStyle/>
          <a:p>
            <a:pPr algn="ctr"/>
            <a:endParaRPr lang="tr-TR" sz="1800" b="1" dirty="0" smtClean="0">
              <a:solidFill>
                <a:srgbClr val="002060"/>
              </a:solidFill>
              <a:latin typeface="Calibri" pitchFamily="34" charset="0"/>
            </a:endParaRPr>
          </a:p>
          <a:p>
            <a:pPr algn="ctr"/>
            <a:r>
              <a:rPr lang="tr-TR" sz="1800" b="1" dirty="0" smtClean="0">
                <a:solidFill>
                  <a:srgbClr val="002060"/>
                </a:solidFill>
                <a:latin typeface="Calibri" pitchFamily="34" charset="0"/>
              </a:rPr>
              <a:t>Bazılarımız okuduğumuz bilgileri tekrarlar, bazılarımız not alır, bazılarımız okuduğumuz bilgilerin altını çizer. </a:t>
            </a:r>
          </a:p>
          <a:p>
            <a:pPr algn="ctr"/>
            <a:endParaRPr lang="tr-TR" sz="1800" b="1" dirty="0" smtClean="0">
              <a:solidFill>
                <a:srgbClr val="002060"/>
              </a:solidFill>
              <a:latin typeface="Calibri" pitchFamily="34" charset="0"/>
            </a:endParaRPr>
          </a:p>
          <a:p>
            <a:pPr algn="just"/>
            <a:r>
              <a:rPr lang="tr-TR" sz="1800" dirty="0" smtClean="0">
                <a:latin typeface="Calibri" pitchFamily="34" charset="0"/>
              </a:rPr>
              <a:t>Her bireyin yeni bir bilgiyi öğrenmek için izlediği farklı stratejiler vardır. </a:t>
            </a:r>
          </a:p>
          <a:p>
            <a:pPr algn="just"/>
            <a:endParaRPr lang="tr-TR" sz="1800" dirty="0" smtClean="0">
              <a:latin typeface="Calibri" pitchFamily="34" charset="0"/>
            </a:endParaRPr>
          </a:p>
          <a:p>
            <a:pPr algn="ctr"/>
            <a:r>
              <a:rPr lang="tr-TR" sz="1800" b="1" dirty="0" smtClean="0">
                <a:solidFill>
                  <a:srgbClr val="002060"/>
                </a:solidFill>
                <a:latin typeface="Calibri" pitchFamily="34" charset="0"/>
              </a:rPr>
              <a:t>Öğrencilerin başarıları büyük ölçüde kendi öğrenme yollarının farkında olmalarına ve kendi öğrenmelerini yönlendirebilmelerine bağlıdır.</a:t>
            </a:r>
            <a:endParaRPr lang="tr-TR" sz="1800" b="1" dirty="0">
              <a:solidFill>
                <a:srgbClr val="002060"/>
              </a:solidFill>
              <a:latin typeface="Calibri"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pPr algn="ctr"/>
            <a:r>
              <a:rPr lang="tr-TR" sz="2000" b="1" dirty="0" smtClean="0">
                <a:solidFill>
                  <a:srgbClr val="002060"/>
                </a:solidFill>
                <a:latin typeface="Calibri" pitchFamily="34" charset="0"/>
              </a:rPr>
              <a:t>Bu nedenle öğrenme stratejileri, öğrenenin, öğretilecek yeni bilgiyi seçme, düzenleme ve bütünleştirme biçimini etkilemesi beklenen davranış ve düşüncelerden oluşur.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85918" y="274638"/>
            <a:ext cx="7147770" cy="1143000"/>
          </a:xfrm>
        </p:spPr>
        <p:txBody>
          <a:bodyPr>
            <a:normAutofit/>
          </a:bodyPr>
          <a:lstStyle/>
          <a:p>
            <a:r>
              <a:rPr lang="tr-TR" sz="2800" b="1" dirty="0" smtClean="0"/>
              <a:t>Buluş Yoluyla Öğrenme</a:t>
            </a:r>
            <a:endParaRPr lang="tr-TR" sz="2800" b="1" dirty="0"/>
          </a:p>
        </p:txBody>
      </p:sp>
      <p:sp>
        <p:nvSpPr>
          <p:cNvPr id="3" name="2 İçerik Yer Tutucusu"/>
          <p:cNvSpPr>
            <a:spLocks noGrp="1"/>
          </p:cNvSpPr>
          <p:nvPr>
            <p:ph idx="1"/>
          </p:nvPr>
        </p:nvSpPr>
        <p:spPr>
          <a:xfrm>
            <a:off x="1435608" y="1447800"/>
            <a:ext cx="7065482" cy="4800600"/>
          </a:xfrm>
        </p:spPr>
        <p:txBody>
          <a:bodyPr>
            <a:normAutofit/>
          </a:bodyPr>
          <a:lstStyle/>
          <a:p>
            <a:pPr algn="just">
              <a:lnSpc>
                <a:spcPct val="90000"/>
              </a:lnSpc>
            </a:pPr>
            <a:r>
              <a:rPr lang="tr-TR" sz="1800" b="1" dirty="0" smtClean="0">
                <a:latin typeface="Calibri" pitchFamily="34" charset="0"/>
              </a:rPr>
              <a:t>Jerome Bruner </a:t>
            </a:r>
            <a:r>
              <a:rPr lang="tr-TR" sz="1800" dirty="0" smtClean="0">
                <a:latin typeface="Calibri" pitchFamily="34" charset="0"/>
              </a:rPr>
              <a:t>tarafından 1960’lı yıllarda geliştirilmiştir. </a:t>
            </a:r>
          </a:p>
          <a:p>
            <a:pPr algn="just">
              <a:lnSpc>
                <a:spcPct val="90000"/>
              </a:lnSpc>
            </a:pPr>
            <a:r>
              <a:rPr lang="tr-TR" sz="1800" dirty="0" smtClean="0">
                <a:latin typeface="Calibri" pitchFamily="34" charset="0"/>
              </a:rPr>
              <a:t>Bruner, öğrenmede konu alanı yapısını anlamanın önemini vurgulamıştır. </a:t>
            </a:r>
          </a:p>
          <a:p>
            <a:pPr algn="just">
              <a:lnSpc>
                <a:spcPct val="90000"/>
              </a:lnSpc>
            </a:pPr>
            <a:endParaRPr lang="tr-TR" sz="1800" dirty="0" smtClean="0">
              <a:latin typeface="Calibri" pitchFamily="34" charset="0"/>
            </a:endParaRPr>
          </a:p>
          <a:p>
            <a:pPr algn="just">
              <a:lnSpc>
                <a:spcPct val="90000"/>
              </a:lnSpc>
            </a:pPr>
            <a:r>
              <a:rPr lang="tr-TR" sz="1800" dirty="0" smtClean="0">
                <a:latin typeface="Calibri" pitchFamily="34" charset="0"/>
              </a:rPr>
              <a:t>Bu yapıyı doğru anlayabilmenin yolunun ise, </a:t>
            </a:r>
            <a:r>
              <a:rPr lang="tr-TR" sz="1800" dirty="0" smtClean="0">
                <a:solidFill>
                  <a:srgbClr val="FF0000"/>
                </a:solidFill>
                <a:latin typeface="Calibri" pitchFamily="34" charset="0"/>
              </a:rPr>
              <a:t>bireyin öğrenmede aktif olması ve buluş yapması olduğunu savunmuştur.</a:t>
            </a:r>
          </a:p>
          <a:p>
            <a:pPr algn="just">
              <a:lnSpc>
                <a:spcPct val="90000"/>
              </a:lnSpc>
            </a:pPr>
            <a:endParaRPr lang="tr-TR" sz="1800" dirty="0" smtClean="0">
              <a:solidFill>
                <a:srgbClr val="FF0000"/>
              </a:solidFill>
              <a:latin typeface="Calibri" pitchFamily="34" charset="0"/>
            </a:endParaRPr>
          </a:p>
          <a:p>
            <a:pPr algn="just">
              <a:lnSpc>
                <a:spcPct val="90000"/>
              </a:lnSpc>
            </a:pPr>
            <a:r>
              <a:rPr lang="tr-TR" sz="1800" dirty="0" smtClean="0">
                <a:latin typeface="Calibri" pitchFamily="34" charset="0"/>
              </a:rPr>
              <a:t>Bruner’e göre öğretmenin rolü, önceden paketlenmiş bilgiyi öğrenciye sunmaktan çok, </a:t>
            </a:r>
            <a:r>
              <a:rPr lang="tr-TR" sz="1800" dirty="0" smtClean="0">
                <a:solidFill>
                  <a:srgbClr val="FF0000"/>
                </a:solidFill>
                <a:latin typeface="Calibri" pitchFamily="34" charset="0"/>
              </a:rPr>
              <a:t>öğrencinin kendi kendine öğrenebileceği ortamı oluşturmaktır. </a:t>
            </a:r>
          </a:p>
          <a:p>
            <a:pPr algn="just">
              <a:lnSpc>
                <a:spcPct val="90000"/>
              </a:lnSpc>
            </a:pPr>
            <a:endParaRPr lang="tr-TR" sz="1800" dirty="0" smtClean="0">
              <a:latin typeface="Calibri" pitchFamily="34" charset="0"/>
            </a:endParaRPr>
          </a:p>
          <a:p>
            <a:pPr algn="just"/>
            <a:endParaRPr lang="tr-TR" sz="1800" dirty="0"/>
          </a:p>
        </p:txBody>
      </p:sp>
      <p:pic>
        <p:nvPicPr>
          <p:cNvPr id="19458" name="Picture 2" descr="http://www.bilimselegitimk12.com/FileUpload/op133207/File/eglenbilim.jpg"/>
          <p:cNvPicPr>
            <a:picLocks noChangeAspect="1" noChangeArrowheads="1"/>
          </p:cNvPicPr>
          <p:nvPr/>
        </p:nvPicPr>
        <p:blipFill>
          <a:blip r:embed="rId2"/>
          <a:srcRect/>
          <a:stretch>
            <a:fillRect/>
          </a:stretch>
        </p:blipFill>
        <p:spPr bwMode="auto">
          <a:xfrm>
            <a:off x="3714744" y="4286256"/>
            <a:ext cx="3500428" cy="1714512"/>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Öğrenme Stratejisi Sınıflamaları</a:t>
            </a:r>
            <a:endParaRPr lang="tr-TR" sz="2400" dirty="0"/>
          </a:p>
        </p:txBody>
      </p:sp>
      <p:sp>
        <p:nvSpPr>
          <p:cNvPr id="3" name="2 İçerik Yer Tutucusu"/>
          <p:cNvSpPr>
            <a:spLocks noGrp="1"/>
          </p:cNvSpPr>
          <p:nvPr>
            <p:ph idx="1"/>
          </p:nvPr>
        </p:nvSpPr>
        <p:spPr>
          <a:xfrm>
            <a:off x="1435608" y="1447800"/>
            <a:ext cx="7351234" cy="4800600"/>
          </a:xfrm>
        </p:spPr>
        <p:txBody>
          <a:bodyPr>
            <a:normAutofit/>
          </a:bodyPr>
          <a:lstStyle/>
          <a:p>
            <a:endParaRPr lang="tr-TR" sz="1800" dirty="0" smtClean="0"/>
          </a:p>
          <a:p>
            <a:r>
              <a:rPr lang="tr-TR" sz="1800" b="1" dirty="0" smtClean="0"/>
              <a:t>Gagne ve Driscoll </a:t>
            </a:r>
            <a:r>
              <a:rPr lang="tr-TR" sz="1800" dirty="0" smtClean="0"/>
              <a:t>öğrenme stratejilerini,  beş ayrı sınıflama yaparak incelemektedirler: </a:t>
            </a:r>
          </a:p>
          <a:p>
            <a:endParaRPr lang="tr-TR" sz="1800" dirty="0" smtClean="0"/>
          </a:p>
          <a:p>
            <a:pPr>
              <a:buNone/>
            </a:pPr>
            <a:r>
              <a:rPr lang="tr-TR" sz="1800" b="1" dirty="0" smtClean="0">
                <a:solidFill>
                  <a:srgbClr val="C00000"/>
                </a:solidFill>
              </a:rPr>
              <a:t>1) Dikkat stratejileri,</a:t>
            </a:r>
          </a:p>
          <a:p>
            <a:pPr>
              <a:buNone/>
            </a:pPr>
            <a:r>
              <a:rPr lang="tr-TR" sz="1800" b="1" dirty="0" smtClean="0">
                <a:solidFill>
                  <a:srgbClr val="C00000"/>
                </a:solidFill>
              </a:rPr>
              <a:t>2) Kısa süreli belleği geliştirme stratejileri, </a:t>
            </a:r>
          </a:p>
          <a:p>
            <a:pPr>
              <a:buNone/>
            </a:pPr>
            <a:r>
              <a:rPr lang="tr-TR" sz="1800" b="1" dirty="0" smtClean="0">
                <a:solidFill>
                  <a:srgbClr val="C00000"/>
                </a:solidFill>
              </a:rPr>
              <a:t>3) Kodlamayı artırma stratejileri, </a:t>
            </a:r>
          </a:p>
          <a:p>
            <a:pPr>
              <a:buNone/>
            </a:pPr>
            <a:r>
              <a:rPr lang="it-IT" sz="1800" b="1" dirty="0" smtClean="0">
                <a:solidFill>
                  <a:srgbClr val="C00000"/>
                </a:solidFill>
              </a:rPr>
              <a:t>4) </a:t>
            </a:r>
            <a:r>
              <a:rPr lang="tr-TR" sz="1800" b="1" dirty="0" smtClean="0">
                <a:solidFill>
                  <a:srgbClr val="C00000"/>
                </a:solidFill>
              </a:rPr>
              <a:t>G</a:t>
            </a:r>
            <a:r>
              <a:rPr lang="it-IT" sz="1800" b="1" dirty="0" smtClean="0">
                <a:solidFill>
                  <a:srgbClr val="C00000"/>
                </a:solidFill>
              </a:rPr>
              <a:t>eri getirmeyi artırma stratejileri, </a:t>
            </a:r>
          </a:p>
          <a:p>
            <a:pPr>
              <a:buNone/>
            </a:pPr>
            <a:r>
              <a:rPr lang="tr-TR" sz="1800" b="1" dirty="0" smtClean="0">
                <a:solidFill>
                  <a:srgbClr val="C00000"/>
                </a:solidFill>
              </a:rPr>
              <a:t>5) İzleme-yöneltme stratejileri. </a:t>
            </a:r>
            <a:endParaRPr lang="tr-TR" sz="1800" b="1" dirty="0">
              <a:solidFill>
                <a:srgbClr val="C0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39784"/>
          </a:xfrm>
        </p:spPr>
        <p:txBody>
          <a:bodyPr>
            <a:normAutofit/>
          </a:bodyPr>
          <a:lstStyle/>
          <a:p>
            <a:r>
              <a:rPr lang="tr-TR" sz="2400" b="1" dirty="0" smtClean="0"/>
              <a:t>Dikkat Stratejileri</a:t>
            </a:r>
            <a:endParaRPr lang="tr-TR" sz="2400" b="1" dirty="0"/>
          </a:p>
        </p:txBody>
      </p:sp>
      <p:sp>
        <p:nvSpPr>
          <p:cNvPr id="3" name="2 İçerik Yer Tutucusu"/>
          <p:cNvSpPr>
            <a:spLocks noGrp="1"/>
          </p:cNvSpPr>
          <p:nvPr>
            <p:ph idx="1"/>
          </p:nvPr>
        </p:nvSpPr>
        <p:spPr>
          <a:xfrm>
            <a:off x="1435608" y="1447800"/>
            <a:ext cx="7208358" cy="4800600"/>
          </a:xfrm>
        </p:spPr>
        <p:txBody>
          <a:bodyPr>
            <a:normAutofit/>
          </a:bodyPr>
          <a:lstStyle/>
          <a:p>
            <a:pPr algn="just"/>
            <a:r>
              <a:rPr lang="tr-TR" sz="1800" dirty="0" smtClean="0">
                <a:latin typeface="Calibri" pitchFamily="34" charset="0"/>
              </a:rPr>
              <a:t>Metinde anahtar sözcüklerin ve temel düşüncelerin altını çizmek,</a:t>
            </a:r>
          </a:p>
          <a:p>
            <a:pPr algn="just"/>
            <a:r>
              <a:rPr lang="tr-TR" sz="1800" dirty="0" smtClean="0">
                <a:latin typeface="Calibri" pitchFamily="34" charset="0"/>
              </a:rPr>
              <a:t>Metinin kenarına not almak,</a:t>
            </a:r>
          </a:p>
          <a:p>
            <a:pPr algn="just"/>
            <a:r>
              <a:rPr lang="tr-TR" sz="1800" dirty="0" smtClean="0">
                <a:latin typeface="Calibri" pitchFamily="34" charset="0"/>
              </a:rPr>
              <a:t>Bilinmeyen sözcükleri yuvarlak içine alma,</a:t>
            </a:r>
          </a:p>
          <a:p>
            <a:pPr algn="just"/>
            <a:r>
              <a:rPr lang="tr-TR" sz="1800" dirty="0" smtClean="0">
                <a:latin typeface="Calibri" pitchFamily="34" charset="0"/>
              </a:rPr>
              <a:t>Anlaşılmayan yerlere soru işareti gibi işaretler koyma, </a:t>
            </a:r>
          </a:p>
          <a:p>
            <a:pPr algn="just"/>
            <a:r>
              <a:rPr lang="tr-TR" sz="1800" dirty="0" smtClean="0">
                <a:latin typeface="Calibri" pitchFamily="34" charset="0"/>
              </a:rPr>
              <a:t>Önemli düşünceleri gösteren işaretler ve açıklamalar. </a:t>
            </a:r>
          </a:p>
          <a:p>
            <a:pPr algn="just"/>
            <a:r>
              <a:rPr lang="tr-TR" sz="1800" dirty="0" smtClean="0">
                <a:latin typeface="Calibri" pitchFamily="34" charset="0"/>
              </a:rPr>
              <a:t>Dikkatin odaklaşmasında metindeki başlıklar, alt başlıklar, şekil, grafik, şema ve benzeri etkili rol oynar </a:t>
            </a:r>
          </a:p>
          <a:p>
            <a:endParaRPr lang="tr-TR" sz="1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85918" y="274638"/>
            <a:ext cx="7147770" cy="1143000"/>
          </a:xfrm>
        </p:spPr>
        <p:txBody>
          <a:bodyPr>
            <a:normAutofit/>
          </a:bodyPr>
          <a:lstStyle/>
          <a:p>
            <a:r>
              <a:rPr lang="tr-TR" sz="2400" b="1" dirty="0" smtClean="0"/>
              <a:t>Tekrar Stratejileri</a:t>
            </a:r>
            <a:endParaRPr lang="tr-TR" sz="2400" b="1" dirty="0"/>
          </a:p>
        </p:txBody>
      </p:sp>
      <p:sp>
        <p:nvSpPr>
          <p:cNvPr id="3" name="2 İçerik Yer Tutucusu"/>
          <p:cNvSpPr>
            <a:spLocks noGrp="1"/>
          </p:cNvSpPr>
          <p:nvPr>
            <p:ph idx="1"/>
          </p:nvPr>
        </p:nvSpPr>
        <p:spPr>
          <a:xfrm>
            <a:off x="1435608" y="1447800"/>
            <a:ext cx="7279796" cy="4800600"/>
          </a:xfrm>
        </p:spPr>
        <p:txBody>
          <a:bodyPr>
            <a:normAutofit/>
          </a:bodyPr>
          <a:lstStyle/>
          <a:p>
            <a:endParaRPr lang="tr-TR" sz="1800" dirty="0" smtClean="0"/>
          </a:p>
          <a:p>
            <a:pPr algn="just"/>
            <a:r>
              <a:rPr lang="tr-TR" sz="1800" dirty="0" smtClean="0">
                <a:latin typeface="Calibri" pitchFamily="34" charset="0"/>
              </a:rPr>
              <a:t>Bir listeyi yinelemek ya da bir metini aynen tekrar etmek ve ezberleme için de kullanılır. </a:t>
            </a:r>
          </a:p>
          <a:p>
            <a:pPr algn="just"/>
            <a:endParaRPr lang="tr-TR" sz="1800" dirty="0" smtClean="0">
              <a:latin typeface="Calibri" pitchFamily="34" charset="0"/>
            </a:endParaRPr>
          </a:p>
          <a:p>
            <a:pPr algn="just"/>
            <a:r>
              <a:rPr lang="tr-TR" sz="1800" dirty="0" smtClean="0">
                <a:latin typeface="Calibri" pitchFamily="34" charset="0"/>
              </a:rPr>
              <a:t>Bilginin olduğu gibi tekrarlandığı basit tekrar, bilginin kısa süreli bellekte daha uzun süre kalmasını sağlar. Bazen, bir şiiri ezberlemek için kullanılabilir. </a:t>
            </a:r>
          </a:p>
          <a:p>
            <a:pPr algn="just"/>
            <a:endParaRPr lang="tr-TR" sz="1800" dirty="0" smtClean="0">
              <a:latin typeface="Calibri" pitchFamily="34" charset="0"/>
            </a:endParaRPr>
          </a:p>
          <a:p>
            <a:pPr algn="just"/>
            <a:r>
              <a:rPr lang="tr-TR" sz="1800" dirty="0" smtClean="0">
                <a:latin typeface="Calibri" pitchFamily="34" charset="0"/>
              </a:rPr>
              <a:t>Bilginin uzun süreli bellekte depolanmasını sağlamak için, bilginin anlamlı kılınması, ayrıntılı tekrar ile olanaklıdır. </a:t>
            </a:r>
          </a:p>
          <a:p>
            <a:pPr algn="just"/>
            <a:endParaRPr lang="tr-TR" sz="1800" dirty="0">
              <a:latin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6994044" cy="4800600"/>
          </a:xfrm>
        </p:spPr>
        <p:txBody>
          <a:bodyPr>
            <a:normAutofit/>
          </a:bodyPr>
          <a:lstStyle/>
          <a:p>
            <a:endParaRPr lang="tr-TR" sz="1800" dirty="0" smtClean="0"/>
          </a:p>
          <a:p>
            <a:pPr algn="just"/>
            <a:r>
              <a:rPr lang="tr-TR" sz="1800" dirty="0" smtClean="0">
                <a:latin typeface="Calibri" pitchFamily="34" charset="0"/>
              </a:rPr>
              <a:t>Öğrenilecek metin düz yazı türünde ise tekrar stratejileri, konuyu sesli olarak tekrarlama, </a:t>
            </a:r>
          </a:p>
          <a:p>
            <a:pPr algn="just"/>
            <a:r>
              <a:rPr lang="tr-TR" sz="1800" dirty="0" smtClean="0">
                <a:latin typeface="Calibri" pitchFamily="34" charset="0"/>
              </a:rPr>
              <a:t>yazıya aktarma, </a:t>
            </a:r>
          </a:p>
          <a:p>
            <a:pPr algn="just"/>
            <a:r>
              <a:rPr lang="tr-TR" sz="1800" dirty="0" smtClean="0">
                <a:latin typeface="Calibri" pitchFamily="34" charset="0"/>
              </a:rPr>
              <a:t>bazı bölümleri aynen alıntılama ve </a:t>
            </a:r>
          </a:p>
          <a:p>
            <a:pPr algn="just"/>
            <a:r>
              <a:rPr lang="tr-TR" sz="1800" dirty="0" smtClean="0">
                <a:latin typeface="Calibri" pitchFamily="34" charset="0"/>
              </a:rPr>
              <a:t>yazının önemli kısımlarının altını çizmeyi kapsamaktadır.</a:t>
            </a:r>
          </a:p>
          <a:p>
            <a:pPr algn="just"/>
            <a:endParaRPr lang="tr-TR" sz="1800" dirty="0" smtClean="0">
              <a:latin typeface="Calibri" pitchFamily="34" charset="0"/>
            </a:endParaRPr>
          </a:p>
          <a:p>
            <a:pPr algn="just"/>
            <a:endParaRPr lang="tr-TR" sz="1800" dirty="0">
              <a:latin typeface="Calibri"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728" y="1000108"/>
            <a:ext cx="7279796" cy="4800600"/>
          </a:xfrm>
        </p:spPr>
        <p:txBody>
          <a:bodyPr>
            <a:normAutofit/>
          </a:bodyPr>
          <a:lstStyle/>
          <a:p>
            <a:endParaRPr lang="tr-TR" sz="1800" dirty="0" smtClean="0"/>
          </a:p>
          <a:p>
            <a:pPr algn="just"/>
            <a:r>
              <a:rPr lang="tr-TR" sz="1800" dirty="0" smtClean="0">
                <a:solidFill>
                  <a:srgbClr val="FF0000"/>
                </a:solidFill>
                <a:latin typeface="Calibri" pitchFamily="34" charset="0"/>
              </a:rPr>
              <a:t>Araştırma sonuçlarına göre, çocuklar anaokulundan beşinci ya da altıncı sınıfa ulaşırken tekrar stratejilerini öğrenirler. </a:t>
            </a:r>
          </a:p>
          <a:p>
            <a:pPr algn="just">
              <a:buNone/>
            </a:pPr>
            <a:endParaRPr lang="tr-TR" sz="1800" dirty="0" smtClean="0">
              <a:solidFill>
                <a:srgbClr val="FF0000"/>
              </a:solidFill>
              <a:latin typeface="Calibri" pitchFamily="34" charset="0"/>
            </a:endParaRPr>
          </a:p>
          <a:p>
            <a:pPr algn="just">
              <a:buFont typeface="Wingdings" pitchFamily="2" charset="2"/>
              <a:buChar char="ü"/>
            </a:pPr>
            <a:r>
              <a:rPr lang="tr-TR" sz="1800" dirty="0" smtClean="0">
                <a:latin typeface="Calibri" pitchFamily="34" charset="0"/>
              </a:rPr>
              <a:t>6-7 yaşındaki çocuklar öğretildiğinde, yineleme stratejilerini kullanabilmekte, kendilerine uygun stratejiler üretememektedirler. </a:t>
            </a:r>
          </a:p>
          <a:p>
            <a:pPr algn="just">
              <a:buFont typeface="Wingdings" pitchFamily="2" charset="2"/>
              <a:buChar char="ü"/>
            </a:pPr>
            <a:endParaRPr lang="tr-TR" sz="1800" dirty="0" smtClean="0">
              <a:latin typeface="Calibri" pitchFamily="34" charset="0"/>
            </a:endParaRPr>
          </a:p>
          <a:p>
            <a:pPr algn="just">
              <a:buFont typeface="Wingdings" pitchFamily="2" charset="2"/>
              <a:buChar char="ü"/>
            </a:pPr>
            <a:r>
              <a:rPr lang="tr-TR" sz="1800" dirty="0" smtClean="0">
                <a:latin typeface="Calibri" pitchFamily="34" charset="0"/>
              </a:rPr>
              <a:t>11-12 yaşındaki çocuklar ise, öğrenme sırasında kendiliğinden tekrar yapmakta, tekrarla ilgilenmekte ve eğitim durumunun hedefleri doğrultusunda tekrar davranışlarında değişiklik yapmaktadırlar </a:t>
            </a:r>
          </a:p>
          <a:p>
            <a:pPr algn="just"/>
            <a:endParaRPr lang="tr-TR" sz="1800" dirty="0" smtClean="0">
              <a:latin typeface="Calibri" pitchFamily="34" charset="0"/>
            </a:endParaRPr>
          </a:p>
          <a:p>
            <a:pPr algn="just"/>
            <a:endParaRPr lang="tr-TR" sz="1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Anlamlandırmayı Artıran Stratejiler</a:t>
            </a:r>
            <a:endParaRPr lang="tr-TR" sz="2400" b="1" dirty="0"/>
          </a:p>
        </p:txBody>
      </p:sp>
      <p:sp>
        <p:nvSpPr>
          <p:cNvPr id="3" name="2 İçerik Yer Tutucusu"/>
          <p:cNvSpPr>
            <a:spLocks noGrp="1"/>
          </p:cNvSpPr>
          <p:nvPr>
            <p:ph idx="1"/>
          </p:nvPr>
        </p:nvSpPr>
        <p:spPr>
          <a:xfrm>
            <a:off x="1435608" y="1447800"/>
            <a:ext cx="7279796" cy="4800600"/>
          </a:xfrm>
        </p:spPr>
        <p:txBody>
          <a:bodyPr>
            <a:normAutofit/>
          </a:bodyPr>
          <a:lstStyle/>
          <a:p>
            <a:endParaRPr lang="tr-TR" sz="1800" dirty="0" smtClean="0"/>
          </a:p>
          <a:p>
            <a:r>
              <a:rPr lang="tr-TR" sz="1800" dirty="0" smtClean="0"/>
              <a:t>Kendi kendine soru sorma,</a:t>
            </a:r>
          </a:p>
          <a:p>
            <a:r>
              <a:rPr lang="tr-TR" sz="1800" dirty="0" smtClean="0"/>
              <a:t>Eklemleme,</a:t>
            </a:r>
          </a:p>
          <a:p>
            <a:r>
              <a:rPr lang="tr-TR" sz="1800" dirty="0" smtClean="0"/>
              <a:t>Benzetimler,</a:t>
            </a:r>
          </a:p>
          <a:p>
            <a:r>
              <a:rPr lang="tr-TR" sz="1800" dirty="0" smtClean="0"/>
              <a:t>Örgütleme,</a:t>
            </a:r>
          </a:p>
          <a:p>
            <a:r>
              <a:rPr lang="tr-TR" sz="1800" dirty="0" smtClean="0"/>
              <a:t>Not alma,</a:t>
            </a:r>
          </a:p>
          <a:p>
            <a:r>
              <a:rPr lang="tr-TR" sz="1800" dirty="0" smtClean="0"/>
              <a:t>Özetleme,</a:t>
            </a:r>
          </a:p>
          <a:p>
            <a:r>
              <a:rPr lang="tr-TR" sz="1800" dirty="0" smtClean="0"/>
              <a:t>Ana hatlar oluşturma,</a:t>
            </a:r>
          </a:p>
          <a:p>
            <a:r>
              <a:rPr lang="tr-TR" sz="1800" dirty="0" smtClean="0"/>
              <a:t>Şemalaştırma (haritalama)</a:t>
            </a:r>
          </a:p>
          <a:p>
            <a:pPr algn="just"/>
            <a:endParaRPr lang="tr-TR" sz="1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Bilişsel Stratejiler</a:t>
            </a:r>
            <a:endParaRPr lang="tr-TR" sz="2400" b="1" dirty="0"/>
          </a:p>
        </p:txBody>
      </p:sp>
      <p:sp>
        <p:nvSpPr>
          <p:cNvPr id="3" name="2 İçerik Yer Tutucusu"/>
          <p:cNvSpPr>
            <a:spLocks noGrp="1"/>
          </p:cNvSpPr>
          <p:nvPr>
            <p:ph idx="1"/>
          </p:nvPr>
        </p:nvSpPr>
        <p:spPr>
          <a:xfrm>
            <a:off x="1435608" y="1447800"/>
            <a:ext cx="7279796" cy="4800600"/>
          </a:xfrm>
        </p:spPr>
        <p:txBody>
          <a:bodyPr>
            <a:normAutofit/>
          </a:bodyPr>
          <a:lstStyle/>
          <a:p>
            <a:pPr algn="just"/>
            <a:r>
              <a:rPr lang="tr-TR" sz="1800" b="1" dirty="0" smtClean="0"/>
              <a:t>Yineleme Stratejisi</a:t>
            </a:r>
          </a:p>
          <a:p>
            <a:pPr algn="just"/>
            <a:r>
              <a:rPr lang="tr-TR" sz="1800" b="1" dirty="0" smtClean="0"/>
              <a:t>Açıklama Stratejisi</a:t>
            </a:r>
          </a:p>
          <a:p>
            <a:pPr algn="just"/>
            <a:r>
              <a:rPr lang="tr-TR" sz="1800" b="1" dirty="0" smtClean="0"/>
              <a:t>Düzenleme Stratejisi</a:t>
            </a:r>
          </a:p>
          <a:p>
            <a:pPr algn="just"/>
            <a:r>
              <a:rPr lang="tr-TR" sz="1800" b="1" dirty="0" smtClean="0"/>
              <a:t>Eleştirel Düşünme Stratejisi</a:t>
            </a:r>
            <a:endParaRPr lang="tr-TR" sz="18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Yineleme Stratejisi</a:t>
            </a:r>
            <a:endParaRPr lang="tr-TR" sz="2400" dirty="0"/>
          </a:p>
        </p:txBody>
      </p:sp>
      <p:sp>
        <p:nvSpPr>
          <p:cNvPr id="3" name="2 İçerik Yer Tutucusu"/>
          <p:cNvSpPr>
            <a:spLocks noGrp="1"/>
          </p:cNvSpPr>
          <p:nvPr>
            <p:ph idx="1"/>
          </p:nvPr>
        </p:nvSpPr>
        <p:spPr>
          <a:xfrm>
            <a:off x="1435608" y="1447800"/>
            <a:ext cx="6994044" cy="4800600"/>
          </a:xfrm>
        </p:spPr>
        <p:txBody>
          <a:bodyPr>
            <a:normAutofit/>
          </a:bodyPr>
          <a:lstStyle/>
          <a:p>
            <a:pPr algn="just"/>
            <a:r>
              <a:rPr lang="tr-TR" sz="1800" dirty="0" smtClean="0">
                <a:latin typeface="Calibri" pitchFamily="34" charset="0"/>
              </a:rPr>
              <a:t>Temel etkinlik, </a:t>
            </a:r>
          </a:p>
          <a:p>
            <a:pPr algn="just"/>
            <a:r>
              <a:rPr lang="tr-TR" sz="1800" dirty="0" smtClean="0">
                <a:latin typeface="Calibri" pitchFamily="34" charset="0"/>
              </a:rPr>
              <a:t>Zihinsel yinelemeler yapma,</a:t>
            </a:r>
          </a:p>
          <a:p>
            <a:pPr algn="just"/>
            <a:r>
              <a:rPr lang="tr-TR" sz="1800" dirty="0" smtClean="0">
                <a:latin typeface="Calibri" pitchFamily="34" charset="0"/>
              </a:rPr>
              <a:t>Ezberleyerek öğrenme,</a:t>
            </a:r>
          </a:p>
          <a:p>
            <a:pPr algn="just"/>
            <a:r>
              <a:rPr lang="tr-TR" sz="1800" dirty="0" smtClean="0">
                <a:latin typeface="Calibri" pitchFamily="34" charset="0"/>
              </a:rPr>
              <a:t>Olduğu gibi hatırlanması istenen bilgilerin öğrenilmesinde kullanma.	</a:t>
            </a:r>
          </a:p>
          <a:p>
            <a:pPr algn="just"/>
            <a:endParaRPr lang="tr-TR" sz="1800" dirty="0">
              <a:latin typeface="Calibri"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Açıklama Stratejisi</a:t>
            </a:r>
            <a:endParaRPr lang="tr-TR" sz="2400" dirty="0"/>
          </a:p>
        </p:txBody>
      </p:sp>
      <p:sp>
        <p:nvSpPr>
          <p:cNvPr id="3" name="2 İçerik Yer Tutucusu"/>
          <p:cNvSpPr>
            <a:spLocks noGrp="1"/>
          </p:cNvSpPr>
          <p:nvPr>
            <p:ph idx="1"/>
          </p:nvPr>
        </p:nvSpPr>
        <p:spPr>
          <a:xfrm>
            <a:off x="1435608" y="1447800"/>
            <a:ext cx="7208358" cy="4800600"/>
          </a:xfrm>
        </p:spPr>
        <p:txBody>
          <a:bodyPr>
            <a:normAutofit/>
          </a:bodyPr>
          <a:lstStyle/>
          <a:p>
            <a:pPr algn="just"/>
            <a:r>
              <a:rPr lang="tr-TR" sz="1800" dirty="0" smtClean="0">
                <a:latin typeface="Calibri" pitchFamily="34" charset="0"/>
              </a:rPr>
              <a:t>Yeni öğrenilenlerle önceki bilgilerini bütünleştirerek uzun süreli bellekte bilgiyi kodlamada öğrenenlere yardım etme</a:t>
            </a:r>
          </a:p>
          <a:p>
            <a:pPr algn="just"/>
            <a:r>
              <a:rPr lang="tr-TR" sz="1800" dirty="0" smtClean="0">
                <a:latin typeface="Calibri" pitchFamily="34" charset="0"/>
              </a:rPr>
              <a:t>Yorumlama</a:t>
            </a:r>
          </a:p>
          <a:p>
            <a:pPr algn="just"/>
            <a:r>
              <a:rPr lang="tr-TR" sz="1800" dirty="0" smtClean="0">
                <a:latin typeface="Calibri" pitchFamily="34" charset="0"/>
              </a:rPr>
              <a:t>Özetleme</a:t>
            </a:r>
          </a:p>
          <a:p>
            <a:pPr algn="just"/>
            <a:r>
              <a:rPr lang="tr-TR" sz="1800" dirty="0" smtClean="0">
                <a:latin typeface="Calibri" pitchFamily="34" charset="0"/>
              </a:rPr>
              <a:t>Benzetim yaratma  </a:t>
            </a:r>
          </a:p>
          <a:p>
            <a:pPr algn="just"/>
            <a:r>
              <a:rPr lang="tr-TR" sz="1800" dirty="0" smtClean="0">
                <a:latin typeface="Calibri" pitchFamily="34" charset="0"/>
              </a:rPr>
              <a:t>Not alma vb.	</a:t>
            </a:r>
          </a:p>
          <a:p>
            <a:pPr algn="just"/>
            <a:endParaRPr lang="tr-TR" sz="1800" dirty="0">
              <a:latin typeface="Calibri"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Düzenleme Stratejisi</a:t>
            </a:r>
            <a:endParaRPr lang="tr-TR" sz="2400" dirty="0"/>
          </a:p>
        </p:txBody>
      </p:sp>
      <p:sp>
        <p:nvSpPr>
          <p:cNvPr id="3" name="2 İçerik Yer Tutucusu"/>
          <p:cNvSpPr>
            <a:spLocks noGrp="1"/>
          </p:cNvSpPr>
          <p:nvPr>
            <p:ph idx="1"/>
          </p:nvPr>
        </p:nvSpPr>
        <p:spPr>
          <a:xfrm>
            <a:off x="1435608" y="1447800"/>
            <a:ext cx="7208358" cy="4800600"/>
          </a:xfrm>
        </p:spPr>
        <p:txBody>
          <a:bodyPr>
            <a:normAutofit/>
          </a:bodyPr>
          <a:lstStyle/>
          <a:p>
            <a:r>
              <a:rPr lang="tr-TR" sz="1800" dirty="0" smtClean="0"/>
              <a:t>Uygun bilgiyi seçme ve öğrenilecek bilgiyi, bilgiler arası bağlantıları kurarak yapılandırma,</a:t>
            </a:r>
          </a:p>
          <a:p>
            <a:r>
              <a:rPr lang="tr-TR" sz="1800" dirty="0" smtClean="0"/>
              <a:t>Kümelendirme ya da sınıflandırma,</a:t>
            </a:r>
          </a:p>
          <a:p>
            <a:r>
              <a:rPr lang="tr-TR" sz="1800" dirty="0" smtClean="0"/>
              <a:t>Ana hatları çıkarma, </a:t>
            </a:r>
          </a:p>
          <a:p>
            <a:r>
              <a:rPr lang="tr-TR" sz="1800" dirty="0" smtClean="0"/>
              <a:t>Ana fikri belirleme.	</a:t>
            </a:r>
          </a:p>
          <a:p>
            <a:endParaRPr lang="tr-T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728" y="1071546"/>
            <a:ext cx="7136920" cy="4800600"/>
          </a:xfrm>
        </p:spPr>
        <p:txBody>
          <a:bodyPr>
            <a:normAutofit/>
          </a:bodyPr>
          <a:lstStyle/>
          <a:p>
            <a:pPr algn="just"/>
            <a:r>
              <a:rPr lang="tr-TR" sz="1800" dirty="0" smtClean="0">
                <a:latin typeface="Calibri" pitchFamily="34" charset="0"/>
              </a:rPr>
              <a:t>Bruner’ in öğrenme kuramına göre öğrenme bir keşfetme sürecidir. </a:t>
            </a:r>
          </a:p>
          <a:p>
            <a:pPr algn="just"/>
            <a:endParaRPr lang="tr-TR" sz="1800" dirty="0" smtClean="0">
              <a:latin typeface="Calibri" pitchFamily="34" charset="0"/>
            </a:endParaRPr>
          </a:p>
          <a:p>
            <a:pPr algn="just"/>
            <a:r>
              <a:rPr lang="tr-TR" sz="1800" dirty="0" smtClean="0">
                <a:latin typeface="Calibri" pitchFamily="34" charset="0"/>
              </a:rPr>
              <a:t>Bu nedenle çocukta keşfetme isteğinin harekete geçirilmesi ve merak duygusunun yaratılması öğrenmeyi gerçekleştirmede önemli etkinliklerdir. </a:t>
            </a:r>
          </a:p>
          <a:p>
            <a:pPr algn="just"/>
            <a:endParaRPr lang="tr-TR" sz="1800" dirty="0" smtClean="0">
              <a:latin typeface="Calibri" pitchFamily="34" charset="0"/>
            </a:endParaRPr>
          </a:p>
          <a:p>
            <a:pPr algn="just"/>
            <a:r>
              <a:rPr lang="tr-TR" sz="1800" dirty="0" smtClean="0">
                <a:latin typeface="Calibri" pitchFamily="34" charset="0"/>
              </a:rPr>
              <a:t>Çocukta merak ve öğrenme arzusunun harekete geçirilmesi için de gerekli öğrenme ortamının ve koşullarının sağlanması gerekir.</a:t>
            </a:r>
            <a:br>
              <a:rPr lang="tr-TR" sz="1800" dirty="0" smtClean="0">
                <a:latin typeface="Calibri" pitchFamily="34" charset="0"/>
              </a:rPr>
            </a:br>
            <a:r>
              <a:rPr lang="tr-TR" sz="1800" dirty="0" smtClean="0">
                <a:latin typeface="Calibri" pitchFamily="34" charset="0"/>
              </a:rPr>
              <a:t/>
            </a:r>
            <a:br>
              <a:rPr lang="tr-TR" sz="1800" dirty="0" smtClean="0">
                <a:latin typeface="Calibri" pitchFamily="34" charset="0"/>
              </a:rPr>
            </a:br>
            <a:endParaRPr lang="tr-TR" sz="1800" dirty="0" smtClean="0">
              <a:latin typeface="Calibri" pitchFamily="34" charset="0"/>
            </a:endParaRPr>
          </a:p>
          <a:p>
            <a:pPr algn="just"/>
            <a:r>
              <a:rPr lang="tr-TR" sz="1800" dirty="0" smtClean="0">
                <a:latin typeface="Calibri" pitchFamily="34" charset="0"/>
              </a:rPr>
              <a:t>Öğrenmede yakından uzağa ilkesi temel alınmalıdır. Öğrenmede bireyin en yakın çevresinden başlanmalıdır. </a:t>
            </a:r>
            <a:r>
              <a:rPr lang="tr-TR" sz="1800" b="1" dirty="0" smtClean="0">
                <a:latin typeface="Calibri" pitchFamily="34" charset="0"/>
              </a:rPr>
              <a:t>Örneğin</a:t>
            </a:r>
            <a:r>
              <a:rPr lang="tr-TR" sz="1800" dirty="0" smtClean="0">
                <a:latin typeface="Calibri" pitchFamily="34" charset="0"/>
              </a:rPr>
              <a:t> </a:t>
            </a:r>
            <a:r>
              <a:rPr lang="tr-TR" sz="1800" dirty="0" smtClean="0">
                <a:solidFill>
                  <a:srgbClr val="FF0000"/>
                </a:solidFill>
                <a:latin typeface="Calibri" pitchFamily="34" charset="0"/>
              </a:rPr>
              <a:t>yaşadığı şehrin haritasından önce, mahallesinin krokisini öğrenmelidir</a:t>
            </a:r>
            <a:r>
              <a:rPr lang="tr-TR" sz="1800" dirty="0" smtClean="0">
                <a:solidFill>
                  <a:srgbClr val="FF0000"/>
                </a:solidFill>
              </a:rPr>
              <a:t>.</a:t>
            </a:r>
            <a:br>
              <a:rPr lang="tr-TR" sz="1800" dirty="0" smtClean="0">
                <a:solidFill>
                  <a:srgbClr val="FF0000"/>
                </a:solidFill>
              </a:rPr>
            </a:br>
            <a:r>
              <a:rPr lang="tr-TR" sz="1800" dirty="0" smtClean="0"/>
              <a:t/>
            </a:r>
            <a:br>
              <a:rPr lang="tr-TR" sz="1800" dirty="0" smtClean="0"/>
            </a:br>
            <a:endParaRPr lang="tr-TR" sz="1800" dirty="0">
              <a:latin typeface="Calibri"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Eleştirel Düşünme Stratejisi</a:t>
            </a:r>
            <a:endParaRPr lang="tr-TR" sz="2400" dirty="0"/>
          </a:p>
        </p:txBody>
      </p:sp>
      <p:sp>
        <p:nvSpPr>
          <p:cNvPr id="3" name="2 İçerik Yer Tutucusu"/>
          <p:cNvSpPr>
            <a:spLocks noGrp="1"/>
          </p:cNvSpPr>
          <p:nvPr>
            <p:ph idx="1"/>
          </p:nvPr>
        </p:nvSpPr>
        <p:spPr>
          <a:xfrm>
            <a:off x="1435608" y="1447800"/>
            <a:ext cx="7136920" cy="4800600"/>
          </a:xfrm>
        </p:spPr>
        <p:txBody>
          <a:bodyPr>
            <a:normAutofit/>
          </a:bodyPr>
          <a:lstStyle/>
          <a:p>
            <a:pPr algn="just"/>
            <a:r>
              <a:rPr lang="tr-TR" sz="1800" dirty="0" smtClean="0"/>
              <a:t>Önceki bilgileri yeni durumlara uygulamada problem çözme, </a:t>
            </a:r>
          </a:p>
          <a:p>
            <a:pPr algn="just"/>
            <a:r>
              <a:rPr lang="tr-TR" sz="1800" dirty="0" smtClean="0"/>
              <a:t>Karar verme </a:t>
            </a:r>
          </a:p>
          <a:p>
            <a:pPr algn="just"/>
            <a:r>
              <a:rPr lang="tr-TR" sz="1800" dirty="0" smtClean="0"/>
              <a:t>Eleştirel değerlendirme yapma. 	</a:t>
            </a:r>
          </a:p>
          <a:p>
            <a:pPr algn="just"/>
            <a:endParaRPr lang="tr-TR" sz="1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1082660"/>
          </a:xfrm>
        </p:spPr>
        <p:txBody>
          <a:bodyPr>
            <a:normAutofit/>
          </a:bodyPr>
          <a:lstStyle/>
          <a:p>
            <a:r>
              <a:rPr lang="tr-TR" sz="2400" dirty="0" smtClean="0"/>
              <a:t>Metabilişsel Stratejiler</a:t>
            </a:r>
            <a:endParaRPr lang="tr-TR" sz="2400" dirty="0"/>
          </a:p>
        </p:txBody>
      </p:sp>
      <p:sp>
        <p:nvSpPr>
          <p:cNvPr id="3" name="2 İçerik Yer Tutucusu"/>
          <p:cNvSpPr>
            <a:spLocks noGrp="1"/>
          </p:cNvSpPr>
          <p:nvPr>
            <p:ph idx="1"/>
          </p:nvPr>
        </p:nvSpPr>
        <p:spPr>
          <a:xfrm>
            <a:off x="1428728" y="1214422"/>
            <a:ext cx="7136920" cy="4800600"/>
          </a:xfrm>
        </p:spPr>
        <p:txBody>
          <a:bodyPr>
            <a:normAutofit/>
          </a:bodyPr>
          <a:lstStyle/>
          <a:p>
            <a:pPr algn="just"/>
            <a:r>
              <a:rPr lang="tr-TR" sz="1800" b="1" dirty="0" smtClean="0">
                <a:latin typeface="Calibri" pitchFamily="34" charset="0"/>
              </a:rPr>
              <a:t>Planlama: </a:t>
            </a:r>
            <a:r>
              <a:rPr lang="tr-TR" sz="1800" dirty="0" smtClean="0">
                <a:latin typeface="Calibri" pitchFamily="34" charset="0"/>
              </a:rPr>
              <a:t>Hedef belirleme görev analizi yapma.</a:t>
            </a:r>
          </a:p>
          <a:p>
            <a:pPr algn="just">
              <a:buNone/>
            </a:pPr>
            <a:endParaRPr lang="tr-TR" sz="1800" b="1" dirty="0" smtClean="0">
              <a:latin typeface="Calibri" pitchFamily="34" charset="0"/>
            </a:endParaRPr>
          </a:p>
          <a:p>
            <a:pPr algn="just"/>
            <a:r>
              <a:rPr lang="tr-TR" sz="1800" b="1" dirty="0" smtClean="0">
                <a:latin typeface="Calibri" pitchFamily="34" charset="0"/>
              </a:rPr>
              <a:t>İzleme: </a:t>
            </a:r>
            <a:r>
              <a:rPr lang="tr-TR" sz="1800" dirty="0" smtClean="0">
                <a:latin typeface="Calibri" pitchFamily="34" charset="0"/>
              </a:rPr>
              <a:t>Okurken dikkati sürdürme, kendi kendini test etme ve soru sorma.	</a:t>
            </a:r>
          </a:p>
          <a:p>
            <a:pPr algn="just">
              <a:buNone/>
            </a:pPr>
            <a:endParaRPr lang="tr-TR" sz="1800" b="1" dirty="0" smtClean="0">
              <a:latin typeface="Calibri" pitchFamily="34" charset="0"/>
            </a:endParaRPr>
          </a:p>
          <a:p>
            <a:pPr algn="just"/>
            <a:r>
              <a:rPr lang="tr-TR" sz="1800" b="1" dirty="0" smtClean="0">
                <a:latin typeface="Calibri" pitchFamily="34" charset="0"/>
              </a:rPr>
              <a:t>Düzenleme: </a:t>
            </a:r>
            <a:r>
              <a:rPr lang="tr-TR" sz="1800" dirty="0" smtClean="0">
                <a:latin typeface="Calibri" pitchFamily="34" charset="0"/>
              </a:rPr>
              <a:t>Performansı geliştirmede davranışları kontrol etme ve düzeltmeyi sağlama.</a:t>
            </a:r>
            <a:r>
              <a:rPr lang="tr-TR" sz="1800" dirty="0" smtClean="0"/>
              <a:t>	</a:t>
            </a:r>
          </a:p>
          <a:p>
            <a:pPr algn="just">
              <a:buNone/>
            </a:pPr>
            <a:endParaRPr lang="tr-TR" sz="1800" b="1" dirty="0" smtClean="0">
              <a:latin typeface="Calibri" pitchFamily="34" charset="0"/>
            </a:endParaRPr>
          </a:p>
          <a:p>
            <a:pPr algn="just"/>
            <a:r>
              <a:rPr lang="tr-TR" sz="1800" b="1" dirty="0" smtClean="0">
                <a:latin typeface="Calibri" pitchFamily="34" charset="0"/>
              </a:rPr>
              <a:t>Zaman ve Çalışma Ortamı Yönetimi: </a:t>
            </a:r>
            <a:r>
              <a:rPr lang="tr-TR" sz="1800" dirty="0" smtClean="0">
                <a:latin typeface="Calibri" pitchFamily="34" charset="0"/>
              </a:rPr>
              <a:t>Program yapma, planlama ve çalışma zamanını yönetme. Zamandan en verimli nasıl yararlanılacağını, gerçekçi amaçlarla belirlemeye çalışma ve çalışma ortamını yönetme.	</a:t>
            </a:r>
          </a:p>
          <a:p>
            <a:pPr algn="just"/>
            <a:endParaRPr lang="tr-TR" sz="1800" b="1" dirty="0">
              <a:latin typeface="Calibri"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Etkili ve Verimli Bir Öğretim?</a:t>
            </a:r>
            <a:endParaRPr lang="tr-TR" sz="2400" dirty="0"/>
          </a:p>
        </p:txBody>
      </p:sp>
      <p:sp>
        <p:nvSpPr>
          <p:cNvPr id="3" name="2 İçerik Yer Tutucusu"/>
          <p:cNvSpPr>
            <a:spLocks noGrp="1"/>
          </p:cNvSpPr>
          <p:nvPr>
            <p:ph idx="1"/>
          </p:nvPr>
        </p:nvSpPr>
        <p:spPr>
          <a:xfrm>
            <a:off x="1435608" y="1447800"/>
            <a:ext cx="7279796" cy="4800600"/>
          </a:xfrm>
        </p:spPr>
        <p:txBody>
          <a:bodyPr>
            <a:normAutofit/>
          </a:bodyPr>
          <a:lstStyle/>
          <a:p>
            <a:endParaRPr lang="tr-TR" sz="1800" dirty="0" smtClean="0"/>
          </a:p>
          <a:p>
            <a:pPr>
              <a:buFont typeface="Wingdings" pitchFamily="2" charset="2"/>
              <a:buChar char="q"/>
            </a:pPr>
            <a:r>
              <a:rPr lang="tr-TR" sz="1800" b="1" dirty="0" smtClean="0"/>
              <a:t>Öğrenciye;</a:t>
            </a:r>
          </a:p>
          <a:p>
            <a:r>
              <a:rPr lang="tr-TR" sz="1800" dirty="0" smtClean="0"/>
              <a:t>nasıl öğreneceğine, </a:t>
            </a:r>
          </a:p>
          <a:p>
            <a:r>
              <a:rPr lang="tr-TR" sz="1800" dirty="0" smtClean="0"/>
              <a:t>nasıl hatırlayacağına, </a:t>
            </a:r>
          </a:p>
          <a:p>
            <a:r>
              <a:rPr lang="tr-TR" sz="1800" dirty="0" smtClean="0"/>
              <a:t>kendi kendini nasıl güdüleyeceğine ve  kendi öğrenmesini etkili olarak nasıl kontrol edip yönlendireceğine rehberlik etmeyi kapsamalıdır.</a:t>
            </a:r>
            <a:endParaRPr lang="tr-TR" sz="1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728" y="928670"/>
            <a:ext cx="7279796" cy="4800600"/>
          </a:xfrm>
        </p:spPr>
        <p:txBody>
          <a:bodyPr>
            <a:normAutofit/>
          </a:bodyPr>
          <a:lstStyle/>
          <a:p>
            <a:pPr algn="ctr">
              <a:lnSpc>
                <a:spcPct val="200000"/>
              </a:lnSpc>
            </a:pPr>
            <a:r>
              <a:rPr lang="tr-TR" sz="2400" b="1" dirty="0" smtClean="0">
                <a:solidFill>
                  <a:srgbClr val="002060"/>
                </a:solidFill>
              </a:rPr>
              <a:t>Öğrencinin kendi kendine öğretebilmesi için gerekli basamakların uygulamasında öğretmen rehberlik eder.</a:t>
            </a:r>
            <a:endParaRPr lang="tr-TR" sz="2400" dirty="0">
              <a:solidFill>
                <a:srgbClr val="00206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Diğer Öğrenme Kuramları</a:t>
            </a:r>
            <a:endParaRPr lang="tr-TR" sz="3200" dirty="0"/>
          </a:p>
        </p:txBody>
      </p:sp>
      <p:sp>
        <p:nvSpPr>
          <p:cNvPr id="3" name="2 İçerik Yer Tutucusu"/>
          <p:cNvSpPr>
            <a:spLocks noGrp="1"/>
          </p:cNvSpPr>
          <p:nvPr>
            <p:ph idx="1"/>
          </p:nvPr>
        </p:nvSpPr>
        <p:spPr>
          <a:xfrm>
            <a:off x="1435608" y="1447800"/>
            <a:ext cx="6779730" cy="4800600"/>
          </a:xfrm>
        </p:spPr>
        <p:txBody>
          <a:bodyPr>
            <a:normAutofit/>
          </a:bodyPr>
          <a:lstStyle/>
          <a:p>
            <a:pPr marL="425196" indent="-342900" algn="just">
              <a:buFont typeface="+mj-lt"/>
              <a:buAutoNum type="arabicPeriod"/>
            </a:pPr>
            <a:r>
              <a:rPr lang="tr-TR" sz="1800" b="1" dirty="0" smtClean="0">
                <a:solidFill>
                  <a:srgbClr val="FF0000"/>
                </a:solidFill>
                <a:latin typeface="Calibri" pitchFamily="34" charset="0"/>
              </a:rPr>
              <a:t>Yaşam Alanı Kuramı</a:t>
            </a:r>
          </a:p>
          <a:p>
            <a:pPr marL="425196" indent="-342900" algn="just">
              <a:buNone/>
            </a:pPr>
            <a:endParaRPr lang="tr-TR" sz="1800" b="1" dirty="0" smtClean="0">
              <a:solidFill>
                <a:srgbClr val="FF0000"/>
              </a:solidFill>
              <a:latin typeface="Calibri" pitchFamily="34" charset="0"/>
            </a:endParaRPr>
          </a:p>
          <a:p>
            <a:pPr marL="425196" indent="-342900" algn="just"/>
            <a:r>
              <a:rPr lang="tr-TR" sz="1800" dirty="0" smtClean="0">
                <a:latin typeface="Calibri" pitchFamily="34" charset="0"/>
              </a:rPr>
              <a:t>Temsilcisi Kurt </a:t>
            </a:r>
            <a:r>
              <a:rPr lang="tr-TR" sz="1800" dirty="0" err="1" smtClean="0">
                <a:latin typeface="Calibri" pitchFamily="34" charset="0"/>
              </a:rPr>
              <a:t>Lewin’dir</a:t>
            </a:r>
            <a:r>
              <a:rPr lang="tr-TR" sz="1800" dirty="0" smtClean="0">
                <a:latin typeface="Calibri" pitchFamily="34" charset="0"/>
              </a:rPr>
              <a:t>. </a:t>
            </a:r>
            <a:r>
              <a:rPr lang="tr-TR" sz="1800" dirty="0" err="1" smtClean="0">
                <a:latin typeface="Calibri" pitchFamily="34" charset="0"/>
              </a:rPr>
              <a:t>Lewin’e</a:t>
            </a:r>
            <a:r>
              <a:rPr lang="tr-TR" sz="1800" dirty="0" smtClean="0">
                <a:latin typeface="Calibri" pitchFamily="34" charset="0"/>
              </a:rPr>
              <a:t> göre; davranışın üzerinde o davranışı gerektiren birçok unsur (bireyin psikolojik durumu, fizyolojik durumu, fizik ve sosyal çevresel faktörler) kişinin “yaşam alanını” oluşturur. </a:t>
            </a:r>
          </a:p>
          <a:p>
            <a:pPr marL="425196" indent="-342900" algn="just"/>
            <a:endParaRPr lang="tr-TR" sz="1800" dirty="0" smtClean="0">
              <a:latin typeface="Calibri" pitchFamily="34" charset="0"/>
            </a:endParaRPr>
          </a:p>
          <a:p>
            <a:pPr marL="425196" indent="-342900" algn="just"/>
            <a:r>
              <a:rPr lang="tr-TR" sz="1800" dirty="0" smtClean="0">
                <a:latin typeface="Calibri" pitchFamily="34" charset="0"/>
              </a:rPr>
              <a:t>Dolayısıyla bu unsurlar bütünsel olarak incelenmeden davranışları anlamlandırmak mümkün değildir. </a:t>
            </a:r>
          </a:p>
          <a:p>
            <a:pPr marL="425196" indent="-342900" algn="just"/>
            <a:endParaRPr lang="tr-TR" sz="1800" dirty="0">
              <a:latin typeface="Calibri"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065482" cy="4800600"/>
          </a:xfrm>
        </p:spPr>
        <p:txBody>
          <a:bodyPr>
            <a:normAutofit/>
          </a:bodyPr>
          <a:lstStyle/>
          <a:p>
            <a:pPr algn="just"/>
            <a:r>
              <a:rPr lang="tr-TR" sz="1800" dirty="0" smtClean="0">
                <a:latin typeface="Calibri" pitchFamily="34" charset="0"/>
              </a:rPr>
              <a:t> Yaşam alanı kişinin bilinçli olarak farkında olduklarından oluşabileceği gibi, bilincinde olmadığı faktörlerden de etkilenebilir. </a:t>
            </a:r>
            <a:r>
              <a:rPr lang="tr-TR" sz="1800" dirty="0" err="1" smtClean="0">
                <a:latin typeface="Calibri" pitchFamily="34" charset="0"/>
              </a:rPr>
              <a:t>Lewin’e</a:t>
            </a:r>
            <a:r>
              <a:rPr lang="tr-TR" sz="1800" dirty="0" smtClean="0">
                <a:latin typeface="Calibri" pitchFamily="34" charset="0"/>
              </a:rPr>
              <a:t> göre “yaşam alanı” belli bir bireyin, belli bir zamandaki davranışını etkileyen olguların ya da gerçeklerin toplamıdır.</a:t>
            </a:r>
          </a:p>
          <a:p>
            <a:pPr algn="just"/>
            <a:endParaRPr lang="tr-TR" sz="1800" dirty="0" smtClean="0">
              <a:latin typeface="Calibri" pitchFamily="34" charset="0"/>
            </a:endParaRPr>
          </a:p>
          <a:p>
            <a:pPr algn="just"/>
            <a:r>
              <a:rPr lang="tr-TR" sz="1800" dirty="0" smtClean="0">
                <a:latin typeface="Calibri" pitchFamily="34" charset="0"/>
              </a:rPr>
              <a:t>Bireyi ve onun içinde bulunduğu durumu anlayabilmek için bütün durumu yani öğrencinin ailesini, okulunu ve doğal çevresini de göz önünde bulundurmak gerekir. Bu görüş “Alan” kuramının görüşlerini yansıtır. </a:t>
            </a:r>
          </a:p>
          <a:p>
            <a:pPr algn="just"/>
            <a:endParaRPr lang="tr-TR" sz="1800" dirty="0">
              <a:latin typeface="Calibri"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2. Dizisel Öğrenme</a:t>
            </a:r>
            <a:endParaRPr lang="tr-TR" sz="3200" dirty="0"/>
          </a:p>
        </p:txBody>
      </p:sp>
      <p:sp>
        <p:nvSpPr>
          <p:cNvPr id="3" name="2 İçerik Yer Tutucusu"/>
          <p:cNvSpPr>
            <a:spLocks noGrp="1"/>
          </p:cNvSpPr>
          <p:nvPr>
            <p:ph idx="1"/>
          </p:nvPr>
        </p:nvSpPr>
        <p:spPr>
          <a:xfrm>
            <a:off x="1435608" y="1447800"/>
            <a:ext cx="6779730" cy="4800600"/>
          </a:xfrm>
        </p:spPr>
        <p:txBody>
          <a:bodyPr>
            <a:normAutofit/>
          </a:bodyPr>
          <a:lstStyle/>
          <a:p>
            <a:pPr algn="just"/>
            <a:r>
              <a:rPr lang="tr-TR" sz="1800" dirty="0" smtClean="0">
                <a:latin typeface="Calibri" pitchFamily="34" charset="0"/>
              </a:rPr>
              <a:t>Dizisel öğrenme; bir listeyi oluşturan maddeleri, sunulduğu ardışık sıra ile hatırlamayı öğrenmektir. </a:t>
            </a:r>
          </a:p>
          <a:p>
            <a:pPr algn="just"/>
            <a:endParaRPr lang="tr-TR" sz="1800" dirty="0" smtClean="0">
              <a:latin typeface="Calibri" pitchFamily="34" charset="0"/>
            </a:endParaRPr>
          </a:p>
          <a:p>
            <a:pPr algn="just"/>
            <a:r>
              <a:rPr lang="tr-TR" sz="1800" dirty="0" smtClean="0">
                <a:latin typeface="Calibri" pitchFamily="34" charset="0"/>
              </a:rPr>
              <a:t> Başka bir ifadeyle dizisel öğrenme; sözcükleri ya da devimsel davranışları verilen dizilere uygun olarak öğrenme ve anımsamadır. Yani öğelerin, uyarıcıların sırasıyla, ardışık biçimde öğrenilmesini ifade eder. </a:t>
            </a:r>
          </a:p>
          <a:p>
            <a:pPr algn="just"/>
            <a:endParaRPr lang="tr-TR" sz="1800" dirty="0" smtClean="0">
              <a:latin typeface="Calibri" pitchFamily="34" charset="0"/>
            </a:endParaRPr>
          </a:p>
          <a:p>
            <a:pPr algn="just"/>
            <a:r>
              <a:rPr lang="tr-TR" sz="1800" dirty="0" smtClean="0">
                <a:latin typeface="Calibri" pitchFamily="34" charset="0"/>
              </a:rPr>
              <a:t>Örneğin: Alfabe öğrenme, şiir, il plakaları, tekerleme…</a:t>
            </a:r>
          </a:p>
          <a:p>
            <a:pPr algn="just"/>
            <a:endParaRPr lang="tr-TR" sz="1800" dirty="0" smtClean="0">
              <a:latin typeface="Calibri" pitchFamily="34" charset="0"/>
            </a:endParaRPr>
          </a:p>
          <a:p>
            <a:pPr algn="just"/>
            <a:endParaRPr lang="tr-TR" sz="1800" dirty="0">
              <a:latin typeface="Calibri"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3. Hümanist (insancıl) Kuram</a:t>
            </a:r>
            <a:endParaRPr lang="tr-TR" sz="3200" dirty="0"/>
          </a:p>
        </p:txBody>
      </p:sp>
      <p:sp>
        <p:nvSpPr>
          <p:cNvPr id="3" name="2 İçerik Yer Tutucusu"/>
          <p:cNvSpPr>
            <a:spLocks noGrp="1"/>
          </p:cNvSpPr>
          <p:nvPr>
            <p:ph idx="1"/>
          </p:nvPr>
        </p:nvSpPr>
        <p:spPr>
          <a:xfrm>
            <a:off x="1435608" y="1447800"/>
            <a:ext cx="6994044" cy="4800600"/>
          </a:xfrm>
        </p:spPr>
        <p:txBody>
          <a:bodyPr>
            <a:normAutofit/>
          </a:bodyPr>
          <a:lstStyle/>
          <a:p>
            <a:pPr algn="just"/>
            <a:r>
              <a:rPr lang="tr-TR" sz="1800" dirty="0" smtClean="0">
                <a:latin typeface="Calibri" pitchFamily="34" charset="0"/>
              </a:rPr>
              <a:t>Önemli temsilcileri; </a:t>
            </a:r>
            <a:r>
              <a:rPr lang="tr-TR" sz="1800" dirty="0" err="1" smtClean="0">
                <a:latin typeface="Calibri" pitchFamily="34" charset="0"/>
              </a:rPr>
              <a:t>Rogers</a:t>
            </a:r>
            <a:r>
              <a:rPr lang="tr-TR" sz="1800" dirty="0" smtClean="0">
                <a:latin typeface="Calibri" pitchFamily="34" charset="0"/>
              </a:rPr>
              <a:t>, Maslow ve </a:t>
            </a:r>
            <a:r>
              <a:rPr lang="tr-TR" sz="1800" dirty="0" err="1" smtClean="0">
                <a:latin typeface="Calibri" pitchFamily="34" charset="0"/>
              </a:rPr>
              <a:t>Combs’tur</a:t>
            </a:r>
            <a:r>
              <a:rPr lang="tr-TR" sz="1800" dirty="0" smtClean="0">
                <a:latin typeface="Calibri" pitchFamily="34" charset="0"/>
              </a:rPr>
              <a:t>. Hümanistler insanın özünde iyi olduğunu ve her insanın doğuştan getirdiği bu iyi potansiyelle çevresindekilerle işbirliğine yatkın, yapıcı ve güvenilir bir etkileşime girdiğini ve bu şekilde gelişimini sürdürdüğünü savunur.</a:t>
            </a:r>
          </a:p>
          <a:p>
            <a:pPr algn="just"/>
            <a:endParaRPr lang="tr-TR" sz="1800" dirty="0" smtClean="0">
              <a:latin typeface="Calibri" pitchFamily="34" charset="0"/>
            </a:endParaRPr>
          </a:p>
          <a:p>
            <a:pPr algn="just"/>
            <a:endParaRPr lang="tr-TR" sz="1800" dirty="0">
              <a:latin typeface="Calibri"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Temel İlkeleri </a:t>
            </a:r>
            <a:endParaRPr lang="tr-TR" sz="3200" dirty="0"/>
          </a:p>
        </p:txBody>
      </p:sp>
      <p:sp>
        <p:nvSpPr>
          <p:cNvPr id="3" name="2 İçerik Yer Tutucusu"/>
          <p:cNvSpPr>
            <a:spLocks noGrp="1"/>
          </p:cNvSpPr>
          <p:nvPr>
            <p:ph idx="1"/>
          </p:nvPr>
        </p:nvSpPr>
        <p:spPr>
          <a:xfrm>
            <a:off x="1435608" y="1447800"/>
            <a:ext cx="7065482" cy="4800600"/>
          </a:xfrm>
        </p:spPr>
        <p:txBody>
          <a:bodyPr>
            <a:normAutofit/>
          </a:bodyPr>
          <a:lstStyle/>
          <a:p>
            <a:pPr algn="just"/>
            <a:r>
              <a:rPr lang="tr-TR" sz="1800" dirty="0" smtClean="0">
                <a:latin typeface="Calibri" pitchFamily="34" charset="0"/>
              </a:rPr>
              <a:t> Hümanist yaklaşıma göre her insanda doğal bir öğrenme isteği vardır. Bu nedenle </a:t>
            </a:r>
            <a:r>
              <a:rPr lang="tr-TR" sz="1800" dirty="0" smtClean="0">
                <a:solidFill>
                  <a:srgbClr val="FF0000"/>
                </a:solidFill>
                <a:latin typeface="Calibri" pitchFamily="34" charset="0"/>
              </a:rPr>
              <a:t>öğrenene çevresini keşfetme </a:t>
            </a:r>
            <a:r>
              <a:rPr lang="tr-TR" sz="1800" dirty="0" smtClean="0">
                <a:latin typeface="Calibri" pitchFamily="34" charset="0"/>
              </a:rPr>
              <a:t>olanağı sunulmalıdır. </a:t>
            </a:r>
          </a:p>
          <a:p>
            <a:pPr algn="just">
              <a:buNone/>
            </a:pPr>
            <a:endParaRPr lang="tr-TR" sz="1800" dirty="0" smtClean="0">
              <a:latin typeface="Calibri" pitchFamily="34" charset="0"/>
            </a:endParaRPr>
          </a:p>
          <a:p>
            <a:pPr algn="just"/>
            <a:r>
              <a:rPr lang="tr-TR" sz="1800" dirty="0" smtClean="0">
                <a:latin typeface="Calibri" pitchFamily="34" charset="0"/>
              </a:rPr>
              <a:t> Hümanist yaklaşım </a:t>
            </a:r>
            <a:r>
              <a:rPr lang="tr-TR" sz="1800" dirty="0" smtClean="0">
                <a:solidFill>
                  <a:srgbClr val="FF0000"/>
                </a:solidFill>
                <a:latin typeface="Calibri" pitchFamily="34" charset="0"/>
              </a:rPr>
              <a:t>bireysel farklılıklara </a:t>
            </a:r>
            <a:r>
              <a:rPr lang="tr-TR" sz="1800" dirty="0" smtClean="0">
                <a:latin typeface="Calibri" pitchFamily="34" charset="0"/>
              </a:rPr>
              <a:t>önem verir ve bundan dolayı öğrenilecek konunun öğrenenin ilgi, beklenti ve ihtiyaçlarına uygun olması gerekir. </a:t>
            </a:r>
          </a:p>
          <a:p>
            <a:pPr algn="just"/>
            <a:endParaRPr lang="tr-TR" sz="1800" dirty="0" smtClean="0">
              <a:latin typeface="Calibri" pitchFamily="34" charset="0"/>
            </a:endParaRPr>
          </a:p>
          <a:p>
            <a:pPr algn="just"/>
            <a:r>
              <a:rPr lang="tr-TR" sz="1800" dirty="0" smtClean="0">
                <a:latin typeface="Calibri" pitchFamily="34" charset="0"/>
              </a:rPr>
              <a:t>  Hümanist yaklaşıma göre öğrenme, </a:t>
            </a:r>
            <a:r>
              <a:rPr lang="tr-TR" sz="1800" dirty="0" smtClean="0">
                <a:solidFill>
                  <a:srgbClr val="FF0000"/>
                </a:solidFill>
                <a:latin typeface="Calibri" pitchFamily="34" charset="0"/>
              </a:rPr>
              <a:t>bireyin kendisi tarafından başlatıldığında ve onun ilgilerine, ihtiyaçlarına yönelik olduğunda </a:t>
            </a:r>
            <a:r>
              <a:rPr lang="tr-TR" sz="1800" dirty="0" smtClean="0">
                <a:latin typeface="Calibri" pitchFamily="34" charset="0"/>
              </a:rPr>
              <a:t>anlamlıdır. </a:t>
            </a:r>
          </a:p>
          <a:p>
            <a:pPr algn="just"/>
            <a:endParaRPr lang="tr-TR" sz="1800" dirty="0">
              <a:latin typeface="Calibri"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79796" cy="4800600"/>
          </a:xfrm>
        </p:spPr>
        <p:txBody>
          <a:bodyPr>
            <a:normAutofit/>
          </a:bodyPr>
          <a:lstStyle/>
          <a:p>
            <a:pPr algn="just"/>
            <a:r>
              <a:rPr lang="tr-TR" sz="1800" dirty="0" smtClean="0">
                <a:latin typeface="Calibri" pitchFamily="34" charset="0"/>
              </a:rPr>
              <a:t>Hümanist yaklaşım öğrenme ortamlarının </a:t>
            </a:r>
            <a:r>
              <a:rPr lang="tr-TR" sz="1800" dirty="0" smtClean="0">
                <a:solidFill>
                  <a:srgbClr val="FF0000"/>
                </a:solidFill>
                <a:latin typeface="Calibri" pitchFamily="34" charset="0"/>
              </a:rPr>
              <a:t>demokratik olması </a:t>
            </a:r>
            <a:r>
              <a:rPr lang="tr-TR" sz="1800" dirty="0" smtClean="0">
                <a:latin typeface="Calibri" pitchFamily="34" charset="0"/>
              </a:rPr>
              <a:t>gerektiğini savunur. Yani öğrenme sürecinde bireyin kendini gerçekleştirmesine yönelik özgürce seçimler yapabileceği, baskı ve tehdit içermeyen demokratik ortamlar oluşturulmalıdır. </a:t>
            </a:r>
          </a:p>
          <a:p>
            <a:pPr algn="just"/>
            <a:endParaRPr lang="tr-TR" sz="1800" dirty="0" smtClean="0">
              <a:latin typeface="Calibri" pitchFamily="34" charset="0"/>
            </a:endParaRPr>
          </a:p>
          <a:p>
            <a:pPr algn="just"/>
            <a:r>
              <a:rPr lang="tr-TR" sz="1800" dirty="0" smtClean="0">
                <a:latin typeface="Calibri" pitchFamily="34" charset="0"/>
              </a:rPr>
              <a:t> Hümanist yaklaşıma göre eğitimde ve öğrenmede </a:t>
            </a:r>
            <a:r>
              <a:rPr lang="tr-TR" sz="1800" dirty="0" smtClean="0">
                <a:solidFill>
                  <a:srgbClr val="FF0000"/>
                </a:solidFill>
                <a:latin typeface="Calibri" pitchFamily="34" charset="0"/>
              </a:rPr>
              <a:t>“öğrenmeyi öğretmek” temel alınmalıdır.</a:t>
            </a:r>
            <a:r>
              <a:rPr lang="tr-TR" sz="1800" dirty="0" smtClean="0">
                <a:latin typeface="Calibri" pitchFamily="34" charset="0"/>
              </a:rPr>
              <a:t> Yani bir davranışın veya bilginin öğrenilmesinden çok öğrenme sürecinin öğrenilmesi esas olmalıdır</a:t>
            </a:r>
            <a:endParaRPr lang="tr-TR" sz="1800"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480" y="274638"/>
            <a:ext cx="7219208" cy="1143000"/>
          </a:xfrm>
        </p:spPr>
        <p:txBody>
          <a:bodyPr>
            <a:normAutofit/>
          </a:bodyPr>
          <a:lstStyle/>
          <a:p>
            <a:r>
              <a:rPr lang="tr-TR" sz="2800" dirty="0" smtClean="0"/>
              <a:t>Buluş Yoluyla Öğrenmenin Amacı</a:t>
            </a:r>
            <a:endParaRPr lang="tr-TR" sz="2800" dirty="0"/>
          </a:p>
        </p:txBody>
      </p:sp>
      <p:sp>
        <p:nvSpPr>
          <p:cNvPr id="3" name="2 İçerik Yer Tutucusu"/>
          <p:cNvSpPr>
            <a:spLocks noGrp="1"/>
          </p:cNvSpPr>
          <p:nvPr>
            <p:ph idx="1"/>
          </p:nvPr>
        </p:nvSpPr>
        <p:spPr>
          <a:xfrm>
            <a:off x="1500166" y="1447800"/>
            <a:ext cx="7072362" cy="4800600"/>
          </a:xfrm>
        </p:spPr>
        <p:txBody>
          <a:bodyPr>
            <a:normAutofit/>
          </a:bodyPr>
          <a:lstStyle/>
          <a:p>
            <a:pPr algn="just"/>
            <a:r>
              <a:rPr lang="tr-TR" sz="1800" dirty="0" smtClean="0">
                <a:latin typeface="Calibri" pitchFamily="34" charset="0"/>
              </a:rPr>
              <a:t>Bu yaklaşımda çocuk kendi öğrenmesinden sorumludur. </a:t>
            </a:r>
          </a:p>
          <a:p>
            <a:pPr algn="just"/>
            <a:r>
              <a:rPr lang="tr-TR" sz="1800" dirty="0" smtClean="0">
                <a:latin typeface="Calibri" pitchFamily="34" charset="0"/>
              </a:rPr>
              <a:t>Çocuk kendi öğrenme hız ve kapasitesi doğrultusunda öğrenme olanağı bulur. </a:t>
            </a:r>
          </a:p>
          <a:p>
            <a:pPr algn="just"/>
            <a:r>
              <a:rPr lang="tr-TR" sz="1800" dirty="0" smtClean="0">
                <a:latin typeface="Calibri" pitchFamily="34" charset="0"/>
              </a:rPr>
              <a:t>Çünkü çocuk kendi ilgisi yönünde etkinlik göstermeye eğilimlidir.</a:t>
            </a:r>
          </a:p>
          <a:p>
            <a:r>
              <a:rPr lang="tr-TR" sz="1800" b="1" dirty="0" smtClean="0">
                <a:latin typeface="Calibri" pitchFamily="34" charset="0"/>
              </a:rPr>
              <a:t>Amacı:</a:t>
            </a:r>
            <a:r>
              <a:rPr lang="tr-TR" sz="1800" dirty="0" smtClean="0">
                <a:latin typeface="Calibri" pitchFamily="34" charset="0"/>
              </a:rPr>
              <a:t> Çocuğun (öğrenenin) belli amaçlara ulaşması için (öğrenebilmesi için) onları etkin (aktif) olmaya yönlendirmesidir.</a:t>
            </a:r>
            <a:br>
              <a:rPr lang="tr-TR" sz="1800" dirty="0" smtClean="0">
                <a:latin typeface="Calibri" pitchFamily="34" charset="0"/>
              </a:rPr>
            </a:br>
            <a:r>
              <a:rPr lang="tr-TR" sz="1800" dirty="0" smtClean="0">
                <a:latin typeface="Calibri" pitchFamily="34" charset="0"/>
              </a:rPr>
              <a:t/>
            </a:r>
            <a:br>
              <a:rPr lang="tr-TR" sz="1800" dirty="0" smtClean="0">
                <a:latin typeface="Calibri" pitchFamily="34" charset="0"/>
              </a:rPr>
            </a:br>
            <a:endParaRPr lang="tr-TR" sz="1800" dirty="0">
              <a:latin typeface="Calibri"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065482" cy="4800600"/>
          </a:xfrm>
        </p:spPr>
        <p:txBody>
          <a:bodyPr>
            <a:normAutofit/>
          </a:bodyPr>
          <a:lstStyle/>
          <a:p>
            <a:pPr algn="just"/>
            <a:r>
              <a:rPr lang="tr-TR" sz="1800" dirty="0" smtClean="0">
                <a:latin typeface="Calibri" pitchFamily="34" charset="0"/>
              </a:rPr>
              <a:t>Hümanist yaklaşıma göre insanın davranışları </a:t>
            </a:r>
            <a:r>
              <a:rPr lang="tr-TR" sz="1800" dirty="0" smtClean="0">
                <a:solidFill>
                  <a:srgbClr val="FF0000"/>
                </a:solidFill>
                <a:latin typeface="Calibri" pitchFamily="34" charset="0"/>
              </a:rPr>
              <a:t>kendi öznel gerçeği tarafından belirlenmektedir.</a:t>
            </a:r>
            <a:r>
              <a:rPr lang="tr-TR" sz="1800" dirty="0" smtClean="0">
                <a:latin typeface="Calibri" pitchFamily="34" charset="0"/>
              </a:rPr>
              <a:t> Yani birey uyarıcıları kendine özgü bir biçimde  algılayıp yorumlar ve bu çerçevede tepkide bulunur. Dolayısıyla bireyin davranışlarını anlayıp açıklayabilmek için o bireyin iç dünyasını (öznel yaşantı alanını: Fenomen alan) bilmek gerekir. </a:t>
            </a:r>
          </a:p>
          <a:p>
            <a:pPr algn="just">
              <a:buNone/>
            </a:pPr>
            <a:r>
              <a:rPr lang="tr-TR" sz="1800" dirty="0" smtClean="0">
                <a:latin typeface="Calibri" pitchFamily="34" charset="0"/>
              </a:rPr>
              <a:t> </a:t>
            </a:r>
          </a:p>
          <a:p>
            <a:pPr algn="just"/>
            <a:r>
              <a:rPr lang="tr-TR" sz="1800" dirty="0" smtClean="0">
                <a:latin typeface="Calibri" pitchFamily="34" charset="0"/>
              </a:rPr>
              <a:t> Hümanist yaklaşım </a:t>
            </a:r>
            <a:r>
              <a:rPr lang="tr-TR" sz="1800" dirty="0" smtClean="0">
                <a:solidFill>
                  <a:srgbClr val="FF0000"/>
                </a:solidFill>
                <a:latin typeface="Calibri" pitchFamily="34" charset="0"/>
              </a:rPr>
              <a:t>bireysel özgürlüğe </a:t>
            </a:r>
            <a:r>
              <a:rPr lang="tr-TR" sz="1800" dirty="0" smtClean="0">
                <a:latin typeface="Calibri" pitchFamily="34" charset="0"/>
              </a:rPr>
              <a:t>önem verir. Hümanist yaklaşım öğrenci merkezli eğitimi savunur. </a:t>
            </a:r>
          </a:p>
          <a:p>
            <a:pPr algn="just"/>
            <a:r>
              <a:rPr lang="tr-TR" sz="1800" dirty="0" smtClean="0">
                <a:latin typeface="Calibri" pitchFamily="34" charset="0"/>
              </a:rPr>
              <a:t> Hümanist yaklaşıma göre birey </a:t>
            </a:r>
            <a:r>
              <a:rPr lang="tr-TR" sz="1800" dirty="0" smtClean="0">
                <a:solidFill>
                  <a:srgbClr val="FF0000"/>
                </a:solidFill>
                <a:latin typeface="Calibri" pitchFamily="34" charset="0"/>
              </a:rPr>
              <a:t>çevrenin isteklerine göre değil, kendilerini gerçekleştirme eğilimlerine </a:t>
            </a:r>
            <a:r>
              <a:rPr lang="tr-TR" sz="1800" dirty="0" smtClean="0">
                <a:latin typeface="Calibri" pitchFamily="34" charset="0"/>
              </a:rPr>
              <a:t>göre eğitim görmelidir. </a:t>
            </a:r>
          </a:p>
          <a:p>
            <a:pPr algn="just"/>
            <a:endParaRPr lang="tr-TR" sz="1800" dirty="0">
              <a:latin typeface="Calibri"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065482" cy="4800600"/>
          </a:xfrm>
        </p:spPr>
        <p:txBody>
          <a:bodyPr>
            <a:normAutofit/>
          </a:bodyPr>
          <a:lstStyle/>
          <a:p>
            <a:pPr algn="just"/>
            <a:r>
              <a:rPr lang="tr-TR" sz="1800" dirty="0" smtClean="0">
                <a:latin typeface="Calibri" pitchFamily="34" charset="0"/>
              </a:rPr>
              <a:t>Hümanist yaklaşımın temelini benlik kavramı oluşturur. Benlik gelişimi bireyin kendisini, farklılıklarını algılaması ve değerlerini hissetmesi sürecidir. Kişinin kendisini değerlendirme sürecidir. </a:t>
            </a:r>
          </a:p>
          <a:p>
            <a:pPr algn="just"/>
            <a:endParaRPr lang="tr-TR" sz="1800" dirty="0">
              <a:latin typeface="Calibri"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a. </a:t>
            </a:r>
            <a:r>
              <a:rPr lang="tr-TR" sz="3200" dirty="0" err="1" smtClean="0"/>
              <a:t>Rogers</a:t>
            </a:r>
            <a:r>
              <a:rPr lang="tr-TR" sz="3200" dirty="0" smtClean="0"/>
              <a:t> ve Benlik Kuramı</a:t>
            </a:r>
            <a:endParaRPr lang="tr-TR" sz="3200" dirty="0"/>
          </a:p>
        </p:txBody>
      </p:sp>
      <p:sp>
        <p:nvSpPr>
          <p:cNvPr id="3" name="2 İçerik Yer Tutucusu"/>
          <p:cNvSpPr>
            <a:spLocks noGrp="1"/>
          </p:cNvSpPr>
          <p:nvPr>
            <p:ph idx="1"/>
          </p:nvPr>
        </p:nvSpPr>
        <p:spPr>
          <a:xfrm>
            <a:off x="1435608" y="1447800"/>
            <a:ext cx="7136920" cy="4800600"/>
          </a:xfrm>
        </p:spPr>
        <p:txBody>
          <a:bodyPr>
            <a:normAutofit/>
          </a:bodyPr>
          <a:lstStyle/>
          <a:p>
            <a:pPr algn="just">
              <a:buNone/>
            </a:pPr>
            <a:r>
              <a:rPr lang="tr-TR" sz="1800" dirty="0" smtClean="0">
                <a:solidFill>
                  <a:srgbClr val="FF0000"/>
                </a:solidFill>
                <a:latin typeface="Calibri" pitchFamily="34" charset="0"/>
              </a:rPr>
              <a:t>      </a:t>
            </a:r>
            <a:r>
              <a:rPr lang="tr-TR" sz="1800" dirty="0" err="1" smtClean="0">
                <a:solidFill>
                  <a:srgbClr val="FF0000"/>
                </a:solidFill>
                <a:latin typeface="Calibri" pitchFamily="34" charset="0"/>
              </a:rPr>
              <a:t>Teröpatik</a:t>
            </a:r>
            <a:r>
              <a:rPr lang="tr-TR" sz="1800" dirty="0" smtClean="0">
                <a:solidFill>
                  <a:srgbClr val="FF0000"/>
                </a:solidFill>
                <a:latin typeface="Calibri" pitchFamily="34" charset="0"/>
              </a:rPr>
              <a:t> Öğrenme Kuramı </a:t>
            </a:r>
          </a:p>
          <a:p>
            <a:pPr algn="just">
              <a:buNone/>
            </a:pPr>
            <a:endParaRPr lang="tr-TR" sz="1800" dirty="0" smtClean="0">
              <a:solidFill>
                <a:srgbClr val="FF0000"/>
              </a:solidFill>
              <a:latin typeface="Calibri" pitchFamily="34" charset="0"/>
            </a:endParaRPr>
          </a:p>
          <a:p>
            <a:pPr algn="just"/>
            <a:r>
              <a:rPr lang="tr-TR" sz="1800" dirty="0" smtClean="0">
                <a:solidFill>
                  <a:srgbClr val="002060"/>
                </a:solidFill>
                <a:latin typeface="Calibri" pitchFamily="34" charset="0"/>
              </a:rPr>
              <a:t>İnsan gelişme ve kendini geliştirme gizil gücüne </a:t>
            </a:r>
            <a:r>
              <a:rPr lang="tr-TR" sz="1800" dirty="0" smtClean="0">
                <a:latin typeface="Calibri" pitchFamily="34" charset="0"/>
              </a:rPr>
              <a:t>sahiptir. </a:t>
            </a:r>
          </a:p>
          <a:p>
            <a:pPr algn="just"/>
            <a:r>
              <a:rPr lang="tr-TR" sz="1800" b="1" dirty="0" smtClean="0">
                <a:solidFill>
                  <a:schemeClr val="accent3">
                    <a:lumMod val="50000"/>
                  </a:schemeClr>
                </a:solidFill>
                <a:latin typeface="Calibri" pitchFamily="34" charset="0"/>
              </a:rPr>
              <a:t>Bireyler çevrenin isteklerine ve beklentilerine göre değil, kendilerini gerçekleştirme eğilimlerine göre eğitim </a:t>
            </a:r>
            <a:r>
              <a:rPr lang="tr-TR" sz="1800" dirty="0" smtClean="0">
                <a:latin typeface="Calibri" pitchFamily="34" charset="0"/>
              </a:rPr>
              <a:t>almalıdır. Yani her birey ilgi, yetenek ve özelliklerine göre ve özgür bir ortamda eğitim almalıdır. </a:t>
            </a:r>
          </a:p>
          <a:p>
            <a:pPr algn="just"/>
            <a:endParaRPr lang="tr-TR" sz="1800" dirty="0">
              <a:latin typeface="Calibri"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065482" cy="4800600"/>
          </a:xfrm>
        </p:spPr>
        <p:txBody>
          <a:bodyPr>
            <a:normAutofit/>
          </a:bodyPr>
          <a:lstStyle/>
          <a:p>
            <a:pPr algn="just"/>
            <a:r>
              <a:rPr lang="tr-TR" sz="1800" b="1" dirty="0" smtClean="0">
                <a:solidFill>
                  <a:srgbClr val="002060"/>
                </a:solidFill>
                <a:latin typeface="Calibri" pitchFamily="34" charset="0"/>
              </a:rPr>
              <a:t>İlköğretim öğrencisi Fatma, babasına sınıf öğretmeninin, arkadaşlarının ve kendisinin istek, ilgi ve ihtiyaçlarına dikkat ettiğini ve yardımcı olmaya çalıştığını söyler. Sınıf öğretmeni burada insancıl yaklaşıma uygun davranmıştır. </a:t>
            </a:r>
          </a:p>
          <a:p>
            <a:pPr algn="just"/>
            <a:endParaRPr lang="tr-TR" sz="1800" b="1" dirty="0">
              <a:solidFill>
                <a:srgbClr val="002060"/>
              </a:solidFill>
              <a:latin typeface="Calibri"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728" y="1214422"/>
            <a:ext cx="7279796" cy="4800600"/>
          </a:xfrm>
        </p:spPr>
        <p:txBody>
          <a:bodyPr>
            <a:normAutofit/>
          </a:bodyPr>
          <a:lstStyle/>
          <a:p>
            <a:pPr algn="just"/>
            <a:r>
              <a:rPr lang="tr-TR" sz="1800" dirty="0" smtClean="0">
                <a:latin typeface="Calibri" pitchFamily="34" charset="0"/>
              </a:rPr>
              <a:t> Eğitimde “öğrenmeyi öğretmek” temel alınmalıdır. </a:t>
            </a:r>
          </a:p>
          <a:p>
            <a:pPr algn="just"/>
            <a:r>
              <a:rPr lang="tr-TR" sz="1800" dirty="0" smtClean="0">
                <a:latin typeface="Calibri" pitchFamily="34" charset="0"/>
              </a:rPr>
              <a:t> Her insanın doğuştan getirdiği bir </a:t>
            </a:r>
            <a:r>
              <a:rPr lang="tr-TR" sz="1800" dirty="0" err="1" smtClean="0">
                <a:latin typeface="Calibri" pitchFamily="34" charset="0"/>
              </a:rPr>
              <a:t>özbeni</a:t>
            </a:r>
            <a:r>
              <a:rPr lang="tr-TR" sz="1800" dirty="0" smtClean="0">
                <a:latin typeface="Calibri" pitchFamily="34" charset="0"/>
              </a:rPr>
              <a:t> vardır. Bu </a:t>
            </a:r>
            <a:r>
              <a:rPr lang="tr-TR" sz="1800" dirty="0" err="1" smtClean="0">
                <a:latin typeface="Calibri" pitchFamily="34" charset="0"/>
              </a:rPr>
              <a:t>özben</a:t>
            </a:r>
            <a:r>
              <a:rPr lang="tr-TR" sz="1800" dirty="0" smtClean="0">
                <a:latin typeface="Calibri" pitchFamily="34" charset="0"/>
              </a:rPr>
              <a:t> iyiye yönelik ve güzeldir. </a:t>
            </a:r>
          </a:p>
          <a:p>
            <a:pPr algn="just"/>
            <a:endParaRPr lang="tr-TR" sz="1800" dirty="0" smtClean="0">
              <a:latin typeface="Calibri" pitchFamily="34" charset="0"/>
            </a:endParaRPr>
          </a:p>
          <a:p>
            <a:pPr algn="just"/>
            <a:r>
              <a:rPr lang="tr-TR" sz="1800" dirty="0" smtClean="0">
                <a:latin typeface="Calibri" pitchFamily="34" charset="0"/>
              </a:rPr>
              <a:t> Her insanın amacı mutlu olmaktır. Mutlu olan insan topluma faydalı olur. </a:t>
            </a:r>
          </a:p>
          <a:p>
            <a:pPr algn="just"/>
            <a:r>
              <a:rPr lang="tr-TR" sz="1800" dirty="0" smtClean="0">
                <a:latin typeface="Calibri" pitchFamily="34" charset="0"/>
              </a:rPr>
              <a:t> Bireyin mutlu olması, dünyayı kendi algılayış biçimine göre (fenomen alan), ilgi ve becerilerine göre yetiştirilmesine bağlıdır. </a:t>
            </a:r>
          </a:p>
          <a:p>
            <a:pPr algn="just"/>
            <a:endParaRPr lang="tr-TR" sz="1800" dirty="0" smtClean="0">
              <a:latin typeface="Calibri" pitchFamily="34" charset="0"/>
            </a:endParaRPr>
          </a:p>
          <a:p>
            <a:pPr algn="just"/>
            <a:r>
              <a:rPr lang="tr-TR" sz="1800" dirty="0" smtClean="0">
                <a:latin typeface="Calibri" pitchFamily="34" charset="0"/>
              </a:rPr>
              <a:t> Bireyi yalnızca dıştan değil içten de anlamak gerekir. </a:t>
            </a:r>
          </a:p>
          <a:p>
            <a:pPr algn="just"/>
            <a:r>
              <a:rPr lang="tr-TR" sz="1800" dirty="0" smtClean="0">
                <a:latin typeface="Calibri" pitchFamily="34" charset="0"/>
              </a:rPr>
              <a:t>Böylece bireyin iç dünyasını çözümlemeyi de ön planda tutmaktadır (Fenomenoloji)</a:t>
            </a:r>
            <a:endParaRPr lang="tr-TR" sz="1800" dirty="0">
              <a:latin typeface="Calibri"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065482" cy="4800600"/>
          </a:xfrm>
        </p:spPr>
        <p:txBody>
          <a:bodyPr>
            <a:normAutofit/>
          </a:bodyPr>
          <a:lstStyle/>
          <a:p>
            <a:pPr algn="just"/>
            <a:r>
              <a:rPr lang="tr-TR" sz="1800" dirty="0" smtClean="0">
                <a:latin typeface="Calibri" pitchFamily="34" charset="0"/>
              </a:rPr>
              <a:t>İsmet Öğretmen derste su içen bir öğrenciyi gördüğünde onu uyarmış ve bu davranışı doğru bulmadığını belirtmiştir. Kemal Öğretmen ise aynı durumda öğrencinin su içmesinin sorun olmadığını düşünerek hiç tepki vermemiştir. </a:t>
            </a:r>
            <a:r>
              <a:rPr lang="tr-TR" sz="1800" b="1" dirty="0" smtClean="0">
                <a:latin typeface="Calibri" pitchFamily="34" charset="0"/>
              </a:rPr>
              <a:t>İki öğretmenin de aynı uyarıcıya farklı davranışları, kendi öznel gerçeklikleriyle açıklayabiliriz. </a:t>
            </a:r>
          </a:p>
          <a:p>
            <a:pPr algn="just"/>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Benliğin Yapısı</a:t>
            </a:r>
            <a:endParaRPr lang="tr-TR" sz="3200" dirty="0"/>
          </a:p>
        </p:txBody>
      </p:sp>
      <p:sp>
        <p:nvSpPr>
          <p:cNvPr id="3" name="2 İçerik Yer Tutucusu"/>
          <p:cNvSpPr>
            <a:spLocks noGrp="1"/>
          </p:cNvSpPr>
          <p:nvPr>
            <p:ph idx="1"/>
          </p:nvPr>
        </p:nvSpPr>
        <p:spPr>
          <a:xfrm>
            <a:off x="1435608" y="1447800"/>
            <a:ext cx="7279796" cy="4800600"/>
          </a:xfrm>
        </p:spPr>
        <p:txBody>
          <a:bodyPr>
            <a:normAutofit/>
          </a:bodyPr>
          <a:lstStyle/>
          <a:p>
            <a:pPr marL="425196" indent="-342900" algn="just">
              <a:buFont typeface="+mj-lt"/>
              <a:buAutoNum type="arabicPeriod"/>
            </a:pPr>
            <a:r>
              <a:rPr lang="tr-TR" sz="1800" dirty="0" err="1" smtClean="0">
                <a:latin typeface="Calibri" pitchFamily="34" charset="0"/>
              </a:rPr>
              <a:t>Özben</a:t>
            </a:r>
            <a:r>
              <a:rPr lang="tr-TR" sz="1800" dirty="0" smtClean="0">
                <a:latin typeface="Calibri" pitchFamily="34" charset="0"/>
              </a:rPr>
              <a:t> (Gerçek benlik): Benliğin merkezini oluşturur. Biyolojik kökenli gerçek içsel yaşantıların kaynağıdır. İnsanların tümü </a:t>
            </a:r>
            <a:r>
              <a:rPr lang="tr-TR" sz="1800" dirty="0" err="1" smtClean="0">
                <a:latin typeface="Calibri" pitchFamily="34" charset="0"/>
              </a:rPr>
              <a:t>özbenleri</a:t>
            </a:r>
            <a:r>
              <a:rPr lang="tr-TR" sz="1800" dirty="0" smtClean="0">
                <a:latin typeface="Calibri" pitchFamily="34" charset="0"/>
              </a:rPr>
              <a:t> açısından bazı yönleri ile birbirlerine benzerlerken bazı yönleri ile de birbirlerinden ayrılmaktadırlar. </a:t>
            </a:r>
          </a:p>
          <a:p>
            <a:pPr marL="425196" indent="-342900" algn="just"/>
            <a:r>
              <a:rPr lang="tr-TR" sz="1800" dirty="0" smtClean="0">
                <a:latin typeface="Calibri" pitchFamily="34" charset="0"/>
              </a:rPr>
              <a:t>Yeme, içme cinsel gereksinmeler gibi fizyolojik özellikler, sevilme, güven duyma, başarılı olma gibi psikolojik özellikler açısından tüm insanlar birbirlerine benzerlerken, müzik, resim, sözel yetenekleri gibi kişisel güçler açısından da birbirlerinden farklıdır. </a:t>
            </a:r>
          </a:p>
          <a:p>
            <a:pPr marL="425196" indent="-342900" algn="just"/>
            <a:r>
              <a:rPr lang="tr-TR" sz="1800" dirty="0" err="1" smtClean="0">
                <a:solidFill>
                  <a:srgbClr val="002060"/>
                </a:solidFill>
                <a:latin typeface="Calibri" pitchFamily="34" charset="0"/>
              </a:rPr>
              <a:t>Özben</a:t>
            </a:r>
            <a:r>
              <a:rPr lang="tr-TR" sz="1800" dirty="0" smtClean="0">
                <a:solidFill>
                  <a:srgbClr val="002060"/>
                </a:solidFill>
                <a:latin typeface="Calibri" pitchFamily="34" charset="0"/>
              </a:rPr>
              <a:t>, yapı olarak “iyi” ye yöneliktir.</a:t>
            </a:r>
            <a:r>
              <a:rPr lang="tr-TR" sz="1800" dirty="0" smtClean="0">
                <a:latin typeface="Calibri" pitchFamily="34" charset="0"/>
              </a:rPr>
              <a:t> Kötü olarak nitelendirilen tutum, düşünce ve davranışlar temel ihtiyaçların doyurulmaması ve engellenmesi sonucu oluşur. </a:t>
            </a:r>
          </a:p>
          <a:p>
            <a:pPr marL="425196" indent="-342900" algn="just">
              <a:buFont typeface="+mj-lt"/>
              <a:buAutoNum type="arabicPeriod"/>
            </a:pPr>
            <a:endParaRPr lang="tr-TR" sz="1800" dirty="0">
              <a:latin typeface="Calibri"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85918" y="274638"/>
            <a:ext cx="7147770" cy="1143000"/>
          </a:xfrm>
        </p:spPr>
        <p:txBody>
          <a:bodyPr>
            <a:normAutofit/>
          </a:bodyPr>
          <a:lstStyle/>
          <a:p>
            <a:r>
              <a:rPr lang="tr-TR" sz="3200" dirty="0" smtClean="0"/>
              <a:t>2. Benlik Bilinci (Benlik Tasarımı)</a:t>
            </a:r>
            <a:endParaRPr lang="tr-TR" sz="3200" dirty="0"/>
          </a:p>
        </p:txBody>
      </p:sp>
      <p:sp>
        <p:nvSpPr>
          <p:cNvPr id="3" name="2 İçerik Yer Tutucusu"/>
          <p:cNvSpPr>
            <a:spLocks noGrp="1"/>
          </p:cNvSpPr>
          <p:nvPr>
            <p:ph idx="1"/>
          </p:nvPr>
        </p:nvSpPr>
        <p:spPr>
          <a:xfrm>
            <a:off x="1435608" y="1447800"/>
            <a:ext cx="7136920" cy="4800600"/>
          </a:xfrm>
        </p:spPr>
        <p:txBody>
          <a:bodyPr>
            <a:normAutofit/>
          </a:bodyPr>
          <a:lstStyle/>
          <a:p>
            <a:pPr algn="just"/>
            <a:r>
              <a:rPr lang="tr-TR" sz="1800" b="1" dirty="0" smtClean="0">
                <a:solidFill>
                  <a:srgbClr val="002060"/>
                </a:solidFill>
                <a:latin typeface="Calibri" pitchFamily="34" charset="0"/>
              </a:rPr>
              <a:t>Kişinin kendisi hakkındaki düşünceleri ve algılamalarıdır</a:t>
            </a:r>
            <a:r>
              <a:rPr lang="tr-TR" sz="1800" dirty="0" smtClean="0">
                <a:latin typeface="Calibri" pitchFamily="34" charset="0"/>
              </a:rPr>
              <a:t>. Benlik tasarımı kişinin kendi görüşüne göre özelliklerinin, yeteneklerinin, duygu, düşünce, inanç ve tutumlarının dinamik bir görüntüsüdür.</a:t>
            </a:r>
          </a:p>
          <a:p>
            <a:pPr algn="just"/>
            <a:r>
              <a:rPr lang="tr-TR" sz="1800" dirty="0" smtClean="0">
                <a:latin typeface="Calibri" pitchFamily="34" charset="0"/>
              </a:rPr>
              <a:t>Benlik tasarımı dinamik bir yapıya sahiptir, yani kişinin yaşantılarına bağlı olarak değişebilir. </a:t>
            </a:r>
          </a:p>
          <a:p>
            <a:pPr algn="just"/>
            <a:r>
              <a:rPr lang="tr-TR" sz="1800" dirty="0" smtClean="0">
                <a:latin typeface="Calibri" pitchFamily="34" charset="0"/>
              </a:rPr>
              <a:t>Kişinin benlik tasarımı gerçek yaşantılarına uygun olduğu sürece kişi kendisiyle uyumludur. </a:t>
            </a:r>
          </a:p>
          <a:p>
            <a:pPr algn="just"/>
            <a:endParaRPr lang="tr-TR" sz="1800" dirty="0">
              <a:latin typeface="Calibri"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57356" y="274638"/>
            <a:ext cx="7076332" cy="1143000"/>
          </a:xfrm>
        </p:spPr>
        <p:txBody>
          <a:bodyPr>
            <a:normAutofit/>
          </a:bodyPr>
          <a:lstStyle/>
          <a:p>
            <a:r>
              <a:rPr lang="tr-TR" sz="3200" dirty="0" smtClean="0"/>
              <a:t>3. İdeal Benlik</a:t>
            </a:r>
            <a:endParaRPr lang="tr-TR" sz="3200" dirty="0"/>
          </a:p>
        </p:txBody>
      </p:sp>
      <p:sp>
        <p:nvSpPr>
          <p:cNvPr id="3" name="2 İçerik Yer Tutucusu"/>
          <p:cNvSpPr>
            <a:spLocks noGrp="1"/>
          </p:cNvSpPr>
          <p:nvPr>
            <p:ph idx="1"/>
          </p:nvPr>
        </p:nvSpPr>
        <p:spPr>
          <a:xfrm>
            <a:off x="1435608" y="1447800"/>
            <a:ext cx="7279796" cy="4800600"/>
          </a:xfrm>
        </p:spPr>
        <p:txBody>
          <a:bodyPr>
            <a:normAutofit/>
          </a:bodyPr>
          <a:lstStyle/>
          <a:p>
            <a:pPr algn="just"/>
            <a:r>
              <a:rPr lang="tr-TR" sz="1800" b="1" dirty="0" smtClean="0">
                <a:solidFill>
                  <a:srgbClr val="002060"/>
                </a:solidFill>
                <a:latin typeface="Calibri" pitchFamily="34" charset="0"/>
              </a:rPr>
              <a:t>İdeal Benlik</a:t>
            </a:r>
            <a:r>
              <a:rPr lang="tr-TR" sz="1800" dirty="0" smtClean="0">
                <a:latin typeface="Calibri" pitchFamily="34" charset="0"/>
              </a:rPr>
              <a:t>: Bireyin olmak istediklerine ilişkin görüşleri onun ideal benliğini oluşturur. İdeal benlik bireyin sahip olmak istediği özellikleri anlatır. </a:t>
            </a:r>
          </a:p>
          <a:p>
            <a:pPr algn="just"/>
            <a:endParaRPr lang="tr-TR" sz="1800" dirty="0">
              <a:latin typeface="Calibri"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480" y="274638"/>
            <a:ext cx="7219208" cy="1143000"/>
          </a:xfrm>
        </p:spPr>
        <p:txBody>
          <a:bodyPr>
            <a:normAutofit/>
          </a:bodyPr>
          <a:lstStyle/>
          <a:p>
            <a:r>
              <a:rPr lang="tr-TR" sz="3200" dirty="0" smtClean="0"/>
              <a:t>4.  Benlik saygısı (özsaygı)</a:t>
            </a:r>
            <a:endParaRPr lang="tr-TR" sz="3200" dirty="0"/>
          </a:p>
        </p:txBody>
      </p:sp>
      <p:sp>
        <p:nvSpPr>
          <p:cNvPr id="3" name="2 İçerik Yer Tutucusu"/>
          <p:cNvSpPr>
            <a:spLocks noGrp="1"/>
          </p:cNvSpPr>
          <p:nvPr>
            <p:ph idx="1"/>
          </p:nvPr>
        </p:nvSpPr>
        <p:spPr>
          <a:xfrm>
            <a:off x="1435608" y="1447800"/>
            <a:ext cx="6851168" cy="4800600"/>
          </a:xfrm>
        </p:spPr>
        <p:txBody>
          <a:bodyPr>
            <a:normAutofit/>
          </a:bodyPr>
          <a:lstStyle/>
          <a:p>
            <a:pPr algn="just"/>
            <a:r>
              <a:rPr lang="tr-TR" sz="1800" b="1" dirty="0" smtClean="0">
                <a:solidFill>
                  <a:srgbClr val="002060"/>
                </a:solidFill>
                <a:latin typeface="Calibri" pitchFamily="34" charset="0"/>
              </a:rPr>
              <a:t>Benlik bilinci ile ideal benlik arasındaki fark bize bireyin benlik saygısı hakkında bilgi verir</a:t>
            </a:r>
            <a:r>
              <a:rPr lang="tr-TR" sz="1800" dirty="0" smtClean="0">
                <a:latin typeface="Calibri" pitchFamily="34" charset="0"/>
              </a:rPr>
              <a:t>. Eğer bu fark yüksekse benlik saygısı düşük, bu fark az ise benlik saygısı yüksektir. </a:t>
            </a:r>
          </a:p>
          <a:p>
            <a:pPr algn="just"/>
            <a:endParaRPr lang="tr-TR" sz="1800"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85918" y="274638"/>
            <a:ext cx="7147770" cy="868346"/>
          </a:xfrm>
        </p:spPr>
        <p:txBody>
          <a:bodyPr>
            <a:normAutofit/>
          </a:bodyPr>
          <a:lstStyle/>
          <a:p>
            <a:r>
              <a:rPr lang="tr-TR" sz="2800" b="1" dirty="0" smtClean="0"/>
              <a:t>Üstün Yönleri</a:t>
            </a:r>
            <a:endParaRPr lang="tr-TR" sz="2800" b="1" dirty="0"/>
          </a:p>
        </p:txBody>
      </p:sp>
      <p:sp>
        <p:nvSpPr>
          <p:cNvPr id="3" name="2 İçerik Yer Tutucusu"/>
          <p:cNvSpPr>
            <a:spLocks noGrp="1"/>
          </p:cNvSpPr>
          <p:nvPr>
            <p:ph idx="1"/>
          </p:nvPr>
        </p:nvSpPr>
        <p:spPr>
          <a:xfrm>
            <a:off x="1428728" y="1214422"/>
            <a:ext cx="6708292" cy="4800600"/>
          </a:xfrm>
        </p:spPr>
        <p:txBody>
          <a:bodyPr>
            <a:normAutofit lnSpcReduction="10000"/>
          </a:bodyPr>
          <a:lstStyle/>
          <a:p>
            <a:pPr algn="just"/>
            <a:r>
              <a:rPr lang="tr-TR" sz="1800" dirty="0" smtClean="0">
                <a:latin typeface="Calibri" pitchFamily="34" charset="0"/>
              </a:rPr>
              <a:t>Öğrencinin merak güdüsünü uyandırması ve güdülenmişlik düzeyini cevapları buluncaya kadar, çalışma boyunca sürdürebilmesini sağlamasıdır.</a:t>
            </a:r>
          </a:p>
          <a:p>
            <a:pPr algn="just"/>
            <a:endParaRPr lang="tr-TR" sz="1800" dirty="0" smtClean="0">
              <a:latin typeface="Calibri" pitchFamily="34" charset="0"/>
            </a:endParaRPr>
          </a:p>
          <a:p>
            <a:pPr algn="just"/>
            <a:r>
              <a:rPr lang="tr-TR" sz="1800" dirty="0" smtClean="0">
                <a:latin typeface="Calibri" pitchFamily="34" charset="0"/>
              </a:rPr>
              <a:t>Öğrencileri bağımsız olarak problem çözmeye yönlendirmesidir.</a:t>
            </a:r>
          </a:p>
          <a:p>
            <a:pPr algn="just"/>
            <a:r>
              <a:rPr lang="tr-TR" sz="1800" dirty="0" smtClean="0">
                <a:latin typeface="Calibri" pitchFamily="34" charset="0"/>
              </a:rPr>
              <a:t>Ayrıca buluş yoluyla öğrenme, düşünme yeteneğini geliştirmede vazgeçilmez katkılar sağlamaktadır. </a:t>
            </a:r>
          </a:p>
          <a:p>
            <a:pPr algn="just"/>
            <a:endParaRPr lang="tr-TR" sz="1800" dirty="0" smtClean="0">
              <a:latin typeface="Calibri" pitchFamily="34" charset="0"/>
            </a:endParaRPr>
          </a:p>
          <a:p>
            <a:pPr algn="just"/>
            <a:r>
              <a:rPr lang="tr-TR" sz="1800" dirty="0" smtClean="0">
                <a:latin typeface="Calibri" pitchFamily="34" charset="0"/>
              </a:rPr>
              <a:t>Bu yaklaşım, çocuğu merkeze alarak ve öğrenmede çocuğun etkin olmasını vurgulayarak günümüzün öğretim anlayışına temel oluşturmuştur. </a:t>
            </a:r>
          </a:p>
          <a:p>
            <a:pPr algn="just"/>
            <a:endParaRPr lang="tr-TR" sz="1800" dirty="0" smtClean="0">
              <a:latin typeface="Calibri" pitchFamily="34" charset="0"/>
            </a:endParaRPr>
          </a:p>
          <a:p>
            <a:r>
              <a:rPr lang="tr-TR" sz="1800" dirty="0" smtClean="0">
                <a:latin typeface="Calibri" pitchFamily="34" charset="0"/>
              </a:rPr>
              <a:t>Öğrenme, sorun çözme temelinde üst düzeyde bireyselleştirilir, esnek bir biçimde yapılandırılır.</a:t>
            </a:r>
            <a:br>
              <a:rPr lang="tr-TR" sz="1800" dirty="0" smtClean="0">
                <a:latin typeface="Calibri" pitchFamily="34" charset="0"/>
              </a:rPr>
            </a:br>
            <a:r>
              <a:rPr lang="tr-TR" sz="1800" dirty="0" smtClean="0">
                <a:latin typeface="Calibri" pitchFamily="34" charset="0"/>
              </a:rPr>
              <a:t/>
            </a:r>
            <a:br>
              <a:rPr lang="tr-TR" sz="1800" dirty="0" smtClean="0">
                <a:latin typeface="Calibri" pitchFamily="34" charset="0"/>
              </a:rPr>
            </a:br>
            <a:endParaRPr lang="tr-TR" sz="1800" dirty="0" smtClean="0">
              <a:latin typeface="Calibri" pitchFamily="34" charset="0"/>
            </a:endParaRPr>
          </a:p>
          <a:p>
            <a:pPr algn="just"/>
            <a:endParaRPr lang="tr-TR" sz="1800" dirty="0">
              <a:latin typeface="Calibri"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85918" y="274638"/>
            <a:ext cx="7147770" cy="1143000"/>
          </a:xfrm>
        </p:spPr>
        <p:txBody>
          <a:bodyPr>
            <a:normAutofit/>
          </a:bodyPr>
          <a:lstStyle/>
          <a:p>
            <a:r>
              <a:rPr lang="tr-TR" sz="3200" dirty="0" smtClean="0"/>
              <a:t>Benlik Gelişimi ve Eğitim İlişkisi</a:t>
            </a:r>
            <a:endParaRPr lang="tr-TR" sz="3200" dirty="0"/>
          </a:p>
        </p:txBody>
      </p:sp>
      <p:sp>
        <p:nvSpPr>
          <p:cNvPr id="3" name="2 İçerik Yer Tutucusu"/>
          <p:cNvSpPr>
            <a:spLocks noGrp="1"/>
          </p:cNvSpPr>
          <p:nvPr>
            <p:ph idx="1"/>
          </p:nvPr>
        </p:nvSpPr>
        <p:spPr>
          <a:xfrm>
            <a:off x="1435608" y="1447800"/>
            <a:ext cx="7136920" cy="4800600"/>
          </a:xfrm>
        </p:spPr>
        <p:txBody>
          <a:bodyPr>
            <a:normAutofit/>
          </a:bodyPr>
          <a:lstStyle/>
          <a:p>
            <a:pPr algn="just"/>
            <a:r>
              <a:rPr lang="tr-TR" sz="1800" dirty="0" smtClean="0">
                <a:latin typeface="Calibri" pitchFamily="34" charset="0"/>
              </a:rPr>
              <a:t>Kişinin olumlu benlik bilinci geliştirebilmesi için koşulsuz sevgi/kabul temel şarttır. Koşulsuz sevgi, birey ne yaparsa yapsın, onun sevgiye ve saygıya layık olduğunu kabul eden anlayıştır. Anne-babalar ve öğretmenler çocukları anlamalı, onları kendi öznel yaşantıları içinde ve kendi dünyalarında bir bütün olarak değerlendirmelidir. </a:t>
            </a:r>
          </a:p>
          <a:p>
            <a:pPr algn="just">
              <a:buNone/>
            </a:pPr>
            <a:endParaRPr lang="tr-TR" sz="1800" dirty="0" smtClean="0">
              <a:latin typeface="Calibri" pitchFamily="34" charset="0"/>
            </a:endParaRPr>
          </a:p>
          <a:p>
            <a:pPr algn="just"/>
            <a:r>
              <a:rPr lang="tr-TR" sz="1800" dirty="0" smtClean="0">
                <a:latin typeface="Calibri" pitchFamily="34" charset="0"/>
              </a:rPr>
              <a:t>Anne-babalar ve öğretmenler çocukları yargılamamalı, cezalandırmamalıdır ve çocuklarına “empatik” bir tavırla yaklaşmalıdırlar. Koşulsuz sevgiyle büyüyen kişilerin benlik anlayışları güçlü ve olumlu olur.</a:t>
            </a:r>
            <a:endParaRPr lang="tr-TR" sz="1800" dirty="0">
              <a:latin typeface="Calibri"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79796" cy="4800600"/>
          </a:xfrm>
        </p:spPr>
        <p:txBody>
          <a:bodyPr>
            <a:normAutofit/>
          </a:bodyPr>
          <a:lstStyle/>
          <a:p>
            <a:pPr algn="just"/>
            <a:r>
              <a:rPr lang="tr-TR" sz="1800" dirty="0" err="1" smtClean="0">
                <a:latin typeface="Calibri" pitchFamily="34" charset="0"/>
              </a:rPr>
              <a:t>Rogers’e</a:t>
            </a:r>
            <a:r>
              <a:rPr lang="tr-TR" sz="1800" dirty="0" smtClean="0">
                <a:latin typeface="Calibri" pitchFamily="34" charset="0"/>
              </a:rPr>
              <a:t> göre sağlıklı bir öğrenme ortamı demek; koşulsuz saygı, empatik anlayış, güven, saydamlık/içtenlik, dürüstlük, ödüllendirme ve demokratik bir sınıf ortamı demektir. </a:t>
            </a:r>
          </a:p>
          <a:p>
            <a:pPr algn="just"/>
            <a:endParaRPr lang="tr-TR" sz="1800" dirty="0" smtClean="0">
              <a:latin typeface="Calibri" pitchFamily="34" charset="0"/>
            </a:endParaRPr>
          </a:p>
          <a:p>
            <a:pPr algn="just"/>
            <a:endParaRPr lang="tr-TR" sz="1800" dirty="0" smtClean="0">
              <a:latin typeface="Calibri" pitchFamily="34" charset="0"/>
            </a:endParaRPr>
          </a:p>
          <a:p>
            <a:pPr algn="just"/>
            <a:endParaRPr lang="tr-TR" sz="1800" dirty="0">
              <a:latin typeface="Calibri"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39784"/>
          </a:xfrm>
        </p:spPr>
        <p:txBody>
          <a:bodyPr>
            <a:normAutofit/>
          </a:bodyPr>
          <a:lstStyle/>
          <a:p>
            <a:r>
              <a:rPr lang="tr-TR" sz="3200" dirty="0" smtClean="0">
                <a:latin typeface="Calibri" pitchFamily="34" charset="0"/>
              </a:rPr>
              <a:t>b) Maslow ve İhtiyaçlar Hiyerarşisi </a:t>
            </a:r>
            <a:endParaRPr lang="tr-TR" sz="3200" dirty="0"/>
          </a:p>
        </p:txBody>
      </p:sp>
      <p:sp>
        <p:nvSpPr>
          <p:cNvPr id="3" name="2 İçerik Yer Tutucusu"/>
          <p:cNvSpPr>
            <a:spLocks noGrp="1"/>
          </p:cNvSpPr>
          <p:nvPr>
            <p:ph idx="1"/>
          </p:nvPr>
        </p:nvSpPr>
        <p:spPr>
          <a:xfrm>
            <a:off x="1428728" y="1285860"/>
            <a:ext cx="6779730" cy="4800600"/>
          </a:xfrm>
        </p:spPr>
        <p:txBody>
          <a:bodyPr>
            <a:normAutofit/>
          </a:bodyPr>
          <a:lstStyle/>
          <a:p>
            <a:pPr algn="just"/>
            <a:r>
              <a:rPr lang="tr-TR" sz="1800" dirty="0" smtClean="0">
                <a:latin typeface="Calibri" pitchFamily="34" charset="0"/>
              </a:rPr>
              <a:t>Maslow her insanın değerli, kendine özgü, duyarlı ve iyiye yönelik bir özbene sahip olduğunu savunur. Olanaklar sağlandığında, her insanın doğuştan getirdiği gizil güçlerinin farkına varacağını ve eninde sonunda kendini gerçekleştireceğini savunur. </a:t>
            </a:r>
          </a:p>
          <a:p>
            <a:pPr algn="just"/>
            <a:endParaRPr lang="tr-TR" sz="1800" dirty="0" smtClean="0">
              <a:latin typeface="Calibri" pitchFamily="34" charset="0"/>
            </a:endParaRPr>
          </a:p>
          <a:p>
            <a:pPr algn="just"/>
            <a:r>
              <a:rPr lang="tr-TR" sz="1800" dirty="0" smtClean="0">
                <a:latin typeface="Calibri" pitchFamily="34" charset="0"/>
              </a:rPr>
              <a:t> Maslow, insan güdülerinin evrensel bir hiyerarşisinin bulunduğunu savunur. Bu ihtiyaçlar hiyerarşisine göre, en alt basamaktaki ihtiyaç kısmen de olsa, giderildikten sonra bir üst basamaktaki ihtiyaç ortaya çıkar. O da giderildiğinde bir üst basamaktaki ihtiyaç ortaya çıkar. </a:t>
            </a:r>
          </a:p>
          <a:p>
            <a:pPr algn="just"/>
            <a:endParaRPr lang="tr-TR" sz="1800" dirty="0" smtClean="0">
              <a:latin typeface="Calibri" pitchFamily="34" charset="0"/>
            </a:endParaRPr>
          </a:p>
          <a:p>
            <a:pPr algn="just"/>
            <a:r>
              <a:rPr lang="tr-TR" sz="1800" dirty="0" smtClean="0">
                <a:latin typeface="Calibri" pitchFamily="34" charset="0"/>
              </a:rPr>
              <a:t>Yani bir üst düzeydeki ihtiyacın ortaya çıkabilmesi için, bir alt düzeydeki ihtiyacın giderilmesi gereklidir. Kendini gerçekleştirme güdüsü, diğer ihtiyaçlar giderilmişse ortaya çıkar. </a:t>
            </a:r>
          </a:p>
          <a:p>
            <a:endParaRPr lang="tr-TR" sz="1800" dirty="0">
              <a:latin typeface="Calibri"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480" y="274638"/>
            <a:ext cx="6072230" cy="1143000"/>
          </a:xfrm>
        </p:spPr>
        <p:txBody>
          <a:bodyPr>
            <a:normAutofit/>
          </a:bodyPr>
          <a:lstStyle/>
          <a:p>
            <a:r>
              <a:rPr lang="tr-TR" sz="3200" dirty="0" smtClean="0"/>
              <a:t>Uyarı </a:t>
            </a:r>
            <a:endParaRPr lang="tr-TR" sz="3200" dirty="0"/>
          </a:p>
        </p:txBody>
      </p:sp>
      <p:sp>
        <p:nvSpPr>
          <p:cNvPr id="3" name="2 İçerik Yer Tutucusu"/>
          <p:cNvSpPr>
            <a:spLocks noGrp="1"/>
          </p:cNvSpPr>
          <p:nvPr>
            <p:ph idx="1"/>
          </p:nvPr>
        </p:nvSpPr>
        <p:spPr>
          <a:xfrm>
            <a:off x="1435608" y="1447800"/>
            <a:ext cx="6351102" cy="4800600"/>
          </a:xfrm>
        </p:spPr>
        <p:txBody>
          <a:bodyPr>
            <a:normAutofit/>
          </a:bodyPr>
          <a:lstStyle/>
          <a:p>
            <a:pPr algn="just"/>
            <a:r>
              <a:rPr lang="tr-TR" sz="1800" dirty="0" smtClean="0">
                <a:latin typeface="Calibri" pitchFamily="34" charset="0"/>
              </a:rPr>
              <a:t>Maslow, 1990 yılı sonralarında ihtiyaçlar hiyerarşisine; “bilişsel, estetik ve tümüyle insan olma ihtiyaçlarını” eklemiştir. </a:t>
            </a:r>
            <a:r>
              <a:rPr lang="tr-TR" sz="1800" dirty="0" smtClean="0">
                <a:solidFill>
                  <a:srgbClr val="FF0000"/>
                </a:solidFill>
                <a:latin typeface="Calibri" pitchFamily="34" charset="0"/>
              </a:rPr>
              <a:t>Bu ihtiyaçlardan ilk 4’ü temel ihtiyaçlar (hayatta kalma ihtiyaçları), son 4 ihtiyaç ise üst düzey (gelişimsel) ihtiyaçlardır.</a:t>
            </a:r>
            <a:endParaRPr lang="tr-TR" sz="1800" dirty="0">
              <a:solidFill>
                <a:srgbClr val="FF0000"/>
              </a:solidFill>
              <a:latin typeface="Calibri"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7422" y="214290"/>
            <a:ext cx="5929354" cy="1000132"/>
          </a:xfrm>
        </p:spPr>
        <p:txBody>
          <a:bodyPr>
            <a:normAutofit/>
          </a:bodyPr>
          <a:lstStyle/>
          <a:p>
            <a:r>
              <a:rPr lang="tr-TR" sz="2800" dirty="0" smtClean="0"/>
              <a:t>Maslow İhtiyaçlar Hiyerarşisi</a:t>
            </a:r>
            <a:endParaRPr lang="tr-TR" sz="2800" dirty="0"/>
          </a:p>
        </p:txBody>
      </p:sp>
      <p:sp>
        <p:nvSpPr>
          <p:cNvPr id="4" name="3 İkizkenar Üçgen"/>
          <p:cNvSpPr/>
          <p:nvPr/>
        </p:nvSpPr>
        <p:spPr>
          <a:xfrm>
            <a:off x="1857356" y="1285860"/>
            <a:ext cx="5857916" cy="485778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r>
              <a:rPr lang="tr-TR" dirty="0" smtClean="0">
                <a:solidFill>
                  <a:schemeClr val="tx1"/>
                </a:solidFill>
              </a:rPr>
              <a:t>Biyolojik ve fizyolojik ihtiyaçlar</a:t>
            </a:r>
          </a:p>
        </p:txBody>
      </p:sp>
      <p:sp>
        <p:nvSpPr>
          <p:cNvPr id="5" name="4 Metin kutusu"/>
          <p:cNvSpPr txBox="1"/>
          <p:nvPr/>
        </p:nvSpPr>
        <p:spPr>
          <a:xfrm>
            <a:off x="3500430" y="2214554"/>
            <a:ext cx="2928958" cy="369332"/>
          </a:xfrm>
          <a:prstGeom prst="rect">
            <a:avLst/>
          </a:prstGeom>
          <a:noFill/>
        </p:spPr>
        <p:txBody>
          <a:bodyPr wrap="square" rtlCol="0">
            <a:spAutoFit/>
          </a:bodyPr>
          <a:lstStyle/>
          <a:p>
            <a:r>
              <a:rPr lang="tr-TR" dirty="0" smtClean="0"/>
              <a:t>Kendini gerçekleştirme</a:t>
            </a:r>
            <a:endParaRPr lang="tr-TR" dirty="0"/>
          </a:p>
        </p:txBody>
      </p:sp>
      <p:sp>
        <p:nvSpPr>
          <p:cNvPr id="6" name="5 Metin kutusu"/>
          <p:cNvSpPr txBox="1"/>
          <p:nvPr/>
        </p:nvSpPr>
        <p:spPr>
          <a:xfrm>
            <a:off x="3357554" y="1785926"/>
            <a:ext cx="2786082" cy="369332"/>
          </a:xfrm>
          <a:prstGeom prst="rect">
            <a:avLst/>
          </a:prstGeom>
          <a:noFill/>
        </p:spPr>
        <p:txBody>
          <a:bodyPr wrap="square" rtlCol="0">
            <a:spAutoFit/>
          </a:bodyPr>
          <a:lstStyle/>
          <a:p>
            <a:r>
              <a:rPr lang="tr-TR" dirty="0" smtClean="0"/>
              <a:t>Tümüyle insan olma ihtiyacı</a:t>
            </a:r>
            <a:endParaRPr lang="tr-TR" dirty="0"/>
          </a:p>
        </p:txBody>
      </p:sp>
      <p:sp>
        <p:nvSpPr>
          <p:cNvPr id="7" name="6 Metin kutusu"/>
          <p:cNvSpPr txBox="1"/>
          <p:nvPr/>
        </p:nvSpPr>
        <p:spPr>
          <a:xfrm>
            <a:off x="3214678" y="2714620"/>
            <a:ext cx="3643338" cy="369332"/>
          </a:xfrm>
          <a:prstGeom prst="rect">
            <a:avLst/>
          </a:prstGeom>
          <a:noFill/>
        </p:spPr>
        <p:txBody>
          <a:bodyPr wrap="square" rtlCol="0">
            <a:spAutoFit/>
          </a:bodyPr>
          <a:lstStyle/>
          <a:p>
            <a:r>
              <a:rPr lang="tr-TR" dirty="0" smtClean="0"/>
              <a:t>Estetik ihtiyaçlar (müzik, sanat)</a:t>
            </a:r>
            <a:endParaRPr lang="tr-TR" dirty="0"/>
          </a:p>
        </p:txBody>
      </p:sp>
      <p:sp>
        <p:nvSpPr>
          <p:cNvPr id="8" name="7 Metin kutusu"/>
          <p:cNvSpPr txBox="1"/>
          <p:nvPr/>
        </p:nvSpPr>
        <p:spPr>
          <a:xfrm>
            <a:off x="3071802" y="3214686"/>
            <a:ext cx="3929090" cy="369332"/>
          </a:xfrm>
          <a:prstGeom prst="rect">
            <a:avLst/>
          </a:prstGeom>
          <a:noFill/>
        </p:spPr>
        <p:txBody>
          <a:bodyPr wrap="square" rtlCol="0">
            <a:spAutoFit/>
          </a:bodyPr>
          <a:lstStyle/>
          <a:p>
            <a:r>
              <a:rPr lang="tr-TR" dirty="0" smtClean="0"/>
              <a:t>Bilişsel ihtiyaçlar (bilme, anlama)</a:t>
            </a:r>
            <a:endParaRPr lang="tr-TR" dirty="0"/>
          </a:p>
        </p:txBody>
      </p:sp>
      <p:sp>
        <p:nvSpPr>
          <p:cNvPr id="9" name="8 Metin kutusu"/>
          <p:cNvSpPr txBox="1"/>
          <p:nvPr/>
        </p:nvSpPr>
        <p:spPr>
          <a:xfrm>
            <a:off x="2928926" y="3786190"/>
            <a:ext cx="4143404" cy="369332"/>
          </a:xfrm>
          <a:prstGeom prst="rect">
            <a:avLst/>
          </a:prstGeom>
          <a:noFill/>
        </p:spPr>
        <p:txBody>
          <a:bodyPr wrap="square" rtlCol="0">
            <a:spAutoFit/>
          </a:bodyPr>
          <a:lstStyle/>
          <a:p>
            <a:r>
              <a:rPr lang="tr-TR" dirty="0" smtClean="0"/>
              <a:t>Saygınlık ihtiyaçları (kendisine saygı, güven)</a:t>
            </a:r>
            <a:endParaRPr lang="tr-TR" dirty="0"/>
          </a:p>
        </p:txBody>
      </p:sp>
      <p:sp>
        <p:nvSpPr>
          <p:cNvPr id="10" name="9 Metin kutusu"/>
          <p:cNvSpPr txBox="1"/>
          <p:nvPr/>
        </p:nvSpPr>
        <p:spPr>
          <a:xfrm>
            <a:off x="2428860" y="4357694"/>
            <a:ext cx="5429288" cy="369332"/>
          </a:xfrm>
          <a:prstGeom prst="rect">
            <a:avLst/>
          </a:prstGeom>
          <a:noFill/>
        </p:spPr>
        <p:txBody>
          <a:bodyPr wrap="square" rtlCol="0">
            <a:spAutoFit/>
          </a:bodyPr>
          <a:lstStyle/>
          <a:p>
            <a:r>
              <a:rPr lang="tr-TR" dirty="0" smtClean="0"/>
              <a:t>Ait olma ve sevgi ihtiyaçları (arkadaşlık, aile, bağlanma</a:t>
            </a:r>
          </a:p>
        </p:txBody>
      </p:sp>
      <p:sp>
        <p:nvSpPr>
          <p:cNvPr id="11" name="10 Metin kutusu"/>
          <p:cNvSpPr txBox="1"/>
          <p:nvPr/>
        </p:nvSpPr>
        <p:spPr>
          <a:xfrm>
            <a:off x="2071670" y="5000636"/>
            <a:ext cx="6286544" cy="369332"/>
          </a:xfrm>
          <a:prstGeom prst="rect">
            <a:avLst/>
          </a:prstGeom>
          <a:noFill/>
        </p:spPr>
        <p:txBody>
          <a:bodyPr wrap="square" rtlCol="0">
            <a:spAutoFit/>
          </a:bodyPr>
          <a:lstStyle/>
          <a:p>
            <a:r>
              <a:rPr lang="tr-TR" dirty="0" smtClean="0"/>
              <a:t>Emniyet ve güven ihtiyaçları (iş, sağlık, mülkiyet,sosyal güvenlik</a:t>
            </a:r>
            <a:endParaRPr lang="tr-T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065482" cy="4800600"/>
          </a:xfrm>
        </p:spPr>
        <p:txBody>
          <a:bodyPr>
            <a:normAutofit/>
          </a:bodyPr>
          <a:lstStyle/>
          <a:p>
            <a:pPr algn="just"/>
            <a:r>
              <a:rPr lang="tr-TR" sz="1800" dirty="0" smtClean="0">
                <a:latin typeface="Calibri" pitchFamily="34" charset="0"/>
              </a:rPr>
              <a:t>Oya Hanım tiyatroyu çok sever ve fırsat bulduğunda sık sık tiyatroya gider. Son zamanlarda işlerinin yoğunluğundan yeni bir oyuna gidememiştir.  Bu yüzden, uzun zamandır tiyatroya gidememenin eksikliğini hissetmekte ve tiyatroya gitmenin bir fırsatını kollamaktadır. </a:t>
            </a:r>
            <a:r>
              <a:rPr lang="tr-TR" sz="1800" b="1" dirty="0" smtClean="0">
                <a:latin typeface="Calibri" pitchFamily="34" charset="0"/>
              </a:rPr>
              <a:t>Oya Hanım’ın tiyatroya gitme ihtiyacı “estetik” ihtiyaçtır. </a:t>
            </a:r>
          </a:p>
          <a:p>
            <a:pPr algn="just">
              <a:buNone/>
            </a:pPr>
            <a:endParaRPr lang="tr-TR" sz="1800" b="1" dirty="0" smtClean="0">
              <a:latin typeface="Calibri" pitchFamily="34" charset="0"/>
            </a:endParaRPr>
          </a:p>
          <a:p>
            <a:pPr algn="just"/>
            <a:r>
              <a:rPr lang="tr-TR" sz="1800" dirty="0" smtClean="0">
                <a:latin typeface="Calibri" pitchFamily="34" charset="0"/>
              </a:rPr>
              <a:t>Üçüncü sınıfa devam eden Ali, okulun rehber öğretmenine, “Öğretmenimiz sınıfta daha çok belli arkadaşlarımızla ilgileniyor. Beni görmezden geliyor. Ben de okula gelmek istemiyorum.” diyerek duygularını paylaşmıştır.  </a:t>
            </a:r>
            <a:r>
              <a:rPr lang="tr-TR" sz="1800" b="1" dirty="0" smtClean="0">
                <a:latin typeface="Calibri" pitchFamily="34" charset="0"/>
              </a:rPr>
              <a:t>Ali'nin okula gitmek istememesinin nedeni “ait olma” ile ilgilidir. </a:t>
            </a:r>
          </a:p>
          <a:p>
            <a:pPr algn="just"/>
            <a:endParaRPr lang="tr-TR" sz="1800" dirty="0">
              <a:latin typeface="Calibri"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Sınıf Yönetimi</a:t>
            </a:r>
            <a:endParaRPr lang="tr-TR" dirty="0"/>
          </a:p>
        </p:txBody>
      </p:sp>
      <p:sp>
        <p:nvSpPr>
          <p:cNvPr id="3" name="2 İçerik Yer Tutucusu"/>
          <p:cNvSpPr>
            <a:spLocks noGrp="1"/>
          </p:cNvSpPr>
          <p:nvPr>
            <p:ph idx="1"/>
          </p:nvPr>
        </p:nvSpPr>
        <p:spPr/>
        <p:txBody>
          <a:bodyPr>
            <a:normAutofit/>
          </a:bodyPr>
          <a:lstStyle/>
          <a:p>
            <a:pPr algn="just"/>
            <a:r>
              <a:rPr lang="tr-TR" sz="2000" dirty="0" smtClean="0">
                <a:latin typeface="Arial" pitchFamily="34" charset="0"/>
                <a:cs typeface="Arial" pitchFamily="34" charset="0"/>
              </a:rPr>
              <a:t>Ö</a:t>
            </a:r>
            <a:r>
              <a:rPr lang="tr-TR" sz="2000" dirty="0" smtClean="0">
                <a:latin typeface="Arial" pitchFamily="34" charset="0"/>
                <a:cs typeface="Arial" pitchFamily="34" charset="0"/>
              </a:rPr>
              <a:t>ğretmenin Sınıftaki Rolü</a:t>
            </a:r>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Sınıfın </a:t>
            </a:r>
            <a:r>
              <a:rPr lang="tr-TR" sz="2000" dirty="0" smtClean="0">
                <a:latin typeface="Arial" pitchFamily="34" charset="0"/>
                <a:cs typeface="Arial" pitchFamily="34" charset="0"/>
              </a:rPr>
              <a:t>özellikleri</a:t>
            </a:r>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Sınıf </a:t>
            </a:r>
            <a:r>
              <a:rPr lang="tr-TR" sz="2000" dirty="0" smtClean="0">
                <a:latin typeface="Arial" pitchFamily="34" charset="0"/>
                <a:cs typeface="Arial" pitchFamily="34" charset="0"/>
              </a:rPr>
              <a:t> Yönetimi </a:t>
            </a:r>
            <a:r>
              <a:rPr lang="tr-TR" sz="2000" dirty="0" smtClean="0">
                <a:latin typeface="Arial" pitchFamily="34" charset="0"/>
                <a:cs typeface="Arial" pitchFamily="34" charset="0"/>
              </a:rPr>
              <a:t>Teknikleri </a:t>
            </a:r>
          </a:p>
          <a:p>
            <a:pPr algn="just"/>
            <a:r>
              <a:rPr lang="tr-TR" sz="2000" dirty="0" smtClean="0">
                <a:latin typeface="Arial" pitchFamily="34" charset="0"/>
                <a:cs typeface="Arial" pitchFamily="34" charset="0"/>
              </a:rPr>
              <a:t>Öğretmen </a:t>
            </a:r>
            <a:r>
              <a:rPr lang="tr-TR" sz="2000" dirty="0" smtClean="0">
                <a:latin typeface="Arial" pitchFamily="34" charset="0"/>
                <a:cs typeface="Arial" pitchFamily="34" charset="0"/>
              </a:rPr>
              <a:t>Tipleri </a:t>
            </a:r>
          </a:p>
          <a:p>
            <a:pPr algn="just"/>
            <a:r>
              <a:rPr lang="tr-TR" sz="2000" dirty="0" smtClean="0">
                <a:latin typeface="Arial" pitchFamily="34" charset="0"/>
                <a:cs typeface="Arial" pitchFamily="34" charset="0"/>
              </a:rPr>
              <a:t>Öğrenci </a:t>
            </a:r>
            <a:r>
              <a:rPr lang="tr-TR" sz="2000" dirty="0" smtClean="0">
                <a:latin typeface="Arial" pitchFamily="34" charset="0"/>
                <a:cs typeface="Arial" pitchFamily="34" charset="0"/>
              </a:rPr>
              <a:t>Tipleri </a:t>
            </a:r>
          </a:p>
          <a:p>
            <a:pPr algn="just"/>
            <a:r>
              <a:rPr lang="tr-TR" sz="2000" dirty="0" smtClean="0">
                <a:latin typeface="Arial" pitchFamily="34" charset="0"/>
                <a:cs typeface="Arial" pitchFamily="34" charset="0"/>
              </a:rPr>
              <a:t>İyi </a:t>
            </a:r>
            <a:r>
              <a:rPr lang="tr-TR" sz="2000" dirty="0" smtClean="0">
                <a:latin typeface="Arial" pitchFamily="34" charset="0"/>
                <a:cs typeface="Arial" pitchFamily="34" charset="0"/>
              </a:rPr>
              <a:t>Yönetilen </a:t>
            </a:r>
            <a:r>
              <a:rPr lang="tr-TR" sz="2000" dirty="0" smtClean="0">
                <a:latin typeface="Arial" pitchFamily="34" charset="0"/>
                <a:cs typeface="Arial" pitchFamily="34" charset="0"/>
              </a:rPr>
              <a:t>Sınıfın </a:t>
            </a:r>
            <a:r>
              <a:rPr lang="tr-TR" sz="2000" dirty="0" smtClean="0">
                <a:latin typeface="Arial" pitchFamily="34" charset="0"/>
                <a:cs typeface="Arial" pitchFamily="34" charset="0"/>
              </a:rPr>
              <a:t>Özellikleri</a:t>
            </a:r>
            <a:endParaRPr lang="tr-TR" sz="2000" dirty="0">
              <a:latin typeface="Arial" pitchFamily="34" charset="0"/>
              <a:cs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Öğretmenin sınıftaki rolü</a:t>
            </a:r>
            <a:endParaRPr lang="tr-TR" sz="3200" dirty="0"/>
          </a:p>
        </p:txBody>
      </p:sp>
      <p:sp>
        <p:nvSpPr>
          <p:cNvPr id="3" name="2 İçerik Yer Tutucusu"/>
          <p:cNvSpPr>
            <a:spLocks noGrp="1"/>
          </p:cNvSpPr>
          <p:nvPr>
            <p:ph idx="1"/>
          </p:nvPr>
        </p:nvSpPr>
        <p:spPr>
          <a:xfrm>
            <a:off x="1435608" y="1447800"/>
            <a:ext cx="7065482" cy="4800600"/>
          </a:xfrm>
        </p:spPr>
        <p:txBody>
          <a:bodyPr>
            <a:normAutofit/>
          </a:bodyPr>
          <a:lstStyle/>
          <a:p>
            <a:pPr algn="just"/>
            <a:r>
              <a:rPr lang="tr-TR" sz="2000" dirty="0" smtClean="0">
                <a:latin typeface="Arial" pitchFamily="34" charset="0"/>
                <a:cs typeface="Arial" pitchFamily="34" charset="0"/>
              </a:rPr>
              <a:t>Sınıf ortamında </a:t>
            </a:r>
            <a:r>
              <a:rPr lang="tr-TR" sz="2000" dirty="0" smtClean="0">
                <a:latin typeface="Arial" pitchFamily="34" charset="0"/>
                <a:cs typeface="Arial" pitchFamily="34" charset="0"/>
              </a:rPr>
              <a:t>öğretmenl</a:t>
            </a:r>
            <a:r>
              <a:rPr lang="tr-TR" sz="2000" dirty="0" smtClean="0">
                <a:solidFill>
                  <a:srgbClr val="002060"/>
                </a:solidFill>
                <a:latin typeface="Arial" pitchFamily="34" charset="0"/>
                <a:cs typeface="Arial" pitchFamily="34" charset="0"/>
              </a:rPr>
              <a:t>erin</a:t>
            </a:r>
            <a:r>
              <a:rPr lang="tr-TR" sz="2000" dirty="0" smtClean="0">
                <a:latin typeface="Arial" pitchFamily="34" charset="0"/>
                <a:cs typeface="Arial" pitchFamily="34" charset="0"/>
              </a:rPr>
              <a:t> </a:t>
            </a:r>
            <a:r>
              <a:rPr lang="tr-TR" sz="2000" dirty="0" smtClean="0">
                <a:latin typeface="Arial" pitchFamily="34" charset="0"/>
                <a:cs typeface="Arial" pitchFamily="34" charset="0"/>
              </a:rPr>
              <a:t>en önemli rolü, eğitim sisteminin hedefleri doğrultusunda öğrencilere istendik davranışları kazandırmaktır. Bir öğretim lideri olarak öğretmenin bazı görevleri vardır. Bunlar;</a:t>
            </a:r>
            <a:endParaRPr lang="tr-TR" sz="2000" dirty="0">
              <a:latin typeface="Arial" pitchFamily="34" charset="0"/>
              <a:cs typeface="Arial"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half" idx="1"/>
          </p:nvPr>
        </p:nvSpPr>
        <p:spPr>
          <a:xfrm>
            <a:off x="1435608" y="642918"/>
            <a:ext cx="3657600" cy="5544522"/>
          </a:xfrm>
        </p:spPr>
        <p:txBody>
          <a:bodyPr>
            <a:normAutofit fontScale="92500" lnSpcReduction="10000"/>
          </a:bodyPr>
          <a:lstStyle/>
          <a:p>
            <a:r>
              <a:rPr lang="tr-TR" sz="2000" dirty="0" smtClean="0">
                <a:latin typeface="Calibri" pitchFamily="34" charset="0"/>
              </a:rPr>
              <a:t>İstendik davranışların kazandırılabileceği bir ortam hazırlama</a:t>
            </a:r>
          </a:p>
          <a:p>
            <a:r>
              <a:rPr lang="tr-TR" sz="2000" dirty="0" smtClean="0">
                <a:latin typeface="Calibri" pitchFamily="34" charset="0"/>
              </a:rPr>
              <a:t>Sınıf içerisinde olumlu eğitim ortamı oluşturma</a:t>
            </a:r>
          </a:p>
          <a:p>
            <a:r>
              <a:rPr lang="tr-TR" sz="2000" dirty="0" smtClean="0">
                <a:latin typeface="Calibri" pitchFamily="34" charset="0"/>
              </a:rPr>
              <a:t>Öğrencilerin özgüveninin artmasını sağlama</a:t>
            </a:r>
          </a:p>
          <a:p>
            <a:r>
              <a:rPr lang="tr-TR" sz="2000" dirty="0" smtClean="0">
                <a:latin typeface="Calibri" pitchFamily="34" charset="0"/>
              </a:rPr>
              <a:t>Sınıf içerisinde iletişimi ve etkileşimi sağlama</a:t>
            </a:r>
          </a:p>
          <a:p>
            <a:r>
              <a:rPr lang="tr-TR" sz="2000" dirty="0" smtClean="0">
                <a:latin typeface="Calibri" pitchFamily="34" charset="0"/>
              </a:rPr>
              <a:t>Öğretim için en uygun materyali kullanma</a:t>
            </a:r>
          </a:p>
          <a:p>
            <a:r>
              <a:rPr lang="tr-TR" sz="2000" dirty="0" smtClean="0">
                <a:latin typeface="Calibri" pitchFamily="34" charset="0"/>
              </a:rPr>
              <a:t>Öğretim için gerekli planlamayı yapma</a:t>
            </a:r>
          </a:p>
          <a:p>
            <a:r>
              <a:rPr lang="tr-TR" sz="2000" dirty="0" smtClean="0">
                <a:latin typeface="Calibri" pitchFamily="34" charset="0"/>
              </a:rPr>
              <a:t>Sınıfın f</a:t>
            </a:r>
            <a:r>
              <a:rPr lang="tr-TR" sz="2000" dirty="0" smtClean="0">
                <a:latin typeface="Calibri" pitchFamily="34" charset="0"/>
                <a:hlinkClick r:id="rId2"/>
              </a:rPr>
              <a:t>i</a:t>
            </a:r>
            <a:r>
              <a:rPr lang="tr-TR" sz="2000" dirty="0" smtClean="0">
                <a:latin typeface="Calibri" pitchFamily="34" charset="0"/>
              </a:rPr>
              <a:t>ziksel düzenlemelerini belirleme ve yapma</a:t>
            </a:r>
          </a:p>
          <a:p>
            <a:r>
              <a:rPr lang="tr-TR" sz="2000" dirty="0" smtClean="0">
                <a:latin typeface="Calibri" pitchFamily="34" charset="0"/>
              </a:rPr>
              <a:t>Öğretim zamanını etkili ve düzenli kullanma</a:t>
            </a:r>
          </a:p>
          <a:p>
            <a:endParaRPr lang="tr-TR" sz="2000" dirty="0"/>
          </a:p>
        </p:txBody>
      </p:sp>
      <p:sp>
        <p:nvSpPr>
          <p:cNvPr id="6" name="5 İçerik Yer Tutucusu"/>
          <p:cNvSpPr>
            <a:spLocks noGrp="1"/>
          </p:cNvSpPr>
          <p:nvPr>
            <p:ph sz="half" idx="2"/>
          </p:nvPr>
        </p:nvSpPr>
        <p:spPr>
          <a:xfrm>
            <a:off x="5276088" y="571480"/>
            <a:ext cx="3657600" cy="5615960"/>
          </a:xfrm>
        </p:spPr>
        <p:txBody>
          <a:bodyPr>
            <a:normAutofit fontScale="92500" lnSpcReduction="10000"/>
          </a:bodyPr>
          <a:lstStyle/>
          <a:p>
            <a:r>
              <a:rPr lang="tr-TR" sz="2000" dirty="0" smtClean="0">
                <a:latin typeface="Calibri" pitchFamily="34" charset="0"/>
              </a:rPr>
              <a:t>Sınıf içerisinde güven ortamı oluşturma</a:t>
            </a:r>
          </a:p>
          <a:p>
            <a:r>
              <a:rPr lang="tr-TR" sz="2000" dirty="0" smtClean="0">
                <a:latin typeface="Calibri" pitchFamily="34" charset="0"/>
              </a:rPr>
              <a:t>Öğretim için belirlenen hedefleri gerçekleştirme</a:t>
            </a:r>
          </a:p>
          <a:p>
            <a:r>
              <a:rPr lang="tr-TR" sz="2000" dirty="0" smtClean="0">
                <a:latin typeface="Calibri" pitchFamily="34" charset="0"/>
              </a:rPr>
              <a:t>Öğretime engel olabilecek öğeleri ortama sokmama</a:t>
            </a:r>
          </a:p>
          <a:p>
            <a:r>
              <a:rPr lang="tr-TR" sz="2000" dirty="0" smtClean="0">
                <a:latin typeface="Calibri" pitchFamily="34" charset="0"/>
              </a:rPr>
              <a:t>Öğrencileri güdüleme</a:t>
            </a:r>
          </a:p>
          <a:p>
            <a:r>
              <a:rPr lang="tr-TR" sz="2000" dirty="0" smtClean="0">
                <a:latin typeface="Calibri" pitchFamily="34" charset="0"/>
              </a:rPr>
              <a:t>Öğrencilerin iletişim becerilerini geliştirme ve onları sosyalleştirme</a:t>
            </a:r>
          </a:p>
          <a:p>
            <a:r>
              <a:rPr lang="tr-TR" sz="2000" dirty="0" smtClean="0">
                <a:latin typeface="Calibri" pitchFamily="34" charset="0"/>
              </a:rPr>
              <a:t>Öğrencilerin düşüncelerini dinleme ve onlara saygı gösterme</a:t>
            </a:r>
          </a:p>
          <a:p>
            <a:r>
              <a:rPr lang="tr-TR" sz="2000" dirty="0" smtClean="0">
                <a:latin typeface="Calibri" pitchFamily="34" charset="0"/>
              </a:rPr>
              <a:t>Öğrencilere olumlu örnek olma</a:t>
            </a:r>
          </a:p>
          <a:p>
            <a:r>
              <a:rPr lang="tr-TR" sz="2000" dirty="0" smtClean="0">
                <a:latin typeface="Calibri" pitchFamily="34" charset="0"/>
              </a:rPr>
              <a:t>Öğretimde öğrenci merkezli stratejiler benimseme</a:t>
            </a:r>
          </a:p>
          <a:p>
            <a:r>
              <a:rPr lang="tr-TR" sz="2000" dirty="0" smtClean="0">
                <a:latin typeface="Calibri" pitchFamily="34" charset="0"/>
              </a:rPr>
              <a:t>Öğrencilerin başarı seviyelerini yükseltme</a:t>
            </a:r>
          </a:p>
          <a:p>
            <a:pPr>
              <a:buNone/>
            </a:pPr>
            <a:endParaRPr lang="tr-TR" sz="2000" dirty="0">
              <a:latin typeface="Calibri"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1435608" y="1447800"/>
            <a:ext cx="7136920" cy="4800600"/>
          </a:xfrm>
        </p:spPr>
        <p:txBody>
          <a:bodyPr>
            <a:normAutofit/>
          </a:bodyPr>
          <a:lstStyle/>
          <a:p>
            <a:pPr algn="just"/>
            <a:r>
              <a:rPr lang="tr-TR" sz="2000" dirty="0" smtClean="0">
                <a:latin typeface="Calibri" pitchFamily="34" charset="0"/>
              </a:rPr>
              <a:t>Sınıftaki korku ve kaygı kaynaklarından biri öğretmendir. </a:t>
            </a:r>
            <a:r>
              <a:rPr lang="tr-TR" sz="2000" dirty="0" smtClean="0">
                <a:solidFill>
                  <a:srgbClr val="FF0000"/>
                </a:solidFill>
                <a:latin typeface="Calibri" pitchFamily="34" charset="0"/>
              </a:rPr>
              <a:t>Otoriter öğretmen, öğrenciyi  korkutur. </a:t>
            </a:r>
            <a:r>
              <a:rPr lang="tr-TR" sz="2000" dirty="0" smtClean="0">
                <a:latin typeface="Calibri" pitchFamily="34" charset="0"/>
              </a:rPr>
              <a:t> Öğretmenin  onları  arkadaşları  önünde  sıkıntıya sokabileceğini  düşünmeleri,  öğrencilerde  kaygı yaratır.  Öğretmen,  her  sözü  ve eyleminin,  farklı  öğrencileri  nasıl  etkileyeceğini  önceden  düşünüp,  uygun davranmalıdır. </a:t>
            </a:r>
          </a:p>
          <a:p>
            <a:pPr algn="just"/>
            <a:endParaRPr lang="tr-TR" sz="2000" dirty="0" smtClean="0">
              <a:latin typeface="Calibri" pitchFamily="34" charset="0"/>
            </a:endParaRPr>
          </a:p>
          <a:p>
            <a:pPr algn="just"/>
            <a:r>
              <a:rPr lang="tr-TR" sz="2000" dirty="0" smtClean="0">
                <a:latin typeface="Calibri" pitchFamily="34" charset="0"/>
              </a:rPr>
              <a:t>Öğretmen,  düşünce  ve  </a:t>
            </a:r>
            <a:r>
              <a:rPr lang="tr-TR" sz="2000" dirty="0" smtClean="0">
                <a:solidFill>
                  <a:srgbClr val="FF0000"/>
                </a:solidFill>
                <a:latin typeface="Calibri" pitchFamily="34" charset="0"/>
              </a:rPr>
              <a:t>eylemlerinde  açık  olmazsa,</a:t>
            </a:r>
            <a:r>
              <a:rPr lang="tr-TR" sz="2000" dirty="0" smtClean="0">
                <a:latin typeface="Calibri" pitchFamily="34" charset="0"/>
              </a:rPr>
              <a:t>  öğrenciler  onun davranışlarını,  sözlerini  yanlış  anlayabilir,  farklı  anlamlar  verebilir.  Özellikle ergenlik  çağındaki  gençler,  öğretmenin  sözlerinden,  davranışlarından, giyimlerine, saçlarına, davranışlarına ilişkin </a:t>
            </a:r>
            <a:r>
              <a:rPr lang="tr-TR" sz="2000" dirty="0" smtClean="0">
                <a:latin typeface="Calibri" pitchFamily="34" charset="0"/>
              </a:rPr>
              <a:t>olumsuz </a:t>
            </a:r>
            <a:r>
              <a:rPr lang="tr-TR" sz="2000" dirty="0" smtClean="0">
                <a:latin typeface="Calibri" pitchFamily="34" charset="0"/>
              </a:rPr>
              <a:t>tepki  almak  istemezler. Hele böyle bir tepkinin arkadaşlarının yanında alınması, onları,  </a:t>
            </a:r>
            <a:r>
              <a:rPr lang="tr-TR" sz="2000" dirty="0" smtClean="0">
                <a:latin typeface="Calibri" pitchFamily="34" charset="0"/>
              </a:rPr>
              <a:t>bazen  de </a:t>
            </a:r>
            <a:r>
              <a:rPr lang="tr-TR" sz="2000" dirty="0" smtClean="0">
                <a:latin typeface="Calibri" pitchFamily="34" charset="0"/>
              </a:rPr>
              <a:t>öğretmeni  güç  duruma  sokar.  </a:t>
            </a:r>
          </a:p>
          <a:p>
            <a:pPr algn="just"/>
            <a:endParaRPr lang="tr-TR" sz="2000"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Sınırlılıkları</a:t>
            </a:r>
            <a:endParaRPr lang="tr-TR" sz="2800" b="1" dirty="0"/>
          </a:p>
        </p:txBody>
      </p:sp>
      <p:sp>
        <p:nvSpPr>
          <p:cNvPr id="3" name="2 İçerik Yer Tutucusu"/>
          <p:cNvSpPr>
            <a:spLocks noGrp="1"/>
          </p:cNvSpPr>
          <p:nvPr>
            <p:ph idx="1"/>
          </p:nvPr>
        </p:nvSpPr>
        <p:spPr>
          <a:xfrm>
            <a:off x="1357290" y="1285860"/>
            <a:ext cx="6994044" cy="4800600"/>
          </a:xfrm>
        </p:spPr>
        <p:txBody>
          <a:bodyPr>
            <a:normAutofit/>
          </a:bodyPr>
          <a:lstStyle/>
          <a:p>
            <a:pPr algn="just"/>
            <a:r>
              <a:rPr lang="tr-TR" sz="1800" dirty="0" smtClean="0">
                <a:latin typeface="Calibri" pitchFamily="34" charset="0"/>
              </a:rPr>
              <a:t>Öğretmenlerin buluş yoluyla öğrenme yaklaşımını yeterince bilmemeleri, </a:t>
            </a:r>
          </a:p>
          <a:p>
            <a:pPr algn="just"/>
            <a:endParaRPr lang="tr-TR" sz="1800" dirty="0" smtClean="0">
              <a:latin typeface="Calibri" pitchFamily="34" charset="0"/>
            </a:endParaRPr>
          </a:p>
          <a:p>
            <a:pPr algn="just"/>
            <a:r>
              <a:rPr lang="tr-TR" sz="1800" dirty="0" smtClean="0">
                <a:latin typeface="Calibri" pitchFamily="34" charset="0"/>
              </a:rPr>
              <a:t>Örneklerin yetersiz ve istenilen düzeyde olmaması durumunda genellemelere ulaşmanın güç olması,</a:t>
            </a:r>
          </a:p>
          <a:p>
            <a:pPr algn="just"/>
            <a:endParaRPr lang="tr-TR" sz="1800" dirty="0" smtClean="0">
              <a:latin typeface="Calibri" pitchFamily="34" charset="0"/>
            </a:endParaRPr>
          </a:p>
          <a:p>
            <a:pPr algn="just"/>
            <a:r>
              <a:rPr lang="tr-TR" sz="1800" dirty="0" smtClean="0">
                <a:latin typeface="Calibri" pitchFamily="34" charset="0"/>
              </a:rPr>
              <a:t>Çocuğa sorunu çözmesi için yeterince zaman verilmemesi, </a:t>
            </a:r>
          </a:p>
          <a:p>
            <a:pPr algn="just"/>
            <a:r>
              <a:rPr lang="tr-TR" sz="1800" dirty="0" smtClean="0">
                <a:latin typeface="Calibri" pitchFamily="34" charset="0"/>
              </a:rPr>
              <a:t>Ayrıca çok fazla materyal gerektirmesi nedeniyle maliyetinin yüksek olması </a:t>
            </a:r>
          </a:p>
          <a:p>
            <a:pPr algn="just"/>
            <a:endParaRPr lang="tr-TR" sz="1800" dirty="0" smtClean="0">
              <a:latin typeface="Calibri" pitchFamily="34" charset="0"/>
            </a:endParaRPr>
          </a:p>
          <a:p>
            <a:r>
              <a:rPr lang="tr-TR" sz="1800" dirty="0" smtClean="0">
                <a:latin typeface="Calibri" pitchFamily="34" charset="0"/>
              </a:rPr>
              <a:t>Her konunun buluş yoluyla öğrenmeye uygun olmaması da bu yaklaşımın sınırlılıkları arasında sayılabilir.</a:t>
            </a:r>
            <a:br>
              <a:rPr lang="tr-TR" sz="1800" dirty="0" smtClean="0">
                <a:latin typeface="Calibri" pitchFamily="34" charset="0"/>
              </a:rPr>
            </a:br>
            <a:r>
              <a:rPr lang="tr-TR" sz="1800" dirty="0" smtClean="0">
                <a:latin typeface="Calibri" pitchFamily="34" charset="0"/>
              </a:rPr>
              <a:t/>
            </a:r>
            <a:br>
              <a:rPr lang="tr-TR" sz="1800" dirty="0" smtClean="0">
                <a:latin typeface="Calibri" pitchFamily="34" charset="0"/>
              </a:rPr>
            </a:br>
            <a:endParaRPr lang="tr-TR" sz="1800" dirty="0">
              <a:latin typeface="Calibri"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208358" cy="4800600"/>
          </a:xfrm>
        </p:spPr>
        <p:txBody>
          <a:bodyPr>
            <a:normAutofit/>
          </a:bodyPr>
          <a:lstStyle/>
          <a:p>
            <a:pPr algn="just"/>
            <a:r>
              <a:rPr lang="tr-TR" sz="2000" dirty="0" smtClean="0">
                <a:latin typeface="Calibri" pitchFamily="34" charset="0"/>
              </a:rPr>
              <a:t>İyi öğretmenin bir iki  şaka ile günü hoş yapması, </a:t>
            </a:r>
            <a:endParaRPr lang="tr-TR" sz="2000" dirty="0" smtClean="0">
              <a:latin typeface="Calibri" pitchFamily="34" charset="0"/>
            </a:endParaRPr>
          </a:p>
          <a:p>
            <a:pPr algn="just"/>
            <a:r>
              <a:rPr lang="tr-TR" sz="2000" dirty="0" smtClean="0">
                <a:latin typeface="Calibri" pitchFamily="34" charset="0"/>
              </a:rPr>
              <a:t>öğrenciye </a:t>
            </a:r>
            <a:r>
              <a:rPr lang="tr-TR" sz="2000" dirty="0" smtClean="0">
                <a:latin typeface="Calibri" pitchFamily="34" charset="0"/>
              </a:rPr>
              <a:t>insan olarak davranması, </a:t>
            </a:r>
            <a:endParaRPr lang="tr-TR" sz="2000" dirty="0" smtClean="0">
              <a:latin typeface="Calibri" pitchFamily="34" charset="0"/>
            </a:endParaRPr>
          </a:p>
          <a:p>
            <a:pPr algn="just"/>
            <a:r>
              <a:rPr lang="tr-TR" sz="2000" dirty="0" smtClean="0">
                <a:latin typeface="Calibri" pitchFamily="34" charset="0"/>
              </a:rPr>
              <a:t>adıyla </a:t>
            </a:r>
            <a:r>
              <a:rPr lang="tr-TR" sz="2000" dirty="0" smtClean="0">
                <a:latin typeface="Calibri" pitchFamily="34" charset="0"/>
              </a:rPr>
              <a:t>seslenmesi, </a:t>
            </a:r>
            <a:endParaRPr lang="tr-TR" sz="2000" dirty="0" smtClean="0">
              <a:latin typeface="Calibri" pitchFamily="34" charset="0"/>
            </a:endParaRPr>
          </a:p>
          <a:p>
            <a:pPr algn="just"/>
            <a:r>
              <a:rPr lang="tr-TR" sz="2000" dirty="0" smtClean="0">
                <a:latin typeface="Calibri" pitchFamily="34" charset="0"/>
              </a:rPr>
              <a:t>görüşlerini </a:t>
            </a:r>
            <a:r>
              <a:rPr lang="tr-TR" sz="2000" dirty="0" smtClean="0">
                <a:latin typeface="Calibri" pitchFamily="34" charset="0"/>
              </a:rPr>
              <a:t>ciddiye  alması,  </a:t>
            </a:r>
            <a:endParaRPr lang="tr-TR" sz="2000" dirty="0" smtClean="0">
              <a:latin typeface="Calibri" pitchFamily="34" charset="0"/>
            </a:endParaRPr>
          </a:p>
          <a:p>
            <a:pPr algn="just"/>
            <a:r>
              <a:rPr lang="tr-TR" sz="2000" dirty="0" smtClean="0">
                <a:latin typeface="Calibri" pitchFamily="34" charset="0"/>
              </a:rPr>
              <a:t>onu  </a:t>
            </a:r>
            <a:r>
              <a:rPr lang="tr-TR" sz="2000" dirty="0" smtClean="0">
                <a:latin typeface="Calibri" pitchFamily="34" charset="0"/>
              </a:rPr>
              <a:t>küçümsememesi, </a:t>
            </a:r>
            <a:endParaRPr lang="tr-TR" sz="2000" dirty="0" smtClean="0">
              <a:latin typeface="Calibri" pitchFamily="34" charset="0"/>
            </a:endParaRPr>
          </a:p>
          <a:p>
            <a:pPr algn="just"/>
            <a:r>
              <a:rPr lang="tr-TR" sz="2000" dirty="0" smtClean="0">
                <a:latin typeface="Calibri" pitchFamily="34" charset="0"/>
              </a:rPr>
              <a:t>dinleyip </a:t>
            </a:r>
            <a:r>
              <a:rPr lang="tr-TR" sz="2000" dirty="0" smtClean="0">
                <a:latin typeface="Calibri" pitchFamily="34" charset="0"/>
              </a:rPr>
              <a:t>anlamaya çalışması, </a:t>
            </a:r>
            <a:endParaRPr lang="tr-TR" sz="2000" dirty="0" smtClean="0">
              <a:latin typeface="Calibri" pitchFamily="34" charset="0"/>
            </a:endParaRPr>
          </a:p>
          <a:p>
            <a:pPr algn="just"/>
            <a:r>
              <a:rPr lang="tr-TR" sz="2000" dirty="0" smtClean="0">
                <a:latin typeface="Calibri" pitchFamily="34" charset="0"/>
              </a:rPr>
              <a:t>güler </a:t>
            </a:r>
            <a:r>
              <a:rPr lang="tr-TR" sz="2000" dirty="0" smtClean="0">
                <a:latin typeface="Calibri" pitchFamily="34" charset="0"/>
              </a:rPr>
              <a:t>yüzlü olması, </a:t>
            </a:r>
            <a:endParaRPr lang="tr-TR" sz="2000" dirty="0" smtClean="0">
              <a:latin typeface="Calibri" pitchFamily="34" charset="0"/>
            </a:endParaRPr>
          </a:p>
          <a:p>
            <a:pPr algn="just"/>
            <a:r>
              <a:rPr lang="tr-TR" sz="2000" dirty="0" smtClean="0">
                <a:latin typeface="Calibri" pitchFamily="34" charset="0"/>
              </a:rPr>
              <a:t>öğrencilerin </a:t>
            </a:r>
            <a:r>
              <a:rPr lang="tr-TR" sz="2000" dirty="0" smtClean="0">
                <a:latin typeface="Calibri" pitchFamily="34" charset="0"/>
              </a:rPr>
              <a:t>hata yapabileceklerini kabul etmesi gerektiği </a:t>
            </a:r>
            <a:r>
              <a:rPr lang="tr-TR" sz="2000" dirty="0" smtClean="0">
                <a:latin typeface="Calibri" pitchFamily="34" charset="0"/>
              </a:rPr>
              <a:t>belirtilmektedir.</a:t>
            </a:r>
            <a:endParaRPr lang="tr-TR" sz="2000" dirty="0">
              <a:latin typeface="Calibri"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SEN Hangi Öğretmen tipisin? </a:t>
            </a:r>
            <a:br>
              <a:rPr lang="tr-TR" sz="3200" dirty="0" smtClean="0"/>
            </a:br>
            <a:r>
              <a:rPr lang="tr-TR" sz="3200" dirty="0" smtClean="0"/>
              <a:t>(öğretmen tipleri)</a:t>
            </a:r>
            <a:endParaRPr lang="tr-TR" sz="3200" dirty="0"/>
          </a:p>
        </p:txBody>
      </p:sp>
      <p:sp>
        <p:nvSpPr>
          <p:cNvPr id="3" name="2 İçerik Yer Tutucusu"/>
          <p:cNvSpPr>
            <a:spLocks noGrp="1"/>
          </p:cNvSpPr>
          <p:nvPr>
            <p:ph idx="1"/>
          </p:nvPr>
        </p:nvSpPr>
        <p:spPr>
          <a:xfrm>
            <a:off x="1435608" y="1447800"/>
            <a:ext cx="7208358" cy="4800600"/>
          </a:xfrm>
        </p:spPr>
        <p:txBody>
          <a:bodyPr>
            <a:normAutofit/>
          </a:bodyPr>
          <a:lstStyle/>
          <a:p>
            <a:pPr>
              <a:spcBef>
                <a:spcPts val="300"/>
              </a:spcBef>
              <a:spcAft>
                <a:spcPts val="400"/>
              </a:spcAft>
              <a:buClr>
                <a:srgbClr val="00FF00"/>
              </a:buClr>
              <a:buNone/>
            </a:pPr>
            <a:endParaRPr lang="tr-TR" dirty="0" smtClean="0">
              <a:solidFill>
                <a:srgbClr val="FF0000"/>
              </a:solidFill>
              <a:effectLst>
                <a:outerShdw blurRad="38100" dist="38100" dir="2700000" algn="tl">
                  <a:srgbClr val="000000">
                    <a:alpha val="43137"/>
                  </a:srgbClr>
                </a:outerShdw>
              </a:effectLst>
              <a:latin typeface="Bookman Old Style" pitchFamily="18" charset="0"/>
            </a:endParaRP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1</a:t>
            </a:r>
            <a:r>
              <a:rPr lang="tr-TR" sz="1800" dirty="0" smtClean="0">
                <a:solidFill>
                  <a:srgbClr val="FF0000"/>
                </a:solidFill>
                <a:effectLst>
                  <a:outerShdw blurRad="38100" dist="38100" dir="2700000" algn="tl">
                    <a:srgbClr val="000000">
                      <a:alpha val="43137"/>
                    </a:srgbClr>
                  </a:outerShdw>
                </a:effectLst>
                <a:latin typeface="Calibri" pitchFamily="34" charset="0"/>
              </a:rPr>
              <a:t>. Tip: </a:t>
            </a:r>
            <a:r>
              <a:rPr lang="tr-TR" sz="1800" dirty="0" smtClean="0">
                <a:solidFill>
                  <a:srgbClr val="002060"/>
                </a:solidFill>
                <a:effectLst>
                  <a:outerShdw blurRad="38100" dist="38100" dir="2700000" algn="tl">
                    <a:srgbClr val="000000">
                      <a:alpha val="43137"/>
                    </a:srgbClr>
                  </a:outerShdw>
                </a:effectLst>
                <a:latin typeface="Calibri" pitchFamily="34" charset="0"/>
              </a:rPr>
              <a:t>Mükemmeliyetçi, ahlakçı, titiz, idealist</a:t>
            </a: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2. Tip: </a:t>
            </a:r>
            <a:r>
              <a:rPr lang="tr-TR" sz="1800" dirty="0" smtClean="0">
                <a:solidFill>
                  <a:srgbClr val="002060"/>
                </a:solidFill>
                <a:effectLst>
                  <a:outerShdw blurRad="38100" dist="38100" dir="2700000" algn="tl">
                    <a:srgbClr val="000000">
                      <a:alpha val="43137"/>
                    </a:srgbClr>
                  </a:outerShdw>
                </a:effectLst>
                <a:latin typeface="Calibri" pitchFamily="34" charset="0"/>
              </a:rPr>
              <a:t>Dost, gönüllü, gerçek fedakar</a:t>
            </a: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3. Tip: </a:t>
            </a:r>
            <a:r>
              <a:rPr lang="tr-TR" sz="1800" dirty="0" smtClean="0">
                <a:solidFill>
                  <a:srgbClr val="002060"/>
                </a:solidFill>
                <a:effectLst>
                  <a:outerShdw blurRad="38100" dist="38100" dir="2700000" algn="tl">
                    <a:srgbClr val="000000">
                      <a:alpha val="43137"/>
                    </a:srgbClr>
                  </a:outerShdw>
                </a:effectLst>
                <a:latin typeface="Calibri" pitchFamily="34" charset="0"/>
              </a:rPr>
              <a:t>Başarı düşkünü, yarışçı</a:t>
            </a: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4. Tip: </a:t>
            </a:r>
            <a:r>
              <a:rPr lang="tr-TR" sz="1800" dirty="0" smtClean="0">
                <a:solidFill>
                  <a:srgbClr val="002060"/>
                </a:solidFill>
                <a:effectLst>
                  <a:outerShdw blurRad="38100" dist="38100" dir="2700000" algn="tl">
                    <a:srgbClr val="000000">
                      <a:alpha val="43137"/>
                    </a:srgbClr>
                  </a:outerShdw>
                </a:effectLst>
                <a:latin typeface="Calibri" pitchFamily="34" charset="0"/>
              </a:rPr>
              <a:t>Özgün, zevk sahibi, duygusal, “çıtkırıldım”</a:t>
            </a: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5. Tip: </a:t>
            </a:r>
            <a:r>
              <a:rPr lang="tr-TR" sz="1800" dirty="0" smtClean="0">
                <a:solidFill>
                  <a:srgbClr val="002060"/>
                </a:solidFill>
                <a:effectLst>
                  <a:outerShdw blurRad="38100" dist="38100" dir="2700000" algn="tl">
                    <a:srgbClr val="000000">
                      <a:alpha val="43137"/>
                    </a:srgbClr>
                  </a:outerShdw>
                </a:effectLst>
                <a:latin typeface="Calibri" pitchFamily="34" charset="0"/>
              </a:rPr>
              <a:t>Gözlemci, ölçülü, araştırmacı, filozof</a:t>
            </a: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6. Tip: </a:t>
            </a:r>
            <a:r>
              <a:rPr lang="tr-TR" sz="1800" dirty="0" smtClean="0">
                <a:solidFill>
                  <a:srgbClr val="002060"/>
                </a:solidFill>
                <a:effectLst>
                  <a:outerShdw blurRad="38100" dist="38100" dir="2700000" algn="tl">
                    <a:srgbClr val="000000">
                      <a:alpha val="43137"/>
                    </a:srgbClr>
                  </a:outerShdw>
                </a:effectLst>
                <a:latin typeface="Calibri" pitchFamily="34" charset="0"/>
              </a:rPr>
              <a:t>Şüpheci, düşünceli, vefalı, tehlike avcısı</a:t>
            </a: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7. Tip: </a:t>
            </a:r>
            <a:r>
              <a:rPr lang="tr-TR" sz="1800" dirty="0" smtClean="0">
                <a:solidFill>
                  <a:srgbClr val="002060"/>
                </a:solidFill>
                <a:effectLst>
                  <a:outerShdw blurRad="38100" dist="38100" dir="2700000" algn="tl">
                    <a:srgbClr val="000000">
                      <a:alpha val="43137"/>
                    </a:srgbClr>
                  </a:outerShdw>
                </a:effectLst>
                <a:latin typeface="Calibri" pitchFamily="34" charset="0"/>
              </a:rPr>
              <a:t>İyimser, eğlenceli, hevesli, hareketli</a:t>
            </a: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8. Tip: </a:t>
            </a:r>
            <a:r>
              <a:rPr lang="tr-TR" sz="1800" dirty="0" smtClean="0">
                <a:solidFill>
                  <a:srgbClr val="002060"/>
                </a:solidFill>
                <a:effectLst>
                  <a:outerShdw blurRad="38100" dist="38100" dir="2700000" algn="tl">
                    <a:srgbClr val="000000">
                      <a:alpha val="43137"/>
                    </a:srgbClr>
                  </a:outerShdw>
                </a:effectLst>
                <a:latin typeface="Calibri" pitchFamily="34" charset="0"/>
              </a:rPr>
              <a:t>Patron, baba, kendinden emin, güç ve kontrol odaklı</a:t>
            </a:r>
          </a:p>
          <a:p>
            <a:pPr>
              <a:spcBef>
                <a:spcPts val="300"/>
              </a:spcBef>
              <a:spcAft>
                <a:spcPts val="400"/>
              </a:spcAft>
              <a:buClr>
                <a:srgbClr val="00FF00"/>
              </a:buClr>
              <a:buNone/>
            </a:pPr>
            <a:r>
              <a:rPr lang="tr-TR" sz="1800" dirty="0" smtClean="0">
                <a:solidFill>
                  <a:srgbClr val="FF0000"/>
                </a:solidFill>
                <a:effectLst>
                  <a:outerShdw blurRad="38100" dist="38100" dir="2700000" algn="tl">
                    <a:srgbClr val="000000">
                      <a:alpha val="43137"/>
                    </a:srgbClr>
                  </a:outerShdw>
                </a:effectLst>
                <a:latin typeface="Calibri" pitchFamily="34" charset="0"/>
              </a:rPr>
              <a:t>9. Tip: </a:t>
            </a:r>
            <a:r>
              <a:rPr lang="tr-TR" sz="1800" dirty="0" smtClean="0">
                <a:solidFill>
                  <a:srgbClr val="002060"/>
                </a:solidFill>
                <a:effectLst>
                  <a:outerShdw blurRad="38100" dist="38100" dir="2700000" algn="tl">
                    <a:srgbClr val="000000">
                      <a:alpha val="43137"/>
                    </a:srgbClr>
                  </a:outerShdw>
                </a:effectLst>
                <a:latin typeface="Calibri" pitchFamily="34" charset="0"/>
              </a:rPr>
              <a:t>Mekanın bilgesi, barışçı, müşfik, sevecen</a:t>
            </a:r>
          </a:p>
          <a:p>
            <a:endParaRPr lang="tr-TR" sz="1800" dirty="0">
              <a:latin typeface="Calibri"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Sınıfın Özellikleri</a:t>
            </a:r>
            <a:endParaRPr lang="tr-TR" sz="3200" dirty="0"/>
          </a:p>
        </p:txBody>
      </p:sp>
      <p:sp>
        <p:nvSpPr>
          <p:cNvPr id="3" name="2 İçerik Yer Tutucusu"/>
          <p:cNvSpPr>
            <a:spLocks noGrp="1"/>
          </p:cNvSpPr>
          <p:nvPr>
            <p:ph idx="1"/>
          </p:nvPr>
        </p:nvSpPr>
        <p:spPr>
          <a:xfrm>
            <a:off x="1435608" y="1447800"/>
            <a:ext cx="7279796" cy="4800600"/>
          </a:xfrm>
        </p:spPr>
        <p:txBody>
          <a:bodyPr>
            <a:normAutofit/>
          </a:bodyPr>
          <a:lstStyle/>
          <a:p>
            <a:pPr algn="just"/>
            <a:r>
              <a:rPr lang="tr-TR" sz="2200" dirty="0" smtClean="0">
                <a:latin typeface="Calibri" pitchFamily="34" charset="0"/>
              </a:rPr>
              <a:t>Sınıf Yönetiminde, ders dönemi öncesi sınıfın hazırlanmasında şu hususların tek tek elden ve gözden geçirilmesi ve yerine getirilmesi gereklidir.</a:t>
            </a:r>
          </a:p>
          <a:p>
            <a:pPr algn="just"/>
            <a:endParaRPr lang="tr-TR" sz="2200" dirty="0" smtClean="0">
              <a:latin typeface="Calibri" pitchFamily="34" charset="0"/>
            </a:endParaRPr>
          </a:p>
          <a:p>
            <a:pPr algn="just">
              <a:buNone/>
            </a:pPr>
            <a:r>
              <a:rPr lang="tr-TR" sz="2200" dirty="0" smtClean="0">
                <a:latin typeface="Calibri" pitchFamily="34" charset="0"/>
              </a:rPr>
              <a:t>- Öğrenci sayısı 			</a:t>
            </a:r>
            <a:r>
              <a:rPr lang="tr-TR" sz="2200" dirty="0" smtClean="0">
                <a:latin typeface="Calibri" pitchFamily="34" charset="0"/>
              </a:rPr>
              <a:t>-</a:t>
            </a:r>
            <a:r>
              <a:rPr lang="tr-TR" sz="2200" dirty="0" smtClean="0">
                <a:latin typeface="Calibri" pitchFamily="34" charset="0"/>
              </a:rPr>
              <a:t>Sıcaklık durumu </a:t>
            </a:r>
          </a:p>
          <a:p>
            <a:pPr algn="just">
              <a:buNone/>
            </a:pPr>
            <a:r>
              <a:rPr lang="tr-TR" sz="2200" dirty="0" smtClean="0">
                <a:latin typeface="Calibri" pitchFamily="34" charset="0"/>
              </a:rPr>
              <a:t>- Sıraların yerleştirilme düzeni 		-Soğukluk durumu </a:t>
            </a:r>
          </a:p>
          <a:p>
            <a:pPr algn="just">
              <a:buNone/>
            </a:pPr>
            <a:r>
              <a:rPr lang="tr-TR" sz="2200" dirty="0" smtClean="0">
                <a:latin typeface="Calibri" pitchFamily="34" charset="0"/>
              </a:rPr>
              <a:t>-Öğrencilerin </a:t>
            </a:r>
            <a:r>
              <a:rPr lang="tr-TR" sz="2200" dirty="0" smtClean="0">
                <a:latin typeface="Calibri" pitchFamily="34" charset="0"/>
              </a:rPr>
              <a:t>oturuş biçimi 	</a:t>
            </a:r>
            <a:r>
              <a:rPr lang="tr-TR" sz="2200" dirty="0" smtClean="0">
                <a:latin typeface="Calibri" pitchFamily="34" charset="0"/>
              </a:rPr>
              <a:t>               -Gürültü durumu</a:t>
            </a:r>
            <a:endParaRPr lang="tr-TR" sz="2200" dirty="0" smtClean="0">
              <a:latin typeface="Calibri" pitchFamily="34" charset="0"/>
            </a:endParaRPr>
          </a:p>
          <a:p>
            <a:pPr algn="just">
              <a:buNone/>
            </a:pPr>
            <a:r>
              <a:rPr lang="tr-TR" sz="2200" dirty="0" smtClean="0">
                <a:latin typeface="Calibri" pitchFamily="34" charset="0"/>
              </a:rPr>
              <a:t>- Işığın gidiş yönü 			</a:t>
            </a:r>
            <a:r>
              <a:rPr lang="tr-TR" sz="2200" dirty="0" smtClean="0">
                <a:latin typeface="Calibri" pitchFamily="34" charset="0"/>
              </a:rPr>
              <a:t>-</a:t>
            </a:r>
            <a:r>
              <a:rPr lang="tr-TR" sz="2200" dirty="0" smtClean="0">
                <a:latin typeface="Calibri" pitchFamily="34" charset="0"/>
              </a:rPr>
              <a:t>Ortamın temizliği </a:t>
            </a:r>
          </a:p>
          <a:p>
            <a:pPr algn="just">
              <a:buNone/>
            </a:pPr>
            <a:r>
              <a:rPr lang="tr-TR" sz="2200" dirty="0" smtClean="0">
                <a:latin typeface="Calibri" pitchFamily="34" charset="0"/>
              </a:rPr>
              <a:t>- Aydınlatma durumu 			-Araç-gereç durumu</a:t>
            </a:r>
          </a:p>
          <a:p>
            <a:pPr algn="just">
              <a:buNone/>
            </a:pPr>
            <a:r>
              <a:rPr lang="tr-TR" sz="2200" dirty="0" smtClean="0">
                <a:latin typeface="Calibri" pitchFamily="34" charset="0"/>
              </a:rPr>
              <a:t>- Isıtma durumu 		</a:t>
            </a:r>
            <a:r>
              <a:rPr lang="tr-TR" sz="2200" dirty="0" smtClean="0">
                <a:latin typeface="Calibri" pitchFamily="34" charset="0"/>
              </a:rPr>
              <a:t>-</a:t>
            </a:r>
            <a:r>
              <a:rPr lang="tr-TR" sz="2200" dirty="0" smtClean="0">
                <a:latin typeface="Calibri" pitchFamily="34" charset="0"/>
              </a:rPr>
              <a:t>Sınıfın boyası ve görünümü</a:t>
            </a:r>
          </a:p>
          <a:p>
            <a:pPr algn="just">
              <a:buNone/>
            </a:pPr>
            <a:endParaRPr lang="tr-TR" sz="2200" dirty="0" smtClean="0">
              <a:latin typeface="Calibri" pitchFamily="34" charset="0"/>
            </a:endParaRPr>
          </a:p>
          <a:p>
            <a:pPr algn="just"/>
            <a:endParaRPr lang="tr-TR" sz="20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Sınıf  Yönetimi </a:t>
            </a:r>
            <a:r>
              <a:rPr lang="tr-TR" sz="3200" dirty="0" smtClean="0"/>
              <a:t>T</a:t>
            </a:r>
            <a:r>
              <a:rPr lang="tr-TR" sz="3200" dirty="0" smtClean="0"/>
              <a:t>eknikleri</a:t>
            </a:r>
            <a:endParaRPr lang="tr-TR" sz="3200" dirty="0"/>
          </a:p>
        </p:txBody>
      </p:sp>
      <p:sp>
        <p:nvSpPr>
          <p:cNvPr id="3" name="2 İçerik Yer Tutucusu"/>
          <p:cNvSpPr>
            <a:spLocks noGrp="1"/>
          </p:cNvSpPr>
          <p:nvPr>
            <p:ph idx="1"/>
          </p:nvPr>
        </p:nvSpPr>
        <p:spPr>
          <a:xfrm>
            <a:off x="1435608" y="1447800"/>
            <a:ext cx="7065482" cy="4800600"/>
          </a:xfrm>
        </p:spPr>
        <p:txBody>
          <a:bodyPr>
            <a:normAutofit/>
          </a:bodyPr>
          <a:lstStyle/>
          <a:p>
            <a:pPr algn="just"/>
            <a:r>
              <a:rPr lang="tr-TR" sz="2000" dirty="0" smtClean="0">
                <a:solidFill>
                  <a:srgbClr val="002060"/>
                </a:solidFill>
                <a:latin typeface="Bookman Old Style" pitchFamily="18" charset="0"/>
              </a:rPr>
              <a:t>Sınıf </a:t>
            </a:r>
            <a:r>
              <a:rPr lang="tr-TR" sz="2400" dirty="0" smtClean="0">
                <a:solidFill>
                  <a:srgbClr val="002060"/>
                </a:solidFill>
                <a:latin typeface="Bookman Old Style" pitchFamily="18" charset="0"/>
              </a:rPr>
              <a:t>kuralları</a:t>
            </a:r>
            <a:r>
              <a:rPr lang="tr-TR" sz="2000" dirty="0" smtClean="0">
                <a:solidFill>
                  <a:srgbClr val="002060"/>
                </a:solidFill>
                <a:latin typeface="Bookman Old Style" pitchFamily="18" charset="0"/>
              </a:rPr>
              <a:t> okul kuralları ile uyumlu </a:t>
            </a:r>
            <a:r>
              <a:rPr lang="tr-TR" sz="2000" dirty="0" smtClean="0">
                <a:solidFill>
                  <a:srgbClr val="002060"/>
                </a:solidFill>
                <a:latin typeface="Bookman Old Style" pitchFamily="18" charset="0"/>
              </a:rPr>
              <a:t>olmalıdır.</a:t>
            </a:r>
          </a:p>
          <a:p>
            <a:pPr algn="just"/>
            <a:r>
              <a:rPr lang="tr-TR" sz="2000" dirty="0" smtClean="0">
                <a:solidFill>
                  <a:srgbClr val="002060"/>
                </a:solidFill>
                <a:latin typeface="Bookman Old Style" pitchFamily="18" charset="0"/>
              </a:rPr>
              <a:t>Kurallar öğrencilerle birlikte </a:t>
            </a:r>
            <a:r>
              <a:rPr lang="tr-TR" sz="2000" dirty="0" smtClean="0">
                <a:solidFill>
                  <a:srgbClr val="002060"/>
                </a:solidFill>
                <a:latin typeface="Bookman Old Style" pitchFamily="18" charset="0"/>
              </a:rPr>
              <a:t>belirlenmelidir.</a:t>
            </a:r>
          </a:p>
          <a:p>
            <a:pPr algn="just"/>
            <a:r>
              <a:rPr lang="tr-TR" sz="2000" dirty="0" smtClean="0">
                <a:solidFill>
                  <a:srgbClr val="002060"/>
                </a:solidFill>
                <a:latin typeface="Bookman Old Style" pitchFamily="18" charset="0"/>
              </a:rPr>
              <a:t>Sınıfta beklenen olumlu davranışlar tanımlanmalı, olumlu ifadelerle kural cümlesi haline getirilmelidir</a:t>
            </a:r>
            <a:r>
              <a:rPr lang="tr-TR" sz="2000" dirty="0" smtClean="0">
                <a:solidFill>
                  <a:srgbClr val="002060"/>
                </a:solidFill>
                <a:latin typeface="Bookman Old Style" pitchFamily="18" charset="0"/>
              </a:rPr>
              <a:t>.</a:t>
            </a:r>
          </a:p>
          <a:p>
            <a:pPr algn="just"/>
            <a:r>
              <a:rPr lang="tr-TR" sz="2000" dirty="0" smtClean="0">
                <a:solidFill>
                  <a:srgbClr val="002060"/>
                </a:solidFill>
                <a:latin typeface="Bookman Old Style" pitchFamily="18" charset="0"/>
              </a:rPr>
              <a:t>Kurallar önemli davranışları kapsamalıdır</a:t>
            </a:r>
            <a:r>
              <a:rPr lang="tr-TR" sz="2000" dirty="0" smtClean="0">
                <a:solidFill>
                  <a:srgbClr val="002060"/>
                </a:solidFill>
                <a:latin typeface="Bookman Old Style" pitchFamily="18" charset="0"/>
              </a:rPr>
              <a:t>.</a:t>
            </a:r>
          </a:p>
          <a:p>
            <a:pPr algn="just"/>
            <a:r>
              <a:rPr lang="tr-TR" sz="2000" dirty="0" smtClean="0">
                <a:solidFill>
                  <a:srgbClr val="002060"/>
                </a:solidFill>
                <a:latin typeface="Bookman Old Style" pitchFamily="18" charset="0"/>
              </a:rPr>
              <a:t>Kural sayısı az </a:t>
            </a:r>
            <a:r>
              <a:rPr lang="tr-TR" sz="2000" dirty="0" smtClean="0">
                <a:solidFill>
                  <a:srgbClr val="002060"/>
                </a:solidFill>
                <a:latin typeface="Bookman Old Style" pitchFamily="18" charset="0"/>
              </a:rPr>
              <a:t>olmalıdır.</a:t>
            </a:r>
          </a:p>
          <a:p>
            <a:pPr algn="just"/>
            <a:r>
              <a:rPr lang="tr-TR" sz="2000" dirty="0" smtClean="0">
                <a:solidFill>
                  <a:srgbClr val="002060"/>
                </a:solidFill>
                <a:latin typeface="Bookman Old Style" pitchFamily="18" charset="0"/>
              </a:rPr>
              <a:t>Kural ifadeleri, kısa ve açık olmalıdır.</a:t>
            </a:r>
          </a:p>
          <a:p>
            <a:pPr algn="just"/>
            <a:r>
              <a:rPr lang="tr-TR" sz="2000" dirty="0" smtClean="0">
                <a:solidFill>
                  <a:srgbClr val="002060"/>
                </a:solidFill>
                <a:latin typeface="Bookman Old Style" pitchFamily="18" charset="0"/>
              </a:rPr>
              <a:t>Kurallar gözlenebilir davranışları belirtmelidir</a:t>
            </a:r>
            <a:r>
              <a:rPr lang="tr-TR" sz="2000" dirty="0" smtClean="0">
                <a:solidFill>
                  <a:srgbClr val="002060"/>
                </a:solidFill>
                <a:latin typeface="Bookman Old Style" pitchFamily="18" charset="0"/>
              </a:rPr>
              <a:t>.</a:t>
            </a:r>
          </a:p>
          <a:p>
            <a:pPr algn="just"/>
            <a:r>
              <a:rPr lang="tr-TR" sz="2000" dirty="0" smtClean="0">
                <a:solidFill>
                  <a:srgbClr val="002060"/>
                </a:solidFill>
                <a:latin typeface="Bookman Old Style" pitchFamily="18" charset="0"/>
              </a:rPr>
              <a:t>Kurallara uyma ya da uymama davranışının sonucu belirlenmelidir</a:t>
            </a:r>
            <a:r>
              <a:rPr lang="tr-TR" sz="2000" dirty="0" smtClean="0">
                <a:solidFill>
                  <a:srgbClr val="002060"/>
                </a:solidFill>
                <a:latin typeface="Bookman Old Style" pitchFamily="18" charset="0"/>
              </a:rPr>
              <a:t>.</a:t>
            </a:r>
          </a:p>
          <a:p>
            <a:pPr algn="just"/>
            <a:r>
              <a:rPr lang="tr-TR" sz="2000" dirty="0" smtClean="0">
                <a:solidFill>
                  <a:srgbClr val="002060"/>
                </a:solidFill>
                <a:latin typeface="Bookman Old Style" pitchFamily="18" charset="0"/>
              </a:rPr>
              <a:t>Her şeyden önce adaletli ve dürüst davranılmalıdır.</a:t>
            </a:r>
            <a:endParaRPr lang="tr-TR" sz="2000" dirty="0">
              <a:latin typeface="Calibri"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Öğrenci Tipleri</a:t>
            </a:r>
            <a:endParaRPr lang="tr-TR" sz="3200" dirty="0"/>
          </a:p>
        </p:txBody>
      </p:sp>
      <p:sp>
        <p:nvSpPr>
          <p:cNvPr id="3" name="2 İçerik Yer Tutucusu"/>
          <p:cNvSpPr>
            <a:spLocks noGrp="1"/>
          </p:cNvSpPr>
          <p:nvPr>
            <p:ph idx="1"/>
          </p:nvPr>
        </p:nvSpPr>
        <p:spPr>
          <a:xfrm>
            <a:off x="1435608" y="1447800"/>
            <a:ext cx="7208358" cy="4800600"/>
          </a:xfrm>
        </p:spPr>
        <p:txBody>
          <a:bodyPr>
            <a:normAutofit/>
          </a:bodyPr>
          <a:lstStyle/>
          <a:p>
            <a:r>
              <a:rPr lang="tr-TR" sz="2000" b="1" dirty="0" smtClean="0"/>
              <a:t>Başarılı öğrenciler</a:t>
            </a:r>
          </a:p>
          <a:p>
            <a:r>
              <a:rPr lang="tr-TR" sz="2000" b="1" dirty="0" smtClean="0"/>
              <a:t>Sosyal öğrenciler</a:t>
            </a:r>
          </a:p>
          <a:p>
            <a:r>
              <a:rPr lang="tr-TR" sz="2000" b="1" dirty="0" smtClean="0"/>
              <a:t>Bağımlı öğrenciler</a:t>
            </a:r>
          </a:p>
          <a:p>
            <a:r>
              <a:rPr lang="tr-TR" sz="2000" b="1" dirty="0" smtClean="0"/>
              <a:t>Yabancılaşmış öğrenciler</a:t>
            </a:r>
          </a:p>
          <a:p>
            <a:r>
              <a:rPr lang="tr-TR" sz="2000" b="1" dirty="0" smtClean="0"/>
              <a:t>Gölge öğrenciler</a:t>
            </a:r>
          </a:p>
          <a:p>
            <a:pPr>
              <a:buNone/>
            </a:pPr>
            <a:endParaRPr lang="tr-TR" sz="2000" dirty="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Başarılı öğrenciler</a:t>
            </a:r>
            <a:endParaRPr lang="tr-TR" sz="3200" dirty="0"/>
          </a:p>
        </p:txBody>
      </p:sp>
      <p:sp>
        <p:nvSpPr>
          <p:cNvPr id="3" name="2 İçerik Yer Tutucusu"/>
          <p:cNvSpPr>
            <a:spLocks noGrp="1"/>
          </p:cNvSpPr>
          <p:nvPr>
            <p:ph idx="1"/>
          </p:nvPr>
        </p:nvSpPr>
        <p:spPr>
          <a:xfrm>
            <a:off x="1435608" y="1447800"/>
            <a:ext cx="6994044" cy="4800600"/>
          </a:xfrm>
        </p:spPr>
        <p:txBody>
          <a:bodyPr>
            <a:normAutofit/>
          </a:bodyPr>
          <a:lstStyle/>
          <a:p>
            <a:pPr algn="just"/>
            <a:r>
              <a:rPr lang="tr-TR" sz="2000" dirty="0" smtClean="0"/>
              <a:t>İstenilen </a:t>
            </a:r>
            <a:r>
              <a:rPr lang="tr-TR" sz="2000" dirty="0" smtClean="0"/>
              <a:t>niteliklere sahip olan öğrencileri nitelemektedir. Bunlar derslerinde elde ettikleri başarıları sadece sınav sonuçlarına göre değil diğer taraftan da sınıf ve okul içinde eğitim ve öğretime öğrencilik görevlerini yerine getirerek katkıda bulunan öğrencilerdir. </a:t>
            </a:r>
            <a:endParaRPr lang="tr-TR" sz="2000" dirty="0" smtClean="0"/>
          </a:p>
          <a:p>
            <a:pPr algn="just"/>
            <a:r>
              <a:rPr lang="tr-TR" sz="2000" dirty="0" smtClean="0"/>
              <a:t>Başarılı </a:t>
            </a:r>
            <a:r>
              <a:rPr lang="tr-TR" sz="2000" dirty="0" smtClean="0"/>
              <a:t>öğrenci hem ders notları bakımından girdiği sınavlarda üstün olanı tanımlarken aynı zamanda da kişilik bakımından da uyumlu tiplerdir. </a:t>
            </a:r>
            <a:endParaRPr lang="tr-TR" sz="2000" dirty="0" smtClean="0"/>
          </a:p>
          <a:p>
            <a:pPr algn="just"/>
            <a:r>
              <a:rPr lang="tr-TR" sz="2000" dirty="0" smtClean="0"/>
              <a:t>Onlar </a:t>
            </a:r>
            <a:r>
              <a:rPr lang="tr-TR" sz="2000" dirty="0" smtClean="0"/>
              <a:t>okul içi ve dışı hayatlarında çevreleri tarafından sevilen de ve değer verilen öğrencilerdir.</a:t>
            </a:r>
            <a:endParaRPr lang="tr-TR" sz="20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Sosyal öğrenciler</a:t>
            </a:r>
            <a:endParaRPr lang="tr-TR" sz="3200" dirty="0"/>
          </a:p>
        </p:txBody>
      </p:sp>
      <p:sp>
        <p:nvSpPr>
          <p:cNvPr id="3" name="2 İçerik Yer Tutucusu"/>
          <p:cNvSpPr>
            <a:spLocks noGrp="1"/>
          </p:cNvSpPr>
          <p:nvPr>
            <p:ph idx="1"/>
          </p:nvPr>
        </p:nvSpPr>
        <p:spPr>
          <a:xfrm>
            <a:off x="1357290" y="1285860"/>
            <a:ext cx="7136920" cy="4800600"/>
          </a:xfrm>
        </p:spPr>
        <p:txBody>
          <a:bodyPr>
            <a:normAutofit fontScale="92500" lnSpcReduction="20000"/>
          </a:bodyPr>
          <a:lstStyle/>
          <a:p>
            <a:pPr algn="just"/>
            <a:r>
              <a:rPr lang="tr-TR" sz="2000" dirty="0" smtClean="0">
                <a:latin typeface="Calibri" pitchFamily="34" charset="0"/>
              </a:rPr>
              <a:t>Bazı öğrenciler derslerinde ne kadar gayret gösterseler de belli bir çizelgenin üstüne çıkamazlar ve sınav sonuçlarına göre ortalarda hatta aşağılarda yer alırlar. </a:t>
            </a:r>
            <a:endParaRPr lang="tr-TR" sz="2000" dirty="0" smtClean="0">
              <a:latin typeface="Calibri" pitchFamily="34" charset="0"/>
            </a:endParaRPr>
          </a:p>
          <a:p>
            <a:pPr algn="just"/>
            <a:r>
              <a:rPr lang="tr-TR" sz="2000" dirty="0" smtClean="0">
                <a:latin typeface="Calibri" pitchFamily="34" charset="0"/>
              </a:rPr>
              <a:t>Fakat </a:t>
            </a:r>
            <a:r>
              <a:rPr lang="tr-TR" sz="2000" dirty="0" smtClean="0">
                <a:latin typeface="Calibri" pitchFamily="34" charset="0"/>
              </a:rPr>
              <a:t>bu onların yeteneksizliğini belirtmez. Kişilik gelişimleri daha ziyade sosyal ortamlara olan uyumları ve becerileri ile beslenmektedir. </a:t>
            </a:r>
            <a:endParaRPr lang="tr-TR" sz="2000" dirty="0" smtClean="0">
              <a:latin typeface="Calibri" pitchFamily="34" charset="0"/>
            </a:endParaRPr>
          </a:p>
          <a:p>
            <a:pPr algn="just"/>
            <a:r>
              <a:rPr lang="tr-TR" sz="2000" dirty="0" smtClean="0">
                <a:latin typeface="Calibri" pitchFamily="34" charset="0"/>
              </a:rPr>
              <a:t>Bu </a:t>
            </a:r>
            <a:r>
              <a:rPr lang="tr-TR" sz="2000" dirty="0" smtClean="0">
                <a:latin typeface="Calibri" pitchFamily="34" charset="0"/>
              </a:rPr>
              <a:t>tür öğrenciler notları ile olmasa da sahip oldukları bireysel becerileri ile okulun eğitim ve öğretimine bazı alanlardan olumlu katkılar yaparlar. </a:t>
            </a:r>
            <a:endParaRPr lang="tr-TR" sz="2000" dirty="0" smtClean="0">
              <a:latin typeface="Calibri" pitchFamily="34" charset="0"/>
            </a:endParaRPr>
          </a:p>
          <a:p>
            <a:pPr algn="just"/>
            <a:r>
              <a:rPr lang="tr-TR" sz="2000" dirty="0" smtClean="0">
                <a:latin typeface="Calibri" pitchFamily="34" charset="0"/>
              </a:rPr>
              <a:t>Enerjilerini </a:t>
            </a:r>
            <a:r>
              <a:rPr lang="tr-TR" sz="2000" dirty="0" smtClean="0">
                <a:latin typeface="Calibri" pitchFamily="34" charset="0"/>
              </a:rPr>
              <a:t>daha çok sosyal faaliyetlere odaklayan bu tür öğrenciler derslere odaklanmada sıkıntı çektiklerinde bazı sınıf öğretmenleri tarafından ders ile alakası yok gerekçesiyle olumsuz davranışlarla okula, sınıfa ve eğitime karşı yanlış bir tanımlama ile soğutulma ile karşılaşabilirler. </a:t>
            </a:r>
            <a:endParaRPr lang="tr-TR" sz="2000" dirty="0" smtClean="0">
              <a:latin typeface="Calibri" pitchFamily="34" charset="0"/>
            </a:endParaRPr>
          </a:p>
          <a:p>
            <a:pPr algn="just"/>
            <a:r>
              <a:rPr lang="tr-TR" sz="2000" dirty="0" smtClean="0">
                <a:latin typeface="Calibri" pitchFamily="34" charset="0"/>
              </a:rPr>
              <a:t>Bu </a:t>
            </a:r>
            <a:r>
              <a:rPr lang="tr-TR" sz="2000" dirty="0" smtClean="0">
                <a:latin typeface="Calibri" pitchFamily="34" charset="0"/>
              </a:rPr>
              <a:t>tipteki öğrencilerin diğer bir özelliği de uygun bir kanaldan kendilerine yaklaşıldığında derse diğer öğrencilerden daha kolay adapte olabilme özelliğinde olmalarıdır.</a:t>
            </a:r>
            <a:endParaRPr lang="tr-TR" sz="2000" dirty="0">
              <a:latin typeface="Calibri"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Bağımlı öğrenciler</a:t>
            </a:r>
            <a:endParaRPr lang="tr-TR" sz="3200" dirty="0"/>
          </a:p>
        </p:txBody>
      </p:sp>
      <p:sp>
        <p:nvSpPr>
          <p:cNvPr id="3" name="2 İçerik Yer Tutucusu"/>
          <p:cNvSpPr>
            <a:spLocks noGrp="1"/>
          </p:cNvSpPr>
          <p:nvPr>
            <p:ph idx="1"/>
          </p:nvPr>
        </p:nvSpPr>
        <p:spPr>
          <a:xfrm>
            <a:off x="1435608" y="1447800"/>
            <a:ext cx="6994044" cy="4800600"/>
          </a:xfrm>
        </p:spPr>
        <p:txBody>
          <a:bodyPr>
            <a:normAutofit/>
          </a:bodyPr>
          <a:lstStyle/>
          <a:p>
            <a:pPr algn="just"/>
            <a:r>
              <a:rPr lang="tr-TR" sz="2000" dirty="0" smtClean="0">
                <a:latin typeface="Calibri" pitchFamily="34" charset="0"/>
              </a:rPr>
              <a:t>Okulda ve derslerinde başarılı olmaya istekli öğrencilerdir. Fakat bu isteklerini yerine getirecek kadar özgüvenleri gelişmemiştir. </a:t>
            </a:r>
            <a:endParaRPr lang="tr-TR" sz="2000" dirty="0" smtClean="0">
              <a:latin typeface="Calibri" pitchFamily="34" charset="0"/>
            </a:endParaRPr>
          </a:p>
          <a:p>
            <a:pPr algn="just"/>
            <a:r>
              <a:rPr lang="tr-TR" sz="2000" dirty="0" smtClean="0">
                <a:latin typeface="Calibri" pitchFamily="34" charset="0"/>
              </a:rPr>
              <a:t>Bu </a:t>
            </a:r>
            <a:r>
              <a:rPr lang="tr-TR" sz="2000" dirty="0" smtClean="0">
                <a:latin typeface="Calibri" pitchFamily="34" charset="0"/>
              </a:rPr>
              <a:t>bakımdan eğitim hayatları boyunca birilerinden destek beklerler. Bunun başında da öğretmenleri ile samimi oldukları arkadaşları gelmektedirler. </a:t>
            </a:r>
            <a:endParaRPr lang="tr-TR" sz="2000" dirty="0" smtClean="0">
              <a:latin typeface="Calibri" pitchFamily="34" charset="0"/>
            </a:endParaRPr>
          </a:p>
          <a:p>
            <a:pPr algn="just"/>
            <a:r>
              <a:rPr lang="tr-TR" sz="2000" dirty="0" smtClean="0">
                <a:latin typeface="Calibri" pitchFamily="34" charset="0"/>
              </a:rPr>
              <a:t>Sahip </a:t>
            </a:r>
            <a:r>
              <a:rPr lang="tr-TR" sz="2000" dirty="0" smtClean="0">
                <a:latin typeface="Calibri" pitchFamily="34" charset="0"/>
              </a:rPr>
              <a:t>oldukları başarılı olma isteği onları her konuya dair görüş bildirme eylemine sevk eder. </a:t>
            </a:r>
            <a:endParaRPr lang="tr-TR" sz="2000" dirty="0" smtClean="0">
              <a:latin typeface="Calibri" pitchFamily="34" charset="0"/>
            </a:endParaRPr>
          </a:p>
          <a:p>
            <a:pPr algn="just"/>
            <a:r>
              <a:rPr lang="tr-TR" sz="2000" dirty="0" smtClean="0">
                <a:latin typeface="Calibri" pitchFamily="34" charset="0"/>
              </a:rPr>
              <a:t>Fakat </a:t>
            </a:r>
            <a:r>
              <a:rPr lang="tr-TR" sz="2000" dirty="0" smtClean="0">
                <a:latin typeface="Calibri" pitchFamily="34" charset="0"/>
              </a:rPr>
              <a:t>konular hakkında yeterli bilgileri olmadığından hüsranla sonuçlanan sınıf içi çıkışları olur. Bu durum onların arkadaşları arasında güven kaybına ve arkadaşlarınca yeteri derecede sosyal olmamalarıyla karşılık bulur. </a:t>
            </a:r>
            <a:endParaRPr lang="tr-TR" sz="2000" dirty="0" smtClean="0">
              <a:latin typeface="Calibri" pitchFamily="34"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447800"/>
            <a:ext cx="7065482" cy="4800600"/>
          </a:xfrm>
        </p:spPr>
        <p:txBody>
          <a:bodyPr>
            <a:normAutofit/>
          </a:bodyPr>
          <a:lstStyle/>
          <a:p>
            <a:pPr algn="just"/>
            <a:r>
              <a:rPr lang="tr-TR" sz="2000" dirty="0" smtClean="0">
                <a:latin typeface="Calibri" pitchFamily="34" charset="0"/>
              </a:rPr>
              <a:t>Bağımlı öğrencilerin en çok güvendikleri kişiler kendileriyle yakın iletişim kuran öğretmenleri olduğu için diğer öğretmenlerin de bu tür öğrencilerle rahat iletişim kurma ortamlarını geliştirmeleri gerekmektedir. </a:t>
            </a:r>
          </a:p>
          <a:p>
            <a:pPr algn="just"/>
            <a:r>
              <a:rPr lang="tr-TR" sz="2000" dirty="0" smtClean="0">
                <a:latin typeface="Calibri" pitchFamily="34" charset="0"/>
              </a:rPr>
              <a:t>Bu tür öğrencilerin oldukça sağlıklı biçimde yönlendirilmeye ihtiyaçları olduğu için öğretmenlerin onları iyi tanıması gerekmektedir. Aksi halde arkadaşlarından ve çevrelerinden gördükleri her türlü kitap, gazete, televizyon programı gibi bilgi aktaran araçlara ilgileri artar. Kendilerini geliştirme adına giriştikleri her hamle sağlıklı bir alt yapıda oluşturulmadığından genellikle de sonu hüsranla biten bir eğitim öğretim hayatı geçirirler.</a:t>
            </a:r>
          </a:p>
          <a:p>
            <a:pPr algn="just"/>
            <a:endParaRPr lang="tr-TR" sz="20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Yabancılaşmış öğrenciler</a:t>
            </a:r>
            <a:endParaRPr lang="tr-TR" sz="3200" dirty="0"/>
          </a:p>
        </p:txBody>
      </p:sp>
      <p:sp>
        <p:nvSpPr>
          <p:cNvPr id="3" name="2 İçerik Yer Tutucusu"/>
          <p:cNvSpPr>
            <a:spLocks noGrp="1"/>
          </p:cNvSpPr>
          <p:nvPr>
            <p:ph idx="1"/>
          </p:nvPr>
        </p:nvSpPr>
        <p:spPr>
          <a:xfrm>
            <a:off x="1435608" y="1447800"/>
            <a:ext cx="7208358" cy="4800600"/>
          </a:xfrm>
        </p:spPr>
        <p:txBody>
          <a:bodyPr>
            <a:normAutofit lnSpcReduction="10000"/>
          </a:bodyPr>
          <a:lstStyle/>
          <a:p>
            <a:pPr algn="just"/>
            <a:r>
              <a:rPr lang="tr-TR" sz="2000" dirty="0" smtClean="0">
                <a:latin typeface="Calibri" pitchFamily="34" charset="0"/>
              </a:rPr>
              <a:t>Bu türdeki öğrenciler okulun en zor öğrencileridir. Okula ve ona ait her türlü değere karşı ilgisizdirler. </a:t>
            </a:r>
            <a:endParaRPr lang="tr-TR" sz="2000" dirty="0" smtClean="0">
              <a:latin typeface="Calibri" pitchFamily="34" charset="0"/>
            </a:endParaRPr>
          </a:p>
          <a:p>
            <a:pPr algn="just"/>
            <a:r>
              <a:rPr lang="tr-TR" sz="2000" dirty="0" smtClean="0">
                <a:latin typeface="Calibri" pitchFamily="34" charset="0"/>
              </a:rPr>
              <a:t>Hatta </a:t>
            </a:r>
            <a:r>
              <a:rPr lang="tr-TR" sz="2000" dirty="0" smtClean="0">
                <a:latin typeface="Calibri" pitchFamily="34" charset="0"/>
              </a:rPr>
              <a:t>ön yargıları gelişmiştir. Eğitim ve öğretim ortamlarının sağlıklı işlemesini engelleyici ellerinden gelen her şeyi yapmaya meyillidirler. </a:t>
            </a:r>
            <a:endParaRPr lang="tr-TR" sz="2000" dirty="0" smtClean="0">
              <a:latin typeface="Calibri" pitchFamily="34" charset="0"/>
            </a:endParaRPr>
          </a:p>
          <a:p>
            <a:pPr algn="just"/>
            <a:r>
              <a:rPr lang="tr-TR" sz="2000" dirty="0" smtClean="0">
                <a:latin typeface="Calibri" pitchFamily="34" charset="0"/>
              </a:rPr>
              <a:t>Onlar </a:t>
            </a:r>
            <a:r>
              <a:rPr lang="tr-TR" sz="2000" dirty="0" smtClean="0">
                <a:latin typeface="Calibri" pitchFamily="34" charset="0"/>
              </a:rPr>
              <a:t>için okul onların zihinlerinde tasarladıkları dünyayı yıkmayı hedef alan bir kurumdur. Bu bakımdan öğretmenler de kendilerini ütopyalarında kurdukları dünyadan koparan kişilerdir. Bu türdeki öğrencilerin okula olan ilgisizlikleri okul ve öğretmenler tarafından da büyük oranda aynı şekilde karşılık bulur. </a:t>
            </a:r>
            <a:endParaRPr lang="tr-TR" sz="2000" dirty="0" smtClean="0">
              <a:latin typeface="Calibri" pitchFamily="34" charset="0"/>
            </a:endParaRPr>
          </a:p>
          <a:p>
            <a:pPr algn="just"/>
            <a:r>
              <a:rPr lang="tr-TR" sz="2000" dirty="0" smtClean="0">
                <a:latin typeface="Calibri" pitchFamily="34" charset="0"/>
              </a:rPr>
              <a:t>Böylece </a:t>
            </a:r>
            <a:r>
              <a:rPr lang="tr-TR" sz="2000" dirty="0" smtClean="0">
                <a:latin typeface="Calibri" pitchFamily="34" charset="0"/>
              </a:rPr>
              <a:t>yabancılaşmış öğrenciler zorunlu eğitimin sınırları içinde kalan sorunlu öğrenciler olarak zorunlu bir şekilde okuldan mezun edilmeye çalışılır. </a:t>
            </a:r>
            <a:br>
              <a:rPr lang="tr-TR" sz="2000" dirty="0" smtClean="0">
                <a:latin typeface="Calibri" pitchFamily="34" charset="0"/>
              </a:rPr>
            </a:br>
            <a:endParaRPr lang="tr-TR" sz="2000" dirty="0">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310</TotalTime>
  <Words>4979</Words>
  <Application>Microsoft Office PowerPoint</Application>
  <PresentationFormat>Ekran Gösterisi (4:3)</PresentationFormat>
  <Paragraphs>593</Paragraphs>
  <Slides>106</Slides>
  <Notes>0</Notes>
  <HiddenSlides>0</HiddenSlides>
  <MMClips>0</MMClips>
  <ScaleCrop>false</ScaleCrop>
  <HeadingPairs>
    <vt:vector size="4" baseType="variant">
      <vt:variant>
        <vt:lpstr>Tema</vt:lpstr>
      </vt:variant>
      <vt:variant>
        <vt:i4>1</vt:i4>
      </vt:variant>
      <vt:variant>
        <vt:lpstr>Slayt Başlıkları</vt:lpstr>
      </vt:variant>
      <vt:variant>
        <vt:i4>106</vt:i4>
      </vt:variant>
    </vt:vector>
  </HeadingPairs>
  <TitlesOfParts>
    <vt:vector size="107" baseType="lpstr">
      <vt:lpstr>Gündönümü</vt:lpstr>
      <vt:lpstr>EDS 102  Tülay KAYA</vt:lpstr>
      <vt:lpstr>Araştırma İnceleme Yoluyla Öğrenmenin Amacı</vt:lpstr>
      <vt:lpstr>Üstün Yönleri</vt:lpstr>
      <vt:lpstr>Sınırlılıkları</vt:lpstr>
      <vt:lpstr>Buluş Yoluyla Öğrenme</vt:lpstr>
      <vt:lpstr>Slayt 6</vt:lpstr>
      <vt:lpstr>Buluş Yoluyla Öğrenmenin Amacı</vt:lpstr>
      <vt:lpstr>Üstün Yönleri</vt:lpstr>
      <vt:lpstr>Sınırlılıkları</vt:lpstr>
      <vt:lpstr>Sunuş Yoluyla Öğrenme</vt:lpstr>
      <vt:lpstr>Özellikleri:</vt:lpstr>
      <vt:lpstr>Slayt 12</vt:lpstr>
      <vt:lpstr>Slayt 13</vt:lpstr>
      <vt:lpstr>Tam Öğrenmenin Uygulanışı</vt:lpstr>
      <vt:lpstr>BGD Bireysel Gelişim Dosyası</vt:lpstr>
      <vt:lpstr>Slayt 16</vt:lpstr>
      <vt:lpstr>Slayt 17</vt:lpstr>
      <vt:lpstr>Slayt 18</vt:lpstr>
      <vt:lpstr>İşbirlikçi Öğrenmenin Amacı</vt:lpstr>
      <vt:lpstr>Üstün Yönleri</vt:lpstr>
      <vt:lpstr>Slayt 21</vt:lpstr>
      <vt:lpstr>Slayt 22</vt:lpstr>
      <vt:lpstr>Sınırlılıkları</vt:lpstr>
      <vt:lpstr>(Öğrenendeki)Bireysel Farklılıklar Nelerdir?</vt:lpstr>
      <vt:lpstr>ÖĞRENCİ ÖZELLİKLERİ</vt:lpstr>
      <vt:lpstr>Slayt 26</vt:lpstr>
      <vt:lpstr>Slayt 27</vt:lpstr>
      <vt:lpstr>Bireylerdeki Farklılıklar Öğrenme Stillerini Ortaya Çıkarır</vt:lpstr>
      <vt:lpstr>Öğrenme Stilleri Modeli</vt:lpstr>
      <vt:lpstr>Tanımlar (Öğrenme Stili)</vt:lpstr>
      <vt:lpstr>Dunn ve Dunn’ın Öğrenme Stilleri Modeli</vt:lpstr>
      <vt:lpstr>GREGORC’UN ÖĞRENME STİLLERİ MODELİ</vt:lpstr>
      <vt:lpstr>Somut Ardışık Öğrenme Stiline Sahip Bireylerin Özellikleri:</vt:lpstr>
      <vt:lpstr>Slayt 34</vt:lpstr>
      <vt:lpstr>Soyut Ardışık Öğrenme Stiline Sahip Bireylerin Özellikleri:</vt:lpstr>
      <vt:lpstr>Slayt 36</vt:lpstr>
      <vt:lpstr>Somut Random Öğrenme Stiline Sahip Bireylerin Özellikleri</vt:lpstr>
      <vt:lpstr>Slayt 38</vt:lpstr>
      <vt:lpstr>Soyut Random Öğrenme Stiline Sahip Bireylerin Özellikleri</vt:lpstr>
      <vt:lpstr>Slayt 40</vt:lpstr>
      <vt:lpstr>KOLB’UN ÖĞRENME STİLLERİ MODELİ</vt:lpstr>
      <vt:lpstr>Yerleştiren</vt:lpstr>
      <vt:lpstr>Özümseyen</vt:lpstr>
      <vt:lpstr>Ayrıştıran</vt:lpstr>
      <vt:lpstr>Değiştiren</vt:lpstr>
      <vt:lpstr>Slayt 46</vt:lpstr>
      <vt:lpstr>Öğrenme Stratejileri</vt:lpstr>
      <vt:lpstr>Slayt 48</vt:lpstr>
      <vt:lpstr>Slayt 49</vt:lpstr>
      <vt:lpstr>Öğrenme Stratejisi Sınıflamaları</vt:lpstr>
      <vt:lpstr>Dikkat Stratejileri</vt:lpstr>
      <vt:lpstr>Tekrar Stratejileri</vt:lpstr>
      <vt:lpstr>Slayt 53</vt:lpstr>
      <vt:lpstr>Slayt 54</vt:lpstr>
      <vt:lpstr>Anlamlandırmayı Artıran Stratejiler</vt:lpstr>
      <vt:lpstr>Bilişsel Stratejiler</vt:lpstr>
      <vt:lpstr>Yineleme Stratejisi</vt:lpstr>
      <vt:lpstr>Açıklama Stratejisi</vt:lpstr>
      <vt:lpstr>Düzenleme Stratejisi</vt:lpstr>
      <vt:lpstr>Eleştirel Düşünme Stratejisi</vt:lpstr>
      <vt:lpstr>Metabilişsel Stratejiler</vt:lpstr>
      <vt:lpstr>Etkili ve Verimli Bir Öğretim?</vt:lpstr>
      <vt:lpstr>Slayt 63</vt:lpstr>
      <vt:lpstr>Diğer Öğrenme Kuramları</vt:lpstr>
      <vt:lpstr>Slayt 65</vt:lpstr>
      <vt:lpstr>2. Dizisel Öğrenme</vt:lpstr>
      <vt:lpstr>3. Hümanist (insancıl) Kuram</vt:lpstr>
      <vt:lpstr>Temel İlkeleri </vt:lpstr>
      <vt:lpstr>Slayt 69</vt:lpstr>
      <vt:lpstr>Slayt 70</vt:lpstr>
      <vt:lpstr>Slayt 71</vt:lpstr>
      <vt:lpstr>a. Rogers ve Benlik Kuramı</vt:lpstr>
      <vt:lpstr>Slayt 73</vt:lpstr>
      <vt:lpstr>Slayt 74</vt:lpstr>
      <vt:lpstr>Slayt 75</vt:lpstr>
      <vt:lpstr>Benliğin Yapısı</vt:lpstr>
      <vt:lpstr>2. Benlik Bilinci (Benlik Tasarımı)</vt:lpstr>
      <vt:lpstr>3. İdeal Benlik</vt:lpstr>
      <vt:lpstr>4.  Benlik saygısı (özsaygı)</vt:lpstr>
      <vt:lpstr>Benlik Gelişimi ve Eğitim İlişkisi</vt:lpstr>
      <vt:lpstr>Slayt 81</vt:lpstr>
      <vt:lpstr>b) Maslow ve İhtiyaçlar Hiyerarşisi </vt:lpstr>
      <vt:lpstr>Uyarı </vt:lpstr>
      <vt:lpstr>Maslow İhtiyaçlar Hiyerarşisi</vt:lpstr>
      <vt:lpstr>Slayt 85</vt:lpstr>
      <vt:lpstr>Sınıf Yönetimi</vt:lpstr>
      <vt:lpstr>Öğretmenin sınıftaki rolü</vt:lpstr>
      <vt:lpstr>Slayt 88</vt:lpstr>
      <vt:lpstr>Slayt 89</vt:lpstr>
      <vt:lpstr>Slayt 90</vt:lpstr>
      <vt:lpstr>SEN Hangi Öğretmen tipisin?  (öğretmen tipleri)</vt:lpstr>
      <vt:lpstr>Sınıfın Özellikleri</vt:lpstr>
      <vt:lpstr>Sınıf  Yönetimi Teknikleri</vt:lpstr>
      <vt:lpstr>Öğrenci Tipleri</vt:lpstr>
      <vt:lpstr>Başarılı öğrenciler</vt:lpstr>
      <vt:lpstr>Sosyal öğrenciler</vt:lpstr>
      <vt:lpstr>Bağımlı öğrenciler</vt:lpstr>
      <vt:lpstr>Slayt 98</vt:lpstr>
      <vt:lpstr>Yabancılaşmış öğrenciler</vt:lpstr>
      <vt:lpstr>Slayt 100</vt:lpstr>
      <vt:lpstr>Gölge öğrenciler</vt:lpstr>
      <vt:lpstr>Slayt 102</vt:lpstr>
      <vt:lpstr>Öğrenci Karakterleri</vt:lpstr>
      <vt:lpstr>Etkili sınıf yönetimi için öneriler</vt:lpstr>
      <vt:lpstr>Slayt 105</vt:lpstr>
      <vt:lpstr>Slayt 106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EDS 102  Tülay KAYA</dc:title>
  <dc:creator>Tülay</dc:creator>
  <cp:lastModifiedBy>Tülay</cp:lastModifiedBy>
  <cp:revision>33</cp:revision>
  <dcterms:created xsi:type="dcterms:W3CDTF">2014-04-07T13:41:18Z</dcterms:created>
  <dcterms:modified xsi:type="dcterms:W3CDTF">2014-05-08T21:24:00Z</dcterms:modified>
</cp:coreProperties>
</file>