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92" r:id="rId2"/>
    <p:sldId id="300" r:id="rId3"/>
    <p:sldId id="304" r:id="rId4"/>
    <p:sldId id="306" r:id="rId5"/>
    <p:sldId id="307" r:id="rId6"/>
    <p:sldId id="308" r:id="rId7"/>
    <p:sldId id="311" r:id="rId8"/>
    <p:sldId id="319" r:id="rId9"/>
    <p:sldId id="323" r:id="rId10"/>
    <p:sldId id="324" r:id="rId11"/>
    <p:sldId id="325" r:id="rId12"/>
    <p:sldId id="327" r:id="rId13"/>
    <p:sldId id="329" r:id="rId14"/>
    <p:sldId id="328" r:id="rId15"/>
    <p:sldId id="349" r:id="rId16"/>
    <p:sldId id="355" r:id="rId17"/>
    <p:sldId id="350" r:id="rId18"/>
    <p:sldId id="351" r:id="rId19"/>
    <p:sldId id="352" r:id="rId20"/>
    <p:sldId id="347" r:id="rId21"/>
    <p:sldId id="353" r:id="rId22"/>
    <p:sldId id="358" r:id="rId23"/>
    <p:sldId id="359" r:id="rId24"/>
    <p:sldId id="360" r:id="rId25"/>
    <p:sldId id="362" r:id="rId26"/>
    <p:sldId id="363" r:id="rId27"/>
    <p:sldId id="356" r:id="rId28"/>
    <p:sldId id="364" r:id="rId29"/>
    <p:sldId id="301" r:id="rId30"/>
    <p:sldId id="389" r:id="rId31"/>
    <p:sldId id="383" r:id="rId32"/>
    <p:sldId id="384" r:id="rId33"/>
    <p:sldId id="385" r:id="rId34"/>
    <p:sldId id="386" r:id="rId35"/>
    <p:sldId id="387" r:id="rId36"/>
    <p:sldId id="388" r:id="rId37"/>
    <p:sldId id="261" r:id="rId38"/>
    <p:sldId id="380" r:id="rId39"/>
    <p:sldId id="381" r:id="rId40"/>
    <p:sldId id="382" r:id="rId41"/>
    <p:sldId id="404" r:id="rId42"/>
    <p:sldId id="400" r:id="rId43"/>
    <p:sldId id="393" r:id="rId44"/>
    <p:sldId id="392" r:id="rId45"/>
    <p:sldId id="405" r:id="rId46"/>
    <p:sldId id="406" r:id="rId47"/>
    <p:sldId id="407" r:id="rId48"/>
    <p:sldId id="397" r:id="rId49"/>
    <p:sldId id="396" r:id="rId50"/>
    <p:sldId id="398" r:id="rId51"/>
    <p:sldId id="399" r:id="rId52"/>
    <p:sldId id="403"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98" autoAdjust="0"/>
  </p:normalViewPr>
  <p:slideViewPr>
    <p:cSldViewPr>
      <p:cViewPr varScale="1">
        <p:scale>
          <a:sx n="56" d="100"/>
          <a:sy n="56" d="100"/>
        </p:scale>
        <p:origin x="-169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ED70C-F5A3-4778-B139-F5CA6ED51820}" type="datetimeFigureOut">
              <a:rPr lang="tr-TR" smtClean="0"/>
              <a:pPr/>
              <a:t>15.05.2014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F54DAC-82A8-4708-A109-F602160DF31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21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22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30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baseline="0" dirty="0" smtClean="0"/>
          </a:p>
        </p:txBody>
      </p:sp>
      <p:sp>
        <p:nvSpPr>
          <p:cNvPr id="4" name="Slide Number Placeholder 3"/>
          <p:cNvSpPr>
            <a:spLocks noGrp="1"/>
          </p:cNvSpPr>
          <p:nvPr>
            <p:ph type="sldNum" sz="quarter" idx="10"/>
          </p:nvPr>
        </p:nvSpPr>
        <p:spPr/>
        <p:txBody>
          <a:bodyPr/>
          <a:lstStyle/>
          <a:p>
            <a:fld id="{51172528-0E5A-4F74-8B2C-B6D734A58C51}" type="slidenum">
              <a:rPr lang="en-GB" smtClean="0"/>
              <a:pPr/>
              <a:t>31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baseline="0" dirty="0" smtClean="0"/>
          </a:p>
        </p:txBody>
      </p:sp>
      <p:sp>
        <p:nvSpPr>
          <p:cNvPr id="4" name="Slide Number Placeholder 3"/>
          <p:cNvSpPr>
            <a:spLocks noGrp="1"/>
          </p:cNvSpPr>
          <p:nvPr>
            <p:ph type="sldNum" sz="quarter" idx="10"/>
          </p:nvPr>
        </p:nvSpPr>
        <p:spPr/>
        <p:txBody>
          <a:bodyPr/>
          <a:lstStyle/>
          <a:p>
            <a:fld id="{51172528-0E5A-4F74-8B2C-B6D734A58C51}" type="slidenum">
              <a:rPr lang="en-GB" smtClean="0"/>
              <a:pPr/>
              <a:t>32</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172528-0E5A-4F74-8B2C-B6D734A58C51}" type="slidenum">
              <a:rPr lang="en-GB" smtClean="0"/>
              <a:pPr/>
              <a:t>33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baseline="0" dirty="0" smtClean="0"/>
          </a:p>
        </p:txBody>
      </p:sp>
      <p:sp>
        <p:nvSpPr>
          <p:cNvPr id="4" name="Slide Number Placeholder 3"/>
          <p:cNvSpPr>
            <a:spLocks noGrp="1"/>
          </p:cNvSpPr>
          <p:nvPr>
            <p:ph type="sldNum" sz="quarter" idx="10"/>
          </p:nvPr>
        </p:nvSpPr>
        <p:spPr/>
        <p:txBody>
          <a:bodyPr/>
          <a:lstStyle/>
          <a:p>
            <a:fld id="{51172528-0E5A-4F74-8B2C-B6D734A58C51}" type="slidenum">
              <a:rPr lang="en-GB" smtClean="0"/>
              <a:pPr/>
              <a:t>34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baseline="0" dirty="0" smtClean="0"/>
          </a:p>
        </p:txBody>
      </p:sp>
      <p:sp>
        <p:nvSpPr>
          <p:cNvPr id="4" name="Slide Number Placeholder 3"/>
          <p:cNvSpPr>
            <a:spLocks noGrp="1"/>
          </p:cNvSpPr>
          <p:nvPr>
            <p:ph type="sldNum" sz="quarter" idx="10"/>
          </p:nvPr>
        </p:nvSpPr>
        <p:spPr/>
        <p:txBody>
          <a:bodyPr/>
          <a:lstStyle/>
          <a:p>
            <a:fld id="{51172528-0E5A-4F74-8B2C-B6D734A58C51}" type="slidenum">
              <a:rPr lang="en-GB" smtClean="0"/>
              <a:pPr/>
              <a:t>35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p:txBody>
      </p:sp>
      <p:sp>
        <p:nvSpPr>
          <p:cNvPr id="4" name="Slide Number Placeholder 3"/>
          <p:cNvSpPr>
            <a:spLocks noGrp="1"/>
          </p:cNvSpPr>
          <p:nvPr>
            <p:ph type="sldNum" sz="quarter" idx="10"/>
          </p:nvPr>
        </p:nvSpPr>
        <p:spPr/>
        <p:txBody>
          <a:bodyPr/>
          <a:lstStyle/>
          <a:p>
            <a:fld id="{51172528-0E5A-4F74-8B2C-B6D734A58C51}" type="slidenum">
              <a:rPr lang="en-GB" smtClean="0"/>
              <a:pPr/>
              <a:t>36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37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6</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38</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39</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40</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42</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44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46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48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49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50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13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5F54DAC-82A8-4708-A109-F602160DF31D}"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99316-D093-44FA-A407-86BFEC316D73}" type="datetimeFigureOut">
              <a:rPr lang="tr-TR" smtClean="0"/>
              <a:pPr/>
              <a:t>15.05.2014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0939C-FE0C-4C44-844E-65EF6BCC762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99316-D093-44FA-A407-86BFEC316D73}" type="datetimeFigureOut">
              <a:rPr lang="tr-TR" smtClean="0"/>
              <a:pPr/>
              <a:t>15.05.2014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0939C-FE0C-4C44-844E-65EF6BCC762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1604" y="2357430"/>
            <a:ext cx="5715040" cy="1323439"/>
          </a:xfrm>
          <a:prstGeom prst="rect">
            <a:avLst/>
          </a:prstGeom>
          <a:noFill/>
        </p:spPr>
        <p:txBody>
          <a:bodyPr wrap="square" rtlCol="0">
            <a:spAutoFit/>
          </a:bodyPr>
          <a:lstStyle/>
          <a:p>
            <a:pPr algn="ctr"/>
            <a:r>
              <a:rPr lang="tr-TR" sz="4000" dirty="0" smtClean="0"/>
              <a:t>Mechanisms of Innate Immunity</a:t>
            </a:r>
            <a:endParaRPr lang="en-GB"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13608"/>
            <a:ext cx="8568952" cy="2862322"/>
          </a:xfrm>
          <a:prstGeom prst="rect">
            <a:avLst/>
          </a:prstGeom>
          <a:noFill/>
        </p:spPr>
        <p:txBody>
          <a:bodyPr wrap="square" rtlCol="0">
            <a:spAutoFit/>
          </a:bodyPr>
          <a:lstStyle/>
          <a:p>
            <a:r>
              <a:rPr lang="tr-TR" sz="2000" dirty="0" smtClean="0"/>
              <a:t>Two of the most studied NLRs are </a:t>
            </a:r>
            <a:r>
              <a:rPr lang="tr-TR" sz="2000" b="1" dirty="0" smtClean="0"/>
              <a:t>NOD1 and NOD2 </a:t>
            </a:r>
            <a:r>
              <a:rPr lang="tr-TR" sz="2000" dirty="0" smtClean="0"/>
              <a:t>which are members of the </a:t>
            </a:r>
            <a:r>
              <a:rPr lang="tr-TR" sz="2000" b="1" dirty="0" smtClean="0"/>
              <a:t>CARD domain-containing </a:t>
            </a:r>
            <a:r>
              <a:rPr lang="tr-TR" sz="2000" dirty="0" smtClean="0"/>
              <a:t>NOD subfamily of NLRs. They are expressed in the cytoplasm of several cell types including mucosal epithelial cells. </a:t>
            </a:r>
          </a:p>
          <a:p>
            <a:endParaRPr lang="tr-TR" sz="2000" dirty="0" smtClean="0"/>
          </a:p>
          <a:p>
            <a:r>
              <a:rPr lang="tr-TR" sz="2000" b="1" dirty="0" smtClean="0"/>
              <a:t>NOD1</a:t>
            </a:r>
            <a:r>
              <a:rPr lang="tr-TR" sz="2000" dirty="0" smtClean="0"/>
              <a:t> binds to a breakdown product of </a:t>
            </a:r>
            <a:r>
              <a:rPr lang="tr-TR" sz="2000" b="1" dirty="0" smtClean="0"/>
              <a:t>Gram-negative bacteria proteoglycans</a:t>
            </a:r>
            <a:r>
              <a:rPr lang="tr-TR" sz="2000" dirty="0" smtClean="0"/>
              <a:t>, while </a:t>
            </a:r>
            <a:r>
              <a:rPr lang="tr-TR" sz="2000" b="1" dirty="0" smtClean="0"/>
              <a:t>NOD2</a:t>
            </a:r>
            <a:r>
              <a:rPr lang="tr-TR" sz="2000" dirty="0" smtClean="0"/>
              <a:t> isinvolved in the reocognition of a distinct molecule called </a:t>
            </a:r>
            <a:r>
              <a:rPr lang="tr-TR" sz="2000" b="1" dirty="0" smtClean="0"/>
              <a:t>muramyl dipeptide from both gram-negative and gram-positive organisms. </a:t>
            </a:r>
          </a:p>
          <a:p>
            <a:endParaRPr lang="tr-TR" sz="2000" dirty="0" smtClean="0"/>
          </a:p>
          <a:p>
            <a:endParaRPr lang="tr-TR" sz="2000" dirty="0" smtClean="0"/>
          </a:p>
        </p:txBody>
      </p:sp>
      <p:pic>
        <p:nvPicPr>
          <p:cNvPr id="113667" name="Picture 3" descr="C:\Users\ben\Desktop\Lectures\Ex Slides, Images and Videos\Janeway Images\Chapter 02\figure 2-20.jpg"/>
          <p:cNvPicPr>
            <a:picLocks noChangeAspect="1" noChangeArrowheads="1"/>
          </p:cNvPicPr>
          <p:nvPr/>
        </p:nvPicPr>
        <p:blipFill>
          <a:blip r:embed="rId3" cstate="print"/>
          <a:srcRect/>
          <a:stretch>
            <a:fillRect/>
          </a:stretch>
        </p:blipFill>
        <p:spPr bwMode="auto">
          <a:xfrm>
            <a:off x="323528" y="2613775"/>
            <a:ext cx="2448272" cy="4109886"/>
          </a:xfrm>
          <a:prstGeom prst="rect">
            <a:avLst/>
          </a:prstGeom>
          <a:noFill/>
        </p:spPr>
      </p:pic>
      <p:sp>
        <p:nvSpPr>
          <p:cNvPr id="10" name="TextBox 9"/>
          <p:cNvSpPr txBox="1"/>
          <p:nvPr/>
        </p:nvSpPr>
        <p:spPr>
          <a:xfrm>
            <a:off x="2987824" y="2852936"/>
            <a:ext cx="5832648" cy="3477875"/>
          </a:xfrm>
          <a:prstGeom prst="rect">
            <a:avLst/>
          </a:prstGeom>
          <a:noFill/>
        </p:spPr>
        <p:txBody>
          <a:bodyPr wrap="square" rtlCol="0">
            <a:spAutoFit/>
          </a:bodyPr>
          <a:lstStyle/>
          <a:p>
            <a:r>
              <a:rPr lang="tr-TR" sz="2000" dirty="0" smtClean="0"/>
              <a:t>When oligomers of NODs recognize their peptide ligands, a conformational change occurs that allows the CARD effector domains of the NOD proteins to </a:t>
            </a:r>
            <a:r>
              <a:rPr lang="tr-TR" sz="2000" b="1" dirty="0" smtClean="0"/>
              <a:t>recruit multiple copies of the kinase RIP2. </a:t>
            </a:r>
          </a:p>
          <a:p>
            <a:endParaRPr lang="tr-TR" sz="2000" dirty="0" smtClean="0"/>
          </a:p>
          <a:p>
            <a:r>
              <a:rPr lang="tr-TR" sz="2000" dirty="0" smtClean="0"/>
              <a:t>The </a:t>
            </a:r>
            <a:r>
              <a:rPr lang="tr-TR" sz="2000" b="1" dirty="0" smtClean="0"/>
              <a:t>formed complex </a:t>
            </a:r>
            <a:r>
              <a:rPr lang="tr-TR" sz="2000" dirty="0" smtClean="0"/>
              <a:t>is called </a:t>
            </a:r>
            <a:r>
              <a:rPr lang="tr-TR" sz="2000" b="1" dirty="0" smtClean="0"/>
              <a:t>NOD signalosome </a:t>
            </a:r>
            <a:r>
              <a:rPr lang="tr-TR" sz="2000" dirty="0" smtClean="0"/>
              <a:t>and the RIP2 kinase in this </a:t>
            </a:r>
            <a:r>
              <a:rPr lang="tr-TR" sz="2000" b="1" dirty="0" smtClean="0"/>
              <a:t>complex activate NF-</a:t>
            </a:r>
            <a:r>
              <a:rPr lang="el-GR" sz="2000" b="1" dirty="0" smtClean="0"/>
              <a:t>κΒ</a:t>
            </a:r>
            <a:r>
              <a:rPr lang="tr-TR" sz="2000" b="1" dirty="0" smtClean="0"/>
              <a:t> </a:t>
            </a:r>
            <a:r>
              <a:rPr lang="tr-TR" sz="2000" dirty="0" smtClean="0"/>
              <a:t>involved in pro-inflammatory gene expression</a:t>
            </a:r>
          </a:p>
          <a:p>
            <a:endParaRPr lang="tr-TR" sz="2000" dirty="0" smtClean="0"/>
          </a:p>
          <a:p>
            <a:r>
              <a:rPr lang="tr-TR" sz="2000" dirty="0" smtClean="0"/>
              <a:t>Signals from NLRs can act in in additon to the signals from TLRs.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568952" cy="2862322"/>
          </a:xfrm>
          <a:prstGeom prst="rect">
            <a:avLst/>
          </a:prstGeom>
        </p:spPr>
        <p:txBody>
          <a:bodyPr wrap="square">
            <a:spAutoFit/>
          </a:bodyPr>
          <a:lstStyle/>
          <a:p>
            <a:r>
              <a:rPr lang="tr-TR" sz="2000" dirty="0" smtClean="0"/>
              <a:t>NOD2 appear to be important in innate immune responses to bacterial pathogens in GI tract such that </a:t>
            </a:r>
            <a:r>
              <a:rPr lang="tr-TR" sz="2000" b="1" dirty="0" smtClean="0"/>
              <a:t>NOD2 polymorphism </a:t>
            </a:r>
            <a:r>
              <a:rPr lang="tr-TR" sz="2000" dirty="0" smtClean="0"/>
              <a:t>was foudn to be associated with an </a:t>
            </a:r>
            <a:r>
              <a:rPr lang="tr-TR" sz="2000" b="1" dirty="0" smtClean="0"/>
              <a:t>increase in the risk</a:t>
            </a:r>
            <a:r>
              <a:rPr lang="tr-TR" sz="2000" dirty="0" smtClean="0"/>
              <a:t> for an inflammatory disease of bowel called</a:t>
            </a:r>
            <a:r>
              <a:rPr lang="tr-TR" sz="2000" b="1" dirty="0" smtClean="0"/>
              <a:t> Crohn’s disease. </a:t>
            </a:r>
          </a:p>
          <a:p>
            <a:endParaRPr lang="tr-TR" sz="2000" dirty="0" smtClean="0"/>
          </a:p>
          <a:p>
            <a:r>
              <a:rPr lang="en-US" sz="2000" dirty="0" err="1" smtClean="0"/>
              <a:t>Crohn's</a:t>
            </a:r>
            <a:r>
              <a:rPr lang="en-US" sz="2000" dirty="0" smtClean="0"/>
              <a:t> disease (also spelled </a:t>
            </a:r>
            <a:r>
              <a:rPr lang="en-US" sz="2000" dirty="0" err="1" smtClean="0"/>
              <a:t>Crohn</a:t>
            </a:r>
            <a:r>
              <a:rPr lang="en-US" sz="2000" dirty="0" smtClean="0"/>
              <a:t> disease) is a </a:t>
            </a:r>
            <a:r>
              <a:rPr lang="en-US" sz="2000" b="1" dirty="0" smtClean="0"/>
              <a:t>chronic inflammatory disease of the intestines.</a:t>
            </a:r>
            <a:r>
              <a:rPr lang="en-US" sz="2000" dirty="0" smtClean="0"/>
              <a:t> It primarily causes </a:t>
            </a:r>
            <a:r>
              <a:rPr lang="en-US" sz="2000" b="1" dirty="0" smtClean="0"/>
              <a:t>ulcerations</a:t>
            </a:r>
            <a:r>
              <a:rPr lang="en-US" sz="2000" dirty="0" smtClean="0"/>
              <a:t> (breaks in the lining) of the small and large intestines, but can affect </a:t>
            </a:r>
            <a:r>
              <a:rPr lang="en-US" sz="2000" u="sng" dirty="0" smtClean="0"/>
              <a:t>the digestive system</a:t>
            </a:r>
            <a:r>
              <a:rPr lang="tr-TR" sz="2000" u="sng" dirty="0" smtClean="0"/>
              <a:t> </a:t>
            </a:r>
            <a:r>
              <a:rPr lang="en-US" sz="2000" dirty="0" smtClean="0"/>
              <a:t>anywhere from the mouth to the anus.</a:t>
            </a:r>
            <a:endParaRPr lang="tr-TR" sz="2000" dirty="0"/>
          </a:p>
        </p:txBody>
      </p:sp>
      <p:pic>
        <p:nvPicPr>
          <p:cNvPr id="118786" name="Picture 2" descr="http://www.cankerboy.com/wp-content/uploads/2013/06/595761_xlarge.jpg"/>
          <p:cNvPicPr>
            <a:picLocks noChangeAspect="1" noChangeArrowheads="1"/>
          </p:cNvPicPr>
          <p:nvPr/>
        </p:nvPicPr>
        <p:blipFill>
          <a:blip r:embed="rId2" cstate="print"/>
          <a:srcRect/>
          <a:stretch>
            <a:fillRect/>
          </a:stretch>
        </p:blipFill>
        <p:spPr bwMode="auto">
          <a:xfrm>
            <a:off x="251520" y="3212976"/>
            <a:ext cx="4427984" cy="3320988"/>
          </a:xfrm>
          <a:prstGeom prst="rect">
            <a:avLst/>
          </a:prstGeom>
          <a:noFill/>
        </p:spPr>
      </p:pic>
      <p:sp>
        <p:nvSpPr>
          <p:cNvPr id="4" name="TextBox 3"/>
          <p:cNvSpPr txBox="1"/>
          <p:nvPr/>
        </p:nvSpPr>
        <p:spPr>
          <a:xfrm>
            <a:off x="4932040" y="3047469"/>
            <a:ext cx="4211960" cy="3477875"/>
          </a:xfrm>
          <a:prstGeom prst="rect">
            <a:avLst/>
          </a:prstGeom>
          <a:noFill/>
        </p:spPr>
        <p:txBody>
          <a:bodyPr wrap="square" rtlCol="0">
            <a:spAutoFit/>
          </a:bodyPr>
          <a:lstStyle/>
          <a:p>
            <a:r>
              <a:rPr lang="tr-TR" sz="2000" dirty="0" smtClean="0"/>
              <a:t>Intestinal epithelial cells from individuals with a Crohn’s disease-associated mutation in </a:t>
            </a:r>
            <a:r>
              <a:rPr lang="tr-TR" sz="2000" i="1" dirty="0" smtClean="0"/>
              <a:t>NOD2</a:t>
            </a:r>
            <a:r>
              <a:rPr lang="tr-TR" sz="2000" dirty="0" smtClean="0"/>
              <a:t> have </a:t>
            </a:r>
            <a:r>
              <a:rPr lang="tr-TR" sz="2000" b="1" dirty="0" smtClean="0"/>
              <a:t>impaired secretion of antimicrobial peptides called defensins </a:t>
            </a:r>
            <a:r>
              <a:rPr lang="tr-TR" sz="2000" dirty="0" smtClean="0"/>
              <a:t>when exposed to invasive batceria.  </a:t>
            </a:r>
          </a:p>
          <a:p>
            <a:endParaRPr lang="tr-TR" sz="2000" dirty="0" smtClean="0"/>
          </a:p>
          <a:p>
            <a:r>
              <a:rPr lang="tr-TR" sz="2000" dirty="0" smtClean="0"/>
              <a:t>This is thought to be becasue of </a:t>
            </a:r>
            <a:r>
              <a:rPr lang="tr-TR" sz="2000" b="1" dirty="0" smtClean="0"/>
              <a:t>loss-of-function of NOD2</a:t>
            </a:r>
            <a:r>
              <a:rPr lang="tr-TR" sz="2000" dirty="0" smtClean="0"/>
              <a:t> which woudl lead to overaccumulation of gut bacteria leading to chronic inflammation</a:t>
            </a:r>
            <a:endParaRPr lang="tr-T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medicine.tamhsc.edu/basic-sciences/mmp/faculty/images/lab-pics/fig-c.png"/>
          <p:cNvPicPr>
            <a:picLocks noChangeAspect="1" noChangeArrowheads="1"/>
          </p:cNvPicPr>
          <p:nvPr/>
        </p:nvPicPr>
        <p:blipFill>
          <a:blip r:embed="rId2" cstate="print"/>
          <a:srcRect/>
          <a:stretch>
            <a:fillRect/>
          </a:stretch>
        </p:blipFill>
        <p:spPr bwMode="auto">
          <a:xfrm>
            <a:off x="251520" y="1556792"/>
            <a:ext cx="8454938" cy="414119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6632"/>
            <a:ext cx="7344816" cy="584775"/>
          </a:xfrm>
          <a:prstGeom prst="rect">
            <a:avLst/>
          </a:prstGeom>
          <a:noFill/>
        </p:spPr>
        <p:txBody>
          <a:bodyPr wrap="square" rtlCol="0">
            <a:spAutoFit/>
          </a:bodyPr>
          <a:lstStyle/>
          <a:p>
            <a:r>
              <a:rPr lang="tr-TR" sz="3200" dirty="0" smtClean="0"/>
              <a:t>Cellular Components Include......</a:t>
            </a:r>
            <a:endParaRPr lang="tr-TR" sz="3200" dirty="0"/>
          </a:p>
        </p:txBody>
      </p:sp>
      <p:sp>
        <p:nvSpPr>
          <p:cNvPr id="7" name="Rectangle 6"/>
          <p:cNvSpPr/>
          <p:nvPr/>
        </p:nvSpPr>
        <p:spPr>
          <a:xfrm>
            <a:off x="251520" y="620688"/>
            <a:ext cx="8640960" cy="1384995"/>
          </a:xfrm>
          <a:prstGeom prst="rect">
            <a:avLst/>
          </a:prstGeom>
        </p:spPr>
        <p:txBody>
          <a:bodyPr wrap="square">
            <a:spAutoFit/>
          </a:bodyPr>
          <a:lstStyle/>
          <a:p>
            <a:r>
              <a:rPr lang="tr-TR" sz="2400" b="1" dirty="0" smtClean="0"/>
              <a:t>Intact Epithelial Surfaces </a:t>
            </a:r>
            <a:r>
              <a:rPr lang="en-US" sz="2000" dirty="0" smtClean="0"/>
              <a:t>exhibit physical and biochemical adaptations to maintain barrier integrity including </a:t>
            </a:r>
            <a:r>
              <a:rPr lang="en-US" sz="2000" dirty="0" err="1" smtClean="0"/>
              <a:t>actin</a:t>
            </a:r>
            <a:r>
              <a:rPr lang="en-US" sz="2000" dirty="0" smtClean="0"/>
              <a:t>-rich </a:t>
            </a:r>
            <a:r>
              <a:rPr lang="en-US" sz="2000" dirty="0" err="1" smtClean="0"/>
              <a:t>microvillar</a:t>
            </a:r>
            <a:r>
              <a:rPr lang="en-US" sz="2000" dirty="0" smtClean="0"/>
              <a:t> extensions (</a:t>
            </a:r>
            <a:r>
              <a:rPr lang="en-US" sz="2000" b="1" dirty="0" smtClean="0"/>
              <a:t>a</a:t>
            </a:r>
            <a:r>
              <a:rPr lang="en-US" sz="2000" dirty="0" smtClean="0"/>
              <a:t>), epithelial-cell tight junctions (</a:t>
            </a:r>
            <a:r>
              <a:rPr lang="en-US" sz="2000" b="1" dirty="0" smtClean="0"/>
              <a:t>b</a:t>
            </a:r>
            <a:r>
              <a:rPr lang="en-US" sz="2000" dirty="0" smtClean="0"/>
              <a:t>), apically attached and secreted </a:t>
            </a:r>
            <a:r>
              <a:rPr lang="en-US" sz="2000" dirty="0" err="1" smtClean="0"/>
              <a:t>mucins</a:t>
            </a:r>
            <a:r>
              <a:rPr lang="en-US" sz="2000" dirty="0" smtClean="0"/>
              <a:t> that form a </a:t>
            </a:r>
            <a:r>
              <a:rPr lang="en-US" sz="2000" dirty="0" err="1" smtClean="0"/>
              <a:t>glycocalyx</a:t>
            </a:r>
            <a:r>
              <a:rPr lang="en-US" sz="2000" dirty="0" smtClean="0"/>
              <a:t> (</a:t>
            </a:r>
            <a:r>
              <a:rPr lang="en-US" sz="2000" b="1" dirty="0" smtClean="0"/>
              <a:t>c</a:t>
            </a:r>
            <a:r>
              <a:rPr lang="en-US" sz="2000" dirty="0" smtClean="0"/>
              <a:t>) and the production of various antimicrobial peptides (</a:t>
            </a:r>
            <a:r>
              <a:rPr lang="en-US" sz="2000" b="1" dirty="0" smtClean="0"/>
              <a:t>d</a:t>
            </a:r>
            <a:r>
              <a:rPr lang="en-US" sz="2000" dirty="0" smtClean="0"/>
              <a:t>). </a:t>
            </a:r>
            <a:endParaRPr lang="tr-TR" sz="2000" dirty="0"/>
          </a:p>
        </p:txBody>
      </p:sp>
      <p:pic>
        <p:nvPicPr>
          <p:cNvPr id="122882" name="Picture 2" descr="Epithelial-cell recognition of commensal bacteria and maintenance of immune homeostasis in the gut"/>
          <p:cNvPicPr>
            <a:picLocks noChangeAspect="1" noChangeArrowheads="1"/>
          </p:cNvPicPr>
          <p:nvPr/>
        </p:nvPicPr>
        <p:blipFill>
          <a:blip r:embed="rId3" cstate="print"/>
          <a:srcRect/>
          <a:stretch>
            <a:fillRect/>
          </a:stretch>
        </p:blipFill>
        <p:spPr bwMode="auto">
          <a:xfrm>
            <a:off x="35496" y="2132856"/>
            <a:ext cx="5518660" cy="4032448"/>
          </a:xfrm>
          <a:prstGeom prst="rect">
            <a:avLst/>
          </a:prstGeom>
          <a:noFill/>
        </p:spPr>
      </p:pic>
      <p:sp>
        <p:nvSpPr>
          <p:cNvPr id="10" name="TextBox 9"/>
          <p:cNvSpPr txBox="1"/>
          <p:nvPr/>
        </p:nvSpPr>
        <p:spPr>
          <a:xfrm>
            <a:off x="5580112" y="2060848"/>
            <a:ext cx="3563888" cy="4708981"/>
          </a:xfrm>
          <a:prstGeom prst="rect">
            <a:avLst/>
          </a:prstGeom>
          <a:noFill/>
        </p:spPr>
        <p:txBody>
          <a:bodyPr wrap="square" rtlCol="0">
            <a:spAutoFit/>
          </a:bodyPr>
          <a:lstStyle/>
          <a:p>
            <a:r>
              <a:rPr lang="tr-TR" sz="2000" dirty="0" smtClean="0"/>
              <a:t>Antimicrobial peptides include </a:t>
            </a:r>
            <a:r>
              <a:rPr lang="tr-TR" sz="2000" b="1" dirty="0" smtClean="0"/>
              <a:t>defensins</a:t>
            </a:r>
            <a:r>
              <a:rPr lang="tr-TR" sz="2000" dirty="0" smtClean="0"/>
              <a:t> and</a:t>
            </a:r>
          </a:p>
          <a:p>
            <a:r>
              <a:rPr lang="tr-TR" sz="2000" b="1" dirty="0" smtClean="0"/>
              <a:t>cathelicidins</a:t>
            </a:r>
            <a:r>
              <a:rPr lang="tr-TR" sz="2000" dirty="0" smtClean="0"/>
              <a:t>. </a:t>
            </a:r>
          </a:p>
          <a:p>
            <a:endParaRPr lang="tr-TR" sz="2000" dirty="0" smtClean="0"/>
          </a:p>
          <a:p>
            <a:r>
              <a:rPr lang="tr-TR" sz="2000" dirty="0" smtClean="0"/>
              <a:t>The effects include both </a:t>
            </a:r>
            <a:r>
              <a:rPr lang="tr-TR" sz="2000" b="1" dirty="0" smtClean="0"/>
              <a:t>direct toxicity</a:t>
            </a:r>
            <a:r>
              <a:rPr lang="tr-TR" sz="2000" dirty="0" smtClean="0"/>
              <a:t> of microbes and </a:t>
            </a:r>
            <a:r>
              <a:rPr lang="tr-TR" sz="2000" b="1" dirty="0" smtClean="0"/>
              <a:t>activation</a:t>
            </a:r>
            <a:r>
              <a:rPr lang="tr-TR" sz="2000" dirty="0" smtClean="0"/>
              <a:t> of cells involved in </a:t>
            </a:r>
            <a:r>
              <a:rPr lang="tr-TR" sz="2000" b="1" dirty="0" smtClean="0"/>
              <a:t>inflammatory responses</a:t>
            </a:r>
            <a:r>
              <a:rPr lang="tr-TR" sz="2000" dirty="0" smtClean="0"/>
              <a:t>. </a:t>
            </a:r>
          </a:p>
          <a:p>
            <a:endParaRPr lang="tr-TR" sz="2000" dirty="0" smtClean="0"/>
          </a:p>
          <a:p>
            <a:r>
              <a:rPr lang="tr-TR" sz="2000" b="1" dirty="0" smtClean="0"/>
              <a:t>Commensal microorganisms </a:t>
            </a:r>
            <a:r>
              <a:rPr lang="tr-TR" sz="2000" dirty="0" smtClean="0"/>
              <a:t>also have protective effects as they </a:t>
            </a:r>
            <a:r>
              <a:rPr lang="tr-TR" sz="2000" b="1" dirty="0" smtClean="0"/>
              <a:t>compete with pathogenic organism</a:t>
            </a:r>
            <a:r>
              <a:rPr lang="tr-TR" sz="2000" dirty="0" smtClean="0"/>
              <a:t>s  for the </a:t>
            </a:r>
            <a:r>
              <a:rPr lang="tr-TR" sz="2000" b="1" dirty="0" smtClean="0"/>
              <a:t>nutrients</a:t>
            </a:r>
            <a:r>
              <a:rPr lang="tr-TR" sz="2000" dirty="0" smtClean="0"/>
              <a:t> and attachment sites on </a:t>
            </a:r>
            <a:r>
              <a:rPr lang="tr-TR" sz="2000" b="1" dirty="0" smtClean="0"/>
              <a:t>epithelial cells. </a:t>
            </a:r>
            <a:endParaRPr lang="tr-TR"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7344816" cy="584775"/>
          </a:xfrm>
          <a:prstGeom prst="rect">
            <a:avLst/>
          </a:prstGeom>
          <a:noFill/>
        </p:spPr>
        <p:txBody>
          <a:bodyPr wrap="square" rtlCol="0">
            <a:spAutoFit/>
          </a:bodyPr>
          <a:lstStyle/>
          <a:p>
            <a:r>
              <a:rPr lang="tr-TR" sz="3200" dirty="0" smtClean="0"/>
              <a:t>Cellular Components Include......</a:t>
            </a:r>
            <a:endParaRPr lang="tr-TR" sz="3200" dirty="0"/>
          </a:p>
        </p:txBody>
      </p:sp>
      <p:pic>
        <p:nvPicPr>
          <p:cNvPr id="3" name="Picture 2" descr="http://sofiahaddad.files.wordpress.com/2011/09/16-08a_phagocytosis_1.jpg"/>
          <p:cNvPicPr>
            <a:picLocks noChangeAspect="1" noChangeArrowheads="1"/>
          </p:cNvPicPr>
          <p:nvPr/>
        </p:nvPicPr>
        <p:blipFill>
          <a:blip r:embed="rId2" cstate="print"/>
          <a:srcRect b="8390"/>
          <a:stretch>
            <a:fillRect/>
          </a:stretch>
        </p:blipFill>
        <p:spPr bwMode="auto">
          <a:xfrm>
            <a:off x="501744" y="1844824"/>
            <a:ext cx="8030696" cy="4717637"/>
          </a:xfrm>
          <a:prstGeom prst="rect">
            <a:avLst/>
          </a:prstGeom>
          <a:noFill/>
        </p:spPr>
      </p:pic>
      <p:sp>
        <p:nvSpPr>
          <p:cNvPr id="6" name="Rectangle 5"/>
          <p:cNvSpPr/>
          <p:nvPr/>
        </p:nvSpPr>
        <p:spPr>
          <a:xfrm>
            <a:off x="251520" y="620688"/>
            <a:ext cx="8640960" cy="1077218"/>
          </a:xfrm>
          <a:prstGeom prst="rect">
            <a:avLst/>
          </a:prstGeom>
        </p:spPr>
        <p:txBody>
          <a:bodyPr wrap="square">
            <a:spAutoFit/>
          </a:bodyPr>
          <a:lstStyle/>
          <a:p>
            <a:r>
              <a:rPr lang="tr-TR" sz="2400" b="1" dirty="0" smtClean="0"/>
              <a:t>Phagocytes</a:t>
            </a:r>
            <a:r>
              <a:rPr lang="tr-TR" sz="2400" dirty="0" smtClean="0"/>
              <a:t> </a:t>
            </a:r>
            <a:r>
              <a:rPr lang="tr-TR" sz="2000" dirty="0" smtClean="0"/>
              <a:t>which are cells with the ability to phagocytose foreing material. Examples include macrophages and neutrophils. Phagocytes are the first line of defense against microbes that breah apithelial barriers.  </a:t>
            </a:r>
            <a:endParaRPr lang="tr-T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esktop\Lectures\PhD and Masters in Immunology and Microbiology\Ex Slides, Images and Videos\Janeway Images\Chapter 02\figure 2-44.jpg"/>
          <p:cNvPicPr>
            <a:picLocks noChangeAspect="1" noChangeArrowheads="1"/>
          </p:cNvPicPr>
          <p:nvPr/>
        </p:nvPicPr>
        <p:blipFill>
          <a:blip r:embed="rId2" cstate="print"/>
          <a:srcRect t="-1881" r="-2186" b="3141"/>
          <a:stretch>
            <a:fillRect/>
          </a:stretch>
        </p:blipFill>
        <p:spPr bwMode="auto">
          <a:xfrm>
            <a:off x="971600" y="1269285"/>
            <a:ext cx="7382624" cy="5588715"/>
          </a:xfrm>
          <a:prstGeom prst="rect">
            <a:avLst/>
          </a:prstGeom>
          <a:noFill/>
        </p:spPr>
      </p:pic>
      <p:sp>
        <p:nvSpPr>
          <p:cNvPr id="3" name="TextBox 2"/>
          <p:cNvSpPr txBox="1"/>
          <p:nvPr/>
        </p:nvSpPr>
        <p:spPr>
          <a:xfrm>
            <a:off x="251520" y="188640"/>
            <a:ext cx="8892480" cy="1015663"/>
          </a:xfrm>
          <a:prstGeom prst="rect">
            <a:avLst/>
          </a:prstGeom>
          <a:noFill/>
        </p:spPr>
        <p:txBody>
          <a:bodyPr wrap="square" rtlCol="0">
            <a:spAutoFit/>
          </a:bodyPr>
          <a:lstStyle/>
          <a:p>
            <a:r>
              <a:rPr lang="tr-TR" sz="2000" dirty="0" smtClean="0"/>
              <a:t>Apart from phagocytosis. Macrophages, as teh first immune cells encountering pathogens, has an essential role in orchesterating innate immune response by releasing wide range of cytokines. Some important ones are.. </a:t>
            </a:r>
            <a:endParaRPr lang="tr-T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6632"/>
            <a:ext cx="4320480" cy="2862322"/>
          </a:xfrm>
          <a:prstGeom prst="rect">
            <a:avLst/>
          </a:prstGeom>
          <a:noFill/>
        </p:spPr>
        <p:txBody>
          <a:bodyPr wrap="square" rtlCol="0">
            <a:spAutoFit/>
          </a:bodyPr>
          <a:lstStyle/>
          <a:p>
            <a:r>
              <a:rPr lang="tr-TR" sz="2000" b="1" dirty="0" smtClean="0"/>
              <a:t>Migration of immune cells </a:t>
            </a:r>
            <a:r>
              <a:rPr lang="tr-TR" sz="2000" dirty="0" smtClean="0"/>
              <a:t>to an infected are is </a:t>
            </a:r>
            <a:r>
              <a:rPr lang="tr-TR" sz="2000" b="1" dirty="0" smtClean="0"/>
              <a:t>further helped by </a:t>
            </a:r>
            <a:r>
              <a:rPr lang="tr-TR" sz="2000" dirty="0" smtClean="0"/>
              <a:t>the </a:t>
            </a:r>
            <a:r>
              <a:rPr lang="tr-TR" sz="2000" b="1" dirty="0" smtClean="0"/>
              <a:t>mast cell </a:t>
            </a:r>
            <a:r>
              <a:rPr lang="tr-TR" sz="2000" dirty="0" smtClean="0"/>
              <a:t>which are usually located </a:t>
            </a:r>
            <a:r>
              <a:rPr lang="tr-TR" sz="2000" b="1" dirty="0" smtClean="0"/>
              <a:t>adjacent to blood vessels</a:t>
            </a:r>
            <a:r>
              <a:rPr lang="tr-TR" sz="2000" dirty="0" smtClean="0"/>
              <a:t>. Their </a:t>
            </a:r>
            <a:r>
              <a:rPr lang="tr-TR" sz="2000" b="1" dirty="0" smtClean="0"/>
              <a:t>degranulation results </a:t>
            </a:r>
            <a:r>
              <a:rPr lang="tr-TR" sz="2000" dirty="0" smtClean="0"/>
              <a:t>in the the release of mediators such as </a:t>
            </a:r>
            <a:r>
              <a:rPr lang="tr-TR" sz="2000" b="1" dirty="0" smtClean="0"/>
              <a:t>histamine</a:t>
            </a:r>
            <a:r>
              <a:rPr lang="tr-TR" sz="2000" dirty="0" smtClean="0"/>
              <a:t> that cause </a:t>
            </a:r>
            <a:r>
              <a:rPr lang="tr-TR" sz="2000" b="1" dirty="0" smtClean="0"/>
              <a:t>visodilation</a:t>
            </a:r>
            <a:r>
              <a:rPr lang="tr-TR" sz="2000" dirty="0" smtClean="0"/>
              <a:t> and </a:t>
            </a:r>
            <a:r>
              <a:rPr lang="tr-TR" sz="2000" b="1" dirty="0" smtClean="0"/>
              <a:t>increase</a:t>
            </a:r>
            <a:r>
              <a:rPr lang="tr-TR" sz="2000" dirty="0" smtClean="0"/>
              <a:t> </a:t>
            </a:r>
            <a:r>
              <a:rPr lang="tr-TR" sz="2000" b="1" dirty="0" smtClean="0"/>
              <a:t>vascular permeability </a:t>
            </a:r>
            <a:r>
              <a:rPr lang="tr-TR" sz="2000" dirty="0" smtClean="0"/>
              <a:t>to promote acute inflammation. </a:t>
            </a:r>
            <a:endParaRPr lang="tr-TR" sz="2000" dirty="0"/>
          </a:p>
        </p:txBody>
      </p:sp>
      <p:sp>
        <p:nvSpPr>
          <p:cNvPr id="6" name="Rectangle 5"/>
          <p:cNvSpPr/>
          <p:nvPr/>
        </p:nvSpPr>
        <p:spPr>
          <a:xfrm>
            <a:off x="251520" y="3068960"/>
            <a:ext cx="4752528" cy="3785652"/>
          </a:xfrm>
          <a:prstGeom prst="rect">
            <a:avLst/>
          </a:prstGeom>
        </p:spPr>
        <p:txBody>
          <a:bodyPr wrap="square">
            <a:spAutoFit/>
          </a:bodyPr>
          <a:lstStyle/>
          <a:p>
            <a:r>
              <a:rPr lang="tr-TR" sz="2000" dirty="0" smtClean="0"/>
              <a:t>Apart from </a:t>
            </a:r>
            <a:r>
              <a:rPr lang="tr-TR" sz="2000" b="1" dirty="0" smtClean="0">
                <a:solidFill>
                  <a:srgbClr val="FF0000"/>
                </a:solidFill>
              </a:rPr>
              <a:t>complement products </a:t>
            </a:r>
            <a:r>
              <a:rPr lang="tr-TR" sz="2000" dirty="0" smtClean="0"/>
              <a:t>and </a:t>
            </a:r>
            <a:r>
              <a:rPr lang="tr-TR" sz="2000" b="1" dirty="0" smtClean="0">
                <a:solidFill>
                  <a:srgbClr val="FF0000"/>
                </a:solidFill>
              </a:rPr>
              <a:t>antibody</a:t>
            </a:r>
            <a:r>
              <a:rPr lang="tr-TR" sz="2000" dirty="0" smtClean="0"/>
              <a:t> binding </a:t>
            </a:r>
            <a:r>
              <a:rPr lang="tr-TR" sz="2000" b="1" dirty="0" smtClean="0"/>
              <a:t>mast cells can be activated </a:t>
            </a:r>
            <a:r>
              <a:rPr lang="tr-TR" sz="2000" dirty="0" smtClean="0"/>
              <a:t>upon recognition of microbial products via </a:t>
            </a:r>
            <a:r>
              <a:rPr lang="tr-TR" sz="2000" b="1" dirty="0" smtClean="0">
                <a:solidFill>
                  <a:srgbClr val="FF0000"/>
                </a:solidFill>
              </a:rPr>
              <a:t>TLR on cell surface</a:t>
            </a:r>
            <a:r>
              <a:rPr lang="tr-TR" sz="2000" dirty="0" smtClean="0"/>
              <a:t>.</a:t>
            </a:r>
          </a:p>
          <a:p>
            <a:endParaRPr lang="tr-TR" sz="2000" dirty="0" smtClean="0"/>
          </a:p>
          <a:p>
            <a:r>
              <a:rPr lang="en-US" sz="2000" dirty="0" smtClean="0"/>
              <a:t>Activation of mast cells releases mediators, which fall under </a:t>
            </a:r>
            <a:r>
              <a:rPr lang="en-US" sz="2000" b="1" dirty="0" smtClean="0"/>
              <a:t>three major categories</a:t>
            </a:r>
            <a:r>
              <a:rPr lang="en-US" sz="2000" dirty="0" smtClean="0"/>
              <a:t>: (</a:t>
            </a:r>
            <a:r>
              <a:rPr lang="en-US" sz="2000" dirty="0" err="1" smtClean="0"/>
              <a:t>i</a:t>
            </a:r>
            <a:r>
              <a:rPr lang="en-US" sz="2000" dirty="0" smtClean="0"/>
              <a:t>) </a:t>
            </a:r>
            <a:r>
              <a:rPr lang="en-US" sz="2000" b="1" dirty="0" smtClean="0"/>
              <a:t>preformed granule-associated mediators</a:t>
            </a:r>
            <a:r>
              <a:rPr lang="en-US" sz="2000" dirty="0" smtClean="0"/>
              <a:t>; (ii) </a:t>
            </a:r>
            <a:r>
              <a:rPr lang="en-US" sz="2000" b="1" dirty="0" smtClean="0"/>
              <a:t>cytokines and </a:t>
            </a:r>
            <a:r>
              <a:rPr lang="en-US" sz="2000" b="1" dirty="0" err="1" smtClean="0"/>
              <a:t>chemokines</a:t>
            </a:r>
            <a:r>
              <a:rPr lang="en-US" sz="2000" b="1" dirty="0" smtClean="0"/>
              <a:t> </a:t>
            </a:r>
            <a:r>
              <a:rPr lang="en-US" sz="2000" dirty="0" smtClean="0"/>
              <a:t>and; (iii) </a:t>
            </a:r>
            <a:r>
              <a:rPr lang="en-US" sz="2000" b="1" dirty="0" smtClean="0"/>
              <a:t>newly generated lipid mediators</a:t>
            </a:r>
            <a:r>
              <a:rPr lang="tr-TR" sz="2000" b="1" dirty="0" smtClean="0"/>
              <a:t> </a:t>
            </a:r>
            <a:r>
              <a:rPr lang="tr-TR" sz="2000" dirty="0" smtClean="0"/>
              <a:t>which </a:t>
            </a:r>
            <a:r>
              <a:rPr lang="en-US" sz="2000" dirty="0" smtClean="0"/>
              <a:t>contribute in pro-inflammatory responses and host defense.</a:t>
            </a:r>
            <a:endParaRPr lang="tr-TR" sz="2000" dirty="0"/>
          </a:p>
        </p:txBody>
      </p:sp>
      <p:pic>
        <p:nvPicPr>
          <p:cNvPr id="3080" name="Picture 8" descr="http://www.nature.com/nri/journal/v4/n10/images/nri1460-f1.jpg"/>
          <p:cNvPicPr>
            <a:picLocks noChangeAspect="1" noChangeArrowheads="1"/>
          </p:cNvPicPr>
          <p:nvPr/>
        </p:nvPicPr>
        <p:blipFill>
          <a:blip r:embed="rId3" cstate="print"/>
          <a:srcRect l="14960" t="32108" r="18261" b="12642"/>
          <a:stretch>
            <a:fillRect/>
          </a:stretch>
        </p:blipFill>
        <p:spPr bwMode="auto">
          <a:xfrm>
            <a:off x="4860032" y="116632"/>
            <a:ext cx="3851920" cy="2751371"/>
          </a:xfrm>
          <a:prstGeom prst="rect">
            <a:avLst/>
          </a:prstGeom>
          <a:noFill/>
        </p:spPr>
      </p:pic>
      <p:pic>
        <p:nvPicPr>
          <p:cNvPr id="3082" name="Picture 10" descr="http://www.nature.com/icb/journal/v88/n6/images/icb201027f1.jpg"/>
          <p:cNvPicPr>
            <a:picLocks noChangeAspect="1" noChangeArrowheads="1"/>
          </p:cNvPicPr>
          <p:nvPr/>
        </p:nvPicPr>
        <p:blipFill>
          <a:blip r:embed="rId4" cstate="print"/>
          <a:srcRect/>
          <a:stretch>
            <a:fillRect/>
          </a:stretch>
        </p:blipFill>
        <p:spPr bwMode="auto">
          <a:xfrm>
            <a:off x="4932040" y="3284984"/>
            <a:ext cx="3851920" cy="288431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820472" cy="1323439"/>
          </a:xfrm>
          <a:prstGeom prst="rect">
            <a:avLst/>
          </a:prstGeom>
          <a:noFill/>
        </p:spPr>
        <p:txBody>
          <a:bodyPr wrap="square" rtlCol="0">
            <a:spAutoFit/>
          </a:bodyPr>
          <a:lstStyle/>
          <a:p>
            <a:r>
              <a:rPr lang="tr-TR" sz="2000" dirty="0" smtClean="0"/>
              <a:t>Another immune cell that can phagocytose foreing material are </a:t>
            </a:r>
            <a:r>
              <a:rPr lang="tr-TR" sz="2000" b="1" dirty="0" smtClean="0"/>
              <a:t>Dendritic cells (DCs). </a:t>
            </a:r>
            <a:r>
              <a:rPr lang="tr-TR" sz="2000" dirty="0" smtClean="0"/>
              <a:t>They are uniquely capable of triggering and directing adaptive T-cell-mediated immune responses by processing and presenting antigenic fragments to naive T-cells. </a:t>
            </a:r>
            <a:endParaRPr lang="tr-TR" sz="2000" b="1" dirty="0"/>
          </a:p>
        </p:txBody>
      </p:sp>
      <p:pic>
        <p:nvPicPr>
          <p:cNvPr id="3" name="Picture 4" descr="http://www.uic.edu/classes/bios/bios100/lecturesf04am/antigen-presentation.jpg"/>
          <p:cNvPicPr>
            <a:picLocks noChangeAspect="1" noChangeArrowheads="1"/>
          </p:cNvPicPr>
          <p:nvPr/>
        </p:nvPicPr>
        <p:blipFill>
          <a:blip r:embed="rId3" cstate="print"/>
          <a:srcRect/>
          <a:stretch>
            <a:fillRect/>
          </a:stretch>
        </p:blipFill>
        <p:spPr bwMode="auto">
          <a:xfrm>
            <a:off x="35496" y="1628800"/>
            <a:ext cx="5688632" cy="4401107"/>
          </a:xfrm>
          <a:prstGeom prst="rect">
            <a:avLst/>
          </a:prstGeom>
          <a:noFill/>
        </p:spPr>
      </p:pic>
      <p:sp>
        <p:nvSpPr>
          <p:cNvPr id="4" name="TextBox 3"/>
          <p:cNvSpPr txBox="1"/>
          <p:nvPr/>
        </p:nvSpPr>
        <p:spPr>
          <a:xfrm>
            <a:off x="5796136" y="1764099"/>
            <a:ext cx="3168352" cy="4401205"/>
          </a:xfrm>
          <a:prstGeom prst="rect">
            <a:avLst/>
          </a:prstGeom>
          <a:noFill/>
        </p:spPr>
        <p:txBody>
          <a:bodyPr wrap="square" rtlCol="0">
            <a:spAutoFit/>
          </a:bodyPr>
          <a:lstStyle/>
          <a:p>
            <a:r>
              <a:rPr lang="tr-TR" sz="2000" b="1" dirty="0" smtClean="0"/>
              <a:t>Microbial detection </a:t>
            </a:r>
            <a:r>
              <a:rPr lang="tr-TR" sz="2000" dirty="0" smtClean="0"/>
              <a:t>via TLR induces expression of </a:t>
            </a:r>
            <a:r>
              <a:rPr lang="tr-TR" sz="2000" b="1" dirty="0" smtClean="0"/>
              <a:t>costimulatory molecules </a:t>
            </a:r>
            <a:r>
              <a:rPr lang="tr-TR" sz="2000" dirty="0" smtClean="0"/>
              <a:t>and cytokines that are needed for the acivation of adaptive immune response. </a:t>
            </a:r>
          </a:p>
          <a:p>
            <a:endParaRPr lang="tr-TR" sz="2000" dirty="0" smtClean="0"/>
          </a:p>
          <a:p>
            <a:r>
              <a:rPr lang="tr-TR" sz="2000" dirty="0" smtClean="0"/>
              <a:t>Depending on the cytokines released, T-cells will differentiate into distinct subsets.  For example IFN</a:t>
            </a:r>
            <a:r>
              <a:rPr lang="el-GR" sz="2000" dirty="0" smtClean="0"/>
              <a:t>γ</a:t>
            </a:r>
            <a:r>
              <a:rPr lang="tr-TR" sz="2000" dirty="0" smtClean="0"/>
              <a:t> will induce T</a:t>
            </a:r>
            <a:r>
              <a:rPr lang="tr-TR" sz="2000" baseline="-25000" dirty="0" smtClean="0"/>
              <a:t>H</a:t>
            </a:r>
            <a:r>
              <a:rPr lang="tr-TR" sz="2000" dirty="0" smtClean="0"/>
              <a:t>1 cell differentiation while IL-17 supports generation of T</a:t>
            </a:r>
            <a:r>
              <a:rPr lang="tr-TR" sz="2000" baseline="-25000" dirty="0" smtClean="0"/>
              <a:t>H</a:t>
            </a:r>
            <a:r>
              <a:rPr lang="tr-TR" sz="2000" dirty="0" smtClean="0"/>
              <a:t>17.</a:t>
            </a:r>
            <a:endParaRPr lang="tr-TR" sz="2000" dirty="0"/>
          </a:p>
        </p:txBody>
      </p:sp>
      <p:sp>
        <p:nvSpPr>
          <p:cNvPr id="5" name="TextBox 4"/>
          <p:cNvSpPr txBox="1"/>
          <p:nvPr/>
        </p:nvSpPr>
        <p:spPr>
          <a:xfrm>
            <a:off x="323528" y="6023029"/>
            <a:ext cx="5112568" cy="646331"/>
          </a:xfrm>
          <a:prstGeom prst="rect">
            <a:avLst/>
          </a:prstGeom>
          <a:noFill/>
        </p:spPr>
        <p:txBody>
          <a:bodyPr wrap="square" rtlCol="0">
            <a:spAutoFit/>
          </a:bodyPr>
          <a:lstStyle/>
          <a:p>
            <a:r>
              <a:rPr lang="tr-TR" dirty="0" smtClean="0"/>
              <a:t>MHC class II molecules present exogenous antigens</a:t>
            </a:r>
          </a:p>
          <a:p>
            <a:r>
              <a:rPr lang="tr-TR" dirty="0" smtClean="0"/>
              <a:t>MHC class I molecules present endogenous antigen</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820472" cy="2862322"/>
          </a:xfrm>
          <a:prstGeom prst="rect">
            <a:avLst/>
          </a:prstGeom>
          <a:noFill/>
        </p:spPr>
        <p:txBody>
          <a:bodyPr wrap="square" rtlCol="0">
            <a:spAutoFit/>
          </a:bodyPr>
          <a:lstStyle/>
          <a:p>
            <a:r>
              <a:rPr lang="tr-TR" sz="2000" dirty="0" smtClean="0"/>
              <a:t>These functions are associated with conventional DCs which are primarily concerned with the activation of naive T-cells. When they are mature,they express MHC proteins and co-stimulatory molecules at high levels.</a:t>
            </a:r>
          </a:p>
          <a:p>
            <a:endParaRPr lang="tr-TR" sz="2000" dirty="0" smtClean="0"/>
          </a:p>
          <a:p>
            <a:r>
              <a:rPr lang="tr-TR" sz="2000" dirty="0" smtClean="0"/>
              <a:t>In contrast, </a:t>
            </a:r>
            <a:r>
              <a:rPr lang="tr-TR" sz="2000" b="1" dirty="0" smtClean="0"/>
              <a:t>Plasmacytoid DCs </a:t>
            </a:r>
            <a:r>
              <a:rPr lang="tr-TR" sz="2000" dirty="0" smtClean="0"/>
              <a:t>are less efficient in priming naive T-cells. They mainly </a:t>
            </a:r>
            <a:r>
              <a:rPr lang="tr-TR" sz="2000" b="1" dirty="0" smtClean="0"/>
              <a:t>express intracellular deceptors TLR7 and TLR9 </a:t>
            </a:r>
            <a:r>
              <a:rPr lang="tr-TR" sz="2000" dirty="0" smtClean="0"/>
              <a:t>for sensin viral infections. They generate large amounts of </a:t>
            </a:r>
            <a:r>
              <a:rPr lang="tr-TR" sz="2000" b="1" dirty="0" smtClean="0"/>
              <a:t>type-I interferons</a:t>
            </a:r>
            <a:r>
              <a:rPr lang="tr-TR" sz="2000" dirty="0" smtClean="0"/>
              <a:t>, particularly in response to viral infections.  They were initially recognized as a rare population of peripheral blood cells. </a:t>
            </a:r>
            <a:endParaRPr lang="tr-TR" sz="2000" dirty="0"/>
          </a:p>
        </p:txBody>
      </p:sp>
      <p:grpSp>
        <p:nvGrpSpPr>
          <p:cNvPr id="8" name="Group 7"/>
          <p:cNvGrpSpPr/>
          <p:nvPr/>
        </p:nvGrpSpPr>
        <p:grpSpPr>
          <a:xfrm>
            <a:off x="755576" y="3501008"/>
            <a:ext cx="7382272" cy="3121646"/>
            <a:chOff x="755576" y="3501008"/>
            <a:chExt cx="7382272" cy="3121646"/>
          </a:xfrm>
        </p:grpSpPr>
        <p:pic>
          <p:nvPicPr>
            <p:cNvPr id="124930" name="Picture 2" descr="C:\Users\ben\Desktop\Lectures\Ex Slides, Images and Videos\Janeway Images\Chapter 08\figure_08_11.jpg"/>
            <p:cNvPicPr>
              <a:picLocks noChangeAspect="1" noChangeArrowheads="1"/>
            </p:cNvPicPr>
            <p:nvPr/>
          </p:nvPicPr>
          <p:blipFill>
            <a:blip r:embed="rId3" cstate="print"/>
            <a:srcRect/>
            <a:stretch>
              <a:fillRect/>
            </a:stretch>
          </p:blipFill>
          <p:spPr bwMode="auto">
            <a:xfrm>
              <a:off x="755576" y="3501008"/>
              <a:ext cx="7382272" cy="3121646"/>
            </a:xfrm>
            <a:prstGeom prst="rect">
              <a:avLst/>
            </a:prstGeom>
            <a:noFill/>
          </p:spPr>
        </p:pic>
        <p:sp>
          <p:nvSpPr>
            <p:cNvPr id="4" name="Rectangle 3"/>
            <p:cNvSpPr/>
            <p:nvPr/>
          </p:nvSpPr>
          <p:spPr>
            <a:xfrm>
              <a:off x="6228184" y="6046590"/>
              <a:ext cx="64807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p:cNvSpPr/>
            <p:nvPr/>
          </p:nvSpPr>
          <p:spPr>
            <a:xfrm>
              <a:off x="4932040" y="4894462"/>
              <a:ext cx="64807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4788024" y="5902574"/>
              <a:ext cx="792088" cy="3600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7020272" y="5542534"/>
              <a:ext cx="864096" cy="36004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esktop\Lectures\PhD and Masters in Immunology and Microbiology\Ex Slides, Images and Videos\Janeway Images\Chapter 02\figure 2-55.jpg"/>
          <p:cNvPicPr>
            <a:picLocks noChangeAspect="1" noChangeArrowheads="1"/>
          </p:cNvPicPr>
          <p:nvPr/>
        </p:nvPicPr>
        <p:blipFill>
          <a:blip r:embed="rId2" cstate="print"/>
          <a:srcRect b="4635"/>
          <a:stretch>
            <a:fillRect/>
          </a:stretch>
        </p:blipFill>
        <p:spPr bwMode="auto">
          <a:xfrm>
            <a:off x="2411760" y="2473005"/>
            <a:ext cx="4248472" cy="4384995"/>
          </a:xfrm>
          <a:prstGeom prst="rect">
            <a:avLst/>
          </a:prstGeom>
          <a:noFill/>
        </p:spPr>
      </p:pic>
      <p:sp>
        <p:nvSpPr>
          <p:cNvPr id="3" name="TextBox 2"/>
          <p:cNvSpPr txBox="1"/>
          <p:nvPr/>
        </p:nvSpPr>
        <p:spPr>
          <a:xfrm>
            <a:off x="179512" y="260648"/>
            <a:ext cx="8712968" cy="1938992"/>
          </a:xfrm>
          <a:prstGeom prst="rect">
            <a:avLst/>
          </a:prstGeom>
          <a:noFill/>
        </p:spPr>
        <p:txBody>
          <a:bodyPr wrap="square" rtlCol="0">
            <a:spAutoFit/>
          </a:bodyPr>
          <a:lstStyle/>
          <a:p>
            <a:r>
              <a:rPr lang="tr-TR" sz="2000" dirty="0" smtClean="0"/>
              <a:t>Interferons increase the NK cell killing activity which is crucial especially in the early phase of anti-viral immune responses.</a:t>
            </a:r>
          </a:p>
          <a:p>
            <a:endParaRPr lang="tr-TR" sz="2000" dirty="0" smtClean="0"/>
          </a:p>
          <a:p>
            <a:r>
              <a:rPr lang="tr-TR" sz="2000" dirty="0" smtClean="0"/>
              <a:t>As will be discussed in the following weeks, NK cells and CD8</a:t>
            </a:r>
            <a:r>
              <a:rPr lang="tr-TR" sz="2000" baseline="30000" dirty="0" smtClean="0"/>
              <a:t>+</a:t>
            </a:r>
            <a:r>
              <a:rPr lang="tr-TR" sz="2000" dirty="0" smtClean="0"/>
              <a:t> T-cells use similar mechanisms of killing (by releasing mediators such as perforin and granzyme). But CD8</a:t>
            </a:r>
            <a:r>
              <a:rPr lang="tr-TR" sz="2000" baseline="30000" dirty="0" smtClean="0"/>
              <a:t>+</a:t>
            </a:r>
            <a:r>
              <a:rPr lang="tr-TR" sz="2000" dirty="0" smtClean="0"/>
              <a:t> T-cells need almost a week to become activated.  </a:t>
            </a:r>
            <a:endParaRPr lang="tr-T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88640"/>
            <a:ext cx="8892480" cy="3170099"/>
          </a:xfrm>
          <a:prstGeom prst="rect">
            <a:avLst/>
          </a:prstGeom>
          <a:noFill/>
        </p:spPr>
        <p:txBody>
          <a:bodyPr wrap="square" rtlCol="0">
            <a:spAutoFit/>
          </a:bodyPr>
          <a:lstStyle/>
          <a:p>
            <a:r>
              <a:rPr lang="tr-TR" sz="2000" dirty="0" smtClean="0"/>
              <a:t>There are lots of </a:t>
            </a:r>
            <a:r>
              <a:rPr lang="tr-TR" sz="2000" b="1" dirty="0" smtClean="0"/>
              <a:t>micoorganisms</a:t>
            </a:r>
            <a:r>
              <a:rPr lang="tr-TR" sz="2000" dirty="0" smtClean="0"/>
              <a:t> that we </a:t>
            </a:r>
            <a:r>
              <a:rPr lang="tr-TR" sz="2000" b="1" dirty="0" smtClean="0"/>
              <a:t>encounter  everyday </a:t>
            </a:r>
            <a:r>
              <a:rPr lang="tr-TR" sz="2000" dirty="0" smtClean="0"/>
              <a:t>through breathing, touching, and eating. </a:t>
            </a:r>
          </a:p>
          <a:p>
            <a:endParaRPr lang="tr-TR" sz="2000" dirty="0" smtClean="0"/>
          </a:p>
          <a:p>
            <a:r>
              <a:rPr lang="tr-TR" sz="2000" dirty="0" smtClean="0"/>
              <a:t>Most are detected and </a:t>
            </a:r>
            <a:r>
              <a:rPr lang="tr-TR" sz="2000" b="1" dirty="0" smtClean="0"/>
              <a:t>destroyed within minutes or hours </a:t>
            </a:r>
            <a:r>
              <a:rPr lang="tr-TR" sz="2000" dirty="0" smtClean="0"/>
              <a:t>by defense mechanisms that do not rely on the clonal expansion of antigen-specific lymhphocytes. </a:t>
            </a:r>
          </a:p>
          <a:p>
            <a:endParaRPr lang="tr-TR" sz="2000" dirty="0" smtClean="0"/>
          </a:p>
          <a:p>
            <a:r>
              <a:rPr lang="tr-TR" sz="2000" dirty="0" smtClean="0"/>
              <a:t>Thus most do not require period of induction. These are the mechanisms of </a:t>
            </a:r>
            <a:r>
              <a:rPr lang="tr-TR" sz="2000" b="1" dirty="0" smtClean="0"/>
              <a:t>innate immunity</a:t>
            </a:r>
            <a:r>
              <a:rPr lang="tr-TR" sz="2000" dirty="0" smtClean="0"/>
              <a:t>. </a:t>
            </a:r>
          </a:p>
          <a:p>
            <a:endParaRPr lang="tr-TR" sz="2000" dirty="0" smtClean="0"/>
          </a:p>
          <a:p>
            <a:endParaRPr lang="tr-TR" sz="2000" dirty="0"/>
          </a:p>
        </p:txBody>
      </p:sp>
      <p:pic>
        <p:nvPicPr>
          <p:cNvPr id="1026" name="Picture 2" descr="C:\Users\ben\Desktop\Lectures\Ex Slides, Images and Videos\Janeway Images\Chapter 02\figure 2-01.jpg"/>
          <p:cNvPicPr>
            <a:picLocks noChangeAspect="1" noChangeArrowheads="1"/>
          </p:cNvPicPr>
          <p:nvPr/>
        </p:nvPicPr>
        <p:blipFill>
          <a:blip r:embed="rId2" cstate="print"/>
          <a:srcRect b="5405"/>
          <a:stretch>
            <a:fillRect/>
          </a:stretch>
        </p:blipFill>
        <p:spPr bwMode="auto">
          <a:xfrm>
            <a:off x="251520" y="2924944"/>
            <a:ext cx="8676456" cy="2462237"/>
          </a:xfrm>
          <a:prstGeom prst="rect">
            <a:avLst/>
          </a:prstGeom>
          <a:noFill/>
        </p:spPr>
      </p:pic>
      <p:sp>
        <p:nvSpPr>
          <p:cNvPr id="7" name="TextBox 6"/>
          <p:cNvSpPr txBox="1"/>
          <p:nvPr/>
        </p:nvSpPr>
        <p:spPr>
          <a:xfrm>
            <a:off x="251520" y="5733256"/>
            <a:ext cx="8640960" cy="1015663"/>
          </a:xfrm>
          <a:prstGeom prst="rect">
            <a:avLst/>
          </a:prstGeom>
          <a:noFill/>
        </p:spPr>
        <p:txBody>
          <a:bodyPr wrap="square" rtlCol="0">
            <a:spAutoFit/>
          </a:bodyPr>
          <a:lstStyle/>
          <a:p>
            <a:r>
              <a:rPr lang="tr-TR" sz="2000" dirty="0" smtClean="0"/>
              <a:t>Only if an infectious organism </a:t>
            </a:r>
            <a:r>
              <a:rPr lang="tr-TR" sz="2000" b="1" dirty="0" smtClean="0"/>
              <a:t>can breach these lines of  defense </a:t>
            </a:r>
            <a:r>
              <a:rPr lang="tr-TR" sz="2000" dirty="0" smtClean="0"/>
              <a:t>will an adaptive immune response ensue, with gene generation of antigen-specific effector cells and memory cells. </a:t>
            </a:r>
            <a:endParaRPr lang="tr-T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n\Desktop\Lectures\Ex Slides, Images and Videos\Cellular and Molecular Immunology\S9781437715286-004-f006.jpg"/>
          <p:cNvPicPr>
            <a:picLocks noChangeAspect="1" noChangeArrowheads="1"/>
          </p:cNvPicPr>
          <p:nvPr/>
        </p:nvPicPr>
        <p:blipFill>
          <a:blip r:embed="rId3" cstate="print"/>
          <a:srcRect b="4672"/>
          <a:stretch>
            <a:fillRect/>
          </a:stretch>
        </p:blipFill>
        <p:spPr bwMode="auto">
          <a:xfrm>
            <a:off x="3353121" y="188640"/>
            <a:ext cx="5790879" cy="5616624"/>
          </a:xfrm>
          <a:prstGeom prst="rect">
            <a:avLst/>
          </a:prstGeom>
          <a:noFill/>
        </p:spPr>
      </p:pic>
      <p:sp>
        <p:nvSpPr>
          <p:cNvPr id="3" name="TextBox 2"/>
          <p:cNvSpPr txBox="1"/>
          <p:nvPr/>
        </p:nvSpPr>
        <p:spPr>
          <a:xfrm>
            <a:off x="144016" y="349488"/>
            <a:ext cx="3275856" cy="6247864"/>
          </a:xfrm>
          <a:prstGeom prst="rect">
            <a:avLst/>
          </a:prstGeom>
          <a:noFill/>
        </p:spPr>
        <p:txBody>
          <a:bodyPr wrap="square" rtlCol="0">
            <a:spAutoFit/>
          </a:bodyPr>
          <a:lstStyle/>
          <a:p>
            <a:r>
              <a:rPr lang="tr-TR" sz="2000" dirty="0" smtClean="0"/>
              <a:t>NK cell </a:t>
            </a:r>
            <a:r>
              <a:rPr lang="tr-TR" sz="2000" b="1" dirty="0" smtClean="0"/>
              <a:t>activation is regulated </a:t>
            </a:r>
            <a:r>
              <a:rPr lang="tr-TR" sz="2000" dirty="0" smtClean="0"/>
              <a:t>by a </a:t>
            </a:r>
            <a:r>
              <a:rPr lang="tr-TR" sz="2000" b="1" dirty="0" smtClean="0"/>
              <a:t>balance</a:t>
            </a:r>
            <a:r>
              <a:rPr lang="tr-TR" sz="2000" dirty="0" smtClean="0"/>
              <a:t> between signals that are generated from </a:t>
            </a:r>
            <a:r>
              <a:rPr lang="tr-TR" sz="2000" b="1" dirty="0" smtClean="0"/>
              <a:t>activating receptors </a:t>
            </a:r>
            <a:r>
              <a:rPr lang="tr-TR" sz="2000" dirty="0" smtClean="0"/>
              <a:t>and </a:t>
            </a:r>
            <a:r>
              <a:rPr lang="tr-TR" sz="2000" b="1" dirty="0" smtClean="0"/>
              <a:t>inhibitory receptors</a:t>
            </a:r>
            <a:r>
              <a:rPr lang="tr-TR" sz="2000" dirty="0" smtClean="0"/>
              <a:t>. </a:t>
            </a:r>
          </a:p>
          <a:p>
            <a:endParaRPr lang="tr-TR" sz="2000" dirty="0" smtClean="0"/>
          </a:p>
          <a:p>
            <a:r>
              <a:rPr lang="tr-TR" sz="2000" dirty="0" smtClean="0"/>
              <a:t>One particular </a:t>
            </a:r>
            <a:r>
              <a:rPr lang="tr-TR" sz="2000" b="1" dirty="0" smtClean="0"/>
              <a:t>inhibitory ligand</a:t>
            </a:r>
            <a:r>
              <a:rPr lang="tr-TR" sz="2000" dirty="0" smtClean="0"/>
              <a:t> is </a:t>
            </a:r>
            <a:r>
              <a:rPr lang="tr-TR" sz="2000" b="1" dirty="0" smtClean="0"/>
              <a:t>MHC class I molecules.</a:t>
            </a:r>
            <a:r>
              <a:rPr lang="tr-TR" sz="2000" dirty="0" smtClean="0"/>
              <a:t> If a virus infection or other stress inhibits class I MHC expression, the NK cell inhibitory receptor is not engaged and the activation receptor functions unopposed to trigger response of NK cells. </a:t>
            </a:r>
          </a:p>
          <a:p>
            <a:endParaRPr lang="tr-TR" sz="2000" dirty="0" smtClean="0"/>
          </a:p>
          <a:p>
            <a:r>
              <a:rPr lang="tr-TR" sz="2000" b="1" dirty="0" smtClean="0"/>
              <a:t>IFN increase MHC class I expression</a:t>
            </a:r>
            <a:r>
              <a:rPr lang="tr-TR" sz="2000" dirty="0" smtClean="0"/>
              <a:t> in normal healthy self cells. </a:t>
            </a:r>
          </a:p>
        </p:txBody>
      </p:sp>
      <p:sp>
        <p:nvSpPr>
          <p:cNvPr id="4" name="TextBox 3"/>
          <p:cNvSpPr txBox="1"/>
          <p:nvPr/>
        </p:nvSpPr>
        <p:spPr>
          <a:xfrm>
            <a:off x="3419872" y="5949280"/>
            <a:ext cx="5724128" cy="923330"/>
          </a:xfrm>
          <a:prstGeom prst="rect">
            <a:avLst/>
          </a:prstGeom>
          <a:noFill/>
        </p:spPr>
        <p:txBody>
          <a:bodyPr wrap="square" rtlCol="0">
            <a:spAutoFit/>
          </a:bodyPr>
          <a:lstStyle/>
          <a:p>
            <a:r>
              <a:rPr lang="tr-TR" dirty="0" smtClean="0">
                <a:solidFill>
                  <a:srgbClr val="FF0000"/>
                </a:solidFill>
              </a:rPr>
              <a:t>NB: MHC class I molecules are expressed by almost all healthy cells in body (all nucleated cells) and thus are markers of normal, healthy self cells. </a:t>
            </a:r>
            <a:endParaRPr lang="tr-TR"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21385"/>
            <a:ext cx="8568952" cy="1323439"/>
          </a:xfrm>
          <a:prstGeom prst="rect">
            <a:avLst/>
          </a:prstGeom>
          <a:noFill/>
        </p:spPr>
        <p:txBody>
          <a:bodyPr wrap="square" rtlCol="0">
            <a:spAutoFit/>
          </a:bodyPr>
          <a:lstStyle/>
          <a:p>
            <a:r>
              <a:rPr lang="tr-TR" sz="2000" dirty="0" smtClean="0"/>
              <a:t>Not all lymphocytes belong to adaptive immunity. There are </a:t>
            </a:r>
            <a:r>
              <a:rPr lang="tr-TR" sz="2000" b="1" dirty="0" smtClean="0"/>
              <a:t>certain subsbsets of T- and B-lymhpocytes </a:t>
            </a:r>
            <a:r>
              <a:rPr lang="tr-TR" sz="2000" dirty="0" smtClean="0"/>
              <a:t>that do not need to undergo clonal expansion before responding effectively and express receptors with limited diversity. For this reason they called </a:t>
            </a:r>
            <a:r>
              <a:rPr lang="tr-TR" sz="2000" b="1" dirty="0" smtClean="0"/>
              <a:t>innate-like lymphocytes. </a:t>
            </a:r>
            <a:r>
              <a:rPr lang="tr-TR" sz="2000" dirty="0" smtClean="0"/>
              <a:t> </a:t>
            </a:r>
            <a:endParaRPr lang="tr-TR" sz="2000" b="1" dirty="0"/>
          </a:p>
        </p:txBody>
      </p:sp>
      <p:pic>
        <p:nvPicPr>
          <p:cNvPr id="2050" name="Picture 2" descr="C:\Users\ben\Desktop\Lectures\Ex Slides, Images and Videos\Janeway Images\Chapter 02\figure 2-61.jpg"/>
          <p:cNvPicPr>
            <a:picLocks noChangeAspect="1" noChangeArrowheads="1"/>
          </p:cNvPicPr>
          <p:nvPr/>
        </p:nvPicPr>
        <p:blipFill>
          <a:blip r:embed="rId3" cstate="print"/>
          <a:srcRect/>
          <a:stretch>
            <a:fillRect/>
          </a:stretch>
        </p:blipFill>
        <p:spPr bwMode="auto">
          <a:xfrm>
            <a:off x="467544" y="2492896"/>
            <a:ext cx="6012160" cy="3040749"/>
          </a:xfrm>
          <a:prstGeom prst="rect">
            <a:avLst/>
          </a:prstGeom>
          <a:noFill/>
        </p:spPr>
      </p:pic>
      <p:sp>
        <p:nvSpPr>
          <p:cNvPr id="6" name="TextBox 5"/>
          <p:cNvSpPr txBox="1"/>
          <p:nvPr/>
        </p:nvSpPr>
        <p:spPr>
          <a:xfrm>
            <a:off x="6660232" y="2492896"/>
            <a:ext cx="2160240" cy="3416320"/>
          </a:xfrm>
          <a:prstGeom prst="rect">
            <a:avLst/>
          </a:prstGeom>
          <a:noFill/>
        </p:spPr>
        <p:txBody>
          <a:bodyPr wrap="square" rtlCol="0">
            <a:spAutoFit/>
          </a:bodyPr>
          <a:lstStyle/>
          <a:p>
            <a:r>
              <a:rPr lang="tr-TR" dirty="0" smtClean="0"/>
              <a:t>NB: Epithelial lymphocytes were also found to be activated by microbial heat shock proteins.</a:t>
            </a:r>
          </a:p>
          <a:p>
            <a:endParaRPr lang="tr-TR" dirty="0" smtClean="0"/>
          </a:p>
          <a:p>
            <a:r>
              <a:rPr lang="tr-TR" dirty="0" smtClean="0"/>
              <a:t> Apart from cytokine release they were also found to play a role in killing of infected cell. </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640960" cy="1077218"/>
          </a:xfrm>
          <a:prstGeom prst="rect">
            <a:avLst/>
          </a:prstGeom>
          <a:noFill/>
        </p:spPr>
        <p:txBody>
          <a:bodyPr wrap="square" rtlCol="0">
            <a:spAutoFit/>
          </a:bodyPr>
          <a:lstStyle/>
          <a:p>
            <a:r>
              <a:rPr lang="tr-TR" sz="3200" dirty="0" smtClean="0"/>
              <a:t>Apart from Cellular Components, Innate Immunıty also has Solbule Components that include......</a:t>
            </a:r>
            <a:endParaRPr lang="tr-TR" sz="3200" dirty="0"/>
          </a:p>
        </p:txBody>
      </p:sp>
      <p:pic>
        <p:nvPicPr>
          <p:cNvPr id="3" name="Picture 2" descr="ws_F278.tmp"/>
          <p:cNvPicPr>
            <a:picLocks/>
          </p:cNvPicPr>
          <p:nvPr/>
        </p:nvPicPr>
        <p:blipFill>
          <a:blip r:embed="rId3" cstate="print"/>
          <a:srcRect b="11828"/>
          <a:stretch>
            <a:fillRect/>
          </a:stretch>
        </p:blipFill>
        <p:spPr>
          <a:xfrm>
            <a:off x="4860032" y="1436716"/>
            <a:ext cx="4139952" cy="5160636"/>
          </a:xfrm>
          <a:prstGeom prst="rect">
            <a:avLst/>
          </a:prstGeom>
        </p:spPr>
      </p:pic>
      <p:sp>
        <p:nvSpPr>
          <p:cNvPr id="4" name="Rectangle 3"/>
          <p:cNvSpPr/>
          <p:nvPr/>
        </p:nvSpPr>
        <p:spPr>
          <a:xfrm>
            <a:off x="251520" y="1340768"/>
            <a:ext cx="4608512" cy="5078313"/>
          </a:xfrm>
          <a:prstGeom prst="rect">
            <a:avLst/>
          </a:prstGeom>
        </p:spPr>
        <p:txBody>
          <a:bodyPr wrap="square">
            <a:spAutoFit/>
          </a:bodyPr>
          <a:lstStyle/>
          <a:p>
            <a:r>
              <a:rPr lang="tr-TR" sz="2400" b="1" dirty="0" smtClean="0"/>
              <a:t>Natural antibodies </a:t>
            </a:r>
            <a:r>
              <a:rPr lang="tr-TR" sz="2000" dirty="0" smtClean="0"/>
              <a:t>these are </a:t>
            </a:r>
            <a:r>
              <a:rPr lang="tr-TR" sz="2000" b="1" dirty="0" smtClean="0"/>
              <a:t>mostly IgM </a:t>
            </a:r>
            <a:r>
              <a:rPr lang="tr-TR" sz="2000" dirty="0" smtClean="0"/>
              <a:t>in adult. They are produced by distinct B-cell subsets (</a:t>
            </a:r>
            <a:r>
              <a:rPr lang="tr-TR" sz="2000" b="1" dirty="0" smtClean="0"/>
              <a:t>marginal B-cells and B-1 cells</a:t>
            </a:r>
            <a:r>
              <a:rPr lang="tr-TR" sz="2000" dirty="0" smtClean="0"/>
              <a:t>) with only a limited number of specificities.</a:t>
            </a:r>
          </a:p>
          <a:p>
            <a:endParaRPr lang="tr-TR" sz="2000" dirty="0" smtClean="0"/>
          </a:p>
          <a:p>
            <a:r>
              <a:rPr lang="tr-TR" sz="2000" dirty="0" smtClean="0"/>
              <a:t>But in newly born because of the maternal IgG,serum antibodies are dominated by IgG. </a:t>
            </a:r>
          </a:p>
          <a:p>
            <a:endParaRPr lang="tr-TR" sz="2000" dirty="0" smtClean="0"/>
          </a:p>
          <a:p>
            <a:r>
              <a:rPr lang="tr-TR" sz="2000" dirty="0" smtClean="0"/>
              <a:t>The IgG concentration falls over the first 3 months. Thereafter the rate of IgG synthesis by the newborn overtakes the rate of breakdown of materal IgG and the overall concentration increases steadıiy. </a:t>
            </a:r>
          </a:p>
          <a:p>
            <a:endParaRPr lang="tr-TR" sz="2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1.bp.blogspot.com/-Xg3b9Pptszw/TV14xXBmbxI/AAAAAAAAAAU/vmtxEjaeK6s/s1600/fig004.gif"/>
          <p:cNvPicPr>
            <a:picLocks noChangeAspect="1" noChangeArrowheads="1"/>
          </p:cNvPicPr>
          <p:nvPr/>
        </p:nvPicPr>
        <p:blipFill>
          <a:blip r:embed="rId2" cstate="print"/>
          <a:srcRect/>
          <a:stretch>
            <a:fillRect/>
          </a:stretch>
        </p:blipFill>
        <p:spPr bwMode="auto">
          <a:xfrm>
            <a:off x="755576" y="1700808"/>
            <a:ext cx="7345685" cy="4894097"/>
          </a:xfrm>
          <a:prstGeom prst="rect">
            <a:avLst/>
          </a:prstGeom>
          <a:noFill/>
        </p:spPr>
      </p:pic>
      <p:sp>
        <p:nvSpPr>
          <p:cNvPr id="3" name="TextBox 2"/>
          <p:cNvSpPr txBox="1"/>
          <p:nvPr/>
        </p:nvSpPr>
        <p:spPr>
          <a:xfrm>
            <a:off x="251520" y="188640"/>
            <a:ext cx="8568952" cy="1323439"/>
          </a:xfrm>
          <a:prstGeom prst="rect">
            <a:avLst/>
          </a:prstGeom>
          <a:noFill/>
        </p:spPr>
        <p:txBody>
          <a:bodyPr wrap="square" rtlCol="0">
            <a:spAutoFit/>
          </a:bodyPr>
          <a:lstStyle/>
          <a:p>
            <a:r>
              <a:rPr lang="tr-TR" sz="2000" dirty="0" smtClean="0"/>
              <a:t>Natural antibodies can act as opsonins by binding to microbes and enhancing the ability of macrophages, neutrophils and dendritic cells to phagocytose the microbes.  Interaction between natural antibody and an phagocyte is mediated by FcR expressed by the immune cell. </a:t>
            </a:r>
            <a:endParaRPr lang="tr-T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208912" cy="707886"/>
          </a:xfrm>
          <a:prstGeom prst="rect">
            <a:avLst/>
          </a:prstGeom>
          <a:noFill/>
        </p:spPr>
        <p:txBody>
          <a:bodyPr wrap="square" rtlCol="0">
            <a:spAutoFit/>
          </a:bodyPr>
          <a:lstStyle/>
          <a:p>
            <a:r>
              <a:rPr lang="tr-TR" sz="2000" dirty="0" smtClean="0"/>
              <a:t>Natural antibodies can also activate the complement system which is another soluble member of innate immunity.  The pathway is called calssical pathway.</a:t>
            </a:r>
            <a:endParaRPr lang="tr-TR" sz="2000" dirty="0"/>
          </a:p>
        </p:txBody>
      </p:sp>
      <p:pic>
        <p:nvPicPr>
          <p:cNvPr id="7" name="Picture 4"/>
          <p:cNvPicPr>
            <a:picLocks noChangeAspect="1" noChangeArrowheads="1"/>
          </p:cNvPicPr>
          <p:nvPr/>
        </p:nvPicPr>
        <p:blipFill>
          <a:blip r:embed="rId2" cstate="print"/>
          <a:srcRect/>
          <a:stretch>
            <a:fillRect/>
          </a:stretch>
        </p:blipFill>
        <p:spPr bwMode="auto">
          <a:xfrm>
            <a:off x="4572000" y="1196752"/>
            <a:ext cx="3451889" cy="2633112"/>
          </a:xfrm>
          <a:prstGeom prst="rect">
            <a:avLst/>
          </a:prstGeom>
          <a:noFill/>
          <a:ln w="9525">
            <a:noFill/>
            <a:miter lim="800000"/>
            <a:headEnd/>
            <a:tailEnd/>
          </a:ln>
          <a:effectLst/>
        </p:spPr>
      </p:pic>
      <p:pic>
        <p:nvPicPr>
          <p:cNvPr id="8" name="Picture 5"/>
          <p:cNvPicPr>
            <a:picLocks noChangeAspect="1" noChangeArrowheads="1"/>
          </p:cNvPicPr>
          <p:nvPr/>
        </p:nvPicPr>
        <p:blipFill>
          <a:blip r:embed="rId3" cstate="print"/>
          <a:srcRect/>
          <a:stretch>
            <a:fillRect/>
          </a:stretch>
        </p:blipFill>
        <p:spPr bwMode="auto">
          <a:xfrm>
            <a:off x="4572000" y="3789040"/>
            <a:ext cx="3580027" cy="2561079"/>
          </a:xfrm>
          <a:prstGeom prst="rect">
            <a:avLst/>
          </a:prstGeom>
          <a:noFill/>
          <a:ln w="9525">
            <a:noFill/>
            <a:miter lim="800000"/>
            <a:headEnd/>
            <a:tailEnd/>
          </a:ln>
          <a:effectLst/>
        </p:spPr>
      </p:pic>
      <p:pic>
        <p:nvPicPr>
          <p:cNvPr id="9" name="Picture 6"/>
          <p:cNvPicPr>
            <a:picLocks noChangeAspect="1" noChangeArrowheads="1"/>
          </p:cNvPicPr>
          <p:nvPr/>
        </p:nvPicPr>
        <p:blipFill>
          <a:blip r:embed="rId4" cstate="print"/>
          <a:srcRect/>
          <a:stretch>
            <a:fillRect/>
          </a:stretch>
        </p:blipFill>
        <p:spPr bwMode="auto">
          <a:xfrm>
            <a:off x="539552" y="1268760"/>
            <a:ext cx="3686340" cy="2060013"/>
          </a:xfrm>
          <a:prstGeom prst="rect">
            <a:avLst/>
          </a:prstGeom>
          <a:noFill/>
          <a:ln w="9525">
            <a:noFill/>
            <a:miter lim="800000"/>
            <a:headEnd/>
            <a:tailEnd/>
          </a:ln>
          <a:effectLst/>
        </p:spPr>
      </p:pic>
      <p:pic>
        <p:nvPicPr>
          <p:cNvPr id="10" name="Picture 7"/>
          <p:cNvPicPr>
            <a:picLocks noChangeAspect="1" noChangeArrowheads="1"/>
          </p:cNvPicPr>
          <p:nvPr/>
        </p:nvPicPr>
        <p:blipFill>
          <a:blip r:embed="rId5" cstate="print"/>
          <a:srcRect/>
          <a:stretch>
            <a:fillRect/>
          </a:stretch>
        </p:blipFill>
        <p:spPr bwMode="auto">
          <a:xfrm>
            <a:off x="467544" y="3573016"/>
            <a:ext cx="3618917" cy="302074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9512" y="44624"/>
            <a:ext cx="6448425" cy="6667500"/>
          </a:xfrm>
          <a:prstGeom prst="rect">
            <a:avLst/>
          </a:prstGeom>
          <a:noFill/>
          <a:ln w="9525">
            <a:noFill/>
            <a:miter lim="800000"/>
            <a:headEnd/>
            <a:tailEnd/>
          </a:ln>
          <a:effectLst/>
        </p:spPr>
      </p:pic>
      <p:sp>
        <p:nvSpPr>
          <p:cNvPr id="3" name="TextBox 2"/>
          <p:cNvSpPr txBox="1"/>
          <p:nvPr/>
        </p:nvSpPr>
        <p:spPr>
          <a:xfrm>
            <a:off x="6948264" y="1052736"/>
            <a:ext cx="2195736" cy="3970318"/>
          </a:xfrm>
          <a:prstGeom prst="rect">
            <a:avLst/>
          </a:prstGeom>
          <a:noFill/>
        </p:spPr>
        <p:txBody>
          <a:bodyPr wrap="square" rtlCol="0">
            <a:spAutoFit/>
          </a:bodyPr>
          <a:lstStyle/>
          <a:p>
            <a:r>
              <a:rPr lang="tr-TR" dirty="0" smtClean="0"/>
              <a:t>Apart from classical pathway,  there are also alternative pathway and lectin pathway that leads to complement cascade activation.</a:t>
            </a:r>
          </a:p>
          <a:p>
            <a:endParaRPr lang="tr-TR" dirty="0" smtClean="0"/>
          </a:p>
          <a:p>
            <a:endParaRPr lang="tr-TR" dirty="0" smtClean="0"/>
          </a:p>
          <a:p>
            <a:r>
              <a:rPr lang="tr-TR" dirty="0" smtClean="0"/>
              <a:t>Apart from the bieginning phases, all pathways  involve the same enzymatic reactions. </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descr="C:\Users\ben\Desktop\Lectures\Ex Slides, Images and Videos\Cellular and Molecular Immunology\S9781437715286-004-f010.jpg"/>
          <p:cNvPicPr>
            <a:picLocks noChangeAspect="1" noChangeArrowheads="1"/>
          </p:cNvPicPr>
          <p:nvPr/>
        </p:nvPicPr>
        <p:blipFill>
          <a:blip r:embed="rId2" cstate="print"/>
          <a:srcRect b="4641"/>
          <a:stretch>
            <a:fillRect/>
          </a:stretch>
        </p:blipFill>
        <p:spPr bwMode="auto">
          <a:xfrm>
            <a:off x="1115616" y="1700808"/>
            <a:ext cx="6070923" cy="4341895"/>
          </a:xfrm>
          <a:prstGeom prst="rect">
            <a:avLst/>
          </a:prstGeom>
          <a:noFill/>
        </p:spPr>
      </p:pic>
      <p:sp>
        <p:nvSpPr>
          <p:cNvPr id="6" name="TextBox 5"/>
          <p:cNvSpPr txBox="1"/>
          <p:nvPr/>
        </p:nvSpPr>
        <p:spPr>
          <a:xfrm>
            <a:off x="251520" y="188640"/>
            <a:ext cx="8496944" cy="1323439"/>
          </a:xfrm>
          <a:prstGeom prst="rect">
            <a:avLst/>
          </a:prstGeom>
          <a:noFill/>
        </p:spPr>
        <p:txBody>
          <a:bodyPr wrap="square" rtlCol="0">
            <a:spAutoFit/>
          </a:bodyPr>
          <a:lstStyle/>
          <a:p>
            <a:r>
              <a:rPr lang="tr-TR" sz="2000" dirty="0" smtClean="0"/>
              <a:t>The first proteins with the enzymatic activities in both classical and alternative pathways have similar structure: Six globular heads at the end of collagenous-like stalks. Binding results in conformational changes that activate serine proteases.</a:t>
            </a:r>
            <a:endParaRPr lang="tr-T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esktop\Lectures\PhD and Masters in Immunology and Microbiology\Ex Slides, Images and Videos\Janeway Images\Chapter 02\figure 2-25.jpg"/>
          <p:cNvPicPr>
            <a:picLocks noChangeAspect="1" noChangeArrowheads="1"/>
          </p:cNvPicPr>
          <p:nvPr/>
        </p:nvPicPr>
        <p:blipFill>
          <a:blip r:embed="rId2" cstate="print"/>
          <a:srcRect/>
          <a:stretch>
            <a:fillRect/>
          </a:stretch>
        </p:blipFill>
        <p:spPr bwMode="auto">
          <a:xfrm>
            <a:off x="1401134" y="1"/>
            <a:ext cx="6341732"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C:\Users\ben\Desktop\Lectures\Ex Slides, Images and Videos\Janeway Images\Chapter 02\figure 2-52.jpg"/>
          <p:cNvPicPr>
            <a:picLocks noChangeAspect="1" noChangeArrowheads="1"/>
          </p:cNvPicPr>
          <p:nvPr/>
        </p:nvPicPr>
        <p:blipFill>
          <a:blip r:embed="rId2" cstate="print"/>
          <a:srcRect r="31982"/>
          <a:stretch>
            <a:fillRect/>
          </a:stretch>
        </p:blipFill>
        <p:spPr bwMode="auto">
          <a:xfrm>
            <a:off x="0" y="1692866"/>
            <a:ext cx="5364088" cy="5165134"/>
          </a:xfrm>
          <a:prstGeom prst="rect">
            <a:avLst/>
          </a:prstGeom>
          <a:noFill/>
        </p:spPr>
      </p:pic>
      <p:sp>
        <p:nvSpPr>
          <p:cNvPr id="3" name="TextBox 2"/>
          <p:cNvSpPr txBox="1"/>
          <p:nvPr/>
        </p:nvSpPr>
        <p:spPr>
          <a:xfrm>
            <a:off x="251520" y="188640"/>
            <a:ext cx="8496944" cy="1323439"/>
          </a:xfrm>
          <a:prstGeom prst="rect">
            <a:avLst/>
          </a:prstGeom>
          <a:noFill/>
        </p:spPr>
        <p:txBody>
          <a:bodyPr wrap="square" rtlCol="0">
            <a:spAutoFit/>
          </a:bodyPr>
          <a:lstStyle/>
          <a:p>
            <a:r>
              <a:rPr lang="tr-TR" sz="2000" dirty="0" smtClean="0"/>
              <a:t>There are also </a:t>
            </a:r>
            <a:r>
              <a:rPr lang="tr-TR" sz="2000" b="1" dirty="0" smtClean="0"/>
              <a:t>acute phase proteins</a:t>
            </a:r>
            <a:r>
              <a:rPr lang="tr-TR" sz="2000" dirty="0" smtClean="0"/>
              <a:t>. They are present in plasma even in the absence of infection. But their levels are further increased as a result of IL-1, IL-6 or TNF impact on liver which generates them.  These include but not restricted to, ficolins, MBL, and C-reactive proteins. </a:t>
            </a:r>
            <a:endParaRPr lang="tr-TR" sz="2000" dirty="0"/>
          </a:p>
        </p:txBody>
      </p:sp>
      <p:sp>
        <p:nvSpPr>
          <p:cNvPr id="6" name="TextBox 5"/>
          <p:cNvSpPr txBox="1"/>
          <p:nvPr/>
        </p:nvSpPr>
        <p:spPr>
          <a:xfrm>
            <a:off x="5508104" y="1772816"/>
            <a:ext cx="3384376" cy="4708981"/>
          </a:xfrm>
          <a:prstGeom prst="rect">
            <a:avLst/>
          </a:prstGeom>
          <a:noFill/>
        </p:spPr>
        <p:txBody>
          <a:bodyPr wrap="square" rtlCol="0">
            <a:spAutoFit/>
          </a:bodyPr>
          <a:lstStyle/>
          <a:p>
            <a:r>
              <a:rPr lang="tr-TR" sz="2000" dirty="0" smtClean="0"/>
              <a:t>Each acute phase protein has different functions. One important function regarding the immune response (apart from complement activation) is opsonization by </a:t>
            </a:r>
            <a:r>
              <a:rPr lang="tr-TR" sz="2000" b="1" dirty="0" smtClean="0"/>
              <a:t>CRP, MBL and Ficolins. </a:t>
            </a:r>
          </a:p>
          <a:p>
            <a:endParaRPr lang="tr-TR" sz="2000" dirty="0" smtClean="0"/>
          </a:p>
          <a:p>
            <a:r>
              <a:rPr lang="tr-TR" sz="2000" b="1" dirty="0" smtClean="0"/>
              <a:t>Surfactant proteins </a:t>
            </a:r>
            <a:r>
              <a:rPr lang="tr-TR" sz="2000" dirty="0" smtClean="0"/>
              <a:t>appear to be mediate </a:t>
            </a:r>
            <a:r>
              <a:rPr lang="tr-TR" sz="2000" b="1" dirty="0" smtClean="0"/>
              <a:t>innate immune responses in lung</a:t>
            </a:r>
            <a:r>
              <a:rPr lang="tr-TR" sz="2000" dirty="0" smtClean="0"/>
              <a:t>. </a:t>
            </a:r>
          </a:p>
          <a:p>
            <a:r>
              <a:rPr lang="tr-TR" sz="2000" dirty="0" smtClean="0"/>
              <a:t>They can directly </a:t>
            </a:r>
            <a:r>
              <a:rPr lang="tr-TR" sz="2000" b="1" dirty="0" smtClean="0"/>
              <a:t>inhibit bacterial growth and activate macrophages. </a:t>
            </a:r>
          </a:p>
          <a:p>
            <a:endParaRPr lang="tr-T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n\Desktop\Lectures\Ex Slides, Images and Videos\Janeway Images\Chapter 02\figure 2-06.jpg"/>
          <p:cNvPicPr>
            <a:picLocks noChangeAspect="1" noChangeArrowheads="1"/>
          </p:cNvPicPr>
          <p:nvPr/>
        </p:nvPicPr>
        <p:blipFill>
          <a:blip r:embed="rId2" cstate="print"/>
          <a:srcRect b="3949"/>
          <a:stretch>
            <a:fillRect/>
          </a:stretch>
        </p:blipFill>
        <p:spPr bwMode="auto">
          <a:xfrm>
            <a:off x="1331640" y="548680"/>
            <a:ext cx="6559754" cy="3528392"/>
          </a:xfrm>
          <a:prstGeom prst="rect">
            <a:avLst/>
          </a:prstGeom>
          <a:noFill/>
        </p:spPr>
      </p:pic>
      <p:sp>
        <p:nvSpPr>
          <p:cNvPr id="5" name="TextBox 4"/>
          <p:cNvSpPr txBox="1"/>
          <p:nvPr/>
        </p:nvSpPr>
        <p:spPr>
          <a:xfrm>
            <a:off x="503040" y="44624"/>
            <a:ext cx="8640960" cy="400110"/>
          </a:xfrm>
          <a:prstGeom prst="rect">
            <a:avLst/>
          </a:prstGeom>
          <a:noFill/>
        </p:spPr>
        <p:txBody>
          <a:bodyPr wrap="square" rtlCol="0">
            <a:spAutoFit/>
          </a:bodyPr>
          <a:lstStyle/>
          <a:p>
            <a:r>
              <a:rPr lang="tr-TR" sz="2000" dirty="0" smtClean="0"/>
              <a:t>An infection and the resposne to it can be divided into a series of stages.</a:t>
            </a:r>
          </a:p>
        </p:txBody>
      </p:sp>
      <p:sp>
        <p:nvSpPr>
          <p:cNvPr id="4" name="Rectangle 3"/>
          <p:cNvSpPr/>
          <p:nvPr/>
        </p:nvSpPr>
        <p:spPr>
          <a:xfrm>
            <a:off x="107504" y="4149080"/>
            <a:ext cx="8892480" cy="2554545"/>
          </a:xfrm>
          <a:prstGeom prst="rect">
            <a:avLst/>
          </a:prstGeom>
        </p:spPr>
        <p:txBody>
          <a:bodyPr wrap="square">
            <a:spAutoFit/>
          </a:bodyPr>
          <a:lstStyle/>
          <a:p>
            <a:r>
              <a:rPr lang="tr-TR" sz="2000" dirty="0" smtClean="0"/>
              <a:t>The major way by which the innate immune system deals with infections and tissue injury is to stimulate </a:t>
            </a:r>
            <a:r>
              <a:rPr lang="tr-TR" sz="2000" b="1" dirty="0" smtClean="0"/>
              <a:t>acute inflammation</a:t>
            </a:r>
            <a:r>
              <a:rPr lang="tr-TR" sz="2000" dirty="0" smtClean="0"/>
              <a:t>, which is the </a:t>
            </a:r>
            <a:r>
              <a:rPr lang="tr-TR" sz="2000" b="1" dirty="0" smtClean="0"/>
              <a:t>accumulation of leukocytes</a:t>
            </a:r>
            <a:r>
              <a:rPr lang="tr-TR" sz="2000" dirty="0" smtClean="0"/>
              <a:t>, </a:t>
            </a:r>
            <a:r>
              <a:rPr lang="tr-TR" sz="2000" b="1" dirty="0" smtClean="0"/>
              <a:t>plasma proteins </a:t>
            </a:r>
            <a:r>
              <a:rPr lang="tr-TR" sz="2000" dirty="0" smtClean="0"/>
              <a:t>and </a:t>
            </a:r>
            <a:r>
              <a:rPr lang="tr-TR" sz="2000" b="1" dirty="0" smtClean="0"/>
              <a:t>fluid derived from the blood</a:t>
            </a:r>
            <a:r>
              <a:rPr lang="tr-TR" sz="2000" dirty="0" smtClean="0"/>
              <a:t>.</a:t>
            </a:r>
          </a:p>
          <a:p>
            <a:endParaRPr lang="tr-TR" sz="2000" dirty="0" smtClean="0"/>
          </a:p>
          <a:p>
            <a:r>
              <a:rPr lang="tr-TR" sz="2000" dirty="0" smtClean="0"/>
              <a:t>Typically, the </a:t>
            </a:r>
            <a:r>
              <a:rPr lang="tr-TR" sz="2000" b="1" dirty="0" smtClean="0"/>
              <a:t>most abundant leukocyte </a:t>
            </a:r>
            <a:r>
              <a:rPr lang="tr-TR" sz="2000" dirty="0" smtClean="0"/>
              <a:t>that is </a:t>
            </a:r>
            <a:r>
              <a:rPr lang="tr-TR" sz="2000" b="1" dirty="0" smtClean="0"/>
              <a:t>recruited</a:t>
            </a:r>
            <a:r>
              <a:rPr lang="tr-TR" sz="2000" dirty="0" smtClean="0"/>
              <a:t> from the blood into acute inflammatory sites is the </a:t>
            </a:r>
            <a:r>
              <a:rPr lang="tr-TR" sz="2000" b="1" dirty="0" smtClean="0"/>
              <a:t>neutrophil</a:t>
            </a:r>
            <a:r>
              <a:rPr lang="tr-TR" sz="2000" dirty="0" smtClean="0"/>
              <a:t>, but </a:t>
            </a:r>
            <a:r>
              <a:rPr lang="tr-TR" sz="2000" b="1" dirty="0" smtClean="0"/>
              <a:t>blood  monocytes</a:t>
            </a:r>
            <a:r>
              <a:rPr lang="tr-TR" sz="2000" dirty="0" smtClean="0"/>
              <a:t>, which become macrophages in the tissue, become increasingly prominent over time and may be the dominant population in some reactions.  </a:t>
            </a:r>
            <a:endParaRPr lang="tr-T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1938992"/>
          </a:xfrm>
          <a:prstGeom prst="rect">
            <a:avLst/>
          </a:prstGeom>
          <a:noFill/>
        </p:spPr>
        <p:txBody>
          <a:bodyPr wrap="square" rtlCol="0">
            <a:spAutoFit/>
          </a:bodyPr>
          <a:lstStyle/>
          <a:p>
            <a:r>
              <a:rPr lang="tr-TR" sz="2000" dirty="0" smtClean="0"/>
              <a:t>The </a:t>
            </a:r>
            <a:r>
              <a:rPr lang="tr-TR" sz="2000" b="1" dirty="0" smtClean="0"/>
              <a:t>two major types</a:t>
            </a:r>
            <a:r>
              <a:rPr lang="tr-TR" sz="2000" dirty="0" smtClean="0"/>
              <a:t> of </a:t>
            </a:r>
            <a:r>
              <a:rPr lang="tr-TR" sz="2000" b="1" dirty="0" smtClean="0"/>
              <a:t>responses</a:t>
            </a:r>
            <a:r>
              <a:rPr lang="tr-TR" sz="2000" dirty="0" smtClean="0"/>
              <a:t> of </a:t>
            </a:r>
            <a:r>
              <a:rPr lang="tr-TR" sz="2000" b="1" dirty="0" smtClean="0"/>
              <a:t>the innate immune system </a:t>
            </a:r>
            <a:r>
              <a:rPr lang="tr-TR" sz="2000" dirty="0" smtClean="0"/>
              <a:t>that protect against microbes are inflammation and antiviral defense. </a:t>
            </a:r>
          </a:p>
          <a:p>
            <a:endParaRPr lang="tr-TR" sz="2000" dirty="0" smtClean="0"/>
          </a:p>
          <a:p>
            <a:r>
              <a:rPr lang="tr-TR" sz="2000" b="1" dirty="0" smtClean="0">
                <a:solidFill>
                  <a:srgbClr val="FF0000"/>
                </a:solidFill>
              </a:rPr>
              <a:t>Inflammation</a:t>
            </a:r>
            <a:r>
              <a:rPr lang="tr-TR" sz="2000" dirty="0" smtClean="0"/>
              <a:t> is the process by which leukocytes and circulating plamsa proteins are brought into sites of infection and activated to destroy and eleminate the offending agents. It can also be induced in response to damaged or dead cells. </a:t>
            </a:r>
            <a:endParaRPr lang="tr-TR" sz="2000" dirty="0"/>
          </a:p>
        </p:txBody>
      </p:sp>
      <p:pic>
        <p:nvPicPr>
          <p:cNvPr id="3074" name="Picture 2" descr="http://www.vetmed.vt.edu/education/Curriculum/VM8304/vet%20pathology/VET%20PATH%20LABS/LAB%204/FIVE%20GREEKS.jpg"/>
          <p:cNvPicPr>
            <a:picLocks noChangeAspect="1" noChangeArrowheads="1"/>
          </p:cNvPicPr>
          <p:nvPr/>
        </p:nvPicPr>
        <p:blipFill>
          <a:blip r:embed="rId2" cstate="print"/>
          <a:srcRect l="5290" r="2483" b="2754"/>
          <a:stretch>
            <a:fillRect/>
          </a:stretch>
        </p:blipFill>
        <p:spPr bwMode="auto">
          <a:xfrm>
            <a:off x="5580112" y="2348880"/>
            <a:ext cx="2952328" cy="2583938"/>
          </a:xfrm>
          <a:prstGeom prst="rect">
            <a:avLst/>
          </a:prstGeom>
          <a:noFill/>
        </p:spPr>
      </p:pic>
      <p:pic>
        <p:nvPicPr>
          <p:cNvPr id="3076" name="Picture 4" descr="http://mol-biol4masters.masters.grkraj.org/html/Cell_And_Molecular_Immunology1-Cells_And_Tissues_Of_Immune_System_files/image090.jpg"/>
          <p:cNvPicPr>
            <a:picLocks noChangeAspect="1" noChangeArrowheads="1"/>
          </p:cNvPicPr>
          <p:nvPr/>
        </p:nvPicPr>
        <p:blipFill>
          <a:blip r:embed="rId3" cstate="print"/>
          <a:srcRect/>
          <a:stretch>
            <a:fillRect/>
          </a:stretch>
        </p:blipFill>
        <p:spPr bwMode="auto">
          <a:xfrm>
            <a:off x="251520" y="2564904"/>
            <a:ext cx="4892309" cy="2376264"/>
          </a:xfrm>
          <a:prstGeom prst="rect">
            <a:avLst/>
          </a:prstGeom>
          <a:noFill/>
        </p:spPr>
      </p:pic>
      <p:sp>
        <p:nvSpPr>
          <p:cNvPr id="7" name="TextBox 6"/>
          <p:cNvSpPr txBox="1"/>
          <p:nvPr/>
        </p:nvSpPr>
        <p:spPr>
          <a:xfrm>
            <a:off x="251520" y="5373216"/>
            <a:ext cx="8424936" cy="1015663"/>
          </a:xfrm>
          <a:prstGeom prst="rect">
            <a:avLst/>
          </a:prstGeom>
          <a:noFill/>
        </p:spPr>
        <p:txBody>
          <a:bodyPr wrap="square" rtlCol="0">
            <a:spAutoFit/>
          </a:bodyPr>
          <a:lstStyle/>
          <a:p>
            <a:r>
              <a:rPr lang="tr-TR" sz="2000" dirty="0" smtClean="0"/>
              <a:t>In contrast, </a:t>
            </a:r>
            <a:r>
              <a:rPr lang="tr-TR" sz="2000" b="1" dirty="0" smtClean="0">
                <a:solidFill>
                  <a:srgbClr val="FF0000"/>
                </a:solidFill>
              </a:rPr>
              <a:t>antiviral defence </a:t>
            </a:r>
            <a:r>
              <a:rPr lang="tr-TR" sz="2000" dirty="0" smtClean="0"/>
              <a:t>consists of </a:t>
            </a:r>
            <a:r>
              <a:rPr lang="tr-TR" sz="2000" u="sng" dirty="0" smtClean="0"/>
              <a:t>changes in cells that prevent virus replication</a:t>
            </a:r>
            <a:r>
              <a:rPr lang="tr-TR" sz="2000" dirty="0" smtClean="0"/>
              <a:t> and </a:t>
            </a:r>
            <a:r>
              <a:rPr lang="tr-TR" sz="2000" u="sng" dirty="0" smtClean="0"/>
              <a:t>increase susceptibility to killig </a:t>
            </a:r>
            <a:r>
              <a:rPr lang="tr-TR" sz="2000" dirty="0" smtClean="0"/>
              <a:t>by lymphocytes, thus eleminating reservoirs of viral infection. </a:t>
            </a:r>
            <a:endParaRPr lang="tr-T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esktop\Lectures\PhD and Masters in Immunology and Microbiology\Ex Slides, Images and Videos\Janeway Images\Chapter 02\figure 2-49 part 2 of 3.jpg"/>
          <p:cNvPicPr>
            <a:picLocks noChangeAspect="1" noChangeArrowheads="1"/>
          </p:cNvPicPr>
          <p:nvPr/>
        </p:nvPicPr>
        <p:blipFill>
          <a:blip r:embed="rId3" cstate="print"/>
          <a:srcRect/>
          <a:stretch>
            <a:fillRect/>
          </a:stretch>
        </p:blipFill>
        <p:spPr bwMode="auto">
          <a:xfrm>
            <a:off x="304800" y="639763"/>
            <a:ext cx="8534400" cy="55784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851920" y="207498"/>
            <a:ext cx="4786346" cy="6650502"/>
          </a:xfrm>
          <a:prstGeom prst="rect">
            <a:avLst/>
          </a:prstGeom>
          <a:noFill/>
          <a:ln w="9525">
            <a:noFill/>
            <a:miter lim="800000"/>
            <a:headEnd/>
            <a:tailEnd/>
          </a:ln>
          <a:effectLst/>
        </p:spPr>
      </p:pic>
      <p:sp>
        <p:nvSpPr>
          <p:cNvPr id="5" name="Rectangle 4"/>
          <p:cNvSpPr/>
          <p:nvPr/>
        </p:nvSpPr>
        <p:spPr>
          <a:xfrm>
            <a:off x="251520" y="692696"/>
            <a:ext cx="3960440" cy="3785652"/>
          </a:xfrm>
          <a:prstGeom prst="rect">
            <a:avLst/>
          </a:prstGeom>
        </p:spPr>
        <p:txBody>
          <a:bodyPr wrap="square">
            <a:spAutoFit/>
          </a:bodyPr>
          <a:lstStyle/>
          <a:p>
            <a:r>
              <a:rPr lang="tr-TR" sz="2000" dirty="0" smtClean="0"/>
              <a:t>This migration of lecukoytes is facilitated by endothelial and leukocyte cellular adhesion molecules. </a:t>
            </a:r>
          </a:p>
          <a:p>
            <a:endParaRPr lang="tr-TR" sz="2000" dirty="0" smtClean="0"/>
          </a:p>
          <a:p>
            <a:r>
              <a:rPr lang="tr-TR" sz="2000" dirty="0" smtClean="0"/>
              <a:t>Most of these CAMs belong to 4 families of proteins: </a:t>
            </a:r>
          </a:p>
          <a:p>
            <a:r>
              <a:rPr lang="tr-TR" sz="2000" dirty="0" smtClean="0"/>
              <a:t>	the selectin family, </a:t>
            </a:r>
          </a:p>
          <a:p>
            <a:r>
              <a:rPr lang="tr-TR" sz="2000" dirty="0" smtClean="0"/>
              <a:t>	the mucin-like family, </a:t>
            </a:r>
          </a:p>
          <a:p>
            <a:r>
              <a:rPr lang="tr-TR" sz="2000" dirty="0" smtClean="0"/>
              <a:t>	the integrin family and 	the immunoglobulin (Ig) 	superfamily.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357654" y="0"/>
            <a:ext cx="4786346" cy="6650502"/>
          </a:xfrm>
          <a:prstGeom prst="rect">
            <a:avLst/>
          </a:prstGeom>
          <a:noFill/>
          <a:ln w="9525">
            <a:noFill/>
            <a:miter lim="800000"/>
            <a:headEnd/>
            <a:tailEnd/>
          </a:ln>
          <a:effectLst/>
        </p:spPr>
      </p:pic>
      <p:sp>
        <p:nvSpPr>
          <p:cNvPr id="3" name="Rectangle 2"/>
          <p:cNvSpPr/>
          <p:nvPr/>
        </p:nvSpPr>
        <p:spPr>
          <a:xfrm>
            <a:off x="4857752" y="3429000"/>
            <a:ext cx="1143008" cy="3143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71472" y="928670"/>
            <a:ext cx="3071834" cy="3170099"/>
          </a:xfrm>
          <a:prstGeom prst="rect">
            <a:avLst/>
          </a:prstGeom>
        </p:spPr>
        <p:txBody>
          <a:bodyPr wrap="square">
            <a:spAutoFit/>
          </a:bodyPr>
          <a:lstStyle/>
          <a:p>
            <a:r>
              <a:rPr lang="tr-TR" sz="2000" b="1" dirty="0" smtClean="0"/>
              <a:t>Selectin</a:t>
            </a:r>
            <a:r>
              <a:rPr lang="tr-TR" sz="2000" dirty="0" smtClean="0"/>
              <a:t> family member has a distal </a:t>
            </a:r>
            <a:r>
              <a:rPr lang="tr-TR" sz="2000" b="1" dirty="0" smtClean="0"/>
              <a:t>lectin-like domain </a:t>
            </a:r>
            <a:r>
              <a:rPr lang="tr-TR" sz="2000" dirty="0" smtClean="0"/>
              <a:t>that enables </a:t>
            </a:r>
            <a:r>
              <a:rPr lang="tr-TR" sz="2000" b="1" dirty="0" smtClean="0">
                <a:solidFill>
                  <a:srgbClr val="FF0000"/>
                </a:solidFill>
              </a:rPr>
              <a:t>binding</a:t>
            </a:r>
            <a:r>
              <a:rPr lang="tr-TR" sz="2000" dirty="0" smtClean="0"/>
              <a:t> to </a:t>
            </a:r>
            <a:r>
              <a:rPr lang="tr-TR" sz="2000" b="1" dirty="0" smtClean="0"/>
              <a:t>specific carbohydrate groups </a:t>
            </a:r>
            <a:r>
              <a:rPr lang="tr-TR" sz="2000" dirty="0" smtClean="0"/>
              <a:t>which are primarily </a:t>
            </a:r>
            <a:r>
              <a:rPr lang="tr-TR" sz="2000" b="1" dirty="0" smtClean="0">
                <a:solidFill>
                  <a:srgbClr val="FF0000"/>
                </a:solidFill>
              </a:rPr>
              <a:t>sialylated carbohydrate </a:t>
            </a:r>
            <a:r>
              <a:rPr lang="tr-TR" sz="2000" dirty="0" smtClean="0"/>
              <a:t>moieties which are often </a:t>
            </a:r>
            <a:r>
              <a:rPr lang="tr-TR" sz="2000" b="1" dirty="0" smtClean="0"/>
              <a:t>linked</a:t>
            </a:r>
            <a:r>
              <a:rPr lang="tr-TR" sz="2000" dirty="0" smtClean="0"/>
              <a:t> to </a:t>
            </a:r>
            <a:r>
              <a:rPr lang="tr-TR" sz="2000" b="1" dirty="0" smtClean="0"/>
              <a:t>mucin-like molecules. </a:t>
            </a:r>
          </a:p>
          <a:p>
            <a:endParaRPr lang="tr-TR"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95536" y="1844824"/>
            <a:ext cx="8030126" cy="4635562"/>
            <a:chOff x="1" y="805102"/>
            <a:chExt cx="9144000" cy="5481418"/>
          </a:xfrm>
        </p:grpSpPr>
        <p:pic>
          <p:nvPicPr>
            <p:cNvPr id="2050" name="Picture 2" descr="http://ars.els-cdn.com/content/image/1-s2.0-S0014579311005680-gr2.jpg"/>
            <p:cNvPicPr>
              <a:picLocks noChangeAspect="1" noChangeArrowheads="1"/>
            </p:cNvPicPr>
            <p:nvPr/>
          </p:nvPicPr>
          <p:blipFill>
            <a:blip r:embed="rId3" cstate="print"/>
            <a:srcRect/>
            <a:stretch>
              <a:fillRect/>
            </a:stretch>
          </p:blipFill>
          <p:spPr bwMode="auto">
            <a:xfrm>
              <a:off x="1" y="805102"/>
              <a:ext cx="9144000" cy="5481418"/>
            </a:xfrm>
            <a:prstGeom prst="rect">
              <a:avLst/>
            </a:prstGeom>
            <a:noFill/>
          </p:spPr>
        </p:pic>
        <p:sp>
          <p:nvSpPr>
            <p:cNvPr id="3" name="Rectangle 2"/>
            <p:cNvSpPr/>
            <p:nvPr/>
          </p:nvSpPr>
          <p:spPr>
            <a:xfrm>
              <a:off x="785786" y="4857760"/>
              <a:ext cx="1000132" cy="5000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072198" y="3071810"/>
              <a:ext cx="857256" cy="57150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286248" y="4714884"/>
              <a:ext cx="1000132" cy="35719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p:cNvSpPr/>
          <p:nvPr/>
        </p:nvSpPr>
        <p:spPr>
          <a:xfrm>
            <a:off x="357158" y="285728"/>
            <a:ext cx="8358246" cy="1323439"/>
          </a:xfrm>
          <a:prstGeom prst="rect">
            <a:avLst/>
          </a:prstGeom>
        </p:spPr>
        <p:txBody>
          <a:bodyPr wrap="square">
            <a:spAutoFit/>
          </a:bodyPr>
          <a:lstStyle/>
          <a:p>
            <a:r>
              <a:rPr lang="tr-TR" sz="2000" dirty="0" smtClean="0"/>
              <a:t>The family ıncludes </a:t>
            </a:r>
            <a:r>
              <a:rPr lang="tr-TR" sz="2000" b="1" dirty="0" smtClean="0"/>
              <a:t>three molecules</a:t>
            </a:r>
            <a:r>
              <a:rPr lang="tr-TR" sz="2000" dirty="0" smtClean="0"/>
              <a:t> designated </a:t>
            </a:r>
            <a:r>
              <a:rPr lang="tr-TR" sz="2000" b="1" dirty="0" smtClean="0"/>
              <a:t>L, E and P </a:t>
            </a:r>
            <a:r>
              <a:rPr lang="tr-TR" sz="2000" dirty="0" smtClean="0"/>
              <a:t>which are expressed by different cell types. </a:t>
            </a:r>
          </a:p>
          <a:p>
            <a:r>
              <a:rPr lang="tr-TR" sz="2000" b="1" dirty="0" smtClean="0"/>
              <a:t>L-selectin</a:t>
            </a:r>
            <a:r>
              <a:rPr lang="tr-TR" sz="2000" dirty="0" smtClean="0"/>
              <a:t> is expressed by </a:t>
            </a:r>
            <a:r>
              <a:rPr lang="tr-TR" sz="2000" b="1" dirty="0" smtClean="0"/>
              <a:t>leukocytes</a:t>
            </a:r>
            <a:r>
              <a:rPr lang="tr-TR" sz="2000" dirty="0" smtClean="0"/>
              <a:t> (where L comes from) while </a:t>
            </a:r>
            <a:r>
              <a:rPr lang="tr-TR" sz="2000" b="1" dirty="0" smtClean="0"/>
              <a:t>E-selectin and P-selectin </a:t>
            </a:r>
            <a:r>
              <a:rPr lang="tr-TR" sz="2000" dirty="0" smtClean="0"/>
              <a:t>are expressed on </a:t>
            </a:r>
            <a:r>
              <a:rPr lang="tr-TR" sz="2000" b="1" dirty="0" smtClean="0"/>
              <a:t>vascular endothelial cells</a:t>
            </a:r>
            <a:r>
              <a:rPr lang="tr-TR" sz="2000" dirty="0" smtClean="0"/>
              <a:t>. </a:t>
            </a:r>
            <a:endParaRPr lang="en-GB"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143108" y="54118"/>
            <a:ext cx="4786346" cy="6650502"/>
          </a:xfrm>
          <a:prstGeom prst="rect">
            <a:avLst/>
          </a:prstGeom>
          <a:noFill/>
          <a:ln w="9525">
            <a:noFill/>
            <a:miter lim="800000"/>
            <a:headEnd/>
            <a:tailEnd/>
          </a:ln>
          <a:effectLst/>
        </p:spPr>
      </p:pic>
      <p:sp>
        <p:nvSpPr>
          <p:cNvPr id="3" name="Rectangle 2"/>
          <p:cNvSpPr/>
          <p:nvPr/>
        </p:nvSpPr>
        <p:spPr>
          <a:xfrm>
            <a:off x="2428860" y="500042"/>
            <a:ext cx="1928826" cy="3143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14282" y="1643050"/>
            <a:ext cx="2143140" cy="1938992"/>
          </a:xfrm>
          <a:prstGeom prst="rect">
            <a:avLst/>
          </a:prstGeom>
          <a:noFill/>
        </p:spPr>
        <p:txBody>
          <a:bodyPr wrap="square" rtlCol="0">
            <a:spAutoFit/>
          </a:bodyPr>
          <a:lstStyle/>
          <a:p>
            <a:r>
              <a:rPr lang="tr-TR" sz="2000" dirty="0" smtClean="0"/>
              <a:t>Group of serine- and threonine-rich proteins.</a:t>
            </a:r>
          </a:p>
          <a:p>
            <a:endParaRPr lang="tr-TR" sz="2000" dirty="0" smtClean="0"/>
          </a:p>
          <a:p>
            <a:r>
              <a:rPr lang="tr-TR" sz="2000" dirty="0" smtClean="0"/>
              <a:t>Heavily glycosylated.</a:t>
            </a:r>
            <a:endParaRPr lang="en-GB"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00034" y="207498"/>
            <a:ext cx="4786346" cy="6650502"/>
          </a:xfrm>
          <a:prstGeom prst="rect">
            <a:avLst/>
          </a:prstGeom>
          <a:noFill/>
          <a:ln w="9525">
            <a:noFill/>
            <a:miter lim="800000"/>
            <a:headEnd/>
            <a:tailEnd/>
          </a:ln>
          <a:effectLst/>
        </p:spPr>
      </p:pic>
      <p:sp>
        <p:nvSpPr>
          <p:cNvPr id="3" name="Rectangle 2"/>
          <p:cNvSpPr/>
          <p:nvPr/>
        </p:nvSpPr>
        <p:spPr>
          <a:xfrm>
            <a:off x="3357554" y="653422"/>
            <a:ext cx="1928826" cy="3143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500694" y="785794"/>
            <a:ext cx="3143272" cy="5016758"/>
          </a:xfrm>
          <a:prstGeom prst="rect">
            <a:avLst/>
          </a:prstGeom>
        </p:spPr>
        <p:txBody>
          <a:bodyPr wrap="square">
            <a:spAutoFit/>
          </a:bodyPr>
          <a:lstStyle/>
          <a:p>
            <a:r>
              <a:rPr lang="tr-TR" sz="2000" dirty="0" smtClean="0"/>
              <a:t>They are </a:t>
            </a:r>
            <a:r>
              <a:rPr lang="tr-TR" sz="2000" b="1" u="sng" dirty="0" smtClean="0"/>
              <a:t>heterodimeric</a:t>
            </a:r>
            <a:r>
              <a:rPr lang="tr-TR" sz="2000" u="sng" dirty="0" smtClean="0"/>
              <a:t> </a:t>
            </a:r>
            <a:r>
              <a:rPr lang="tr-TR" sz="2000" b="1" u="sng" dirty="0" smtClean="0"/>
              <a:t>proteins</a:t>
            </a:r>
            <a:r>
              <a:rPr lang="tr-TR" sz="2000" u="sng" dirty="0" smtClean="0"/>
              <a:t> </a:t>
            </a:r>
            <a:r>
              <a:rPr lang="tr-TR" sz="2000" dirty="0" smtClean="0"/>
              <a:t>(consists of </a:t>
            </a:r>
            <a:r>
              <a:rPr lang="tr-TR" sz="2000" b="1" dirty="0" smtClean="0"/>
              <a:t>alpha</a:t>
            </a:r>
            <a:r>
              <a:rPr lang="tr-TR" sz="2000" dirty="0" smtClean="0"/>
              <a:t> and </a:t>
            </a:r>
            <a:r>
              <a:rPr lang="tr-TR" sz="2000" b="1" dirty="0" smtClean="0"/>
              <a:t>beta</a:t>
            </a:r>
            <a:r>
              <a:rPr lang="tr-TR" sz="2000" dirty="0" smtClean="0"/>
              <a:t> </a:t>
            </a:r>
            <a:r>
              <a:rPr lang="tr-TR" sz="2000" b="1" dirty="0" smtClean="0"/>
              <a:t>chains</a:t>
            </a:r>
            <a:r>
              <a:rPr lang="tr-TR" sz="2000" dirty="0" smtClean="0"/>
              <a:t>) that are expressed by leukocytyes and </a:t>
            </a:r>
            <a:r>
              <a:rPr lang="tr-TR" sz="2000" b="1" dirty="0" smtClean="0"/>
              <a:t>facilitate both adherence to the vascular endothelium</a:t>
            </a:r>
            <a:r>
              <a:rPr lang="tr-TR" sz="2000" dirty="0" smtClean="0"/>
              <a:t> and </a:t>
            </a:r>
            <a:r>
              <a:rPr lang="tr-TR" sz="2000" b="1" dirty="0" smtClean="0"/>
              <a:t>other cell-to-cell </a:t>
            </a:r>
            <a:r>
              <a:rPr lang="tr-TR" sz="2000" dirty="0" smtClean="0"/>
              <a:t>interactions. </a:t>
            </a:r>
          </a:p>
          <a:p>
            <a:endParaRPr lang="tr-TR" sz="2000" dirty="0" smtClean="0"/>
          </a:p>
          <a:p>
            <a:r>
              <a:rPr lang="tr-TR" sz="2000" dirty="0" smtClean="0"/>
              <a:t>Consists of </a:t>
            </a:r>
            <a:r>
              <a:rPr lang="tr-TR" sz="2000" b="1" dirty="0" smtClean="0"/>
              <a:t>different groups depending</a:t>
            </a:r>
            <a:r>
              <a:rPr lang="tr-TR" sz="2000" dirty="0" smtClean="0"/>
              <a:t> on the </a:t>
            </a:r>
            <a:r>
              <a:rPr lang="tr-TR" sz="2000" b="1" dirty="0" smtClean="0"/>
              <a:t>beta chain</a:t>
            </a:r>
            <a:r>
              <a:rPr lang="tr-TR" sz="2000" dirty="0" smtClean="0"/>
              <a:t> expressed.</a:t>
            </a:r>
          </a:p>
          <a:p>
            <a:endParaRPr lang="tr-TR" sz="2000" dirty="0" smtClean="0"/>
          </a:p>
          <a:p>
            <a:r>
              <a:rPr lang="tr-TR" sz="2000" b="1" dirty="0" smtClean="0"/>
              <a:t>Different integrins </a:t>
            </a:r>
            <a:r>
              <a:rPr lang="tr-TR" sz="2000" dirty="0" smtClean="0"/>
              <a:t>are expressed by </a:t>
            </a:r>
            <a:r>
              <a:rPr lang="tr-TR" sz="2000" b="1" dirty="0" smtClean="0"/>
              <a:t>different leukocyte populations</a:t>
            </a:r>
            <a:r>
              <a:rPr lang="tr-TR" sz="2000"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143108" y="54118"/>
            <a:ext cx="4786346" cy="6650502"/>
          </a:xfrm>
          <a:prstGeom prst="rect">
            <a:avLst/>
          </a:prstGeom>
          <a:noFill/>
          <a:ln w="9525">
            <a:noFill/>
            <a:miter lim="800000"/>
            <a:headEnd/>
            <a:tailEnd/>
          </a:ln>
          <a:effectLst/>
        </p:spPr>
      </p:pic>
      <p:sp>
        <p:nvSpPr>
          <p:cNvPr id="3" name="Rectangle 2"/>
          <p:cNvSpPr/>
          <p:nvPr/>
        </p:nvSpPr>
        <p:spPr>
          <a:xfrm>
            <a:off x="4500562" y="2571744"/>
            <a:ext cx="2214578" cy="4071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2"/>
          <p:cNvPicPr>
            <a:picLocks noChangeAspect="1" noChangeArrowheads="1"/>
          </p:cNvPicPr>
          <p:nvPr/>
        </p:nvPicPr>
        <p:blipFill>
          <a:blip r:embed="rId4" cstate="print"/>
          <a:srcRect/>
          <a:stretch>
            <a:fillRect/>
          </a:stretch>
        </p:blipFill>
        <p:spPr bwMode="auto">
          <a:xfrm>
            <a:off x="0" y="1500174"/>
            <a:ext cx="2315831" cy="1766893"/>
          </a:xfrm>
          <a:prstGeom prst="rect">
            <a:avLst/>
          </a:prstGeom>
          <a:noFill/>
          <a:ln w="9525">
            <a:noFill/>
            <a:miter lim="800000"/>
            <a:headEnd/>
            <a:tailEnd/>
          </a:ln>
          <a:effectLst/>
        </p:spPr>
      </p:pic>
      <p:sp>
        <p:nvSpPr>
          <p:cNvPr id="6" name="Rectangle 5"/>
          <p:cNvSpPr/>
          <p:nvPr/>
        </p:nvSpPr>
        <p:spPr>
          <a:xfrm>
            <a:off x="428596" y="2857496"/>
            <a:ext cx="1071570" cy="35719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4282" y="3571876"/>
            <a:ext cx="2357454" cy="1938992"/>
          </a:xfrm>
          <a:prstGeom prst="rect">
            <a:avLst/>
          </a:prstGeom>
          <a:noFill/>
        </p:spPr>
        <p:txBody>
          <a:bodyPr wrap="square" rtlCol="0">
            <a:spAutoFit/>
          </a:bodyPr>
          <a:lstStyle/>
          <a:p>
            <a:r>
              <a:rPr lang="tr-TR" sz="2000" dirty="0" smtClean="0"/>
              <a:t>Has </a:t>
            </a:r>
            <a:r>
              <a:rPr lang="tr-TR" sz="2000" b="1" u="sng" dirty="0" smtClean="0"/>
              <a:t>both</a:t>
            </a:r>
            <a:r>
              <a:rPr lang="tr-TR" sz="2000" dirty="0" smtClean="0"/>
              <a:t> </a:t>
            </a:r>
            <a:r>
              <a:rPr lang="tr-TR" sz="2000" b="1" dirty="0" smtClean="0"/>
              <a:t>Ig-like domains</a:t>
            </a:r>
            <a:r>
              <a:rPr lang="tr-TR" sz="2000" dirty="0" smtClean="0"/>
              <a:t> and </a:t>
            </a:r>
            <a:r>
              <a:rPr lang="tr-TR" sz="2000" b="1" dirty="0" smtClean="0"/>
              <a:t>mucin-like domains</a:t>
            </a:r>
            <a:r>
              <a:rPr lang="tr-TR" sz="2000" dirty="0" smtClean="0"/>
              <a:t> and therefore </a:t>
            </a:r>
            <a:r>
              <a:rPr lang="tr-TR" sz="2000" b="1" dirty="0" smtClean="0"/>
              <a:t>can bind </a:t>
            </a:r>
            <a:r>
              <a:rPr lang="tr-TR" sz="2000" dirty="0" smtClean="0"/>
              <a:t>to both </a:t>
            </a:r>
            <a:r>
              <a:rPr lang="tr-TR" sz="2000" b="1" dirty="0" smtClean="0"/>
              <a:t>integrins</a:t>
            </a:r>
            <a:r>
              <a:rPr lang="tr-TR" sz="2000" dirty="0" smtClean="0"/>
              <a:t> and </a:t>
            </a:r>
            <a:r>
              <a:rPr lang="tr-TR" sz="2000" b="1" dirty="0" smtClean="0"/>
              <a:t>selectins</a:t>
            </a:r>
            <a:r>
              <a:rPr lang="tr-TR" sz="2000" dirty="0" smtClean="0"/>
              <a:t>.</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Desktop\Lectures\PhD and Masters in Immunology and Microbiology\Ex Slides, Images and Videos\Janeway Images\Chapter 02\figure 2-49 part 2 of 3.jpg"/>
          <p:cNvPicPr>
            <a:picLocks noChangeAspect="1" noChangeArrowheads="1"/>
          </p:cNvPicPr>
          <p:nvPr/>
        </p:nvPicPr>
        <p:blipFill>
          <a:blip r:embed="rId3" cstate="print"/>
          <a:srcRect/>
          <a:stretch>
            <a:fillRect/>
          </a:stretch>
        </p:blipFill>
        <p:spPr bwMode="auto">
          <a:xfrm>
            <a:off x="2769124" y="3382615"/>
            <a:ext cx="5316923" cy="3475385"/>
          </a:xfrm>
          <a:prstGeom prst="rect">
            <a:avLst/>
          </a:prstGeom>
          <a:noFill/>
        </p:spPr>
      </p:pic>
      <p:sp>
        <p:nvSpPr>
          <p:cNvPr id="3" name="TextBox 2"/>
          <p:cNvSpPr txBox="1"/>
          <p:nvPr/>
        </p:nvSpPr>
        <p:spPr>
          <a:xfrm>
            <a:off x="220133" y="116632"/>
            <a:ext cx="8923867" cy="3477875"/>
          </a:xfrm>
          <a:prstGeom prst="rect">
            <a:avLst/>
          </a:prstGeom>
          <a:noFill/>
        </p:spPr>
        <p:txBody>
          <a:bodyPr wrap="square" rtlCol="0">
            <a:spAutoFit/>
          </a:bodyPr>
          <a:lstStyle/>
          <a:p>
            <a:r>
              <a:rPr lang="tr-TR" sz="2000" b="1" dirty="0" smtClean="0"/>
              <a:t>The first step </a:t>
            </a:r>
            <a:r>
              <a:rPr lang="tr-TR" sz="2000" dirty="0" smtClean="0"/>
              <a:t>involves selectins</a:t>
            </a:r>
            <a:r>
              <a:rPr lang="tr-TR" sz="2000" b="1" dirty="0" smtClean="0"/>
              <a:t>. P-selectin are expressed </a:t>
            </a:r>
            <a:r>
              <a:rPr lang="tr-TR" sz="2000" dirty="0" smtClean="0"/>
              <a:t>on endothelial cell surfaces </a:t>
            </a:r>
            <a:r>
              <a:rPr lang="tr-TR" sz="2000" b="1" dirty="0" smtClean="0"/>
              <a:t>in response to leukotriene B4</a:t>
            </a:r>
            <a:r>
              <a:rPr lang="tr-TR" sz="2000" dirty="0" smtClean="0"/>
              <a:t>, or </a:t>
            </a:r>
            <a:r>
              <a:rPr lang="tr-TR" sz="2000" b="1" dirty="0" smtClean="0"/>
              <a:t>histamine</a:t>
            </a:r>
            <a:r>
              <a:rPr lang="tr-TR" sz="2000" dirty="0" smtClean="0"/>
              <a:t> which is released from mast cells in response to C5a. </a:t>
            </a:r>
          </a:p>
          <a:p>
            <a:endParaRPr lang="tr-TR" sz="2000" dirty="0" smtClean="0"/>
          </a:p>
          <a:p>
            <a:r>
              <a:rPr lang="tr-TR" sz="2000" dirty="0" smtClean="0"/>
              <a:t>P-selectin expression can also be induced by exposure to </a:t>
            </a:r>
            <a:r>
              <a:rPr lang="tr-TR" sz="2000" b="1" dirty="0" smtClean="0"/>
              <a:t>TNF-</a:t>
            </a:r>
            <a:r>
              <a:rPr lang="el-GR" sz="2000" b="1" dirty="0" smtClean="0"/>
              <a:t>α</a:t>
            </a:r>
            <a:r>
              <a:rPr lang="tr-TR" sz="2000" b="1" dirty="0" smtClean="0"/>
              <a:t>, IL-1 and LPS </a:t>
            </a:r>
            <a:r>
              <a:rPr lang="tr-TR" sz="2000" dirty="0" smtClean="0"/>
              <a:t>which also have additonal effect of inducing the synthesis of </a:t>
            </a:r>
            <a:r>
              <a:rPr lang="tr-TR" sz="2000" b="1" dirty="0" smtClean="0"/>
              <a:t>E-selectin</a:t>
            </a:r>
            <a:r>
              <a:rPr lang="tr-TR" sz="2000" dirty="0" smtClean="0"/>
              <a:t> on </a:t>
            </a:r>
            <a:r>
              <a:rPr lang="tr-TR" sz="2000" b="1" dirty="0" smtClean="0"/>
              <a:t>endothelial cell </a:t>
            </a:r>
            <a:r>
              <a:rPr lang="tr-TR" sz="2000" dirty="0" smtClean="0"/>
              <a:t>surface. </a:t>
            </a:r>
          </a:p>
          <a:p>
            <a:endParaRPr lang="tr-TR" sz="2000" dirty="0" smtClean="0"/>
          </a:p>
          <a:p>
            <a:r>
              <a:rPr lang="tr-TR" sz="2000" dirty="0" smtClean="0"/>
              <a:t>The interaction between </a:t>
            </a:r>
            <a:r>
              <a:rPr lang="tr-TR" sz="2000" b="1" dirty="0" smtClean="0"/>
              <a:t>selectins with sialyl-Lewis</a:t>
            </a:r>
            <a:r>
              <a:rPr lang="tr-TR" sz="2000" b="1" baseline="30000" dirty="0" smtClean="0"/>
              <a:t>X</a:t>
            </a:r>
            <a:r>
              <a:rPr lang="tr-TR" sz="2000" b="1" dirty="0" smtClean="0"/>
              <a:t> </a:t>
            </a:r>
            <a:r>
              <a:rPr lang="tr-TR" sz="2000" dirty="0" smtClean="0"/>
              <a:t>meioty allows monocytes and neutrophils to adhere reversibly so that circulating leukocytes look like </a:t>
            </a:r>
            <a:r>
              <a:rPr lang="tr-TR" sz="2000" b="1" dirty="0" smtClean="0"/>
              <a:t>they”roll”</a:t>
            </a:r>
            <a:r>
              <a:rPr lang="tr-TR" sz="2000" dirty="0" smtClean="0"/>
              <a:t> along endothelium. </a:t>
            </a:r>
            <a:endParaRPr lang="tr-TR" sz="2000" dirty="0"/>
          </a:p>
        </p:txBody>
      </p:sp>
      <p:sp>
        <p:nvSpPr>
          <p:cNvPr id="4" name="Rectangle 3"/>
          <p:cNvSpPr/>
          <p:nvPr/>
        </p:nvSpPr>
        <p:spPr>
          <a:xfrm>
            <a:off x="2771800" y="3356992"/>
            <a:ext cx="1296144" cy="350100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Desktop\Lectures\PhD and Masters in Immunology and Microbiology\Ex Slides, Images and Videos\Janeway Images\Chapter 02\figure 2-49 part 2 of 3.jpg"/>
          <p:cNvPicPr>
            <a:picLocks noChangeAspect="1" noChangeArrowheads="1"/>
          </p:cNvPicPr>
          <p:nvPr/>
        </p:nvPicPr>
        <p:blipFill>
          <a:blip r:embed="rId3" cstate="print"/>
          <a:srcRect/>
          <a:stretch>
            <a:fillRect/>
          </a:stretch>
        </p:blipFill>
        <p:spPr bwMode="auto">
          <a:xfrm>
            <a:off x="2769124" y="3382615"/>
            <a:ext cx="5316923" cy="3475385"/>
          </a:xfrm>
          <a:prstGeom prst="rect">
            <a:avLst/>
          </a:prstGeom>
          <a:noFill/>
        </p:spPr>
      </p:pic>
      <p:sp>
        <p:nvSpPr>
          <p:cNvPr id="3" name="TextBox 2"/>
          <p:cNvSpPr txBox="1"/>
          <p:nvPr/>
        </p:nvSpPr>
        <p:spPr>
          <a:xfrm>
            <a:off x="220133" y="116632"/>
            <a:ext cx="8923867" cy="2862322"/>
          </a:xfrm>
          <a:prstGeom prst="rect">
            <a:avLst/>
          </a:prstGeom>
          <a:noFill/>
        </p:spPr>
        <p:txBody>
          <a:bodyPr wrap="square" rtlCol="0">
            <a:spAutoFit/>
          </a:bodyPr>
          <a:lstStyle/>
          <a:p>
            <a:r>
              <a:rPr lang="tr-TR" sz="2000" b="1" dirty="0" smtClean="0"/>
              <a:t>The secod step </a:t>
            </a:r>
            <a:r>
              <a:rPr lang="tr-TR" sz="2000" dirty="0" smtClean="0"/>
              <a:t>depends on interactions between the leukocyte </a:t>
            </a:r>
            <a:r>
              <a:rPr lang="tr-TR" sz="2000" b="1" dirty="0" smtClean="0"/>
              <a:t>integrins LFA-1 </a:t>
            </a:r>
            <a:r>
              <a:rPr lang="tr-TR" sz="2000" dirty="0" smtClean="0"/>
              <a:t>with </a:t>
            </a:r>
            <a:r>
              <a:rPr lang="tr-TR" sz="2000" b="1" dirty="0" smtClean="0"/>
              <a:t>molecules on endothelium such as ICAM-1</a:t>
            </a:r>
            <a:r>
              <a:rPr lang="tr-TR" sz="2000" dirty="0" smtClean="0"/>
              <a:t>, which can also be induced on endothelial cells by TNF</a:t>
            </a:r>
            <a:r>
              <a:rPr lang="el-GR" sz="2000" dirty="0" smtClean="0"/>
              <a:t>α</a:t>
            </a:r>
            <a:r>
              <a:rPr lang="tr-TR" sz="2000" dirty="0" smtClean="0"/>
              <a:t>, and </a:t>
            </a:r>
            <a:r>
              <a:rPr lang="tr-TR" sz="2000" b="1" dirty="0" smtClean="0"/>
              <a:t>ICAM-2. </a:t>
            </a:r>
          </a:p>
          <a:p>
            <a:endParaRPr lang="tr-TR" sz="2000" dirty="0" smtClean="0"/>
          </a:p>
          <a:p>
            <a:r>
              <a:rPr lang="tr-TR" sz="2000" dirty="0" smtClean="0"/>
              <a:t>LFA-1 </a:t>
            </a:r>
            <a:r>
              <a:rPr lang="tr-TR" sz="2000" b="1" dirty="0" smtClean="0"/>
              <a:t>normally adhere weakly </a:t>
            </a:r>
            <a:r>
              <a:rPr lang="tr-TR" sz="2000" dirty="0" smtClean="0"/>
              <a:t>but </a:t>
            </a:r>
            <a:r>
              <a:rPr lang="tr-TR" sz="2000" b="1" dirty="0" smtClean="0"/>
              <a:t>CXCL8 or other chemokines</a:t>
            </a:r>
            <a:r>
              <a:rPr lang="tr-TR" sz="2000" dirty="0" smtClean="0"/>
              <a:t>, bound to proteoglycans on he surface of endothelial cells, </a:t>
            </a:r>
            <a:r>
              <a:rPr lang="tr-TR" sz="2000" b="1" dirty="0" smtClean="0"/>
              <a:t>trigger conformational change in LFA-1</a:t>
            </a:r>
            <a:r>
              <a:rPr lang="tr-TR" sz="2000" dirty="0" smtClean="0"/>
              <a:t> on rolling leukocytes after binding to associated chemokine receptor. </a:t>
            </a:r>
          </a:p>
          <a:p>
            <a:endParaRPr lang="tr-TR" sz="2000" dirty="0" smtClean="0"/>
          </a:p>
          <a:p>
            <a:r>
              <a:rPr lang="tr-TR" sz="2000" dirty="0" smtClean="0"/>
              <a:t>This conformational change </a:t>
            </a:r>
            <a:r>
              <a:rPr lang="tr-TR" sz="2000" b="1" dirty="0" smtClean="0"/>
              <a:t>increases adhesive properties of the leukocytes</a:t>
            </a:r>
            <a:r>
              <a:rPr lang="tr-TR" sz="2000" dirty="0" smtClean="0"/>
              <a:t>. </a:t>
            </a:r>
            <a:endParaRPr lang="tr-TR" sz="2000" dirty="0"/>
          </a:p>
        </p:txBody>
      </p:sp>
      <p:sp>
        <p:nvSpPr>
          <p:cNvPr id="4" name="Rectangle 3"/>
          <p:cNvSpPr/>
          <p:nvPr/>
        </p:nvSpPr>
        <p:spPr>
          <a:xfrm>
            <a:off x="3995936" y="3356992"/>
            <a:ext cx="1872208" cy="350100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Desktop\Lectures\PhD and Masters in Immunology and Microbiology\Ex Slides, Images and Videos\Janeway Images\Chapter 02\figure 2-49 part 2 of 3.jpg"/>
          <p:cNvPicPr>
            <a:picLocks noChangeAspect="1" noChangeArrowheads="1"/>
          </p:cNvPicPr>
          <p:nvPr/>
        </p:nvPicPr>
        <p:blipFill>
          <a:blip r:embed="rId3" cstate="print"/>
          <a:srcRect/>
          <a:stretch>
            <a:fillRect/>
          </a:stretch>
        </p:blipFill>
        <p:spPr bwMode="auto">
          <a:xfrm>
            <a:off x="2769124" y="3382615"/>
            <a:ext cx="5316923" cy="3475385"/>
          </a:xfrm>
          <a:prstGeom prst="rect">
            <a:avLst/>
          </a:prstGeom>
          <a:noFill/>
        </p:spPr>
      </p:pic>
      <p:sp>
        <p:nvSpPr>
          <p:cNvPr id="3" name="TextBox 2"/>
          <p:cNvSpPr txBox="1"/>
          <p:nvPr/>
        </p:nvSpPr>
        <p:spPr>
          <a:xfrm>
            <a:off x="220133" y="116632"/>
            <a:ext cx="8923867" cy="2862322"/>
          </a:xfrm>
          <a:prstGeom prst="rect">
            <a:avLst/>
          </a:prstGeom>
          <a:noFill/>
        </p:spPr>
        <p:txBody>
          <a:bodyPr wrap="square" rtlCol="0">
            <a:spAutoFit/>
          </a:bodyPr>
          <a:lstStyle/>
          <a:p>
            <a:r>
              <a:rPr lang="tr-TR" sz="2000" dirty="0" smtClean="0"/>
              <a:t>In the </a:t>
            </a:r>
            <a:r>
              <a:rPr lang="tr-TR" sz="2000" b="1" dirty="0" smtClean="0"/>
              <a:t>third step</a:t>
            </a:r>
            <a:r>
              <a:rPr lang="tr-TR" sz="2000" dirty="0" smtClean="0"/>
              <a:t>, the leukocyte </a:t>
            </a:r>
            <a:r>
              <a:rPr lang="tr-TR" sz="2000" b="1" dirty="0" smtClean="0"/>
              <a:t>extravasates</a:t>
            </a:r>
            <a:r>
              <a:rPr lang="tr-TR" sz="2000" dirty="0" smtClean="0"/>
              <a:t> or crosses the endothelial wall. This step also involves LFA-1, as well as an immunoglobulin-related molecule called </a:t>
            </a:r>
            <a:r>
              <a:rPr lang="tr-TR" sz="2000" b="1" dirty="0" smtClean="0"/>
              <a:t>PECAM or CD31</a:t>
            </a:r>
            <a:r>
              <a:rPr lang="tr-TR" sz="2000" dirty="0" smtClean="0"/>
              <a:t>. </a:t>
            </a:r>
          </a:p>
          <a:p>
            <a:endParaRPr lang="tr-TR" sz="2000" dirty="0" smtClean="0"/>
          </a:p>
          <a:p>
            <a:r>
              <a:rPr lang="tr-TR" sz="2000" dirty="0" smtClean="0"/>
              <a:t>These  interactions enable the phagocyte to squeeze between the endothelial cells. </a:t>
            </a:r>
          </a:p>
          <a:p>
            <a:endParaRPr lang="tr-TR" sz="2000" dirty="0" smtClean="0"/>
          </a:p>
          <a:p>
            <a:r>
              <a:rPr lang="tr-TR" sz="2000" dirty="0" smtClean="0"/>
              <a:t>It then penetrates the basement membrane with the aid of enzymes </a:t>
            </a:r>
            <a:r>
              <a:rPr lang="tr-TR" sz="2000" b="1" dirty="0" smtClean="0"/>
              <a:t>that break down the ECM proteins</a:t>
            </a:r>
            <a:r>
              <a:rPr lang="tr-TR" sz="2000" dirty="0" smtClean="0"/>
              <a:t> of basement membrane. The movement through the basement membrane is known as </a:t>
            </a:r>
            <a:r>
              <a:rPr lang="tr-TR" sz="2000" b="1" dirty="0" smtClean="0"/>
              <a:t>diapedesis</a:t>
            </a:r>
            <a:r>
              <a:rPr lang="tr-TR" sz="2000" dirty="0" smtClean="0"/>
              <a:t>. </a:t>
            </a:r>
            <a:endParaRPr lang="tr-TR" sz="2000" dirty="0"/>
          </a:p>
        </p:txBody>
      </p:sp>
      <p:sp>
        <p:nvSpPr>
          <p:cNvPr id="4" name="Rectangle 3"/>
          <p:cNvSpPr/>
          <p:nvPr/>
        </p:nvSpPr>
        <p:spPr>
          <a:xfrm>
            <a:off x="5076056" y="3356992"/>
            <a:ext cx="1872208" cy="350100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2862322"/>
          </a:xfrm>
          <a:prstGeom prst="rect">
            <a:avLst/>
          </a:prstGeom>
          <a:noFill/>
        </p:spPr>
        <p:txBody>
          <a:bodyPr wrap="square" rtlCol="0">
            <a:spAutoFit/>
          </a:bodyPr>
          <a:lstStyle/>
          <a:p>
            <a:r>
              <a:rPr lang="tr-TR" sz="2000" dirty="0" smtClean="0"/>
              <a:t>The innate immune system recognizes molecular structures that are characteristic of microbial </a:t>
            </a:r>
            <a:r>
              <a:rPr lang="tr-TR" sz="2000" b="1" dirty="0" smtClean="0"/>
              <a:t>pathogens but not mammalian cells</a:t>
            </a:r>
            <a:r>
              <a:rPr lang="tr-TR" sz="2000" dirty="0" smtClean="0"/>
              <a:t>. These microbial substtances are called </a:t>
            </a:r>
            <a:r>
              <a:rPr lang="tr-TR" sz="2000" b="1" dirty="0" smtClean="0"/>
              <a:t>pathogen-associated molecular patterns (PAMPs)</a:t>
            </a:r>
            <a:r>
              <a:rPr lang="tr-TR" sz="2000" dirty="0" smtClean="0"/>
              <a:t>. </a:t>
            </a:r>
          </a:p>
          <a:p>
            <a:endParaRPr lang="tr-TR" sz="2000" dirty="0" smtClean="0"/>
          </a:p>
          <a:p>
            <a:r>
              <a:rPr lang="tr-TR" sz="2000" dirty="0" smtClean="0"/>
              <a:t>The innate immune system can also recognize endogenous molecules that are produced by or released from </a:t>
            </a:r>
            <a:r>
              <a:rPr lang="tr-TR" sz="2000" b="1" dirty="0" smtClean="0"/>
              <a:t>damaged and dying cells</a:t>
            </a:r>
            <a:r>
              <a:rPr lang="tr-TR" sz="2000" dirty="0" smtClean="0"/>
              <a:t>. These substances are called </a:t>
            </a:r>
            <a:r>
              <a:rPr lang="tr-TR" sz="2000" b="1" dirty="0" smtClean="0"/>
              <a:t>damage-associated molecular patterns (DAMPs). </a:t>
            </a:r>
          </a:p>
          <a:p>
            <a:endParaRPr lang="tr-TR" sz="2000" b="1" dirty="0" smtClean="0"/>
          </a:p>
          <a:p>
            <a:endParaRPr lang="tr-TR" sz="2000" dirty="0"/>
          </a:p>
        </p:txBody>
      </p:sp>
      <p:grpSp>
        <p:nvGrpSpPr>
          <p:cNvPr id="20" name="Group 19"/>
          <p:cNvGrpSpPr/>
          <p:nvPr/>
        </p:nvGrpSpPr>
        <p:grpSpPr>
          <a:xfrm>
            <a:off x="323528" y="2708920"/>
            <a:ext cx="3384376" cy="3816424"/>
            <a:chOff x="539552" y="980728"/>
            <a:chExt cx="5832648" cy="6192688"/>
          </a:xfrm>
        </p:grpSpPr>
        <p:pic>
          <p:nvPicPr>
            <p:cNvPr id="96264" name="Picture 8" descr="https://d1cag3og5zsskm.cloudfront.net/v/s2/ed/f0/0f/132bc4428cb127b175b6839b23/61/x0y0.png?Policy=eyJTdGF0ZW1lbnQiOiBbeyJSZXNvdXJjZSI6ICJodHRwczovL2QxY2FnM29nNXpzc2ttLmNsb3VkZnJvbnQubmV0L3YvczIvZWQvZjAvMGYvMTMyYmM0NDI4Y2IxMjdiMTc1YjY4MzliMjMvKiIsICJDb25kaXRpb24iOiB7IkRhdGVMZXNzVGhhbiI6IHsiQVdTOkVwb2NoVGltZSI6IDEzOTc1NTQ0Mzh9fX1dfQ__&amp;Signature=JQEJT%7E0NdWs0eRCm4s6kI5SoW3tgepe1DWLCpiVFrYJu5GmHtTelnOCS4TxU0qq0DCAI%7E5wrdlM8ImUc%7Eb2CT5E0Q%7EoqzypWhGXURIuWvud9tzq%7EgqY33rd6ro0f8N0Pu8nlgBFB9MNCwURlDa9ORRk0a7boLcYJNbWoNGdJ2cz4X8k-whIm7djvEnUWA9NiZHlfnn%7Es70yMADwcT7M4A4DPyUMAtubOdCv2xX4XXxFNovTJgnGOqr6IVHXXtWHJbrvkdflyhmmSNIyrfHVi7RPvsf0rdSlZgctZPS98WkA8jwlq%7EyRGcR%7EwlKSCs04JmgsXo9-G8o%7E7JQ-9EPppcg__&amp;Key-Pair-Id=APKAJY4Y3HIBJJ7SJ76A"/>
            <p:cNvPicPr>
              <a:picLocks noChangeAspect="1" noChangeArrowheads="1"/>
            </p:cNvPicPr>
            <p:nvPr/>
          </p:nvPicPr>
          <p:blipFill>
            <a:blip r:embed="rId2" cstate="print"/>
            <a:srcRect/>
            <a:stretch>
              <a:fillRect/>
            </a:stretch>
          </p:blipFill>
          <p:spPr bwMode="auto">
            <a:xfrm>
              <a:off x="539552" y="980728"/>
              <a:ext cx="2438400" cy="2438400"/>
            </a:xfrm>
            <a:prstGeom prst="rect">
              <a:avLst/>
            </a:prstGeom>
            <a:noFill/>
          </p:spPr>
        </p:pic>
        <p:pic>
          <p:nvPicPr>
            <p:cNvPr id="96266" name="Picture 10" descr="https://d1cag3og5zsskm.cloudfront.net/v/s2/ed/f0/0f/132bc4428cb127b175b6839b23/61/x0y1.png?Policy=eyJTdGF0ZW1lbnQiOiBbeyJSZXNvdXJjZSI6ICJodHRwczovL2QxY2FnM29nNXpzc2ttLmNsb3VkZnJvbnQubmV0L3YvczIvZWQvZjAvMGYvMTMyYmM0NDI4Y2IxMjdiMTc1YjY4MzliMjMvKiIsICJDb25kaXRpb24iOiB7IkRhdGVMZXNzVGhhbiI6IHsiQVdTOkVwb2NoVGltZSI6IDEzOTc1NTQ0Mzh9fX1dfQ__&amp;Signature=JQEJT%7E0NdWs0eRCm4s6kI5SoW3tgepe1DWLCpiVFrYJu5GmHtTelnOCS4TxU0qq0DCAI%7E5wrdlM8ImUc%7Eb2CT5E0Q%7EoqzypWhGXURIuWvud9tzq%7EgqY33rd6ro0f8N0Pu8nlgBFB9MNCwURlDa9ORRk0a7boLcYJNbWoNGdJ2cz4X8k-whIm7djvEnUWA9NiZHlfnn%7Es70yMADwcT7M4A4DPyUMAtubOdCv2xX4XXxFNovTJgnGOqr6IVHXXtWHJbrvkdflyhmmSNIyrfHVi7RPvsf0rdSlZgctZPS98WkA8jwlq%7EyRGcR%7EwlKSCs04JmgsXo9-G8o%7E7JQ-9EPppcg__&amp;Key-Pair-Id=APKAJY4Y3HIBJJ7SJ76A"/>
            <p:cNvPicPr>
              <a:picLocks noChangeAspect="1" noChangeArrowheads="1"/>
            </p:cNvPicPr>
            <p:nvPr/>
          </p:nvPicPr>
          <p:blipFill>
            <a:blip r:embed="rId3" cstate="print"/>
            <a:srcRect/>
            <a:stretch>
              <a:fillRect/>
            </a:stretch>
          </p:blipFill>
          <p:spPr bwMode="auto">
            <a:xfrm>
              <a:off x="539552" y="3356992"/>
              <a:ext cx="2438400" cy="2438400"/>
            </a:xfrm>
            <a:prstGeom prst="rect">
              <a:avLst/>
            </a:prstGeom>
            <a:noFill/>
          </p:spPr>
        </p:pic>
        <p:pic>
          <p:nvPicPr>
            <p:cNvPr id="96268" name="Picture 12" descr="https://d1cag3og5zsskm.cloudfront.net/v/s2/ed/f0/0f/132bc4428cb127b175b6839b23/61/x0y2.png?Policy=eyJTdGF0ZW1lbnQiOiBbeyJSZXNvdXJjZSI6ICJodHRwczovL2QxY2FnM29nNXpzc2ttLmNsb3VkZnJvbnQubmV0L3YvczIvZWQvZjAvMGYvMTMyYmM0NDI4Y2IxMjdiMTc1YjY4MzliMjMvKiIsICJDb25kaXRpb24iOiB7IkRhdGVMZXNzVGhhbiI6IHsiQVdTOkVwb2NoVGltZSI6IDEzOTc1NTQ0Mzh9fX1dfQ__&amp;Signature=JQEJT%7E0NdWs0eRCm4s6kI5SoW3tgepe1DWLCpiVFrYJu5GmHtTelnOCS4TxU0qq0DCAI%7E5wrdlM8ImUc%7Eb2CT5E0Q%7EoqzypWhGXURIuWvud9tzq%7EgqY33rd6ro0f8N0Pu8nlgBFB9MNCwURlDa9ORRk0a7boLcYJNbWoNGdJ2cz4X8k-whIm7djvEnUWA9NiZHlfnn%7Es70yMADwcT7M4A4DPyUMAtubOdCv2xX4XXxFNovTJgnGOqr6IVHXXtWHJbrvkdflyhmmSNIyrfHVi7RPvsf0rdSlZgctZPS98WkA8jwlq%7EyRGcR%7EwlKSCs04JmgsXo9-G8o%7E7JQ-9EPppcg__&amp;Key-Pair-Id=APKAJY4Y3HIBJJ7SJ76A"/>
            <p:cNvPicPr>
              <a:picLocks noChangeAspect="1" noChangeArrowheads="1"/>
            </p:cNvPicPr>
            <p:nvPr/>
          </p:nvPicPr>
          <p:blipFill>
            <a:blip r:embed="rId4" cstate="print"/>
            <a:srcRect/>
            <a:stretch>
              <a:fillRect/>
            </a:stretch>
          </p:blipFill>
          <p:spPr bwMode="auto">
            <a:xfrm>
              <a:off x="539552" y="5820866"/>
              <a:ext cx="2438400" cy="1352550"/>
            </a:xfrm>
            <a:prstGeom prst="rect">
              <a:avLst/>
            </a:prstGeom>
            <a:noFill/>
          </p:spPr>
        </p:pic>
        <p:pic>
          <p:nvPicPr>
            <p:cNvPr id="96270" name="Picture 14" descr="https://d1cag3og5zsskm.cloudfront.net/v/s2/ed/f0/0f/132bc4428cb127b175b6839b23/61/x1y0.png?Policy=eyJTdGF0ZW1lbnQiOiBbeyJSZXNvdXJjZSI6ICJodHRwczovL2QxY2FnM29nNXpzc2ttLmNsb3VkZnJvbnQubmV0L3YvczIvZWQvZjAvMGYvMTMyYmM0NDI4Y2IxMjdiMTc1YjY4MzliMjMvKiIsICJDb25kaXRpb24iOiB7IkRhdGVMZXNzVGhhbiI6IHsiQVdTOkVwb2NoVGltZSI6IDEzOTc1NTQ0Mzh9fX1dfQ__&amp;Signature=JQEJT%7E0NdWs0eRCm4s6kI5SoW3tgepe1DWLCpiVFrYJu5GmHtTelnOCS4TxU0qq0DCAI%7E5wrdlM8ImUc%7Eb2CT5E0Q%7EoqzypWhGXURIuWvud9tzq%7EgqY33rd6ro0f8N0Pu8nlgBFB9MNCwURlDa9ORRk0a7boLcYJNbWoNGdJ2cz4X8k-whIm7djvEnUWA9NiZHlfnn%7Es70yMADwcT7M4A4DPyUMAtubOdCv2xX4XXxFNovTJgnGOqr6IVHXXtWHJbrvkdflyhmmSNIyrfHVi7RPvsf0rdSlZgctZPS98WkA8jwlq%7EyRGcR%7EwlKSCs04JmgsXo9-G8o%7E7JQ-9EPppcg__&amp;Key-Pair-Id=APKAJY4Y3HIBJJ7SJ76A"/>
            <p:cNvPicPr>
              <a:picLocks noChangeAspect="1" noChangeArrowheads="1"/>
            </p:cNvPicPr>
            <p:nvPr/>
          </p:nvPicPr>
          <p:blipFill>
            <a:blip r:embed="rId5" cstate="print"/>
            <a:srcRect/>
            <a:stretch>
              <a:fillRect/>
            </a:stretch>
          </p:blipFill>
          <p:spPr bwMode="auto">
            <a:xfrm>
              <a:off x="2997696" y="980728"/>
              <a:ext cx="2438400" cy="2438400"/>
            </a:xfrm>
            <a:prstGeom prst="rect">
              <a:avLst/>
            </a:prstGeom>
            <a:noFill/>
          </p:spPr>
        </p:pic>
        <p:pic>
          <p:nvPicPr>
            <p:cNvPr id="96272" name="Picture 16" descr="https://d1cag3og5zsskm.cloudfront.net/v/s2/ed/f0/0f/132bc4428cb127b175b6839b23/61/x1y1.png?Policy=eyJTdGF0ZW1lbnQiOiBbeyJSZXNvdXJjZSI6ICJodHRwczovL2QxY2FnM29nNXpzc2ttLmNsb3VkZnJvbnQubmV0L3YvczIvZWQvZjAvMGYvMTMyYmM0NDI4Y2IxMjdiMTc1YjY4MzliMjMvKiIsICJDb25kaXRpb24iOiB7IkRhdGVMZXNzVGhhbiI6IHsiQVdTOkVwb2NoVGltZSI6IDEzOTc1NTQ0Mzh9fX1dfQ__&amp;Signature=JQEJT%7E0NdWs0eRCm4s6kI5SoW3tgepe1DWLCpiVFrYJu5GmHtTelnOCS4TxU0qq0DCAI%7E5wrdlM8ImUc%7Eb2CT5E0Q%7EoqzypWhGXURIuWvud9tzq%7EgqY33rd6ro0f8N0Pu8nlgBFB9MNCwURlDa9ORRk0a7boLcYJNbWoNGdJ2cz4X8k-whIm7djvEnUWA9NiZHlfnn%7Es70yMADwcT7M4A4DPyUMAtubOdCv2xX4XXxFNovTJgnGOqr6IVHXXtWHJbrvkdflyhmmSNIyrfHVi7RPvsf0rdSlZgctZPS98WkA8jwlq%7EyRGcR%7EwlKSCs04JmgsXo9-G8o%7E7JQ-9EPppcg__&amp;Key-Pair-Id=APKAJY4Y3HIBJJ7SJ76A"/>
            <p:cNvPicPr>
              <a:picLocks noChangeAspect="1" noChangeArrowheads="1"/>
            </p:cNvPicPr>
            <p:nvPr/>
          </p:nvPicPr>
          <p:blipFill>
            <a:blip r:embed="rId6" cstate="print"/>
            <a:srcRect/>
            <a:stretch>
              <a:fillRect/>
            </a:stretch>
          </p:blipFill>
          <p:spPr bwMode="auto">
            <a:xfrm>
              <a:off x="2987824" y="3356992"/>
              <a:ext cx="2438400" cy="2438400"/>
            </a:xfrm>
            <a:prstGeom prst="rect">
              <a:avLst/>
            </a:prstGeom>
            <a:noFill/>
          </p:spPr>
        </p:pic>
        <p:pic>
          <p:nvPicPr>
            <p:cNvPr id="96276" name="Picture 20" descr="https://d1cag3og5zsskm.cloudfront.net/v/s2/ed/f0/0f/132bc4428cb127b175b6839b23/61/x1y2.png?Policy=eyJTdGF0ZW1lbnQiOiBbeyJSZXNvdXJjZSI6ICJodHRwczovL2QxY2FnM29nNXpzc2ttLmNsb3VkZnJvbnQubmV0L3YvczIvZWQvZjAvMGYvMTMyYmM0NDI4Y2IxMjdiMTc1YjY4MzliMjMvKiIsICJDb25kaXRpb24iOiB7IkRhdGVMZXNzVGhhbiI6IHsiQVdTOkVwb2NoVGltZSI6IDEzOTc1NTQ0Mzh9fX1dfQ__&amp;Signature=JQEJT%7E0NdWs0eRCm4s6kI5SoW3tgepe1DWLCpiVFrYJu5GmHtTelnOCS4TxU0qq0DCAI%7E5wrdlM8ImUc%7Eb2CT5E0Q%7EoqzypWhGXURIuWvud9tzq%7EgqY33rd6ro0f8N0Pu8nlgBFB9MNCwURlDa9ORRk0a7boLcYJNbWoNGdJ2cz4X8k-whIm7djvEnUWA9NiZHlfnn%7Es70yMADwcT7M4A4DPyUMAtubOdCv2xX4XXxFNovTJgnGOqr6IVHXXtWHJbrvkdflyhmmSNIyrfHVi7RPvsf0rdSlZgctZPS98WkA8jwlq%7EyRGcR%7EwlKSCs04JmgsXo9-G8o%7E7JQ-9EPppcg__&amp;Key-Pair-Id=APKAJY4Y3HIBJJ7SJ76A"/>
            <p:cNvPicPr>
              <a:picLocks noChangeAspect="1" noChangeArrowheads="1"/>
            </p:cNvPicPr>
            <p:nvPr/>
          </p:nvPicPr>
          <p:blipFill>
            <a:blip r:embed="rId7" cstate="print"/>
            <a:srcRect/>
            <a:stretch>
              <a:fillRect/>
            </a:stretch>
          </p:blipFill>
          <p:spPr bwMode="auto">
            <a:xfrm>
              <a:off x="2987824" y="5820866"/>
              <a:ext cx="2438400" cy="1352550"/>
            </a:xfrm>
            <a:prstGeom prst="rect">
              <a:avLst/>
            </a:prstGeom>
            <a:noFill/>
          </p:spPr>
        </p:pic>
        <p:pic>
          <p:nvPicPr>
            <p:cNvPr id="96278" name="Picture 22" descr="https://d1cag3og5zsskm.cloudfront.net/v/s2/ed/f0/0f/132bc4428cb127b175b6839b23/61/x2y0.png?Policy=eyJTdGF0ZW1lbnQiOiBbeyJSZXNvdXJjZSI6ICJodHRwczovL2QxY2FnM29nNXpzc2ttLmNsb3VkZnJvbnQubmV0L3YvczIvZWQvZjAvMGYvMTMyYmM0NDI4Y2IxMjdiMTc1YjY4MzliMjMvKiIsICJDb25kaXRpb24iOiB7IkRhdGVMZXNzVGhhbiI6IHsiQVdTOkVwb2NoVGltZSI6IDEzOTc1NTQ0Mzh9fX1dfQ__&amp;Signature=JQEJT%7E0NdWs0eRCm4s6kI5SoW3tgepe1DWLCpiVFrYJu5GmHtTelnOCS4TxU0qq0DCAI%7E5wrdlM8ImUc%7Eb2CT5E0Q%7EoqzypWhGXURIuWvud9tzq%7EgqY33rd6ro0f8N0Pu8nlgBFB9MNCwURlDa9ORRk0a7boLcYJNbWoNGdJ2cz4X8k-whIm7djvEnUWA9NiZHlfnn%7Es70yMADwcT7M4A4DPyUMAtubOdCv2xX4XXxFNovTJgnGOqr6IVHXXtWHJbrvkdflyhmmSNIyrfHVi7RPvsf0rdSlZgctZPS98WkA8jwlq%7EyRGcR%7EwlKSCs04JmgsXo9-G8o%7E7JQ-9EPppcg__&amp;Key-Pair-Id=APKAJY4Y3HIBJJ7SJ76A"/>
            <p:cNvPicPr>
              <a:picLocks noChangeAspect="1" noChangeArrowheads="1"/>
            </p:cNvPicPr>
            <p:nvPr/>
          </p:nvPicPr>
          <p:blipFill>
            <a:blip r:embed="rId8" cstate="print"/>
            <a:srcRect/>
            <a:stretch>
              <a:fillRect/>
            </a:stretch>
          </p:blipFill>
          <p:spPr bwMode="auto">
            <a:xfrm>
              <a:off x="5419700" y="980728"/>
              <a:ext cx="952500" cy="2438400"/>
            </a:xfrm>
            <a:prstGeom prst="rect">
              <a:avLst/>
            </a:prstGeom>
            <a:noFill/>
          </p:spPr>
        </p:pic>
        <p:pic>
          <p:nvPicPr>
            <p:cNvPr id="96282" name="Picture 26" descr="https://d1cag3og5zsskm.cloudfront.net/v/s2/ed/f0/0f/132bc4428cb127b175b6839b23/61/x2y1.png?Policy=eyJTdGF0ZW1lbnQiOiBbeyJSZXNvdXJjZSI6ICJodHRwczovL2QxY2FnM29nNXpzc2ttLmNsb3VkZnJvbnQubmV0L3YvczIvZWQvZjAvMGYvMTMyYmM0NDI4Y2IxMjdiMTc1YjY4MzliMjMvKiIsICJDb25kaXRpb24iOiB7IkRhdGVMZXNzVGhhbiI6IHsiQVdTOkVwb2NoVGltZSI6IDEzOTc1NTQ0Mzh9fX1dfQ__&amp;Signature=JQEJT%7E0NdWs0eRCm4s6kI5SoW3tgepe1DWLCpiVFrYJu5GmHtTelnOCS4TxU0qq0DCAI%7E5wrdlM8ImUc%7Eb2CT5E0Q%7EoqzypWhGXURIuWvud9tzq%7EgqY33rd6ro0f8N0Pu8nlgBFB9MNCwURlDa9ORRk0a7boLcYJNbWoNGdJ2cz4X8k-whIm7djvEnUWA9NiZHlfnn%7Es70yMADwcT7M4A4DPyUMAtubOdCv2xX4XXxFNovTJgnGOqr6IVHXXtWHJbrvkdflyhmmSNIyrfHVi7RPvsf0rdSlZgctZPS98WkA8jwlq%7EyRGcR%7EwlKSCs04JmgsXo9-G8o%7E7JQ-9EPppcg__&amp;Key-Pair-Id=APKAJY4Y3HIBJJ7SJ76A"/>
            <p:cNvPicPr>
              <a:picLocks noChangeAspect="1" noChangeArrowheads="1"/>
            </p:cNvPicPr>
            <p:nvPr/>
          </p:nvPicPr>
          <p:blipFill>
            <a:blip r:embed="rId9" cstate="print"/>
            <a:srcRect/>
            <a:stretch>
              <a:fillRect/>
            </a:stretch>
          </p:blipFill>
          <p:spPr bwMode="auto">
            <a:xfrm>
              <a:off x="5419700" y="3356992"/>
              <a:ext cx="952500" cy="2438400"/>
            </a:xfrm>
            <a:prstGeom prst="rect">
              <a:avLst/>
            </a:prstGeom>
            <a:noFill/>
          </p:spPr>
        </p:pic>
        <p:pic>
          <p:nvPicPr>
            <p:cNvPr id="96288" name="Picture 32" descr="https://d1cag3og5zsskm.cloudfront.net/v/s2/ed/f0/0f/132bc4428cb127b175b6839b23/61/x2y2.png?Policy=eyJTdGF0ZW1lbnQiOiBbeyJSZXNvdXJjZSI6ICJodHRwczovL2QxY2FnM29nNXpzc2ttLmNsb3VkZnJvbnQubmV0L3YvczIvZWQvZjAvMGYvMTMyYmM0NDI4Y2IxMjdiMTc1YjY4MzliMjMvKiIsICJDb25kaXRpb24iOiB7IkRhdGVMZXNzVGhhbiI6IHsiQVdTOkVwb2NoVGltZSI6IDEzOTc1NTQ0Mzh9fX1dfQ__&amp;Signature=JQEJT%7E0NdWs0eRCm4s6kI5SoW3tgepe1DWLCpiVFrYJu5GmHtTelnOCS4TxU0qq0DCAI%7E5wrdlM8ImUc%7Eb2CT5E0Q%7EoqzypWhGXURIuWvud9tzq%7EgqY33rd6ro0f8N0Pu8nlgBFB9MNCwURlDa9ORRk0a7boLcYJNbWoNGdJ2cz4X8k-whIm7djvEnUWA9NiZHlfnn%7Es70yMADwcT7M4A4DPyUMAtubOdCv2xX4XXxFNovTJgnGOqr6IVHXXtWHJbrvkdflyhmmSNIyrfHVi7RPvsf0rdSlZgctZPS98WkA8jwlq%7EyRGcR%7EwlKSCs04JmgsXo9-G8o%7E7JQ-9EPppcg__&amp;Key-Pair-Id=APKAJY4Y3HIBJJ7SJ76A"/>
            <p:cNvPicPr>
              <a:picLocks noChangeAspect="1" noChangeArrowheads="1"/>
            </p:cNvPicPr>
            <p:nvPr/>
          </p:nvPicPr>
          <p:blipFill>
            <a:blip r:embed="rId10" cstate="print"/>
            <a:srcRect/>
            <a:stretch>
              <a:fillRect/>
            </a:stretch>
          </p:blipFill>
          <p:spPr bwMode="auto">
            <a:xfrm>
              <a:off x="5419700" y="5820866"/>
              <a:ext cx="952500" cy="1352550"/>
            </a:xfrm>
            <a:prstGeom prst="rect">
              <a:avLst/>
            </a:prstGeom>
            <a:noFill/>
          </p:spPr>
        </p:pic>
      </p:grpSp>
      <p:sp>
        <p:nvSpPr>
          <p:cNvPr id="21" name="TextBox 20"/>
          <p:cNvSpPr txBox="1"/>
          <p:nvPr/>
        </p:nvSpPr>
        <p:spPr>
          <a:xfrm>
            <a:off x="4139952" y="2780928"/>
            <a:ext cx="4536504" cy="3170099"/>
          </a:xfrm>
          <a:prstGeom prst="rect">
            <a:avLst/>
          </a:prstGeom>
          <a:noFill/>
        </p:spPr>
        <p:txBody>
          <a:bodyPr wrap="square" rtlCol="0">
            <a:spAutoFit/>
          </a:bodyPr>
          <a:lstStyle/>
          <a:p>
            <a:r>
              <a:rPr lang="tr-TR" sz="2000" dirty="0" smtClean="0"/>
              <a:t>The innate immune system uses several types of receptors, present in different locations in cells, and soluble molecules in the blood and mucosal secretions to recognize PAMPs and DAMPs.  </a:t>
            </a:r>
          </a:p>
          <a:p>
            <a:endParaRPr lang="tr-TR" sz="2000" dirty="0" smtClean="0"/>
          </a:p>
          <a:p>
            <a:r>
              <a:rPr lang="tr-TR" sz="2000" dirty="0" smtClean="0"/>
              <a:t>These cellular receptorsfor pathogens and damage-associated molecules are often called </a:t>
            </a:r>
            <a:r>
              <a:rPr lang="tr-TR" sz="2000" b="1" dirty="0" smtClean="0"/>
              <a:t>pattern recognition receptors (PRRs). </a:t>
            </a:r>
            <a:endParaRPr lang="tr-TR"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Desktop\Lectures\PhD and Masters in Immunology and Microbiology\Ex Slides, Images and Videos\Janeway Images\Chapter 02\figure 2-49 part 2 of 3.jpg"/>
          <p:cNvPicPr>
            <a:picLocks noChangeAspect="1" noChangeArrowheads="1"/>
          </p:cNvPicPr>
          <p:nvPr/>
        </p:nvPicPr>
        <p:blipFill>
          <a:blip r:embed="rId3" cstate="print"/>
          <a:srcRect/>
          <a:stretch>
            <a:fillRect/>
          </a:stretch>
        </p:blipFill>
        <p:spPr bwMode="auto">
          <a:xfrm>
            <a:off x="2769124" y="3382615"/>
            <a:ext cx="5316923" cy="3475385"/>
          </a:xfrm>
          <a:prstGeom prst="rect">
            <a:avLst/>
          </a:prstGeom>
          <a:noFill/>
        </p:spPr>
      </p:pic>
      <p:sp>
        <p:nvSpPr>
          <p:cNvPr id="3" name="TextBox 2"/>
          <p:cNvSpPr txBox="1"/>
          <p:nvPr/>
        </p:nvSpPr>
        <p:spPr>
          <a:xfrm>
            <a:off x="220133" y="116632"/>
            <a:ext cx="8923867" cy="3170099"/>
          </a:xfrm>
          <a:prstGeom prst="rect">
            <a:avLst/>
          </a:prstGeom>
          <a:noFill/>
        </p:spPr>
        <p:txBody>
          <a:bodyPr wrap="square" rtlCol="0">
            <a:spAutoFit/>
          </a:bodyPr>
          <a:lstStyle/>
          <a:p>
            <a:r>
              <a:rPr lang="tr-TR" sz="2000" b="1" dirty="0" smtClean="0"/>
              <a:t>The forth and final step </a:t>
            </a:r>
            <a:r>
              <a:rPr lang="tr-TR" sz="2000" dirty="0" smtClean="0"/>
              <a:t>isthe migration of leukocytes through the tissues under the influence of chemokines. </a:t>
            </a:r>
          </a:p>
          <a:p>
            <a:endParaRPr lang="tr-TR" sz="2000" dirty="0" smtClean="0"/>
          </a:p>
          <a:p>
            <a:r>
              <a:rPr lang="tr-TR" sz="2000" dirty="0" smtClean="0"/>
              <a:t>Chemokines form a matrix-associated concentration gradient along which leukocytes can migrate to a focus of infection. </a:t>
            </a:r>
          </a:p>
          <a:p>
            <a:endParaRPr lang="tr-TR" sz="2000" dirty="0" smtClean="0"/>
          </a:p>
          <a:p>
            <a:r>
              <a:rPr lang="tr-TR" sz="2000" b="1" dirty="0" smtClean="0"/>
              <a:t>CXCL8 is released by the macrophages </a:t>
            </a:r>
            <a:r>
              <a:rPr lang="tr-TR" sz="2000" dirty="0" smtClean="0"/>
              <a:t>that first encounter pathogens and </a:t>
            </a:r>
            <a:r>
              <a:rPr lang="tr-TR" sz="2000" b="1" dirty="0" smtClean="0"/>
              <a:t>recruits</a:t>
            </a:r>
            <a:r>
              <a:rPr lang="tr-TR" sz="2000" dirty="0" smtClean="0"/>
              <a:t> </a:t>
            </a:r>
            <a:r>
              <a:rPr lang="tr-TR" sz="2000" b="1" dirty="0" smtClean="0"/>
              <a:t>neutrophils</a:t>
            </a:r>
            <a:r>
              <a:rPr lang="tr-TR" sz="2000" dirty="0" smtClean="0"/>
              <a:t>, which enter the infected tissue in large number in the early part of the induced response. In contrast, </a:t>
            </a:r>
            <a:r>
              <a:rPr lang="tr-TR" sz="2000" b="1" dirty="0" smtClean="0"/>
              <a:t>monocytyes</a:t>
            </a:r>
            <a:r>
              <a:rPr lang="tr-TR" sz="2000" dirty="0" smtClean="0"/>
              <a:t> are recruited later through the actions of chemokines such as </a:t>
            </a:r>
            <a:r>
              <a:rPr lang="tr-TR" sz="2000" b="1" dirty="0" smtClean="0"/>
              <a:t>CCL2.</a:t>
            </a:r>
            <a:r>
              <a:rPr lang="tr-TR" sz="2000" dirty="0" smtClean="0"/>
              <a:t> </a:t>
            </a:r>
            <a:endParaRPr lang="tr-TR" sz="2000" dirty="0"/>
          </a:p>
        </p:txBody>
      </p:sp>
      <p:sp>
        <p:nvSpPr>
          <p:cNvPr id="4" name="Rectangle 3"/>
          <p:cNvSpPr/>
          <p:nvPr/>
        </p:nvSpPr>
        <p:spPr>
          <a:xfrm>
            <a:off x="6300192" y="3356992"/>
            <a:ext cx="1872208" cy="350100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0"/>
            <a:ext cx="8208912" cy="830997"/>
          </a:xfrm>
          <a:prstGeom prst="rect">
            <a:avLst/>
          </a:prstGeom>
          <a:noFill/>
        </p:spPr>
        <p:txBody>
          <a:bodyPr wrap="square" rtlCol="0">
            <a:spAutoFit/>
          </a:bodyPr>
          <a:lstStyle/>
          <a:p>
            <a:r>
              <a:rPr lang="tr-TR" sz="2400" dirty="0" smtClean="0"/>
              <a:t>Chemokines will decide what type of immune cells including T-cells will be recruited to the site of infection. </a:t>
            </a:r>
            <a:endParaRPr lang="tr-TR" sz="2400" dirty="0"/>
          </a:p>
        </p:txBody>
      </p:sp>
      <p:pic>
        <p:nvPicPr>
          <p:cNvPr id="1026" name="Picture 2" descr="http://journals.prous.com/journals/dot/20013707/html/dt370477/images/Tanaka_f3.gif"/>
          <p:cNvPicPr>
            <a:picLocks noChangeAspect="1" noChangeArrowheads="1"/>
          </p:cNvPicPr>
          <p:nvPr/>
        </p:nvPicPr>
        <p:blipFill>
          <a:blip r:embed="rId2" cstate="print"/>
          <a:srcRect/>
          <a:stretch>
            <a:fillRect/>
          </a:stretch>
        </p:blipFill>
        <p:spPr bwMode="auto">
          <a:xfrm>
            <a:off x="539552" y="1052736"/>
            <a:ext cx="7985418" cy="537201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MLP Pathway"/>
          <p:cNvPicPr>
            <a:picLocks noChangeAspect="1" noChangeArrowheads="1"/>
          </p:cNvPicPr>
          <p:nvPr/>
        </p:nvPicPr>
        <p:blipFill>
          <a:blip r:embed="rId3" cstate="print"/>
          <a:srcRect l="27885" r="47115" b="76613"/>
          <a:stretch>
            <a:fillRect/>
          </a:stretch>
        </p:blipFill>
        <p:spPr bwMode="auto">
          <a:xfrm>
            <a:off x="395536" y="332656"/>
            <a:ext cx="2972808" cy="3315825"/>
          </a:xfrm>
          <a:prstGeom prst="rect">
            <a:avLst/>
          </a:prstGeom>
          <a:noFill/>
        </p:spPr>
      </p:pic>
      <p:pic>
        <p:nvPicPr>
          <p:cNvPr id="3" name="Picture 2" descr="D:\Desktop\Lectures\PhD and Masters in Immunology and Microbiology\Ex Slides, Images and Videos\Janeway Images\Chapter 02\figure 2-37.jpg"/>
          <p:cNvPicPr>
            <a:picLocks noChangeAspect="1" noChangeArrowheads="1"/>
          </p:cNvPicPr>
          <p:nvPr/>
        </p:nvPicPr>
        <p:blipFill>
          <a:blip r:embed="rId4" cstate="print"/>
          <a:srcRect t="66495"/>
          <a:stretch>
            <a:fillRect/>
          </a:stretch>
        </p:blipFill>
        <p:spPr bwMode="auto">
          <a:xfrm>
            <a:off x="3712476" y="2204864"/>
            <a:ext cx="5431524" cy="1508966"/>
          </a:xfrm>
          <a:prstGeom prst="rect">
            <a:avLst/>
          </a:prstGeom>
          <a:noFill/>
        </p:spPr>
      </p:pic>
      <p:sp>
        <p:nvSpPr>
          <p:cNvPr id="4" name="TextBox 3"/>
          <p:cNvSpPr txBox="1"/>
          <p:nvPr/>
        </p:nvSpPr>
        <p:spPr>
          <a:xfrm>
            <a:off x="251520" y="4293096"/>
            <a:ext cx="4067944" cy="1938992"/>
          </a:xfrm>
          <a:prstGeom prst="rect">
            <a:avLst/>
          </a:prstGeom>
          <a:noFill/>
        </p:spPr>
        <p:txBody>
          <a:bodyPr wrap="square" rtlCol="0">
            <a:spAutoFit/>
          </a:bodyPr>
          <a:lstStyle/>
          <a:p>
            <a:pPr algn="just"/>
            <a:r>
              <a:rPr lang="en-US" sz="2000" b="1" dirty="0" err="1" smtClean="0"/>
              <a:t>Leukotriene</a:t>
            </a:r>
            <a:r>
              <a:rPr lang="en-US" sz="2000" b="1" dirty="0" smtClean="0"/>
              <a:t> B4 </a:t>
            </a:r>
            <a:r>
              <a:rPr lang="tr-TR" sz="2000" b="1" dirty="0" smtClean="0"/>
              <a:t>receptor (LTB4) </a:t>
            </a:r>
            <a:r>
              <a:rPr lang="tr-TR" sz="2000" dirty="0" smtClean="0"/>
              <a:t>expressed by neutrophils and macrophages. </a:t>
            </a:r>
            <a:r>
              <a:rPr lang="tr-TR" sz="2000" b="1" dirty="0" smtClean="0"/>
              <a:t>LTB4 </a:t>
            </a:r>
            <a:r>
              <a:rPr lang="en-US" sz="2000" dirty="0" smtClean="0"/>
              <a:t>is </a:t>
            </a:r>
            <a:r>
              <a:rPr lang="en-US" sz="2000" dirty="0"/>
              <a:t>produced </a:t>
            </a:r>
            <a:r>
              <a:rPr lang="tr-TR" sz="2000" dirty="0" smtClean="0"/>
              <a:t>following the stimulation of macrophages and mast cells in inflammatory sites. </a:t>
            </a:r>
            <a:endParaRPr lang="en-GB" sz="2000" dirty="0"/>
          </a:p>
        </p:txBody>
      </p:sp>
      <p:sp>
        <p:nvSpPr>
          <p:cNvPr id="5" name="TextBox 4"/>
          <p:cNvSpPr txBox="1"/>
          <p:nvPr/>
        </p:nvSpPr>
        <p:spPr>
          <a:xfrm>
            <a:off x="4644008" y="4221088"/>
            <a:ext cx="4215412" cy="2246769"/>
          </a:xfrm>
          <a:prstGeom prst="rect">
            <a:avLst/>
          </a:prstGeom>
          <a:noFill/>
        </p:spPr>
        <p:txBody>
          <a:bodyPr wrap="square" rtlCol="0">
            <a:spAutoFit/>
          </a:bodyPr>
          <a:lstStyle/>
          <a:p>
            <a:pPr algn="just"/>
            <a:r>
              <a:rPr lang="tr-TR" sz="2000" dirty="0" smtClean="0"/>
              <a:t>Other released factors involved in recruitment of macrophages and neutrophils include those produced by </a:t>
            </a:r>
            <a:r>
              <a:rPr lang="tr-TR" sz="2000" b="1" dirty="0" smtClean="0"/>
              <a:t>blood clotting system (ex: peptid B and thrombin)</a:t>
            </a:r>
            <a:r>
              <a:rPr lang="tr-TR" sz="2000" dirty="0" smtClean="0"/>
              <a:t>. Their effect, however, is indirect via stiulatiıon chemokine release.</a:t>
            </a:r>
            <a:endParaRPr lang="en-GB" sz="2000" dirty="0"/>
          </a:p>
        </p:txBody>
      </p:sp>
      <p:sp>
        <p:nvSpPr>
          <p:cNvPr id="6" name="TextBox 5"/>
          <p:cNvSpPr txBox="1"/>
          <p:nvPr/>
        </p:nvSpPr>
        <p:spPr>
          <a:xfrm>
            <a:off x="3563888" y="260648"/>
            <a:ext cx="5580112" cy="1631216"/>
          </a:xfrm>
          <a:prstGeom prst="rect">
            <a:avLst/>
          </a:prstGeom>
          <a:noFill/>
        </p:spPr>
        <p:txBody>
          <a:bodyPr wrap="square" rtlCol="0">
            <a:spAutoFit/>
          </a:bodyPr>
          <a:lstStyle/>
          <a:p>
            <a:r>
              <a:rPr lang="tr-TR" sz="2000" dirty="0" smtClean="0"/>
              <a:t>Other than chemokines, </a:t>
            </a:r>
            <a:r>
              <a:rPr lang="tr-TR" sz="2000" b="1" dirty="0" smtClean="0"/>
              <a:t>Formyl-Methionyl-Leucyl-Phenylalanine (fMLP)</a:t>
            </a:r>
            <a:r>
              <a:rPr lang="tr-TR" sz="2000" dirty="0" smtClean="0"/>
              <a:t> derived from bacteial protein, and small complement cascade products such as </a:t>
            </a:r>
            <a:r>
              <a:rPr lang="tr-TR" sz="2000" b="1" dirty="0" smtClean="0"/>
              <a:t>C3a and C5a </a:t>
            </a:r>
            <a:r>
              <a:rPr lang="tr-TR" sz="2000" dirty="0" smtClean="0"/>
              <a:t>are also involved in directing cellular migration to the site of infection. </a:t>
            </a:r>
            <a:endParaRPr lang="tr-T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_915B.tmp"/>
          <p:cNvPicPr>
            <a:picLocks/>
          </p:cNvPicPr>
          <p:nvPr/>
        </p:nvPicPr>
        <p:blipFill>
          <a:blip r:embed="rId2" cstate="print"/>
          <a:srcRect b="9607"/>
          <a:stretch>
            <a:fillRect/>
          </a:stretch>
        </p:blipFill>
        <p:spPr>
          <a:xfrm>
            <a:off x="611560" y="1268760"/>
            <a:ext cx="7848872" cy="4968552"/>
          </a:xfrm>
          <a:prstGeom prst="rect">
            <a:avLst/>
          </a:prstGeom>
        </p:spPr>
      </p:pic>
      <p:sp>
        <p:nvSpPr>
          <p:cNvPr id="3" name="TextBox 2"/>
          <p:cNvSpPr txBox="1"/>
          <p:nvPr/>
        </p:nvSpPr>
        <p:spPr>
          <a:xfrm>
            <a:off x="467544" y="260649"/>
            <a:ext cx="8280920" cy="707886"/>
          </a:xfrm>
          <a:prstGeom prst="rect">
            <a:avLst/>
          </a:prstGeom>
          <a:noFill/>
        </p:spPr>
        <p:txBody>
          <a:bodyPr wrap="square" rtlCol="0">
            <a:spAutoFit/>
          </a:bodyPr>
          <a:lstStyle/>
          <a:p>
            <a:r>
              <a:rPr lang="tr-TR" sz="2000" dirty="0" smtClean="0"/>
              <a:t>The first cells recruited to the site of infection are phagocytes that include neutrophils and monocytes (which later differentiate intop macrophages). </a:t>
            </a:r>
            <a:endParaRPr lang="tr-TR"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_951C.tmp"/>
          <p:cNvPicPr>
            <a:picLocks/>
          </p:cNvPicPr>
          <p:nvPr/>
        </p:nvPicPr>
        <p:blipFill>
          <a:blip r:embed="rId3" cstate="print"/>
          <a:srcRect b="6665"/>
          <a:stretch>
            <a:fillRect/>
          </a:stretch>
        </p:blipFill>
        <p:spPr>
          <a:xfrm>
            <a:off x="251520" y="692696"/>
            <a:ext cx="3779912" cy="5256584"/>
          </a:xfrm>
          <a:prstGeom prst="rect">
            <a:avLst/>
          </a:prstGeom>
        </p:spPr>
      </p:pic>
      <p:sp>
        <p:nvSpPr>
          <p:cNvPr id="4" name="TextBox 3"/>
          <p:cNvSpPr txBox="1"/>
          <p:nvPr/>
        </p:nvSpPr>
        <p:spPr>
          <a:xfrm>
            <a:off x="4139952" y="585256"/>
            <a:ext cx="5004048" cy="5940088"/>
          </a:xfrm>
          <a:prstGeom prst="rect">
            <a:avLst/>
          </a:prstGeom>
          <a:noFill/>
        </p:spPr>
        <p:txBody>
          <a:bodyPr wrap="square" rtlCol="0">
            <a:spAutoFit/>
          </a:bodyPr>
          <a:lstStyle/>
          <a:p>
            <a:r>
              <a:rPr lang="tr-TR" sz="2000" dirty="0" smtClean="0"/>
              <a:t>Phagocytes use both o</a:t>
            </a:r>
            <a:r>
              <a:rPr lang="tr-TR" sz="2000" b="1" dirty="0" smtClean="0"/>
              <a:t>xygen-dependent</a:t>
            </a:r>
            <a:r>
              <a:rPr lang="tr-TR" sz="2000" dirty="0" smtClean="0"/>
              <a:t> and </a:t>
            </a:r>
            <a:r>
              <a:rPr lang="tr-TR" sz="2000" b="1" dirty="0" smtClean="0"/>
              <a:t>oxygen-independent</a:t>
            </a:r>
            <a:r>
              <a:rPr lang="tr-TR" sz="2000" dirty="0" smtClean="0"/>
              <a:t> mechanisms to kill ingested pathogen  via phagocytosis. </a:t>
            </a:r>
          </a:p>
          <a:p>
            <a:endParaRPr lang="tr-TR" sz="2000" dirty="0" smtClean="0"/>
          </a:p>
          <a:p>
            <a:endParaRPr lang="tr-TR" sz="2000" dirty="0" smtClean="0"/>
          </a:p>
          <a:p>
            <a:r>
              <a:rPr lang="tr-TR" sz="2000" b="1" dirty="0" smtClean="0"/>
              <a:t>Electrons from NADPH </a:t>
            </a:r>
            <a:r>
              <a:rPr lang="tr-TR" sz="2000" dirty="0" smtClean="0"/>
              <a:t>are </a:t>
            </a:r>
            <a:r>
              <a:rPr lang="tr-TR" sz="2000" b="1" dirty="0" smtClean="0"/>
              <a:t>transferred</a:t>
            </a:r>
            <a:r>
              <a:rPr lang="tr-TR" sz="2000" dirty="0" smtClean="0"/>
              <a:t> </a:t>
            </a:r>
            <a:r>
              <a:rPr lang="tr-TR" sz="2000" b="1" dirty="0" smtClean="0"/>
              <a:t>b</a:t>
            </a:r>
            <a:r>
              <a:rPr lang="tr-TR" sz="2000" dirty="0" smtClean="0"/>
              <a:t>y the </a:t>
            </a:r>
            <a:r>
              <a:rPr lang="tr-TR" sz="2000" b="1" dirty="0" smtClean="0">
                <a:solidFill>
                  <a:srgbClr val="FF0000"/>
                </a:solidFill>
              </a:rPr>
              <a:t>flavocytochrome oxidase enzyme </a:t>
            </a:r>
            <a:r>
              <a:rPr lang="tr-TR" sz="2000" b="1" dirty="0" smtClean="0"/>
              <a:t>to molecular oxygen </a:t>
            </a:r>
            <a:r>
              <a:rPr lang="tr-TR" sz="2000" dirty="0" smtClean="0"/>
              <a:t>to form the microbicidal molecular species. </a:t>
            </a:r>
          </a:p>
          <a:p>
            <a:endParaRPr lang="tr-TR" sz="2000" dirty="0" smtClean="0"/>
          </a:p>
          <a:p>
            <a:endParaRPr lang="tr-TR" sz="2000" dirty="0" smtClean="0"/>
          </a:p>
          <a:p>
            <a:r>
              <a:rPr lang="tr-TR" sz="2000" b="1" dirty="0" smtClean="0"/>
              <a:t>Inducible NO synthase </a:t>
            </a:r>
            <a:r>
              <a:rPr lang="tr-TR" sz="2000" dirty="0" smtClean="0"/>
              <a:t>utilizes </a:t>
            </a:r>
            <a:r>
              <a:rPr lang="tr-TR" sz="2000" b="1" dirty="0" smtClean="0"/>
              <a:t>L-arginine</a:t>
            </a:r>
            <a:r>
              <a:rPr lang="tr-TR" sz="2000" dirty="0" smtClean="0"/>
              <a:t> to </a:t>
            </a:r>
            <a:r>
              <a:rPr lang="tr-TR" sz="2000" b="1" dirty="0" smtClean="0"/>
              <a:t>produce NO</a:t>
            </a:r>
            <a:r>
              <a:rPr lang="tr-TR" sz="2000" b="1" baseline="30000" dirty="0" smtClean="0"/>
              <a:t>.</a:t>
            </a:r>
            <a:r>
              <a:rPr lang="tr-TR" sz="2000" b="1" dirty="0" smtClean="0"/>
              <a:t> </a:t>
            </a:r>
            <a:r>
              <a:rPr lang="tr-TR" sz="2000" dirty="0" smtClean="0"/>
              <a:t>which yields the highly toxic peroxynitrite radical </a:t>
            </a:r>
            <a:r>
              <a:rPr lang="tr-TR" sz="2000" baseline="30000" dirty="0" smtClean="0"/>
              <a:t>.</a:t>
            </a:r>
            <a:r>
              <a:rPr lang="tr-TR" sz="2000" dirty="0" smtClean="0"/>
              <a:t>ONOO on combination with superoxide anion. </a:t>
            </a:r>
            <a:r>
              <a:rPr lang="tr-TR" sz="2000" baseline="30000" dirty="0" smtClean="0"/>
              <a:t>.</a:t>
            </a:r>
            <a:r>
              <a:rPr lang="tr-TR" sz="2000" dirty="0" smtClean="0"/>
              <a:t>ONOO  cleaves to form protonation to form reactive NO</a:t>
            </a:r>
            <a:r>
              <a:rPr lang="tr-TR" sz="2000" baseline="-25000" dirty="0" smtClean="0"/>
              <a:t>2</a:t>
            </a:r>
            <a:r>
              <a:rPr lang="tr-TR" sz="2000" dirty="0" smtClean="0"/>
              <a:t> molecules and </a:t>
            </a:r>
            <a:r>
              <a:rPr lang="tr-TR" sz="2000" baseline="30000" dirty="0" smtClean="0"/>
              <a:t>.</a:t>
            </a:r>
            <a:r>
              <a:rPr lang="tr-TR" sz="2000" dirty="0" smtClean="0"/>
              <a:t>OH. </a:t>
            </a:r>
            <a:endParaRPr lang="tr-TR" sz="2000" baseline="30000" dirty="0" smtClean="0"/>
          </a:p>
          <a:p>
            <a:endParaRPr lang="tr-TR" sz="2000" dirty="0" smtClean="0"/>
          </a:p>
          <a:p>
            <a:endParaRPr lang="tr-TR" sz="20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187624" y="1412776"/>
            <a:ext cx="6552728" cy="5112568"/>
            <a:chOff x="1547664" y="432048"/>
            <a:chExt cx="5868144" cy="5589240"/>
          </a:xfrm>
        </p:grpSpPr>
        <p:pic>
          <p:nvPicPr>
            <p:cNvPr id="2" name="Picture 2" descr="D:\Desktop\Lectures\PhD and Masters in Immunology and Microbiology\Ex Slides, Images and Videos\Janeway Images\Chapter 08\figure_08_27.jpg"/>
            <p:cNvPicPr>
              <a:picLocks noChangeAspect="1" noChangeArrowheads="1"/>
            </p:cNvPicPr>
            <p:nvPr/>
          </p:nvPicPr>
          <p:blipFill>
            <a:blip r:embed="rId2" cstate="print"/>
            <a:srcRect l="20276" b="2262"/>
            <a:stretch>
              <a:fillRect/>
            </a:stretch>
          </p:blipFill>
          <p:spPr bwMode="auto">
            <a:xfrm>
              <a:off x="1547664" y="432048"/>
              <a:ext cx="5868144" cy="5589240"/>
            </a:xfrm>
            <a:prstGeom prst="rect">
              <a:avLst/>
            </a:prstGeom>
            <a:noFill/>
          </p:spPr>
        </p:pic>
        <p:pic>
          <p:nvPicPr>
            <p:cNvPr id="4" name="Picture 2" descr="D:\Desktop\Lectures\PhD and Masters in Immunology and Microbiology\Ex Slides, Images and Videos\Janeway Images\Chapter 08\figure_08_29.jpg"/>
            <p:cNvPicPr>
              <a:picLocks noChangeAspect="1" noChangeArrowheads="1"/>
            </p:cNvPicPr>
            <p:nvPr/>
          </p:nvPicPr>
          <p:blipFill>
            <a:blip r:embed="rId3" cstate="print"/>
            <a:srcRect l="60946" t="15998" r="20233" b="4192"/>
            <a:stretch>
              <a:fillRect/>
            </a:stretch>
          </p:blipFill>
          <p:spPr bwMode="auto">
            <a:xfrm>
              <a:off x="3059832" y="980728"/>
              <a:ext cx="1368152" cy="2520280"/>
            </a:xfrm>
            <a:prstGeom prst="rect">
              <a:avLst/>
            </a:prstGeom>
            <a:noFill/>
          </p:spPr>
        </p:pic>
        <p:pic>
          <p:nvPicPr>
            <p:cNvPr id="7" name="Picture 2" descr="D:\Desktop\Lectures\PhD and Masters in Immunology and Microbiology\Ex Slides, Images and Videos\Janeway Images\Chapter 08\figure_08_29.jpg"/>
            <p:cNvPicPr>
              <a:picLocks noChangeAspect="1" noChangeArrowheads="1"/>
            </p:cNvPicPr>
            <p:nvPr/>
          </p:nvPicPr>
          <p:blipFill>
            <a:blip r:embed="rId3" cstate="print"/>
            <a:srcRect l="80757" t="15998" r="422" b="4192"/>
            <a:stretch>
              <a:fillRect/>
            </a:stretch>
          </p:blipFill>
          <p:spPr bwMode="auto">
            <a:xfrm>
              <a:off x="6012160" y="980728"/>
              <a:ext cx="1368152" cy="2520280"/>
            </a:xfrm>
            <a:prstGeom prst="rect">
              <a:avLst/>
            </a:prstGeom>
            <a:noFill/>
          </p:spPr>
        </p:pic>
        <p:pic>
          <p:nvPicPr>
            <p:cNvPr id="8" name="Picture 2" descr="D:\Desktop\Lectures\PhD and Masters in Immunology and Microbiology\Ex Slides, Images and Videos\Janeway Images\Chapter 08\figure_08_29.jpg"/>
            <p:cNvPicPr>
              <a:picLocks noChangeAspect="1" noChangeArrowheads="1"/>
            </p:cNvPicPr>
            <p:nvPr/>
          </p:nvPicPr>
          <p:blipFill>
            <a:blip r:embed="rId3" cstate="print"/>
            <a:srcRect l="40632" t="15998" r="40547" b="4192"/>
            <a:stretch>
              <a:fillRect/>
            </a:stretch>
          </p:blipFill>
          <p:spPr bwMode="auto">
            <a:xfrm>
              <a:off x="1547664" y="980728"/>
              <a:ext cx="1440160" cy="2520280"/>
            </a:xfrm>
            <a:prstGeom prst="rect">
              <a:avLst/>
            </a:prstGeom>
            <a:noFill/>
          </p:spPr>
        </p:pic>
        <p:pic>
          <p:nvPicPr>
            <p:cNvPr id="9" name="Picture 2" descr="D:\Desktop\Lectures\PhD and Masters in Immunology and Microbiology\Ex Slides, Images and Videos\Janeway Images\Chapter 08\figure_08_29.jpg"/>
            <p:cNvPicPr>
              <a:picLocks noChangeAspect="1" noChangeArrowheads="1"/>
            </p:cNvPicPr>
            <p:nvPr/>
          </p:nvPicPr>
          <p:blipFill>
            <a:blip r:embed="rId3" cstate="print"/>
            <a:srcRect l="19929" t="15998" r="61250" b="4192"/>
            <a:stretch>
              <a:fillRect/>
            </a:stretch>
          </p:blipFill>
          <p:spPr bwMode="auto">
            <a:xfrm>
              <a:off x="4499992" y="980728"/>
              <a:ext cx="1440160" cy="2520280"/>
            </a:xfrm>
            <a:prstGeom prst="rect">
              <a:avLst/>
            </a:prstGeom>
            <a:noFill/>
          </p:spPr>
        </p:pic>
      </p:grpSp>
      <p:sp>
        <p:nvSpPr>
          <p:cNvPr id="10" name="TextBox 9"/>
          <p:cNvSpPr txBox="1"/>
          <p:nvPr/>
        </p:nvSpPr>
        <p:spPr>
          <a:xfrm>
            <a:off x="467544" y="188640"/>
            <a:ext cx="8280920" cy="1015663"/>
          </a:xfrm>
          <a:prstGeom prst="rect">
            <a:avLst/>
          </a:prstGeom>
          <a:noFill/>
        </p:spPr>
        <p:txBody>
          <a:bodyPr wrap="square" rtlCol="0">
            <a:spAutoFit/>
          </a:bodyPr>
          <a:lstStyle/>
          <a:p>
            <a:r>
              <a:rPr lang="tr-TR" sz="2000" dirty="0" smtClean="0"/>
              <a:t>After phagocytosis,  antigen presenting cells (APCs) provide the two signals required for the CD4+ T-cell activation. The signal 3 has the decisive role in the determination of which T-cell subtype to develop. </a:t>
            </a:r>
            <a:endParaRPr lang="tr-TR"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n\Desktop\Lectures\Ex Slides, Images and Videos\Cellular and Molecular Immunology\S9781437715286-009-f013.jpg"/>
          <p:cNvPicPr>
            <a:picLocks noChangeAspect="1" noChangeArrowheads="1"/>
          </p:cNvPicPr>
          <p:nvPr/>
        </p:nvPicPr>
        <p:blipFill>
          <a:blip r:embed="rId3" cstate="print"/>
          <a:srcRect b="8795"/>
          <a:stretch>
            <a:fillRect/>
          </a:stretch>
        </p:blipFill>
        <p:spPr bwMode="auto">
          <a:xfrm>
            <a:off x="899592" y="3645024"/>
            <a:ext cx="7344816" cy="3123339"/>
          </a:xfrm>
          <a:prstGeom prst="rect">
            <a:avLst/>
          </a:prstGeom>
          <a:noFill/>
        </p:spPr>
      </p:pic>
      <p:sp>
        <p:nvSpPr>
          <p:cNvPr id="3" name="Rectangle 2"/>
          <p:cNvSpPr/>
          <p:nvPr/>
        </p:nvSpPr>
        <p:spPr>
          <a:xfrm>
            <a:off x="179512" y="188640"/>
            <a:ext cx="8784976" cy="3477875"/>
          </a:xfrm>
          <a:prstGeom prst="rect">
            <a:avLst/>
          </a:prstGeom>
        </p:spPr>
        <p:txBody>
          <a:bodyPr wrap="square">
            <a:spAutoFit/>
          </a:bodyPr>
          <a:lstStyle/>
          <a:p>
            <a:r>
              <a:rPr lang="tr-TR" sz="2000" dirty="0" smtClean="0"/>
              <a:t>Each subset of diffeerentiated effector cells produces cytokines that promote its own development and may suppress the development of the other subsets. This provides a powerful amplification mechanism.</a:t>
            </a:r>
          </a:p>
          <a:p>
            <a:endParaRPr lang="tr-TR" sz="2000" dirty="0" smtClean="0"/>
          </a:p>
          <a:p>
            <a:r>
              <a:rPr lang="tr-TR" sz="2000" dirty="0" smtClean="0"/>
              <a:t>Differentiation of each subset is induced by the types of microbes which that subsetis best able to combat. For instance Th1 cell differentiation is driven by intracellualr microbes, against which the principal defense is TH1 mediated. </a:t>
            </a:r>
          </a:p>
          <a:p>
            <a:endParaRPr lang="tr-TR" sz="2000" dirty="0" smtClean="0"/>
          </a:p>
          <a:p>
            <a:r>
              <a:rPr lang="tr-TR" sz="2000" dirty="0" smtClean="0"/>
              <a:t>The most extreme polarization is seen when the immune stimulation prolonged for instance in chronic infections. In that case the immune response cna give result to autoimmune diseases.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thmicro.med.sc.edu/bowers/select-3.jpg"/>
          <p:cNvPicPr>
            <a:picLocks noChangeAspect="1" noChangeArrowheads="1"/>
          </p:cNvPicPr>
          <p:nvPr/>
        </p:nvPicPr>
        <p:blipFill>
          <a:blip r:embed="rId2" cstate="print"/>
          <a:srcRect/>
          <a:stretch>
            <a:fillRect/>
          </a:stretch>
        </p:blipFill>
        <p:spPr bwMode="auto">
          <a:xfrm>
            <a:off x="899592" y="620688"/>
            <a:ext cx="7060574" cy="5589621"/>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Users\ben\Desktop\Lectures\Ex Slides, Images and Videos\Janeway Images\Chapter 02\figure 2-51.jpg"/>
          <p:cNvPicPr>
            <a:picLocks noChangeAspect="1" noChangeArrowheads="1"/>
          </p:cNvPicPr>
          <p:nvPr/>
        </p:nvPicPr>
        <p:blipFill>
          <a:blip r:embed="rId3" cstate="print"/>
          <a:srcRect/>
          <a:stretch>
            <a:fillRect/>
          </a:stretch>
        </p:blipFill>
        <p:spPr bwMode="auto">
          <a:xfrm>
            <a:off x="323528" y="1335087"/>
            <a:ext cx="8534400" cy="5522913"/>
          </a:xfrm>
          <a:prstGeom prst="rect">
            <a:avLst/>
          </a:prstGeom>
          <a:noFill/>
        </p:spPr>
      </p:pic>
      <p:sp>
        <p:nvSpPr>
          <p:cNvPr id="3" name="TextBox 2"/>
          <p:cNvSpPr txBox="1"/>
          <p:nvPr/>
        </p:nvSpPr>
        <p:spPr>
          <a:xfrm>
            <a:off x="539552" y="260648"/>
            <a:ext cx="8136904" cy="1015663"/>
          </a:xfrm>
          <a:prstGeom prst="rect">
            <a:avLst/>
          </a:prstGeom>
          <a:noFill/>
        </p:spPr>
        <p:txBody>
          <a:bodyPr wrap="square" rtlCol="0">
            <a:spAutoFit/>
          </a:bodyPr>
          <a:lstStyle/>
          <a:p>
            <a:r>
              <a:rPr lang="tr-TR" sz="2000" dirty="0" smtClean="0"/>
              <a:t>Apart from localized effects which helps the recruitment of immune cells to the site of infection, IL-1</a:t>
            </a:r>
            <a:r>
              <a:rPr lang="el-GR" sz="2000" dirty="0" smtClean="0"/>
              <a:t>β</a:t>
            </a:r>
            <a:r>
              <a:rPr lang="tr-TR" sz="2000" dirty="0" smtClean="0"/>
              <a:t>, IL-6 and TNF-</a:t>
            </a:r>
            <a:r>
              <a:rPr lang="el-GR" sz="2000" dirty="0" smtClean="0"/>
              <a:t>α</a:t>
            </a:r>
            <a:r>
              <a:rPr lang="tr-TR" sz="2000" dirty="0" smtClean="0"/>
              <a:t> also have wide spectrum of systemic effects.   </a:t>
            </a:r>
            <a:endParaRPr lang="tr-TR"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Users\ben\Desktop\Lectures\Ex Slides, Images and Videos\Cellular and Molecular Immunology\S9781437715286-004-f014.jpg"/>
          <p:cNvPicPr>
            <a:picLocks noChangeAspect="1" noChangeArrowheads="1"/>
          </p:cNvPicPr>
          <p:nvPr/>
        </p:nvPicPr>
        <p:blipFill>
          <a:blip r:embed="rId3" cstate="print"/>
          <a:srcRect l="66392" b="2829"/>
          <a:stretch>
            <a:fillRect/>
          </a:stretch>
        </p:blipFill>
        <p:spPr bwMode="auto">
          <a:xfrm>
            <a:off x="107504" y="118492"/>
            <a:ext cx="2509664" cy="6478860"/>
          </a:xfrm>
          <a:prstGeom prst="rect">
            <a:avLst/>
          </a:prstGeom>
          <a:noFill/>
        </p:spPr>
      </p:pic>
      <p:sp>
        <p:nvSpPr>
          <p:cNvPr id="4" name="TextBox 3"/>
          <p:cNvSpPr txBox="1"/>
          <p:nvPr/>
        </p:nvSpPr>
        <p:spPr>
          <a:xfrm>
            <a:off x="3347864" y="188640"/>
            <a:ext cx="5796136" cy="6555641"/>
          </a:xfrm>
          <a:prstGeom prst="rect">
            <a:avLst/>
          </a:prstGeom>
          <a:noFill/>
        </p:spPr>
        <p:txBody>
          <a:bodyPr wrap="square" rtlCol="0">
            <a:spAutoFit/>
          </a:bodyPr>
          <a:lstStyle/>
          <a:p>
            <a:r>
              <a:rPr lang="tr-TR" sz="2000" dirty="0" smtClean="0"/>
              <a:t>In severe infections, </a:t>
            </a:r>
            <a:r>
              <a:rPr lang="tr-TR" sz="2000" b="1" dirty="0" smtClean="0"/>
              <a:t>TNF</a:t>
            </a:r>
            <a:r>
              <a:rPr lang="tr-TR" sz="2000" dirty="0" smtClean="0"/>
              <a:t> may be </a:t>
            </a:r>
            <a:r>
              <a:rPr lang="tr-TR" sz="2000" b="1" dirty="0" smtClean="0"/>
              <a:t>produced in large amounts </a:t>
            </a:r>
            <a:r>
              <a:rPr lang="tr-TR" sz="2000" dirty="0" smtClean="0"/>
              <a:t>and causes </a:t>
            </a:r>
            <a:r>
              <a:rPr lang="tr-TR" sz="2000" b="1" dirty="0" smtClean="0"/>
              <a:t>systemic clinical and pathologic abnormalities. </a:t>
            </a:r>
          </a:p>
          <a:p>
            <a:endParaRPr lang="tr-TR" sz="2000" dirty="0" smtClean="0"/>
          </a:p>
          <a:p>
            <a:endParaRPr lang="tr-TR" sz="2000" dirty="0" smtClean="0"/>
          </a:p>
          <a:p>
            <a:pPr>
              <a:buFont typeface="Arial" pitchFamily="34" charset="0"/>
              <a:buChar char="•"/>
            </a:pPr>
            <a:r>
              <a:rPr lang="tr-TR" sz="2000" dirty="0" smtClean="0"/>
              <a:t> TNF may </a:t>
            </a:r>
            <a:r>
              <a:rPr lang="tr-TR" sz="2000" b="1" dirty="0" smtClean="0"/>
              <a:t>inhibit myocardial contractility </a:t>
            </a:r>
            <a:r>
              <a:rPr lang="tr-TR" sz="2000" dirty="0" smtClean="0"/>
              <a:t>and vascular smoothmuscle tone, resulting in a </a:t>
            </a:r>
            <a:r>
              <a:rPr lang="tr-TR" sz="2000" b="1" dirty="0" smtClean="0"/>
              <a:t>marked fall in blood pressure. </a:t>
            </a:r>
          </a:p>
          <a:p>
            <a:pPr>
              <a:buFont typeface="Arial" pitchFamily="34" charset="0"/>
              <a:buChar char="•"/>
            </a:pPr>
            <a:endParaRPr lang="tr-TR" sz="2000" dirty="0" smtClean="0"/>
          </a:p>
          <a:p>
            <a:pPr>
              <a:buFont typeface="Arial" pitchFamily="34" charset="0"/>
              <a:buChar char="•"/>
            </a:pPr>
            <a:r>
              <a:rPr lang="tr-TR" sz="2000" dirty="0" smtClean="0"/>
              <a:t> TNF may also </a:t>
            </a:r>
            <a:r>
              <a:rPr lang="tr-TR" sz="2000" b="1" dirty="0" smtClean="0"/>
              <a:t>cause thrombosis</a:t>
            </a:r>
            <a:r>
              <a:rPr lang="tr-TR" sz="2000" dirty="0" smtClean="0"/>
              <a:t>, mainly by </a:t>
            </a:r>
            <a:r>
              <a:rPr lang="tr-TR" sz="2000" b="1" dirty="0" smtClean="0"/>
              <a:t>stimulating</a:t>
            </a:r>
            <a:r>
              <a:rPr lang="tr-TR" sz="2000" dirty="0" smtClean="0"/>
              <a:t> endothelial expression of tissue factor, a </a:t>
            </a:r>
            <a:r>
              <a:rPr lang="tr-TR" sz="2000" b="1" dirty="0" smtClean="0"/>
              <a:t>potent activator of coagulation</a:t>
            </a:r>
            <a:r>
              <a:rPr lang="tr-TR" sz="2000" dirty="0" smtClean="0"/>
              <a:t>, and </a:t>
            </a:r>
            <a:r>
              <a:rPr lang="tr-TR" sz="2000" b="1" dirty="0" smtClean="0"/>
              <a:t>inhibiting</a:t>
            </a:r>
            <a:r>
              <a:rPr lang="tr-TR" sz="2000" dirty="0" smtClean="0"/>
              <a:t> expression of thrombomodulin, am </a:t>
            </a:r>
            <a:r>
              <a:rPr lang="tr-TR" sz="2000" b="1" dirty="0" smtClean="0"/>
              <a:t>inhibitor of coagulation. </a:t>
            </a:r>
          </a:p>
          <a:p>
            <a:pPr>
              <a:buFont typeface="Arial" pitchFamily="34" charset="0"/>
              <a:buChar char="•"/>
            </a:pPr>
            <a:endParaRPr lang="tr-TR" sz="2000" dirty="0" smtClean="0"/>
          </a:p>
          <a:p>
            <a:pPr>
              <a:buFont typeface="Arial" pitchFamily="34" charset="0"/>
              <a:buChar char="•"/>
            </a:pPr>
            <a:r>
              <a:rPr lang="tr-TR" sz="2000" dirty="0" smtClean="0"/>
              <a:t> Prolonged production of TNF can also cause </a:t>
            </a:r>
            <a:r>
              <a:rPr lang="tr-TR" sz="2000" b="1" dirty="0" smtClean="0"/>
              <a:t>wasting of muslce and fat cells</a:t>
            </a:r>
            <a:r>
              <a:rPr lang="tr-TR" sz="2000" dirty="0" smtClean="0"/>
              <a:t>, called </a:t>
            </a:r>
            <a:r>
              <a:rPr lang="tr-TR" sz="2000" b="1" dirty="0" smtClean="0"/>
              <a:t>cachexia</a:t>
            </a:r>
            <a:r>
              <a:rPr lang="tr-TR" sz="2000" dirty="0" smtClean="0"/>
              <a:t>.</a:t>
            </a:r>
          </a:p>
          <a:p>
            <a:pPr>
              <a:buFont typeface="Arial" pitchFamily="34" charset="0"/>
              <a:buChar char="•"/>
            </a:pPr>
            <a:endParaRPr lang="tr-TR" sz="2000" dirty="0" smtClean="0"/>
          </a:p>
          <a:p>
            <a:pPr>
              <a:buFont typeface="Arial" pitchFamily="34" charset="0"/>
              <a:buChar char="•"/>
            </a:pPr>
            <a:r>
              <a:rPr lang="tr-TR" sz="2000" dirty="0" smtClean="0"/>
              <a:t> Together with other cytokines such as IL-12, IFN-</a:t>
            </a:r>
            <a:r>
              <a:rPr lang="el-GR" sz="2000" dirty="0" smtClean="0"/>
              <a:t>γ</a:t>
            </a:r>
            <a:r>
              <a:rPr lang="tr-TR" sz="2000" dirty="0" smtClean="0"/>
              <a:t>, and IL-1, TNF-</a:t>
            </a:r>
            <a:r>
              <a:rPr lang="el-GR" sz="2000" dirty="0" smtClean="0"/>
              <a:t>α</a:t>
            </a:r>
            <a:r>
              <a:rPr lang="tr-TR" sz="2000" dirty="0" smtClean="0"/>
              <a:t> is thought to be responsible for LPS-induced septic shock.  </a:t>
            </a:r>
            <a:endParaRPr lang="tr-T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descr="C:\Users\ben\Desktop\Lectures\Ex Slides, Images and Videos\Cellular and Molecular Immunology\S9781437715286-004-f002.jpg"/>
          <p:cNvPicPr>
            <a:picLocks noChangeAspect="1" noChangeArrowheads="1"/>
          </p:cNvPicPr>
          <p:nvPr/>
        </p:nvPicPr>
        <p:blipFill>
          <a:blip r:embed="rId3" cstate="print"/>
          <a:srcRect l="12240" r="11988" b="3801"/>
          <a:stretch>
            <a:fillRect/>
          </a:stretch>
        </p:blipFill>
        <p:spPr bwMode="auto">
          <a:xfrm>
            <a:off x="4788024" y="116632"/>
            <a:ext cx="4320480" cy="6597352"/>
          </a:xfrm>
          <a:prstGeom prst="rect">
            <a:avLst/>
          </a:prstGeom>
          <a:noFill/>
        </p:spPr>
      </p:pic>
      <p:sp>
        <p:nvSpPr>
          <p:cNvPr id="4" name="TextBox 3"/>
          <p:cNvSpPr txBox="1"/>
          <p:nvPr/>
        </p:nvSpPr>
        <p:spPr>
          <a:xfrm>
            <a:off x="179512" y="116632"/>
            <a:ext cx="4536504" cy="7171194"/>
          </a:xfrm>
          <a:prstGeom prst="rect">
            <a:avLst/>
          </a:prstGeom>
          <a:noFill/>
        </p:spPr>
        <p:txBody>
          <a:bodyPr wrap="square" rtlCol="0">
            <a:spAutoFit/>
          </a:bodyPr>
          <a:lstStyle/>
          <a:p>
            <a:r>
              <a:rPr lang="tr-TR" sz="2000" dirty="0" smtClean="0"/>
              <a:t>Toll-like receptor are expressed on many cell types and recognize products of wide variety of microbes as well as endogenous molecules.  </a:t>
            </a:r>
          </a:p>
          <a:p>
            <a:endParaRPr lang="tr-TR" sz="2000" dirty="0" smtClean="0"/>
          </a:p>
          <a:p>
            <a:r>
              <a:rPr lang="tr-TR" sz="2000" dirty="0" smtClean="0"/>
              <a:t>They were or</a:t>
            </a:r>
            <a:r>
              <a:rPr lang="tr-TR" sz="2000" b="1" dirty="0" smtClean="0"/>
              <a:t>iginally identified as a </a:t>
            </a:r>
            <a:r>
              <a:rPr lang="tr-TR" sz="2000" b="1" i="1" dirty="0" smtClean="0"/>
              <a:t>Drosophila</a:t>
            </a:r>
            <a:r>
              <a:rPr lang="tr-TR" sz="2000" b="1" dirty="0" smtClean="0"/>
              <a:t> gene </a:t>
            </a:r>
            <a:r>
              <a:rPr lang="tr-TR" sz="2000" dirty="0" smtClean="0"/>
              <a:t>gene involved in establishing the dorsal-ventral axis during embryogenesis.</a:t>
            </a:r>
          </a:p>
          <a:p>
            <a:endParaRPr lang="tr-TR" sz="2000" dirty="0" smtClean="0"/>
          </a:p>
          <a:p>
            <a:r>
              <a:rPr lang="tr-TR" sz="2000" dirty="0" smtClean="0"/>
              <a:t>The TLRs are type I integral membrane glycoproteins that contain leucine-rich repeats flanked by characteristic cysteine-rich motifs in their extracellular regions and a </a:t>
            </a:r>
            <a:r>
              <a:rPr lang="tr-TR" sz="2000" b="1" dirty="0" smtClean="0"/>
              <a:t>Toll/IL-1 receptor (TIR) homology domain</a:t>
            </a:r>
            <a:r>
              <a:rPr lang="tr-TR" sz="2000" dirty="0" smtClean="0"/>
              <a:t> in their cytoplasmic tail. </a:t>
            </a:r>
          </a:p>
          <a:p>
            <a:endParaRPr lang="tr-TR" sz="2000" dirty="0" smtClean="0"/>
          </a:p>
          <a:p>
            <a:r>
              <a:rPr lang="tr-TR" sz="2000" dirty="0" smtClean="0"/>
              <a:t>TLRs are </a:t>
            </a:r>
            <a:r>
              <a:rPr lang="tr-TR" sz="2000" b="1" dirty="0" smtClean="0"/>
              <a:t>found on cell surface and on intracellualr membranes</a:t>
            </a:r>
            <a:r>
              <a:rPr lang="tr-TR" sz="2000" dirty="0" smtClean="0"/>
              <a:t> and are thus able to recognize ligands in different cellular locations. </a:t>
            </a:r>
          </a:p>
          <a:p>
            <a:endParaRPr lang="tr-TR" sz="2000" dirty="0" smtClean="0"/>
          </a:p>
          <a:p>
            <a:endParaRPr lang="tr-TR" sz="20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41600"/>
            <a:ext cx="8892480" cy="1631216"/>
          </a:xfrm>
          <a:prstGeom prst="rect">
            <a:avLst/>
          </a:prstGeom>
          <a:noFill/>
        </p:spPr>
        <p:txBody>
          <a:bodyPr wrap="square" rtlCol="0">
            <a:spAutoFit/>
          </a:bodyPr>
          <a:lstStyle/>
          <a:p>
            <a:r>
              <a:rPr lang="tr-TR" sz="2000" dirty="0" smtClean="0"/>
              <a:t>For the </a:t>
            </a:r>
            <a:r>
              <a:rPr lang="tr-TR" sz="2000" b="1" dirty="0" smtClean="0"/>
              <a:t>anti-viral immune responses</a:t>
            </a:r>
            <a:r>
              <a:rPr lang="tr-TR" sz="2000" dirty="0" smtClean="0"/>
              <a:t>, however, the </a:t>
            </a:r>
            <a:r>
              <a:rPr lang="tr-TR" sz="2000" b="1" dirty="0" smtClean="0"/>
              <a:t>crucial cyokine is different</a:t>
            </a:r>
            <a:r>
              <a:rPr lang="tr-TR" sz="2000" dirty="0" smtClean="0"/>
              <a:t>. The major way by which the innate immune system dels with viral infections is to induce the expression of </a:t>
            </a:r>
            <a:r>
              <a:rPr lang="tr-TR" sz="2000" b="1" dirty="0" smtClean="0"/>
              <a:t>type I interferons (IFN-</a:t>
            </a:r>
            <a:r>
              <a:rPr lang="el-GR" sz="2000" b="1" dirty="0" smtClean="0"/>
              <a:t>α</a:t>
            </a:r>
            <a:r>
              <a:rPr lang="tr-TR" sz="2000" b="1" dirty="0" smtClean="0"/>
              <a:t> and IFN-</a:t>
            </a:r>
            <a:r>
              <a:rPr lang="el-GR" sz="2000" b="1" dirty="0" smtClean="0"/>
              <a:t>β</a:t>
            </a:r>
            <a:r>
              <a:rPr lang="tr-TR" sz="2000" b="1" dirty="0" smtClean="0"/>
              <a:t>) </a:t>
            </a:r>
            <a:r>
              <a:rPr lang="tr-TR" sz="2000" dirty="0" smtClean="0"/>
              <a:t>whose most important action is to inhibit viral replication. </a:t>
            </a:r>
          </a:p>
          <a:p>
            <a:endParaRPr lang="tr-TR" sz="2000" dirty="0" smtClean="0"/>
          </a:p>
        </p:txBody>
      </p:sp>
      <p:sp>
        <p:nvSpPr>
          <p:cNvPr id="7" name="Rectangle 6"/>
          <p:cNvSpPr/>
          <p:nvPr/>
        </p:nvSpPr>
        <p:spPr>
          <a:xfrm>
            <a:off x="179512" y="1628800"/>
            <a:ext cx="2880320" cy="4093428"/>
          </a:xfrm>
          <a:prstGeom prst="rect">
            <a:avLst/>
          </a:prstGeom>
        </p:spPr>
        <p:txBody>
          <a:bodyPr wrap="square">
            <a:spAutoFit/>
          </a:bodyPr>
          <a:lstStyle/>
          <a:p>
            <a:r>
              <a:rPr lang="tr-TR" sz="2000" b="1" dirty="0" smtClean="0"/>
              <a:t>Plasmacytoid DCs</a:t>
            </a:r>
            <a:r>
              <a:rPr lang="tr-TR" sz="2000" dirty="0" smtClean="0"/>
              <a:t> are the </a:t>
            </a:r>
            <a:r>
              <a:rPr lang="tr-TR" sz="2000" b="1" dirty="0" smtClean="0"/>
              <a:t>major sources of IFN-</a:t>
            </a:r>
            <a:r>
              <a:rPr lang="el-GR" sz="2000" b="1" dirty="0" smtClean="0"/>
              <a:t>α</a:t>
            </a:r>
            <a:r>
              <a:rPr lang="tr-TR" sz="2000" b="1" dirty="0" smtClean="0"/>
              <a:t> </a:t>
            </a:r>
            <a:r>
              <a:rPr lang="tr-TR" sz="2000" dirty="0" smtClean="0"/>
              <a:t>but it may also be </a:t>
            </a:r>
            <a:r>
              <a:rPr lang="tr-TR" sz="2000" b="1" dirty="0" smtClean="0"/>
              <a:t>produced by mononuclear phagocytes</a:t>
            </a:r>
            <a:r>
              <a:rPr lang="tr-TR" sz="2000" dirty="0" smtClean="0"/>
              <a:t>. IFN-</a:t>
            </a:r>
            <a:r>
              <a:rPr lang="el-GR" sz="2000" dirty="0" smtClean="0"/>
              <a:t>β</a:t>
            </a:r>
            <a:r>
              <a:rPr lang="tr-TR" sz="2000" dirty="0" smtClean="0"/>
              <a:t> is produced by many cells. They act on other cells to </a:t>
            </a:r>
            <a:r>
              <a:rPr lang="tr-TR" sz="2000" b="1" dirty="0" smtClean="0"/>
              <a:t>prevent spread of viral infection </a:t>
            </a:r>
            <a:r>
              <a:rPr lang="tr-TR" sz="2000" dirty="0" smtClean="0"/>
              <a:t>as well as act in an autocrine manner to inhibit viral replication in that cell. </a:t>
            </a:r>
          </a:p>
        </p:txBody>
      </p:sp>
      <p:pic>
        <p:nvPicPr>
          <p:cNvPr id="8" name="Picture 2" descr="C:\Users\ben\Desktop\Lectures\Ex Slides, Images and Videos\Cellular and Molecular Immunology\S9781437715286-004-f015.jpg"/>
          <p:cNvPicPr>
            <a:picLocks noChangeAspect="1" noChangeArrowheads="1"/>
          </p:cNvPicPr>
          <p:nvPr/>
        </p:nvPicPr>
        <p:blipFill>
          <a:blip r:embed="rId3" cstate="print"/>
          <a:srcRect/>
          <a:stretch>
            <a:fillRect/>
          </a:stretch>
        </p:blipFill>
        <p:spPr bwMode="auto">
          <a:xfrm>
            <a:off x="3284959" y="1659865"/>
            <a:ext cx="5859041" cy="5198135"/>
          </a:xfrm>
          <a:prstGeom prst="rect">
            <a:avLst/>
          </a:prstGeom>
          <a:noFill/>
        </p:spPr>
      </p:pic>
      <p:sp>
        <p:nvSpPr>
          <p:cNvPr id="9" name="TextBox 8"/>
          <p:cNvSpPr txBox="1"/>
          <p:nvPr/>
        </p:nvSpPr>
        <p:spPr>
          <a:xfrm>
            <a:off x="683568" y="5877272"/>
            <a:ext cx="3672408" cy="646331"/>
          </a:xfrm>
          <a:prstGeom prst="rect">
            <a:avLst/>
          </a:prstGeom>
          <a:noFill/>
        </p:spPr>
        <p:txBody>
          <a:bodyPr wrap="square" rtlCol="0">
            <a:spAutoFit/>
          </a:bodyPr>
          <a:lstStyle/>
          <a:p>
            <a:r>
              <a:rPr lang="tr-TR" dirty="0" smtClean="0">
                <a:solidFill>
                  <a:srgbClr val="FF0000"/>
                </a:solidFill>
              </a:rPr>
              <a:t>* PKR- double stranded RNA-activated protein kinase</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09081"/>
            <a:ext cx="8136904" cy="1015663"/>
          </a:xfrm>
          <a:prstGeom prst="rect">
            <a:avLst/>
          </a:prstGeom>
          <a:noFill/>
        </p:spPr>
        <p:txBody>
          <a:bodyPr wrap="square" rtlCol="0">
            <a:spAutoFit/>
          </a:bodyPr>
          <a:lstStyle/>
          <a:p>
            <a:r>
              <a:rPr lang="tr-TR" sz="2000" dirty="0" smtClean="0"/>
              <a:t>IFNs are also involved in the </a:t>
            </a:r>
            <a:r>
              <a:rPr lang="tr-TR" sz="2000" b="1" dirty="0" smtClean="0"/>
              <a:t>enhancement of MHC class I expression </a:t>
            </a:r>
            <a:r>
              <a:rPr lang="tr-TR" sz="2000" dirty="0" smtClean="0"/>
              <a:t>which is involved in the antigen presentation to CD8 </a:t>
            </a:r>
            <a:r>
              <a:rPr lang="tr-TR" sz="2000" baseline="30000" dirty="0" smtClean="0"/>
              <a:t>+</a:t>
            </a:r>
            <a:r>
              <a:rPr lang="tr-TR" sz="2000" dirty="0" smtClean="0"/>
              <a:t>T-cells. CD8 </a:t>
            </a:r>
            <a:r>
              <a:rPr lang="tr-TR" sz="2000" baseline="30000" dirty="0" smtClean="0"/>
              <a:t>+</a:t>
            </a:r>
            <a:r>
              <a:rPr lang="tr-TR" sz="2000" dirty="0" smtClean="0"/>
              <a:t>T-cells can destroy the target cell via release of soluble mediators. </a:t>
            </a:r>
            <a:endParaRPr lang="tr-TR" sz="2000" dirty="0"/>
          </a:p>
        </p:txBody>
      </p:sp>
      <p:grpSp>
        <p:nvGrpSpPr>
          <p:cNvPr id="7" name="Group 6"/>
          <p:cNvGrpSpPr/>
          <p:nvPr/>
        </p:nvGrpSpPr>
        <p:grpSpPr>
          <a:xfrm>
            <a:off x="971600" y="1268760"/>
            <a:ext cx="6958382" cy="4104456"/>
            <a:chOff x="683568" y="1484784"/>
            <a:chExt cx="7390430" cy="4590289"/>
          </a:xfrm>
        </p:grpSpPr>
        <p:pic>
          <p:nvPicPr>
            <p:cNvPr id="4" name="Picture 2" descr="http://www.nature.com/nri/journal/v1/n2/images/nri1101-126a-f1.gif"/>
            <p:cNvPicPr>
              <a:picLocks noChangeAspect="1" noChangeArrowheads="1"/>
            </p:cNvPicPr>
            <p:nvPr/>
          </p:nvPicPr>
          <p:blipFill>
            <a:blip r:embed="rId2" cstate="print"/>
            <a:srcRect b="8436"/>
            <a:stretch>
              <a:fillRect/>
            </a:stretch>
          </p:blipFill>
          <p:spPr bwMode="auto">
            <a:xfrm>
              <a:off x="683568" y="1484784"/>
              <a:ext cx="7390430" cy="4590289"/>
            </a:xfrm>
            <a:prstGeom prst="rect">
              <a:avLst/>
            </a:prstGeom>
            <a:noFill/>
          </p:spPr>
        </p:pic>
        <p:sp>
          <p:nvSpPr>
            <p:cNvPr id="6" name="Rectangle 5"/>
            <p:cNvSpPr/>
            <p:nvPr/>
          </p:nvSpPr>
          <p:spPr>
            <a:xfrm>
              <a:off x="1547664" y="1484784"/>
              <a:ext cx="2016224" cy="151216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8" name="TextBox 7"/>
          <p:cNvSpPr txBox="1"/>
          <p:nvPr/>
        </p:nvSpPr>
        <p:spPr>
          <a:xfrm>
            <a:off x="251520" y="5517233"/>
            <a:ext cx="8640960" cy="1340768"/>
          </a:xfrm>
          <a:prstGeom prst="rect">
            <a:avLst/>
          </a:prstGeom>
          <a:noFill/>
        </p:spPr>
        <p:txBody>
          <a:bodyPr wrap="square" rtlCol="0">
            <a:spAutoFit/>
          </a:bodyPr>
          <a:lstStyle/>
          <a:p>
            <a:r>
              <a:rPr lang="tr-TR" sz="2000" dirty="0" smtClean="0"/>
              <a:t>In contrast, MHC class II molecules are involved in  exogenous antigen presentation to CD4</a:t>
            </a:r>
            <a:r>
              <a:rPr lang="tr-TR" sz="2000" baseline="30000" dirty="0" smtClean="0"/>
              <a:t>+</a:t>
            </a:r>
            <a:r>
              <a:rPr lang="tr-TR" sz="2000" dirty="0" smtClean="0"/>
              <a:t> T-cells by antigen presenting cells (DCs, Macrophages and B-cell). After the binding, CD4</a:t>
            </a:r>
            <a:r>
              <a:rPr lang="tr-TR" sz="2000" baseline="30000" dirty="0" smtClean="0"/>
              <a:t>+</a:t>
            </a:r>
            <a:r>
              <a:rPr lang="tr-TR" sz="2000" dirty="0" smtClean="0"/>
              <a:t> T-cells  differentiate into different subsets according to the cytokines released. </a:t>
            </a:r>
            <a:endParaRPr lang="tr-TR"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280920" cy="1077218"/>
          </a:xfrm>
          <a:prstGeom prst="rect">
            <a:avLst/>
          </a:prstGeom>
          <a:noFill/>
        </p:spPr>
        <p:txBody>
          <a:bodyPr wrap="square" rtlCol="0">
            <a:spAutoFit/>
          </a:bodyPr>
          <a:lstStyle/>
          <a:p>
            <a:pPr algn="ctr"/>
            <a:r>
              <a:rPr lang="tr-TR" sz="3200" dirty="0" smtClean="0"/>
              <a:t>Feedback Mechanisms That Regulate Innate Immunity</a:t>
            </a:r>
            <a:endParaRPr lang="tr-TR" sz="3200" dirty="0"/>
          </a:p>
        </p:txBody>
      </p:sp>
      <p:sp>
        <p:nvSpPr>
          <p:cNvPr id="3" name="TextBox 2"/>
          <p:cNvSpPr txBox="1"/>
          <p:nvPr/>
        </p:nvSpPr>
        <p:spPr>
          <a:xfrm>
            <a:off x="467544" y="1836107"/>
            <a:ext cx="8280920" cy="4401205"/>
          </a:xfrm>
          <a:prstGeom prst="rect">
            <a:avLst/>
          </a:prstGeom>
          <a:noFill/>
        </p:spPr>
        <p:txBody>
          <a:bodyPr wrap="square" rtlCol="0">
            <a:spAutoFit/>
          </a:bodyPr>
          <a:lstStyle/>
          <a:p>
            <a:r>
              <a:rPr lang="tr-TR" sz="2000" b="1" dirty="0" smtClean="0"/>
              <a:t>Regulatory cytokines such as IL-10  </a:t>
            </a:r>
            <a:r>
              <a:rPr lang="tr-TR" sz="2000" dirty="0" smtClean="0"/>
              <a:t>can be release in response to recognition of PAMPs or DAMPs that induce inflammation. </a:t>
            </a:r>
          </a:p>
          <a:p>
            <a:endParaRPr lang="tr-TR" sz="2000" dirty="0" smtClean="0"/>
          </a:p>
          <a:p>
            <a:r>
              <a:rPr lang="tr-TR" sz="2000" b="1" dirty="0" smtClean="0"/>
              <a:t>Production of natural antagonist of cytokines </a:t>
            </a:r>
            <a:r>
              <a:rPr lang="tr-TR" sz="2000" dirty="0" smtClean="0"/>
              <a:t>that bind to the same receptors as the structurally homologous one, so that it functions as a competitive inhibitor. For example IL-1RA (IL-1 receptor antagonist). </a:t>
            </a:r>
          </a:p>
          <a:p>
            <a:endParaRPr lang="tr-TR" sz="2000" dirty="0" smtClean="0"/>
          </a:p>
          <a:p>
            <a:r>
              <a:rPr lang="tr-TR" sz="2000" b="1" dirty="0" smtClean="0"/>
              <a:t>Expression of (decoy) cytokine receptors </a:t>
            </a:r>
            <a:r>
              <a:rPr lang="tr-TR" sz="2000" dirty="0" smtClean="0"/>
              <a:t>that do not transduce an activating signal upon ligand binding.</a:t>
            </a:r>
          </a:p>
          <a:p>
            <a:endParaRPr lang="tr-TR" sz="2000" dirty="0" smtClean="0"/>
          </a:p>
          <a:p>
            <a:r>
              <a:rPr lang="tr-TR" sz="2000" dirty="0" smtClean="0"/>
              <a:t>Numerous </a:t>
            </a:r>
            <a:r>
              <a:rPr lang="tr-TR" sz="2000" b="1" dirty="0" smtClean="0"/>
              <a:t>negative regulatory signaling pathways </a:t>
            </a:r>
            <a:r>
              <a:rPr lang="tr-TR" sz="2000" dirty="0" smtClean="0"/>
              <a:t>that block the activating signals generated by pattern recognition receptors and inflammatory cytokines.  Examples incluyde SOCS (suppressors of cytokine signaling) that are inhibitors of JAK-STAT pathways. </a:t>
            </a:r>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ben\Desktop\Lectures\Ex Slides, Images and Videos\Cellular and Molecular Immunology\S9781437715286-004-f003.jpg"/>
          <p:cNvPicPr>
            <a:picLocks noChangeAspect="1" noChangeArrowheads="1"/>
          </p:cNvPicPr>
          <p:nvPr/>
        </p:nvPicPr>
        <p:blipFill>
          <a:blip r:embed="rId3" cstate="print"/>
          <a:srcRect l="15902" r="15903" b="4851"/>
          <a:stretch>
            <a:fillRect/>
          </a:stretch>
        </p:blipFill>
        <p:spPr bwMode="auto">
          <a:xfrm>
            <a:off x="5220072" y="116632"/>
            <a:ext cx="3888432" cy="6525344"/>
          </a:xfrm>
          <a:prstGeom prst="rect">
            <a:avLst/>
          </a:prstGeom>
          <a:noFill/>
        </p:spPr>
      </p:pic>
      <p:sp>
        <p:nvSpPr>
          <p:cNvPr id="3" name="TextBox 2"/>
          <p:cNvSpPr txBox="1"/>
          <p:nvPr/>
        </p:nvSpPr>
        <p:spPr>
          <a:xfrm>
            <a:off x="179512" y="401751"/>
            <a:ext cx="4896544" cy="6247864"/>
          </a:xfrm>
          <a:prstGeom prst="rect">
            <a:avLst/>
          </a:prstGeom>
          <a:noFill/>
        </p:spPr>
        <p:txBody>
          <a:bodyPr wrap="square" rtlCol="0">
            <a:spAutoFit/>
          </a:bodyPr>
          <a:lstStyle/>
          <a:p>
            <a:r>
              <a:rPr lang="tr-TR" sz="2000" dirty="0" smtClean="0"/>
              <a:t>The </a:t>
            </a:r>
            <a:r>
              <a:rPr lang="tr-TR" sz="2000" b="1" dirty="0" smtClean="0"/>
              <a:t>ligand binding</a:t>
            </a:r>
            <a:r>
              <a:rPr lang="tr-TR" sz="2000" dirty="0" smtClean="0"/>
              <a:t> to the leucine-rich domains </a:t>
            </a:r>
            <a:r>
              <a:rPr lang="tr-TR" sz="2000" b="1" dirty="0" smtClean="0"/>
              <a:t>causes physical interactions </a:t>
            </a:r>
            <a:r>
              <a:rPr lang="tr-TR" sz="2000" dirty="0" smtClean="0"/>
              <a:t>between TLR molecules and the </a:t>
            </a:r>
            <a:r>
              <a:rPr lang="tr-TR" sz="2000" b="1" dirty="0" smtClean="0"/>
              <a:t>formation of TLR dimers. </a:t>
            </a:r>
          </a:p>
          <a:p>
            <a:endParaRPr lang="tr-TR" sz="2000" dirty="0" smtClean="0"/>
          </a:p>
          <a:p>
            <a:endParaRPr lang="tr-TR" sz="2000" dirty="0" smtClean="0"/>
          </a:p>
          <a:p>
            <a:r>
              <a:rPr lang="tr-TR" sz="2000" dirty="0" smtClean="0"/>
              <a:t>The repertoire of specificities of the TLR system is extended by the ability of TLRs to </a:t>
            </a:r>
            <a:r>
              <a:rPr lang="tr-TR" sz="2000" b="1" dirty="0" smtClean="0"/>
              <a:t>heterodimerize</a:t>
            </a:r>
            <a:r>
              <a:rPr lang="tr-TR" sz="2000" dirty="0" smtClean="0"/>
              <a:t> with one another. Ex: TLR2-TLR6 heterodimer.</a:t>
            </a:r>
          </a:p>
          <a:p>
            <a:endParaRPr lang="tr-TR" sz="2000" dirty="0" smtClean="0"/>
          </a:p>
          <a:p>
            <a:endParaRPr lang="tr-TR" sz="2000" dirty="0" smtClean="0"/>
          </a:p>
          <a:p>
            <a:r>
              <a:rPr lang="tr-TR" sz="2000" dirty="0" smtClean="0"/>
              <a:t>This is followed by recruitment of TIR domain-containing </a:t>
            </a:r>
            <a:r>
              <a:rPr lang="tr-TR" sz="2000" b="1" dirty="0" smtClean="0"/>
              <a:t>adaptor proteins</a:t>
            </a:r>
            <a:r>
              <a:rPr lang="tr-TR" sz="2000" dirty="0" smtClean="0"/>
              <a:t> (ex: MyD88, TRIF) which facilitate the recruitment and activation of various protein kinases, leading to the activation of different transcription factors such as </a:t>
            </a:r>
            <a:r>
              <a:rPr lang="tr-TR" sz="2000" b="1" dirty="0" smtClean="0"/>
              <a:t>NF-</a:t>
            </a:r>
            <a:r>
              <a:rPr lang="el-GR" sz="2000" b="1" dirty="0" smtClean="0"/>
              <a:t>κΒ</a:t>
            </a:r>
            <a:r>
              <a:rPr lang="tr-TR" sz="2000" b="1" dirty="0" smtClean="0"/>
              <a:t>, AP-1, IRF-3 and IRF-7. </a:t>
            </a:r>
          </a:p>
          <a:p>
            <a:endParaRPr lang="tr-TR"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7344816" cy="584775"/>
          </a:xfrm>
          <a:prstGeom prst="rect">
            <a:avLst/>
          </a:prstGeom>
          <a:noFill/>
        </p:spPr>
        <p:txBody>
          <a:bodyPr wrap="square" rtlCol="0">
            <a:spAutoFit/>
          </a:bodyPr>
          <a:lstStyle/>
          <a:p>
            <a:r>
              <a:rPr lang="tr-TR" sz="3200" dirty="0" smtClean="0"/>
              <a:t>Other examples for PRR include ......</a:t>
            </a:r>
            <a:endParaRPr lang="tr-TR" sz="3200" dirty="0"/>
          </a:p>
        </p:txBody>
      </p:sp>
      <p:sp>
        <p:nvSpPr>
          <p:cNvPr id="3" name="Rectangle 2"/>
          <p:cNvSpPr/>
          <p:nvPr/>
        </p:nvSpPr>
        <p:spPr>
          <a:xfrm>
            <a:off x="251520" y="692696"/>
            <a:ext cx="8640960" cy="2923877"/>
          </a:xfrm>
          <a:prstGeom prst="rect">
            <a:avLst/>
          </a:prstGeom>
        </p:spPr>
        <p:txBody>
          <a:bodyPr wrap="square">
            <a:spAutoFit/>
          </a:bodyPr>
          <a:lstStyle/>
          <a:p>
            <a:r>
              <a:rPr lang="tr-TR" sz="2400" b="1" dirty="0" smtClean="0"/>
              <a:t>C-type lectin </a:t>
            </a:r>
            <a:r>
              <a:rPr lang="tr-TR" sz="2000" dirty="0" smtClean="0"/>
              <a:t>family </a:t>
            </a:r>
            <a:r>
              <a:rPr lang="tr-TR" sz="2000" b="1" dirty="0" smtClean="0"/>
              <a:t>that recognize carbohydrates </a:t>
            </a:r>
            <a:r>
              <a:rPr lang="tr-TR" sz="2000" dirty="0" smtClean="0"/>
              <a:t>on the surface of microbes to stimulate phagocytosis of microbes abd stimulate subsequent adaptive immune responses. ‘</a:t>
            </a:r>
            <a:r>
              <a:rPr lang="tr-TR" sz="2000" b="1" dirty="0" smtClean="0"/>
              <a:t>C’ implies Ca</a:t>
            </a:r>
            <a:r>
              <a:rPr lang="tr-TR" sz="2000" b="1" baseline="30000" dirty="0" smtClean="0"/>
              <a:t>2+</a:t>
            </a:r>
            <a:r>
              <a:rPr lang="tr-TR" sz="2000" b="1" dirty="0" smtClean="0"/>
              <a:t>-dependent binding ability</a:t>
            </a:r>
            <a:r>
              <a:rPr lang="tr-TR" sz="2000" dirty="0" smtClean="0"/>
              <a:t>.  </a:t>
            </a:r>
          </a:p>
          <a:p>
            <a:endParaRPr lang="tr-TR" sz="2000" dirty="0" smtClean="0"/>
          </a:p>
          <a:p>
            <a:r>
              <a:rPr lang="tr-TR" sz="2000" dirty="0" smtClean="0"/>
              <a:t>They can be found in </a:t>
            </a:r>
            <a:r>
              <a:rPr lang="tr-TR" sz="2000" b="1" dirty="0" smtClean="0"/>
              <a:t>soluble form </a:t>
            </a:r>
            <a:r>
              <a:rPr lang="tr-TR" sz="2000" dirty="0" smtClean="0"/>
              <a:t>(released in the blood and extracellular fluids) and as an </a:t>
            </a:r>
            <a:r>
              <a:rPr lang="tr-TR" sz="2000" b="1" dirty="0" smtClean="0"/>
              <a:t>integral protein </a:t>
            </a:r>
            <a:r>
              <a:rPr lang="tr-TR" sz="2000" dirty="0" smtClean="0"/>
              <a:t>found on the surfaces of immune cells. </a:t>
            </a:r>
          </a:p>
          <a:p>
            <a:endParaRPr lang="tr-TR" sz="2000" dirty="0" smtClean="0"/>
          </a:p>
          <a:p>
            <a:r>
              <a:rPr lang="tr-TR" sz="2000" dirty="0" smtClean="0"/>
              <a:t>Several  types of C-type lectins bind to different carbohydrates including mannose, glucose, N-acetylglucosamine and </a:t>
            </a:r>
            <a:r>
              <a:rPr lang="el-GR" sz="2000" dirty="0" smtClean="0"/>
              <a:t>β</a:t>
            </a:r>
            <a:r>
              <a:rPr lang="tr-TR" sz="2000" dirty="0" smtClean="0"/>
              <a:t>-glucans.</a:t>
            </a:r>
            <a:endParaRPr lang="tr-TR" sz="2000" dirty="0"/>
          </a:p>
        </p:txBody>
      </p:sp>
      <p:pic>
        <p:nvPicPr>
          <p:cNvPr id="10" name="Picture 2" descr="http://www.nature.com/ni/journal/v8/n1/images/ni0107-17-F1.jpg"/>
          <p:cNvPicPr>
            <a:picLocks noChangeAspect="1" noChangeArrowheads="1"/>
          </p:cNvPicPr>
          <p:nvPr/>
        </p:nvPicPr>
        <p:blipFill>
          <a:blip r:embed="rId2" cstate="print"/>
          <a:srcRect r="25481"/>
          <a:stretch>
            <a:fillRect/>
          </a:stretch>
        </p:blipFill>
        <p:spPr bwMode="auto">
          <a:xfrm>
            <a:off x="107504" y="3789040"/>
            <a:ext cx="2952328" cy="2846871"/>
          </a:xfrm>
          <a:prstGeom prst="rect">
            <a:avLst/>
          </a:prstGeom>
          <a:noFill/>
        </p:spPr>
      </p:pic>
      <p:sp>
        <p:nvSpPr>
          <p:cNvPr id="11" name="TextBox 10"/>
          <p:cNvSpPr txBox="1"/>
          <p:nvPr/>
        </p:nvSpPr>
        <p:spPr>
          <a:xfrm>
            <a:off x="3203848" y="3645024"/>
            <a:ext cx="5940152" cy="3477875"/>
          </a:xfrm>
          <a:prstGeom prst="rect">
            <a:avLst/>
          </a:prstGeom>
          <a:noFill/>
        </p:spPr>
        <p:txBody>
          <a:bodyPr wrap="square" rtlCol="0">
            <a:spAutoFit/>
          </a:bodyPr>
          <a:lstStyle/>
          <a:p>
            <a:r>
              <a:rPr lang="tr-TR" sz="2000" dirty="0" smtClean="0"/>
              <a:t>Mannose Receptor is involved in recognition certain terminal sugars including  D-mannose, L-fucose and N-acetyl-glucosamine which are often present on the surface of microorganisms </a:t>
            </a:r>
          </a:p>
          <a:p>
            <a:endParaRPr lang="tr-TR" sz="2000" dirty="0" smtClean="0"/>
          </a:p>
          <a:p>
            <a:r>
              <a:rPr lang="tr-TR" sz="2000" dirty="0" smtClean="0"/>
              <a:t>Dectin-1 binds to </a:t>
            </a:r>
            <a:r>
              <a:rPr lang="el-GR" sz="2000" dirty="0" smtClean="0"/>
              <a:t>Β</a:t>
            </a:r>
            <a:r>
              <a:rPr lang="tr-TR" sz="2000" dirty="0" smtClean="0"/>
              <a:t>-glucan (major constitutent of fungal cell wall in yeast form) </a:t>
            </a:r>
          </a:p>
          <a:p>
            <a:endParaRPr lang="tr-TR" sz="2000" dirty="0" smtClean="0"/>
          </a:p>
          <a:p>
            <a:r>
              <a:rPr lang="tr-TR" sz="2000" dirty="0" smtClean="0"/>
              <a:t>Dectin-2 recognizes high-mannose oligosaccharides onthe hyphal form of certain fungi species. </a:t>
            </a:r>
          </a:p>
          <a:p>
            <a:r>
              <a:rPr lang="tr-TR" sz="2000" dirty="0" smtClean="0"/>
              <a:t> </a:t>
            </a:r>
            <a:endParaRPr lang="tr-T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7344816" cy="584775"/>
          </a:xfrm>
          <a:prstGeom prst="rect">
            <a:avLst/>
          </a:prstGeom>
          <a:noFill/>
        </p:spPr>
        <p:txBody>
          <a:bodyPr wrap="square" rtlCol="0">
            <a:spAutoFit/>
          </a:bodyPr>
          <a:lstStyle/>
          <a:p>
            <a:r>
              <a:rPr lang="tr-TR" sz="3200" dirty="0" smtClean="0"/>
              <a:t>Other examples for PRR include ......</a:t>
            </a:r>
            <a:endParaRPr lang="tr-TR" sz="3200" dirty="0"/>
          </a:p>
        </p:txBody>
      </p:sp>
      <p:sp>
        <p:nvSpPr>
          <p:cNvPr id="3" name="Rectangle 2"/>
          <p:cNvSpPr/>
          <p:nvPr/>
        </p:nvSpPr>
        <p:spPr>
          <a:xfrm>
            <a:off x="251520" y="692696"/>
            <a:ext cx="8640960" cy="1384995"/>
          </a:xfrm>
          <a:prstGeom prst="rect">
            <a:avLst/>
          </a:prstGeom>
        </p:spPr>
        <p:txBody>
          <a:bodyPr wrap="square">
            <a:spAutoFit/>
          </a:bodyPr>
          <a:lstStyle/>
          <a:p>
            <a:r>
              <a:rPr lang="tr-TR" sz="2400" b="1" dirty="0" smtClean="0"/>
              <a:t>Scavanger Receptors </a:t>
            </a:r>
            <a:r>
              <a:rPr lang="tr-TR" sz="2000" dirty="0" smtClean="0"/>
              <a:t>comprise a structurally and </a:t>
            </a:r>
            <a:r>
              <a:rPr lang="tr-TR" sz="2000" b="1" dirty="0" smtClean="0"/>
              <a:t>functionally diverse collection of cell surface proteins </a:t>
            </a:r>
            <a:r>
              <a:rPr lang="tr-TR" sz="2000" dirty="0" smtClean="0"/>
              <a:t>that were originally grouped on the basis of common characteristic of mediating the </a:t>
            </a:r>
            <a:r>
              <a:rPr lang="tr-TR" sz="2000" b="1" dirty="0" smtClean="0"/>
              <a:t>uptake of oxidized lipoproteins into cells. </a:t>
            </a:r>
            <a:endParaRPr lang="tr-TR" sz="2000" b="1" dirty="0"/>
          </a:p>
        </p:txBody>
      </p:sp>
      <p:pic>
        <p:nvPicPr>
          <p:cNvPr id="109570" name="Picture 2" descr="Cover image expansion"/>
          <p:cNvPicPr>
            <a:picLocks noChangeAspect="1" noChangeArrowheads="1"/>
          </p:cNvPicPr>
          <p:nvPr/>
        </p:nvPicPr>
        <p:blipFill>
          <a:blip r:embed="rId2" cstate="print"/>
          <a:srcRect/>
          <a:stretch>
            <a:fillRect/>
          </a:stretch>
        </p:blipFill>
        <p:spPr bwMode="auto">
          <a:xfrm>
            <a:off x="0" y="2132856"/>
            <a:ext cx="4084982" cy="2952328"/>
          </a:xfrm>
          <a:prstGeom prst="rect">
            <a:avLst/>
          </a:prstGeom>
          <a:noFill/>
        </p:spPr>
      </p:pic>
      <p:sp>
        <p:nvSpPr>
          <p:cNvPr id="5" name="TextBox 4"/>
          <p:cNvSpPr txBox="1"/>
          <p:nvPr/>
        </p:nvSpPr>
        <p:spPr>
          <a:xfrm>
            <a:off x="4355976" y="2060848"/>
            <a:ext cx="4680520" cy="3170099"/>
          </a:xfrm>
          <a:prstGeom prst="rect">
            <a:avLst/>
          </a:prstGeom>
          <a:noFill/>
        </p:spPr>
        <p:txBody>
          <a:bodyPr wrap="square" rtlCol="0">
            <a:spAutoFit/>
          </a:bodyPr>
          <a:lstStyle/>
          <a:p>
            <a:r>
              <a:rPr lang="tr-TR" sz="2000" dirty="0" smtClean="0"/>
              <a:t>Some of these scavanger receptors such as </a:t>
            </a:r>
            <a:r>
              <a:rPr lang="tr-TR" sz="2000" b="1" dirty="0" smtClean="0"/>
              <a:t>SR-A and CD36</a:t>
            </a:r>
            <a:r>
              <a:rPr lang="tr-TR" sz="2000" dirty="0" smtClean="0"/>
              <a:t>,  are expressed by </a:t>
            </a:r>
            <a:r>
              <a:rPr lang="tr-TR" sz="2000" b="1" dirty="0" smtClean="0"/>
              <a:t>macrophages</a:t>
            </a:r>
            <a:r>
              <a:rPr lang="tr-TR" sz="2000" dirty="0" smtClean="0"/>
              <a:t> and are involved in </a:t>
            </a:r>
            <a:r>
              <a:rPr lang="tr-TR" sz="2000" b="1" dirty="0" smtClean="0"/>
              <a:t>phagocytosis</a:t>
            </a:r>
            <a:r>
              <a:rPr lang="tr-TR" sz="2000" dirty="0" smtClean="0"/>
              <a:t> of microorganisms. </a:t>
            </a:r>
          </a:p>
          <a:p>
            <a:endParaRPr lang="tr-TR" sz="2000" dirty="0" smtClean="0"/>
          </a:p>
          <a:p>
            <a:endParaRPr lang="tr-TR" sz="2000" dirty="0" smtClean="0"/>
          </a:p>
          <a:p>
            <a:r>
              <a:rPr lang="tr-TR" sz="2000" dirty="0" smtClean="0"/>
              <a:t>There is a </a:t>
            </a:r>
            <a:r>
              <a:rPr lang="tr-TR" sz="2000" b="1" dirty="0" smtClean="0"/>
              <a:t>wide range of molecular structures recognized </a:t>
            </a:r>
            <a:r>
              <a:rPr lang="tr-TR" sz="2000" dirty="0" smtClean="0"/>
              <a:t>by scavanger receptors such as LPS, lipoteichoic acid, nucleic acid, </a:t>
            </a:r>
            <a:r>
              <a:rPr lang="el-GR" sz="2000" dirty="0" smtClean="0"/>
              <a:t>β</a:t>
            </a:r>
            <a:r>
              <a:rPr lang="tr-TR" sz="2000" dirty="0" smtClean="0"/>
              <a:t>-glucan and proteins. </a:t>
            </a:r>
            <a:endParaRPr lang="tr-TR" sz="2000" dirty="0"/>
          </a:p>
        </p:txBody>
      </p:sp>
      <p:sp>
        <p:nvSpPr>
          <p:cNvPr id="6" name="TextBox 5"/>
          <p:cNvSpPr txBox="1"/>
          <p:nvPr/>
        </p:nvSpPr>
        <p:spPr>
          <a:xfrm>
            <a:off x="323528" y="5661248"/>
            <a:ext cx="8568952" cy="707886"/>
          </a:xfrm>
          <a:prstGeom prst="rect">
            <a:avLst/>
          </a:prstGeom>
          <a:noFill/>
        </p:spPr>
        <p:txBody>
          <a:bodyPr wrap="square" rtlCol="0">
            <a:spAutoFit/>
          </a:bodyPr>
          <a:lstStyle/>
          <a:p>
            <a:r>
              <a:rPr lang="tr-TR" sz="2000" dirty="0" smtClean="0"/>
              <a:t>Their significance of in innate immunity is highlighted by increased susceptinility to infections in gene knock-out mice. </a:t>
            </a:r>
            <a:endParaRPr lang="tr-T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424936" cy="2616101"/>
          </a:xfrm>
          <a:prstGeom prst="rect">
            <a:avLst/>
          </a:prstGeom>
          <a:noFill/>
        </p:spPr>
        <p:txBody>
          <a:bodyPr wrap="square" rtlCol="0">
            <a:spAutoFit/>
          </a:bodyPr>
          <a:lstStyle/>
          <a:p>
            <a:r>
              <a:rPr lang="tr-TR" sz="2000" dirty="0" smtClean="0"/>
              <a:t>In addition to membrane-bound receptors which may sense PAMPs and DAMPs outside cells or in endosomes, the innate immune system has evolved to equip cells with </a:t>
            </a:r>
            <a:r>
              <a:rPr lang="tr-TR" sz="2400" b="1" dirty="0" smtClean="0"/>
              <a:t>cytosolic PRR </a:t>
            </a:r>
            <a:r>
              <a:rPr lang="tr-TR" sz="2000" dirty="0" smtClean="0"/>
              <a:t>that detect these ligands in cytoplasm. </a:t>
            </a:r>
          </a:p>
          <a:p>
            <a:endParaRPr lang="tr-TR" sz="2000" dirty="0" smtClean="0"/>
          </a:p>
          <a:p>
            <a:r>
              <a:rPr lang="tr-TR" sz="2000" dirty="0" smtClean="0"/>
              <a:t>One example receptor family is NOD (nucleotide oligormerization domain-containing protein)-like receptor </a:t>
            </a:r>
            <a:r>
              <a:rPr lang="tr-TR" sz="2000" b="1" dirty="0" smtClean="0"/>
              <a:t>(NLR) family</a:t>
            </a:r>
            <a:r>
              <a:rPr lang="tr-TR" sz="2000" dirty="0" smtClean="0"/>
              <a:t>. </a:t>
            </a:r>
          </a:p>
          <a:p>
            <a:endParaRPr lang="tr-TR" sz="2000" dirty="0" smtClean="0"/>
          </a:p>
          <a:p>
            <a:endParaRPr lang="tr-TR" sz="2000" dirty="0"/>
          </a:p>
        </p:txBody>
      </p:sp>
      <p:pic>
        <p:nvPicPr>
          <p:cNvPr id="112642" name="Picture 2" descr="C:\Users\ben\Desktop\Lectures\Ex Slides, Images and Videos\Cellular and Molecular Immunology\S9781437715286-004-g006.jpg"/>
          <p:cNvPicPr>
            <a:picLocks noChangeAspect="1" noChangeArrowheads="1"/>
          </p:cNvPicPr>
          <p:nvPr/>
        </p:nvPicPr>
        <p:blipFill>
          <a:blip r:embed="rId3" cstate="print"/>
          <a:srcRect/>
          <a:stretch>
            <a:fillRect/>
          </a:stretch>
        </p:blipFill>
        <p:spPr bwMode="auto">
          <a:xfrm rot="16200000">
            <a:off x="-173716" y="3998253"/>
            <a:ext cx="1944216" cy="805711"/>
          </a:xfrm>
          <a:prstGeom prst="rect">
            <a:avLst/>
          </a:prstGeom>
          <a:noFill/>
        </p:spPr>
      </p:pic>
      <p:sp>
        <p:nvSpPr>
          <p:cNvPr id="7" name="Rectangle 6"/>
          <p:cNvSpPr/>
          <p:nvPr/>
        </p:nvSpPr>
        <p:spPr>
          <a:xfrm>
            <a:off x="1295128" y="2636912"/>
            <a:ext cx="7848872" cy="3170099"/>
          </a:xfrm>
          <a:prstGeom prst="rect">
            <a:avLst/>
          </a:prstGeom>
        </p:spPr>
        <p:txBody>
          <a:bodyPr wrap="square">
            <a:spAutoFit/>
          </a:bodyPr>
          <a:lstStyle/>
          <a:p>
            <a:r>
              <a:rPr lang="tr-TR" sz="2000" dirty="0" smtClean="0"/>
              <a:t>Typical NLR proteins contain </a:t>
            </a:r>
          </a:p>
          <a:p>
            <a:endParaRPr lang="tr-TR" sz="2000" dirty="0" smtClean="0"/>
          </a:p>
          <a:p>
            <a:pPr lvl="1">
              <a:buFont typeface="Arial" pitchFamily="34" charset="0"/>
              <a:buChar char="•"/>
            </a:pPr>
            <a:r>
              <a:rPr lang="tr-TR" sz="2000" dirty="0" smtClean="0"/>
              <a:t> Leucine-rich repeat domain- involved in ligand binding</a:t>
            </a:r>
          </a:p>
          <a:p>
            <a:pPr lvl="1">
              <a:buFont typeface="Arial" pitchFamily="34" charset="0"/>
              <a:buChar char="•"/>
            </a:pPr>
            <a:endParaRPr lang="tr-TR" sz="2000" dirty="0" smtClean="0"/>
          </a:p>
          <a:p>
            <a:pPr lvl="1">
              <a:buFont typeface="Arial" pitchFamily="34" charset="0"/>
              <a:buChar char="•"/>
            </a:pPr>
            <a:r>
              <a:rPr lang="tr-TR" sz="2000" dirty="0" smtClean="0"/>
              <a:t> NACHT domain – involved in NLR oligomerisation</a:t>
            </a:r>
          </a:p>
          <a:p>
            <a:pPr lvl="1">
              <a:buFont typeface="Arial" pitchFamily="34" charset="0"/>
              <a:buChar char="•"/>
            </a:pPr>
            <a:endParaRPr lang="tr-TR" sz="2000" dirty="0" smtClean="0"/>
          </a:p>
          <a:p>
            <a:pPr lvl="1">
              <a:buFont typeface="Arial" pitchFamily="34" charset="0"/>
              <a:buChar char="•"/>
            </a:pPr>
            <a:r>
              <a:rPr lang="tr-TR" sz="2000" dirty="0" smtClean="0"/>
              <a:t> An effector domain – involved in the formation of signaling complexes.  There </a:t>
            </a:r>
            <a:r>
              <a:rPr lang="tr-TR" sz="2000" b="1" dirty="0" smtClean="0"/>
              <a:t>are three NLR subfamilies</a:t>
            </a:r>
            <a:r>
              <a:rPr lang="tr-TR" sz="2000" dirty="0" smtClean="0"/>
              <a:t>, the members of which use different effector domains to initiate signaling, called </a:t>
            </a:r>
            <a:r>
              <a:rPr lang="tr-TR" sz="2000" b="1" dirty="0" smtClean="0"/>
              <a:t>CARD, Pyrin or BIR domains.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4377</TotalTime>
  <Words>3593</Words>
  <Application>Microsoft Office PowerPoint</Application>
  <PresentationFormat>On-screen Show (4:3)</PresentationFormat>
  <Paragraphs>241</Paragraphs>
  <Slides>52</Slides>
  <Notes>28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TURBO A.Ş.</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neu</dc:creator>
  <cp:lastModifiedBy>ben</cp:lastModifiedBy>
  <cp:revision>471</cp:revision>
  <dcterms:created xsi:type="dcterms:W3CDTF">2012-05-07T06:14:47Z</dcterms:created>
  <dcterms:modified xsi:type="dcterms:W3CDTF">2014-05-15T05:36:05Z</dcterms:modified>
</cp:coreProperties>
</file>